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72" r:id="rId3"/>
    <p:sldId id="273" r:id="rId5"/>
    <p:sldId id="321" r:id="rId6"/>
    <p:sldId id="291" r:id="rId7"/>
    <p:sldId id="322" r:id="rId8"/>
    <p:sldId id="281" r:id="rId9"/>
    <p:sldId id="293" r:id="rId10"/>
    <p:sldId id="299" r:id="rId11"/>
    <p:sldId id="300" r:id="rId12"/>
    <p:sldId id="301" r:id="rId13"/>
    <p:sldId id="323" r:id="rId14"/>
    <p:sldId id="274" r:id="rId15"/>
    <p:sldId id="297" r:id="rId16"/>
    <p:sldId id="324" r:id="rId17"/>
    <p:sldId id="309" r:id="rId18"/>
    <p:sldId id="311" r:id="rId19"/>
    <p:sldId id="313" r:id="rId20"/>
    <p:sldId id="306" r:id="rId21"/>
    <p:sldId id="325" r:id="rId22"/>
    <p:sldId id="318" r:id="rId23"/>
    <p:sldId id="319" r:id="rId24"/>
    <p:sldId id="327" r:id="rId25"/>
    <p:sldId id="328" r:id="rId26"/>
    <p:sldId id="329" r:id="rId27"/>
    <p:sldId id="330" r:id="rId28"/>
    <p:sldId id="350" r:id="rId29"/>
    <p:sldId id="331" r:id="rId30"/>
    <p:sldId id="332" r:id="rId31"/>
    <p:sldId id="333" r:id="rId32"/>
    <p:sldId id="334" r:id="rId33"/>
    <p:sldId id="351" r:id="rId34"/>
    <p:sldId id="352" r:id="rId35"/>
  </p:sldIdLst>
  <p:sldSz cx="12192000" cy="6858000"/>
  <p:notesSz cx="7103745" cy="10234295"/>
  <p:embeddedFontLst>
    <p:embeddedFont>
      <p:font typeface="DejaVu Math TeX Gyre" panose="02000503000000000000" charset="0"/>
      <p:regular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.fntdata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一般rag</a:t>
            </a:r>
            <a:r>
              <a:rPr lang="zh-CN" altLang="en-US">
                <a:sym typeface="+mn-ea"/>
              </a:rPr>
              <a:t>类的大模型会使用一些</a:t>
            </a:r>
            <a:r>
              <a:rPr lang="en-US" altLang="zh-CN">
                <a:sym typeface="+mn-ea"/>
              </a:rPr>
              <a:t>prefix</a:t>
            </a:r>
            <a:r>
              <a:rPr lang="zh-CN" altLang="en-US">
                <a:sym typeface="+mn-ea"/>
              </a:rPr>
              <a:t>信息提升回复的准确率和连续</a:t>
            </a:r>
            <a:r>
              <a:rPr lang="zh-CN" altLang="en-US">
                <a:sym typeface="+mn-ea"/>
              </a:rPr>
              <a:t>回复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这些</a:t>
            </a:r>
            <a:r>
              <a:rPr lang="en-US" altLang="zh-CN">
                <a:sym typeface="+mn-ea"/>
              </a:rPr>
              <a:t>prefix</a:t>
            </a:r>
            <a:r>
              <a:rPr lang="zh-CN" altLang="en-US">
                <a:sym typeface="+mn-ea"/>
              </a:rPr>
              <a:t>信息提供必要的领域知识或特定信息的用户上下文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selective recompute of one layer can start immediately</a:t>
            </a:r>
            <a:r>
              <a:rPr lang="en-US" altLang="zh-CN"/>
              <a:t> </a:t>
            </a:r>
            <a:r>
              <a:rPr lang="zh-CN" altLang="en-US"/>
              <a:t>after pre-computed the KV cache of the previous layer is</a:t>
            </a:r>
            <a:r>
              <a:rPr lang="en-US" altLang="zh-CN"/>
              <a:t> l</a:t>
            </a:r>
            <a:r>
              <a:rPr lang="zh-CN" altLang="en-US"/>
              <a:t>oaded into the GPU.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5" y="757238"/>
            <a:ext cx="3024188" cy="44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96838" y="1165225"/>
            <a:ext cx="9021763" cy="33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80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buFont typeface="Wingdings" panose="05000000000000000000" charset="0"/>
              <a:buChar char="n"/>
              <a:defRPr/>
            </a:lvl2pPr>
            <a:lvl3pPr>
              <a:buFont typeface="Wingdings" panose="05000000000000000000" charset="0"/>
              <a:buChar char="l"/>
              <a:defRPr/>
            </a:lvl3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5" y="757238"/>
            <a:ext cx="3024188" cy="44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96838" y="1165225"/>
            <a:ext cx="9021763" cy="33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80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>
            <a:lvl1pPr>
              <a:defRPr sz="2000" b="1"/>
            </a:lvl1pPr>
            <a:lvl2pPr>
              <a:buFont typeface="Wingdings" panose="05000000000000000000" charset="0"/>
              <a:buChar char="Ø"/>
              <a:defRPr sz="1800" b="0">
                <a:latin typeface="Arial" panose="020B0604020202090204" pitchFamily="34" charset="0"/>
                <a:ea typeface="等线" panose="02010600030101010101" charset="-122"/>
                <a:cs typeface="Arial" panose="020B060402020209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>
            <a:lvl1pPr>
              <a:defRPr sz="2000" b="1"/>
            </a:lvl1pPr>
            <a:lvl2pPr marL="457200" indent="0">
              <a:buFont typeface="Wingdings" panose="05000000000000000000" charset="0"/>
              <a:buChar char="Ø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5" y="757238"/>
            <a:ext cx="3024188" cy="44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96838" y="1165225"/>
            <a:ext cx="9021763" cy="33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80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5" y="757238"/>
            <a:ext cx="3024188" cy="44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96838" y="1165225"/>
            <a:ext cx="9021763" cy="33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80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5" y="757238"/>
            <a:ext cx="3024188" cy="44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6838" y="1165225"/>
            <a:ext cx="9021763" cy="33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800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75" y="757238"/>
            <a:ext cx="3024188" cy="44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96838" y="1165225"/>
            <a:ext cx="9021763" cy="33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80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1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379538"/>
            <a:ext cx="10515600" cy="47974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488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fontAlgn="auto"/>
            <a:fld id="{ED287498-27BB-4C1B-8204-4314443FDC93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313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fontAlgn="auto"/>
            <a:fld id="{F92DCC23-1A0C-40AB-901D-FA6618501FCE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charset="0"/>
        <a:buChar char="Ø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image" Target="../media/image12.png"/><Relationship Id="rId3" Type="http://schemas.openxmlformats.org/officeDocument/2006/relationships/tags" Target="../tags/tag19.xml"/><Relationship Id="rId2" Type="http://schemas.openxmlformats.org/officeDocument/2006/relationships/image" Target="../media/image11.pn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.xml"/><Relationship Id="rId6" Type="http://schemas.openxmlformats.org/officeDocument/2006/relationships/image" Target="../media/image15.png"/><Relationship Id="rId5" Type="http://schemas.openxmlformats.org/officeDocument/2006/relationships/tags" Target="../tags/tag23.xml"/><Relationship Id="rId4" Type="http://schemas.openxmlformats.org/officeDocument/2006/relationships/image" Target="../media/image14.png"/><Relationship Id="rId3" Type="http://schemas.openxmlformats.org/officeDocument/2006/relationships/tags" Target="../tags/tag22.xml"/><Relationship Id="rId2" Type="http://schemas.openxmlformats.org/officeDocument/2006/relationships/image" Target="../media/image13.png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9.png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tags" Target="../tags/tag3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25.png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345" y="2047240"/>
            <a:ext cx="11436350" cy="138176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effectLst/>
              </a:rPr>
              <a:t>CacheBlend: RAG with Cached Knowledge Fusion</a:t>
            </a:r>
            <a:endParaRPr lang="en-US" sz="440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3693" y="3652520"/>
            <a:ext cx="3843655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zh-CN" altLang="en-US" sz="3200">
              <a:latin typeface="Gill Sans MT" panose="020B0502020104020203" pitchFamily="34" charset="0"/>
              <a:ea typeface="微软雅黑" charset="-122"/>
              <a:cs typeface="Gill Sans MT" panose="020B0502020104020203" pitchFamily="34" charset="0"/>
            </a:endParaRPr>
          </a:p>
          <a:p>
            <a:pPr algn="ctr"/>
            <a:r>
              <a:rPr lang="en-US" altLang="zh-CN" sz="3200">
                <a:latin typeface="微软雅黑" charset="-122"/>
                <a:ea typeface="微软雅黑" charset="-122"/>
                <a:cs typeface="微软雅黑" charset="-122"/>
              </a:rPr>
              <a:t>Hongmin Li</a:t>
            </a:r>
            <a:endParaRPr lang="zh-CN" altLang="en-US" sz="3200">
              <a:latin typeface="微软雅黑" charset="-122"/>
              <a:ea typeface="微软雅黑" charset="-122"/>
              <a:cs typeface="微软雅黑" charset="-122"/>
            </a:endParaRPr>
          </a:p>
          <a:p>
            <a:pPr algn="ctr"/>
            <a:fld id="{BB962C8B-B14F-4D97-AF65-F5344CB8AC3E}" type="datetime1">
              <a:rPr lang="zh-CN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" y="6489799"/>
            <a:ext cx="1061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solidFill>
                  <a:schemeClr val="bg1">
                    <a:lumMod val="50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CacheBlend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: 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Fast Large Language Model Serving for RAG with Cached Knowledge Fusion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. EuroSys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’24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KV Cache in LLM Inference</a:t>
            </a:r>
            <a:endParaRPr lang="en-US" altLang="zh-CN"/>
          </a:p>
        </p:txBody>
      </p:sp>
      <p:pic>
        <p:nvPicPr>
          <p:cNvPr id="6" name="内容占位符 5" descr="/Users/homielee/Downloads/1729567588089.png172956758808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8" r="8"/>
          <a:stretch>
            <a:fillRect/>
          </a:stretch>
        </p:blipFill>
        <p:spPr>
          <a:xfrm>
            <a:off x="1777365" y="1890395"/>
            <a:ext cx="7581900" cy="422338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379538"/>
            <a:ext cx="10515600" cy="47974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Inference with KV cache VS without KV cache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2758440" y="6129655"/>
            <a:ext cx="6156960" cy="648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Inference with KV cache has O(n) complexity!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3"/>
                </a:solidFill>
              </a:rPr>
              <a:t>Introduction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Introducing LLM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>
                <a:solidFill>
                  <a:schemeClr val="accent3"/>
                </a:solidFill>
              </a:rPr>
              <a:t>Inference with KV cache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/>
              <a:t>Background &amp; Challenges</a:t>
            </a:r>
            <a:endParaRPr lang="zh-CN" altLang="en-US"/>
          </a:p>
          <a:p>
            <a:r>
              <a:rPr lang="zh-CN" altLang="en-US">
                <a:solidFill>
                  <a:schemeClr val="accent3"/>
                </a:solidFill>
              </a:rPr>
              <a:t>The CacheBlend Solution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Idea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Implementation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Experimental Setup &amp; Results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Limitations Under Long Inputs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Handling Multiple Text Chunks in Inputs</a:t>
            </a:r>
            <a:endParaRPr lang="en-US" altLang="zh-CN"/>
          </a:p>
          <a:p>
            <a:pPr lvl="1"/>
            <a:r>
              <a:rPr lang="en-US" altLang="zh-CN"/>
              <a:t>RAG uses prefix to enhance quality</a:t>
            </a:r>
            <a:endParaRPr lang="en-US" altLang="zh-CN"/>
          </a:p>
          <a:p>
            <a:pPr lvl="1"/>
            <a:r>
              <a:rPr lang="en-US" altLang="zh-CN"/>
              <a:t>Long input sequences</a:t>
            </a:r>
            <a:endParaRPr lang="en-US" altLang="zh-CN"/>
          </a:p>
          <a:p>
            <a:pPr lvl="1"/>
            <a:r>
              <a:rPr lang="en-US" altLang="zh-CN"/>
              <a:t>Contextual dependencies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Prefix Caching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Stores and reuses the KV cache of the prefix of the LLM input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Full KV Cache Reuse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Entire KV cache is reused for every text chunk by adjusting its positional embedding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0425" y="1957705"/>
            <a:ext cx="5794375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Reusing KV 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Prefix Caching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Does not account for the cross-attention between different text chunks, leading to suboptimal performance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Limited benefits when multiple chunks are involved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ym typeface="+mn-ea"/>
              </a:rPr>
              <a:t>Full KV Cache Reuse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Ignores Cross-Attention Between Chunks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The preceding text is not known when precomputing the KV cache</a:t>
            </a:r>
            <a:endParaRPr lang="en-US" altLang="zh-CN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05" y="3429000"/>
            <a:ext cx="5803265" cy="2459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72200" y="2884170"/>
            <a:ext cx="5048250" cy="315150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758440" y="6129655"/>
            <a:ext cx="6156960" cy="6489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How to obtain both the speed of full KV reuse and the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generation quality of full KV recompute?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3"/>
                </a:solidFill>
              </a:rPr>
              <a:t>Introduction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Introducing LLM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>
                <a:solidFill>
                  <a:schemeClr val="accent3"/>
                </a:solidFill>
              </a:rPr>
              <a:t>Inference with KV cache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Background &amp; Challenges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/>
              <a:t>The CacheBlend Solution</a:t>
            </a:r>
            <a:endParaRPr lang="zh-CN" altLang="en-US"/>
          </a:p>
          <a:p>
            <a:pPr lvl="1"/>
            <a:r>
              <a:rPr lang="en-US" altLang="zh-CN" sz="2200"/>
              <a:t>Idea</a:t>
            </a:r>
            <a:endParaRPr lang="en-US" altLang="zh-CN" sz="2200"/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Implementation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Experimental Setup &amp; Results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CacheBlend Solution - </a:t>
            </a:r>
            <a:r>
              <a:rPr lang="en-US" altLang="zh-CN">
                <a:sym typeface="+mn-ea"/>
              </a:rPr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Initial Computation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Compute KV caches for all tokens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Select which tokens to recalculate?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975" y="3429000"/>
            <a:ext cx="5845175" cy="1036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78955" y="3269615"/>
            <a:ext cx="4086225" cy="3588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78955" y="1020445"/>
            <a:ext cx="3978910" cy="1912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90690" y="2845435"/>
            <a:ext cx="44672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 b="1">
                <a:latin typeface="Times New Roman Bold" panose="02020603050405020304" charset="0"/>
                <a:cs typeface="Times New Roman Bold" panose="02020603050405020304" charset="0"/>
              </a:rPr>
              <a:t>Attention deviation reduces as we recompute the</a:t>
            </a:r>
            <a:r>
              <a:rPr lang="en-US" altLang="zh-CN" sz="16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600" b="1">
                <a:latin typeface="Times New Roman Bold" panose="02020603050405020304" charset="0"/>
                <a:cs typeface="Times New Roman Bold" panose="02020603050405020304" charset="0"/>
              </a:rPr>
              <a:t>KV of more tokens on each layer</a:t>
            </a:r>
            <a:endParaRPr lang="zh-CN" altLang="en-US" sz="16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圆角矩形 8"/>
          <p:cNvSpPr/>
          <p:nvPr>
            <p:custDataLst>
              <p:tags r:id="rId7"/>
            </p:custDataLst>
          </p:nvPr>
        </p:nvSpPr>
        <p:spPr>
          <a:xfrm>
            <a:off x="838835" y="4831715"/>
            <a:ext cx="4780280" cy="9156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Recompute only the 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  HKVD (High-KV-Deviation) tokens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CacheBlend Solution - </a:t>
            </a:r>
            <a:r>
              <a:rPr lang="en-US" altLang="zh-CN">
                <a:sym typeface="+mn-ea"/>
              </a:rPr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Do we need to recompute KV for most tokens?</a:t>
            </a:r>
            <a:endParaRPr lang="en-US" altLang="zh-CN" sz="2400" dirty="0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Choose 10-20% tokens as HKVD (High-KV-Deviation) tokens and recomputing their KV</a:t>
            </a:r>
            <a:endParaRPr lang="en-US" altLang="zh-CN"/>
          </a:p>
          <a:p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8070" y="3146425"/>
            <a:ext cx="6978015" cy="257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6445" y="5719445"/>
            <a:ext cx="5579745" cy="366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b="1">
                <a:latin typeface="Times New Roman Bold" panose="02020603050405020304" charset="0"/>
                <a:cs typeface="Times New Roman Bold" panose="02020603050405020304" charset="0"/>
              </a:rPr>
              <a:t>Distribution of KV deviation of different tokens on</a:t>
            </a:r>
            <a:r>
              <a:rPr lang="en-US" altLang="zh-CN" sz="16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600" b="1">
                <a:latin typeface="Times New Roman Bold" panose="02020603050405020304" charset="0"/>
                <a:cs typeface="Times New Roman Bold" panose="02020603050405020304" charset="0"/>
              </a:rPr>
              <a:t>one layer</a:t>
            </a:r>
            <a:endParaRPr lang="zh-CN" altLang="en-US" sz="16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CacheBlend Solution - </a:t>
            </a:r>
            <a:r>
              <a:rPr lang="en-US" altLang="zh-CN">
                <a:sym typeface="+mn-ea"/>
              </a:rPr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How to select High-KV-deviation tokens without computing the full-prefilled KV cache?</a:t>
            </a:r>
            <a:endParaRPr lang="en-US" altLang="zh-CN" sz="2400" dirty="0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Insight 2. Tokens with the highest KV deviations on one layer are likely to have the highest KV deviations on the next layer</a:t>
            </a:r>
            <a:endParaRPr lang="en-US" altLang="zh-CN">
              <a:sym typeface="+mn-ea"/>
            </a:endParaRPr>
          </a:p>
          <a:p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145155"/>
            <a:ext cx="6405245" cy="315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985" y="6304280"/>
            <a:ext cx="80918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Times New Roman Bold" panose="02020603050405020304" charset="0"/>
                <a:cs typeface="Times New Roman Bold" panose="02020603050405020304" charset="0"/>
              </a:rPr>
              <a:t>Rank correlation of the KV deviation per token between two consecutive</a:t>
            </a:r>
            <a:r>
              <a:rPr lang="en-US" altLang="zh-CN" sz="16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600" b="1">
                <a:latin typeface="Times New Roman Bold" panose="02020603050405020304" charset="0"/>
                <a:cs typeface="Times New Roman Bold" panose="02020603050405020304" charset="0"/>
              </a:rPr>
              <a:t>layers</a:t>
            </a:r>
            <a:endParaRPr lang="zh-CN" altLang="en-US" sz="16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79790" y="3839210"/>
            <a:ext cx="3088640" cy="17710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Input embedding of each token changes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slowly between layers in transformer models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538720" y="4368800"/>
            <a:ext cx="676910" cy="742315"/>
          </a:xfrm>
          <a:prstGeom prst="rightArrow">
            <a:avLst/>
          </a:prstGeom>
          <a:solidFill>
            <a:schemeClr val="accent1"/>
          </a:solidFill>
          <a:ln w="28575" cap="flat" cmpd="sng">
            <a:solidFill>
              <a:schemeClr val="accent1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CacheBlend Solution - 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855"/>
            <a:ext cx="6160135" cy="4797425"/>
          </a:xfrm>
        </p:spPr>
        <p:txBody>
          <a:bodyPr/>
          <a:p>
            <a:r>
              <a:rPr lang="en-US" altLang="zh-CN"/>
              <a:t> Selectively Recomputing KV cache</a:t>
            </a:r>
            <a:endParaRPr lang="en-US" altLang="zh-CN"/>
          </a:p>
          <a:p>
            <a:pPr lvl="1"/>
            <a:r>
              <a:rPr lang="en-US" altLang="zh-CN"/>
              <a:t>Select the recomputed tokens</a:t>
            </a:r>
            <a:endParaRPr lang="en-US" altLang="zh-CN"/>
          </a:p>
          <a:p>
            <a:pPr lvl="1"/>
            <a:r>
              <a:rPr lang="en-US" altLang="zh-CN"/>
              <a:t>Transform the reduced input into Q, K and V</a:t>
            </a:r>
            <a:endParaRPr lang="en-US" altLang="zh-CN"/>
          </a:p>
          <a:p>
            <a:pPr lvl="1"/>
            <a:r>
              <a:rPr lang="en-US" altLang="zh-CN"/>
              <a:t>Expand the KV cache by reusing other unselected tokens</a:t>
            </a:r>
            <a:endParaRPr lang="en-US" altLang="zh-CN"/>
          </a:p>
          <a:p>
            <a:pPr lvl="1"/>
            <a:r>
              <a:rPr lang="en-US" altLang="zh-CN"/>
              <a:t>Produce the next layer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1490" y="1795145"/>
            <a:ext cx="4314825" cy="36766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160780" y="4542155"/>
            <a:ext cx="5184140" cy="774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An LLM has over 30 layers.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How to implement in the real system?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3"/>
                </a:solidFill>
              </a:rPr>
              <a:t>Introduction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Introducing LLM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>
                <a:solidFill>
                  <a:schemeClr val="accent3"/>
                </a:solidFill>
              </a:rPr>
              <a:t>Inference with KV cache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Background &amp; Challenges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/>
              <a:t>The CacheBlend Solution</a:t>
            </a:r>
            <a:endParaRPr lang="zh-CN" altLang="en-US"/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Idea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 sz="2200"/>
              <a:t>Implementation</a:t>
            </a:r>
            <a:endParaRPr lang="zh-CN" altLang="en-US"/>
          </a:p>
          <a:p>
            <a:r>
              <a:rPr lang="zh-CN" altLang="en-US">
                <a:solidFill>
                  <a:schemeClr val="accent3"/>
                </a:solidFill>
              </a:rPr>
              <a:t>Experimental Setup &amp; Results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  <a:p>
            <a:pPr lvl="1"/>
            <a:r>
              <a:rPr lang="en-US" altLang="zh-CN" sz="2200"/>
              <a:t>Introducing LLM</a:t>
            </a:r>
            <a:endParaRPr lang="en-US" altLang="zh-CN" sz="2200"/>
          </a:p>
          <a:p>
            <a:pPr lvl="1"/>
            <a:r>
              <a:rPr lang="en-US" altLang="zh-CN"/>
              <a:t>Inference with KV cache</a:t>
            </a:r>
            <a:endParaRPr lang="zh-CN" altLang="en-US"/>
          </a:p>
          <a:p>
            <a:r>
              <a:rPr lang="zh-CN" altLang="en-US"/>
              <a:t>Background &amp; Challenges</a:t>
            </a:r>
            <a:endParaRPr lang="zh-CN" altLang="en-US"/>
          </a:p>
          <a:p>
            <a:r>
              <a:rPr lang="zh-CN" altLang="en-US"/>
              <a:t>The CacheBlend Solution</a:t>
            </a:r>
            <a:endParaRPr lang="zh-CN" altLang="en-US"/>
          </a:p>
          <a:p>
            <a:pPr lvl="1"/>
            <a:r>
              <a:rPr lang="en-US" altLang="zh-CN" sz="2200"/>
              <a:t>Idea</a:t>
            </a:r>
            <a:endParaRPr lang="en-US" altLang="zh-CN" sz="2200"/>
          </a:p>
          <a:p>
            <a:pPr lvl="1"/>
            <a:r>
              <a:rPr lang="en-US" altLang="zh-CN" sz="2200"/>
              <a:t>Implementation</a:t>
            </a:r>
            <a:endParaRPr lang="zh-CN" altLang="en-US"/>
          </a:p>
          <a:p>
            <a:r>
              <a:rPr lang="zh-CN" altLang="en-US"/>
              <a:t>Experimental Setup &amp; Results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CacheBlend Solution - </a:t>
            </a:r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855"/>
            <a:ext cx="5980430" cy="4797425"/>
          </a:xfrm>
        </p:spPr>
        <p:txBody>
          <a:bodyPr/>
          <a:p>
            <a:r>
              <a:rPr lang="en-US" altLang="zh-CN"/>
              <a:t> Gradual-Filtering Scheme for Selecting HKVD Tokens</a:t>
            </a:r>
            <a:endParaRPr lang="en-US" altLang="zh-CN"/>
          </a:p>
          <a:p>
            <a:pPr lvl="1"/>
            <a:r>
              <a:rPr lang="en-US" altLang="zh-CN"/>
              <a:t>Initial layer (First layer)</a:t>
            </a:r>
            <a:endParaRPr lang="en-US" altLang="zh-CN"/>
          </a:p>
          <a:p>
            <a:pPr lvl="2"/>
            <a:r>
              <a:rPr lang="en-US" altLang="zh-CN"/>
              <a:t>Compute and store KV caches for all tokens</a:t>
            </a:r>
            <a:endParaRPr lang="en-US" altLang="zh-CN"/>
          </a:p>
          <a:p>
            <a:pPr lvl="2"/>
            <a:r>
              <a:rPr lang="en-US" altLang="zh-CN"/>
              <a:t>Pick r</a:t>
            </a:r>
            <a:r>
              <a:rPr lang="en-US" altLang="zh-CN" baseline="-25000"/>
              <a:t>1</a:t>
            </a:r>
            <a:r>
              <a:rPr lang="en-US" altLang="zh-CN"/>
              <a:t>% tokens based on attention deviation</a:t>
            </a:r>
            <a:endParaRPr lang="en-US" altLang="zh-CN"/>
          </a:p>
          <a:p>
            <a:pPr lvl="1"/>
            <a:r>
              <a:rPr lang="en-US" altLang="zh-CN"/>
              <a:t>Subsequent layer</a:t>
            </a:r>
            <a:endParaRPr lang="en-US" altLang="zh-CN"/>
          </a:p>
          <a:p>
            <a:pPr lvl="2"/>
            <a:r>
              <a:rPr lang="en-US" altLang="zh-CN"/>
              <a:t>Recompute KV of selected tokens and reuse other tokens</a:t>
            </a:r>
            <a:endParaRPr lang="en-US" altLang="zh-CN"/>
          </a:p>
          <a:p>
            <a:pPr lvl="2"/>
            <a:r>
              <a:rPr lang="en-US" altLang="zh-CN"/>
              <a:t>Pick r</a:t>
            </a:r>
            <a:r>
              <a:rPr lang="en-US" altLang="zh-CN" baseline="-25000"/>
              <a:t>2</a:t>
            </a:r>
            <a:r>
              <a:rPr lang="en-US" altLang="zh-CN"/>
              <a:t>% (&lt; 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%) </a:t>
            </a:r>
            <a:r>
              <a:rPr lang="en-US" altLang="zh-CN"/>
              <a:t>tokens with highest attention deviation</a:t>
            </a:r>
            <a:endParaRPr lang="en-US" altLang="zh-CN"/>
          </a:p>
          <a:p>
            <a:pPr lvl="2"/>
            <a:r>
              <a:rPr lang="en-US" altLang="zh-CN"/>
              <a:t>Continue for each layer, reducing the percentage of selected tokens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7995" y="2076450"/>
            <a:ext cx="5374005" cy="312610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6605270" y="5403215"/>
            <a:ext cx="5184140" cy="774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How to choose r based on devices,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or how to choose hardware to meet the r?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CacheBlend Solution - </a:t>
            </a:r>
            <a:r>
              <a:rPr lang="en-US" altLang="zh-CN">
                <a:sym typeface="+mn-ea"/>
              </a:rPr>
              <a:t>Implementation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855"/>
            <a:ext cx="5847080" cy="4797425"/>
          </a:xfrm>
        </p:spPr>
        <p:txBody>
          <a:bodyPr/>
          <a:p>
            <a:r>
              <a:rPr lang="zh-CN" altLang="en-US"/>
              <a:t>Pipelining KV loading and recompute</a:t>
            </a:r>
            <a:endParaRPr lang="zh-CN" altLang="en-US"/>
          </a:p>
          <a:p>
            <a:pPr lvl="1"/>
            <a:r>
              <a:rPr lang="en-US" altLang="zh-CN"/>
              <a:t>KV-loading delay should be able to hide the selective recompute delay</a:t>
            </a:r>
            <a:endParaRPr lang="en-US" altLang="zh-CN"/>
          </a:p>
          <a:p>
            <a:pPr lvl="1"/>
            <a:r>
              <a:rPr lang="en-US" altLang="zh-CN"/>
              <a:t>O</a:t>
            </a:r>
            <a:r>
              <a:rPr lang="zh-CN" altLang="en-US"/>
              <a:t>rganize KV loading and recomputation into a series of steps and use a load controller to manage resource allocation</a:t>
            </a:r>
            <a:endParaRPr lang="zh-CN" altLang="en-US"/>
          </a:p>
          <a:p>
            <a:pPr lvl="0"/>
            <a:r>
              <a:rPr lang="en-US" altLang="zh-CN"/>
              <a:t>Key components</a:t>
            </a:r>
            <a:endParaRPr lang="en-US" altLang="zh-CN"/>
          </a:p>
          <a:p>
            <a:pPr lvl="1"/>
            <a:r>
              <a:rPr lang="en-US" altLang="zh-CN"/>
              <a:t>Loading Controller</a:t>
            </a:r>
            <a:endParaRPr lang="en-US" altLang="zh-CN"/>
          </a:p>
          <a:p>
            <a:pPr lvl="1"/>
            <a:r>
              <a:rPr lang="en-US" altLang="zh-CN"/>
              <a:t>KV cache store</a:t>
            </a:r>
            <a:endParaRPr lang="en-US" altLang="zh-CN"/>
          </a:p>
          <a:p>
            <a:pPr lvl="1"/>
            <a:r>
              <a:rPr lang="en-US" altLang="zh-CN"/>
              <a:t>Fusor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69760" y="1819910"/>
            <a:ext cx="4932045" cy="3895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CacheBlend Solution - </a:t>
            </a:r>
            <a:r>
              <a:rPr lang="en-US" altLang="zh-CN">
                <a:sym typeface="+mn-ea"/>
              </a:rPr>
              <a:t>Implementation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Load Controller</a:t>
            </a:r>
            <a:endParaRPr lang="en-US" altLang="zh-CN"/>
          </a:p>
          <a:p>
            <a:pPr lvl="1"/>
            <a:r>
              <a:rPr lang="en-US" altLang="zh-CN"/>
              <a:t>Dynamically adjust the amount of KV cache to store</a:t>
            </a:r>
            <a:endParaRPr lang="en-US" altLang="zh-CN"/>
          </a:p>
          <a:p>
            <a:pPr lvl="1"/>
            <a:r>
              <a:rPr lang="en-US" altLang="zh-CN"/>
              <a:t>Adjust the proportion of tokens to recompute based on system load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p>
                <a:r>
                  <a:rPr lang="en-US" altLang="zh-CN"/>
                  <a:t>Recompute delay estimator</a:t>
                </a:r>
                <a:endParaRPr lang="en-US" altLang="zh-CN"/>
              </a:p>
              <a:p>
                <a:pPr lvl="1"/>
                <a:r>
                  <a:rPr lang="en-US" altLang="zh-CN"/>
                  <a:t>T</a:t>
                </a:r>
                <a:r>
                  <a:rPr lang="en-US" altLang="zh-CN" baseline="-25000"/>
                  <a:t>recom</a:t>
                </a:r>
                <a:r>
                  <a:rPr lang="en-US" altLang="zh-CN"/>
                  <a:t>(r%, LLM, Load)=r%xPrefill(LLM,Load)</a:t>
                </a:r>
                <a:endParaRPr lang="en-US" altLang="zh-CN"/>
              </a:p>
              <a:p>
                <a:r>
                  <a:rPr lang="en-US" altLang="zh-CN"/>
                  <a:t>Loading delay estimator</a:t>
                </a:r>
                <a:endParaRPr lang="en-US" altLang="zh-CN"/>
              </a:p>
              <a:p>
                <a:pPr lvl="1"/>
                <a:r>
                  <a:rPr lang="en-US" altLang="zh-CN"/>
                  <a:t>T</a:t>
                </a:r>
                <a:r>
                  <a:rPr lang="en-US" altLang="zh-CN" baseline="-25000"/>
                  <a:t>load</a:t>
                </a:r>
                <a:r>
                  <a:rPr lang="en-US" altLang="zh-CN"/>
                  <a:t>(LLM, Len, storage_device)</a:t>
                </a:r>
                <a:endParaRPr lang="en-US" altLang="zh-CN"/>
              </a:p>
              <a:p>
                <a:pPr lvl="1">
                  <a:buNone/>
                </a:pPr>
                <a:r>
                  <a:rPr lang="en-US" altLang="zh-CN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𝑃𝑒𝑟𝑇𝑜𝑘𝑒𝑛𝐾𝑉𝑆𝑖𝑧𝑒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𝐿𝐿𝑀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𝐿𝑒𝑛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𝑇𝑟𝑔𝑜𝑢𝑔ℎ𝑝𝑝𝑢𝑡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𝑆𝑡𝑜𝑟𝑎𝑔𝑒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_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𝑑𝑒𝑣𝑖𝑐𝑒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1"/>
                <a:stretch>
                  <a:fillRect t="-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8575" y="3736340"/>
            <a:ext cx="9680575" cy="3121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81830" y="4063365"/>
            <a:ext cx="2364740" cy="592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The CacheBlend Solution - </a:t>
            </a:r>
            <a:r>
              <a:rPr lang="en-US" altLang="zh-CN">
                <a:sym typeface="+mn-ea"/>
              </a:rPr>
              <a:t>Implementation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KV cache store</a:t>
            </a:r>
            <a:endParaRPr lang="en-US" altLang="zh-CN"/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Split an LLM input into multiple text chunks, each of which can be reused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Each input chunk is hashed to find their corresponding KV cache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Evict least recently used KV caches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Fusor</a:t>
            </a:r>
            <a:endParaRPr lang="en-US" altLang="zh-CN"/>
          </a:p>
          <a:p>
            <a:pPr lvl="1"/>
            <a:r>
              <a:rPr lang="en-US" altLang="zh-CN"/>
              <a:t>Merge pre-computed KV caches via selective recompute</a:t>
            </a:r>
            <a:endParaRPr lang="en-US" altLang="zh-CN"/>
          </a:p>
          <a:p>
            <a:pPr lvl="1"/>
            <a:r>
              <a:rPr lang="en-US" altLang="zh-CN"/>
              <a:t>Mix recomputed previous layer and the loading KV caches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8575" y="3736340"/>
            <a:ext cx="9680575" cy="3121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725" y="3782695"/>
            <a:ext cx="2408555" cy="30029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5439410" y="5410200"/>
            <a:ext cx="1417955" cy="908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3"/>
                </a:solidFill>
              </a:rPr>
              <a:t>Introduction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Introducing LLM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>
                <a:solidFill>
                  <a:schemeClr val="accent3"/>
                </a:solidFill>
              </a:rPr>
              <a:t>Inference with KV cache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Background &amp; Challenges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The CacheBlend Solution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Idea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Implementation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/>
              <a:t>Experimental Setup &amp; Results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Experimental Setup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Models</a:t>
            </a:r>
            <a:endParaRPr lang="en-US" altLang="zh-CN"/>
          </a:p>
          <a:p>
            <a:pPr lvl="1"/>
            <a:r>
              <a:rPr lang="en-US" altLang="zh-CN"/>
              <a:t>Mistral-7B, Yi-34B and Llama-70B</a:t>
            </a:r>
            <a:endParaRPr lang="en-US" altLang="zh-CN"/>
          </a:p>
          <a:p>
            <a:pPr lvl="0"/>
            <a:r>
              <a:rPr lang="en-US" altLang="zh-CN"/>
              <a:t>Hardware</a:t>
            </a:r>
            <a:endParaRPr lang="en-US" altLang="zh-CN"/>
          </a:p>
          <a:p>
            <a:pPr lvl="1"/>
            <a:r>
              <a:rPr lang="en-US" altLang="zh-CN"/>
              <a:t>128 GB RAM</a:t>
            </a:r>
            <a:endParaRPr lang="en-US" altLang="zh-CN"/>
          </a:p>
          <a:p>
            <a:pPr lvl="1"/>
            <a:r>
              <a:rPr lang="en-US" altLang="zh-CN"/>
              <a:t>2 Nvidia A40 GPUs</a:t>
            </a:r>
            <a:endParaRPr lang="en-US" altLang="zh-CN"/>
          </a:p>
          <a:p>
            <a:pPr lvl="2"/>
            <a:r>
              <a:rPr lang="en-US" altLang="zh-CN"/>
              <a:t>1 GPU to serve Mistral-7B and Yi-34B, and 2 GPUs to serve Llama-70B</a:t>
            </a:r>
            <a:endParaRPr lang="en-US" altLang="zh-CN"/>
          </a:p>
          <a:p>
            <a:pPr lvl="1"/>
            <a:r>
              <a:rPr lang="en-US" altLang="zh-CN"/>
              <a:t>1TB NVME SSD whose measured throughput is 4.8 GB/s</a:t>
            </a:r>
            <a:endParaRPr lang="en-US" altLang="zh-CN"/>
          </a:p>
          <a:p>
            <a:pPr lvl="0"/>
            <a:r>
              <a:rPr lang="en-US" altLang="zh-CN"/>
              <a:t>Datasets</a:t>
            </a:r>
            <a:endParaRPr lang="en-US" altLang="zh-CN"/>
          </a:p>
          <a:p>
            <a:pPr lvl="1"/>
            <a:r>
              <a:rPr lang="en-US" altLang="zh-CN"/>
              <a:t>2WikiMQA, Musique, SAMSum and MultiNews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Experimental Setup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Baselines</a:t>
            </a:r>
            <a:endParaRPr lang="en-US" altLang="zh-CN"/>
          </a:p>
          <a:p>
            <a:pPr lvl="1"/>
            <a:r>
              <a:rPr lang="en-US" altLang="zh-CN"/>
              <a:t>Full KV recompute</a:t>
            </a:r>
            <a:endParaRPr lang="en-US" altLang="zh-CN"/>
          </a:p>
          <a:p>
            <a:pPr lvl="2"/>
            <a:r>
              <a:rPr lang="en-US" altLang="zh-CN"/>
              <a:t> Calculate KV cache of all tokens during prefill</a:t>
            </a:r>
            <a:endParaRPr lang="en-US" altLang="zh-CN"/>
          </a:p>
          <a:p>
            <a:pPr lvl="1"/>
            <a:r>
              <a:rPr lang="en-US" altLang="zh-CN"/>
              <a:t>Prefix cache</a:t>
            </a:r>
            <a:endParaRPr lang="en-US" altLang="zh-CN"/>
          </a:p>
          <a:p>
            <a:pPr lvl="2"/>
            <a:r>
              <a:rPr lang="en-US" altLang="zh-CN"/>
              <a:t>Recompute KV cache of non-prefix tokens and reuse the frequently used prefix chunks</a:t>
            </a:r>
            <a:endParaRPr lang="en-US" altLang="zh-CN"/>
          </a:p>
          <a:p>
            <a:pPr lvl="1"/>
            <a:r>
              <a:rPr lang="en-US" altLang="zh-CN"/>
              <a:t>Full KV reuse</a:t>
            </a:r>
            <a:endParaRPr lang="en-US" altLang="zh-CN"/>
          </a:p>
          <a:p>
            <a:pPr lvl="2"/>
            <a:r>
              <a:rPr lang="en-US" altLang="zh-CN"/>
              <a:t>Reuse all the chunks</a:t>
            </a:r>
            <a:endParaRPr lang="en-US" altLang="zh-CN"/>
          </a:p>
          <a:p>
            <a:pPr lvl="1"/>
            <a:r>
              <a:rPr lang="en-US" altLang="zh-CN"/>
              <a:t>MapReduce</a:t>
            </a:r>
            <a:endParaRPr lang="en-US" altLang="zh-CN"/>
          </a:p>
          <a:p>
            <a:pPr lvl="2"/>
            <a:r>
              <a:rPr lang="en-US" altLang="zh-CN"/>
              <a:t>Summarises all chunks in parallel and concatenates them together to generate the input</a:t>
            </a:r>
            <a:endParaRPr lang="en-US" altLang="zh-CN"/>
          </a:p>
          <a:p>
            <a:pPr lvl="1"/>
            <a:r>
              <a:rPr lang="en-US" altLang="zh-CN"/>
              <a:t>MapRerank</a:t>
            </a:r>
            <a:endParaRPr lang="en-US" altLang="zh-CN"/>
          </a:p>
          <a:p>
            <a:pPr lvl="2"/>
            <a:r>
              <a:rPr lang="en-US" altLang="zh-CN"/>
              <a:t>Independently generates an answer from each chunk along with a score based on its confidence that the answer is correct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Experimental Results</a:t>
            </a:r>
            <a:r>
              <a:rPr lang="en-US" altLang="zh-CN">
                <a:sym typeface="+mn-ea"/>
              </a:rPr>
              <a:t> - Overall Imprevement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TTFT &amp; Quality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8795" y="1863090"/>
            <a:ext cx="8614410" cy="4797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Experimental Results</a:t>
            </a:r>
            <a:r>
              <a:rPr lang="en-US" altLang="zh-CN">
                <a:sym typeface="+mn-ea"/>
              </a:rPr>
              <a:t> - Overall Imprevement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TTFT &amp; Quality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1295" y="2462530"/>
            <a:ext cx="9248775" cy="17145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936750" y="4481195"/>
            <a:ext cx="8462645" cy="78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CacheBlend obtains reduced TTFT with minimal quality drop</a:t>
            </a:r>
            <a:endParaRPr lang="en-US" altLang="zh-CN" sz="2000" b="1" dirty="0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Experimental Results</a:t>
            </a:r>
            <a:r>
              <a:rPr lang="en-US" altLang="zh-CN">
                <a:sym typeface="+mn-ea"/>
              </a:rPr>
              <a:t> - Overall Imprevement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TTFT &amp; Throughput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14220" y="2099945"/>
            <a:ext cx="8162925" cy="2657475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1936750" y="4757420"/>
            <a:ext cx="8462645" cy="78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CacheBlend obtains higher throughput with lower delay</a:t>
            </a:r>
            <a:endParaRPr lang="en-US" altLang="zh-CN" sz="2000" b="1" dirty="0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  <a:p>
            <a:pPr lvl="1"/>
            <a:r>
              <a:rPr lang="en-US" altLang="zh-CN" sz="2200"/>
              <a:t>Introducing LLM</a:t>
            </a:r>
            <a:endParaRPr lang="en-US" altLang="zh-CN" sz="2200"/>
          </a:p>
          <a:p>
            <a:pPr lvl="1"/>
            <a:r>
              <a:rPr lang="en-US" altLang="zh-CN">
                <a:solidFill>
                  <a:schemeClr val="accent3"/>
                </a:solidFill>
              </a:rPr>
              <a:t>Inference with KV cache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Background &amp; Challenges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The CacheBlend Solution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Idea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Implementation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Experimental Setup &amp; Results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Experimental Results</a:t>
            </a:r>
            <a:r>
              <a:rPr lang="en-US" altLang="zh-CN">
                <a:sym typeface="+mn-ea"/>
              </a:rPr>
              <a:t> - Sensitivity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Varying chunk numbers and lengths</a:t>
            </a:r>
            <a:endParaRPr lang="en-US" altLang="zh-CN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936750" y="4757420"/>
            <a:ext cx="8462645" cy="78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 Compute time reduction ratio remains similar across different numbers of chunks and chunk length settings</a:t>
            </a:r>
            <a:endParaRPr lang="en-US" altLang="zh-CN" sz="2000" b="1" dirty="0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51455" y="1933575"/>
            <a:ext cx="6689090" cy="25895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Experimental Results</a:t>
            </a:r>
            <a:r>
              <a:rPr lang="en-US" altLang="zh-CN">
                <a:sym typeface="+mn-ea"/>
              </a:rPr>
              <a:t> - Sensitivity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Varying recompute ratios</a:t>
            </a:r>
            <a:endParaRPr lang="en-US" altLang="zh-CN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936750" y="4757420"/>
            <a:ext cx="8462645" cy="78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At most 0.002 loss in F1 score or Rouge-L score under 5%~18% recomputation ratio, while 3.4-6.6×TTFT reduction</a:t>
            </a:r>
            <a:endParaRPr lang="en-US" altLang="zh-CN" sz="2000" b="1" dirty="0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730" y="2399665"/>
            <a:ext cx="9952990" cy="19100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 you for listening!</a:t>
            </a:r>
            <a:endParaRPr lang="en-US" altLang="zh-CN"/>
          </a:p>
          <a:p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Rise of Large Language Models (LLMs)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Advanced models trained to generate and manipulate</a:t>
            </a:r>
            <a:r>
              <a:rPr lang="en-US" altLang="zh-CN"/>
              <a:t> </a:t>
            </a:r>
            <a:r>
              <a:rPr lang="zh-CN" altLang="en-US"/>
              <a:t>human language.</a:t>
            </a:r>
            <a:endParaRPr lang="zh-CN" altLang="en-US"/>
          </a:p>
          <a:p>
            <a:pPr lvl="1"/>
            <a:r>
              <a:rPr lang="zh-CN" altLang="en-US"/>
              <a:t>GPT-2, GPT-3, GPT-4, Claude …</a:t>
            </a:r>
            <a:endParaRPr lang="zh-CN" altLang="en-US"/>
          </a:p>
          <a:p>
            <a:pPr lvl="0"/>
            <a:r>
              <a:rPr lang="zh-CN" altLang="en-US"/>
              <a:t>Popular Apps:</a:t>
            </a:r>
            <a:endParaRPr lang="zh-CN" altLang="en-US"/>
          </a:p>
          <a:p>
            <a:pPr lvl="1"/>
            <a:r>
              <a:rPr lang="zh-CN" altLang="en-US"/>
              <a:t>Chatbot</a:t>
            </a:r>
            <a:endParaRPr lang="zh-CN" altLang="en-US"/>
          </a:p>
          <a:p>
            <a:pPr lvl="1"/>
            <a:r>
              <a:rPr lang="zh-CN" altLang="en-US"/>
              <a:t>Content Creation</a:t>
            </a:r>
            <a:endParaRPr lang="zh-CN" altLang="en-US"/>
          </a:p>
          <a:p>
            <a:pPr lvl="1"/>
            <a:r>
              <a:rPr lang="zh-CN" altLang="en-US"/>
              <a:t>Code copilot</a:t>
            </a:r>
            <a:endParaRPr lang="zh-CN" altLang="en-US"/>
          </a:p>
          <a:p>
            <a:pPr lvl="1"/>
            <a:r>
              <a:rPr lang="zh-CN" altLang="en-US"/>
              <a:t>AI agents</a:t>
            </a:r>
            <a:endParaRPr lang="zh-CN" altLang="en-US"/>
          </a:p>
        </p:txBody>
      </p:sp>
      <p:pic>
        <p:nvPicPr>
          <p:cNvPr id="10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5918200" y="1895475"/>
            <a:ext cx="518160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Introducing LLM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Inference with KV cache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Background &amp; Challenges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The CacheBlend Solution</a:t>
            </a:r>
            <a:endParaRPr lang="zh-CN" altLang="en-US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Idea</a:t>
            </a:r>
            <a:endParaRPr lang="en-US" altLang="zh-CN" sz="2200">
              <a:solidFill>
                <a:schemeClr val="accent3"/>
              </a:solidFill>
            </a:endParaRPr>
          </a:p>
          <a:p>
            <a:pPr lvl="1"/>
            <a:r>
              <a:rPr lang="en-US" altLang="zh-CN" sz="2200">
                <a:solidFill>
                  <a:schemeClr val="accent3"/>
                </a:solidFill>
              </a:rPr>
              <a:t>Implementation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>
                <a:solidFill>
                  <a:schemeClr val="accent3"/>
                </a:solidFill>
              </a:rPr>
              <a:t>Experimental Setup &amp; Results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Basic steps of </a:t>
            </a:r>
            <a:r>
              <a:rPr lang="en-US" altLang="zh-CN"/>
              <a:t>LLM</a:t>
            </a:r>
            <a:r>
              <a:rPr lang="zh-CN" altLang="en-US"/>
              <a:t> </a:t>
            </a:r>
            <a:r>
              <a:rPr lang="en-US" altLang="zh-CN"/>
              <a:t>Inference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standard inference process without kv </a:t>
            </a:r>
            <a:r>
              <a:rPr lang="en-US" altLang="zh-CN"/>
              <a:t>cache has O(n</a:t>
            </a:r>
            <a:r>
              <a:rPr lang="en-US" altLang="zh-CN" baseline="30000"/>
              <a:t>2</a:t>
            </a:r>
            <a:r>
              <a:rPr lang="en-US" altLang="zh-CN"/>
              <a:t>) complexity</a:t>
            </a:r>
            <a:endParaRPr lang="en-US" altLang="zh-CN"/>
          </a:p>
        </p:txBody>
      </p:sp>
      <p:pic>
        <p:nvPicPr>
          <p:cNvPr id="6" name="图片 5" descr="/private/var/folders/lr/cb620ph57vx8tdf266n8ws4h0000gn/T/com.kingsoft.wpsoffice.mac/photoeditapp/20241022112453/temp.pngte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9515" y="2773680"/>
            <a:ext cx="7395845" cy="4069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09000" y="4347210"/>
            <a:ext cx="2652395" cy="27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25295" y="1853565"/>
            <a:ext cx="825690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KV Cache in LLM Inference</a:t>
            </a:r>
            <a:endParaRPr lang="en-US" altLang="zh-CN"/>
          </a:p>
        </p:txBody>
      </p:sp>
      <p:pic>
        <p:nvPicPr>
          <p:cNvPr id="6" name="内容占位符 5" descr="172956540258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7365" y="1890395"/>
            <a:ext cx="7581900" cy="422338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379538"/>
            <a:ext cx="10515600" cy="47974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Inference with KV cache VS without KV cache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2758440" y="6129655"/>
            <a:ext cx="6156960" cy="648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Inference with KV cache has O(n) complexity!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KV Cache in LLM Inference</a:t>
            </a:r>
            <a:endParaRPr lang="en-US" altLang="zh-CN"/>
          </a:p>
        </p:txBody>
      </p:sp>
      <p:pic>
        <p:nvPicPr>
          <p:cNvPr id="6" name="内容占位符 5" descr="/Users/homielee/Downloads/1729565523606.png172956552360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398" r="398"/>
          <a:stretch>
            <a:fillRect/>
          </a:stretch>
        </p:blipFill>
        <p:spPr>
          <a:xfrm>
            <a:off x="1777365" y="1890395"/>
            <a:ext cx="7581900" cy="422338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379538"/>
            <a:ext cx="10515600" cy="47974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Inference with KV cache VS without KV cache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2758440" y="6129655"/>
            <a:ext cx="6156960" cy="648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 cmpd="sng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Inference with KV cache has O(n) complexity!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KV Cache in LLM Inference</a:t>
            </a:r>
            <a:endParaRPr lang="en-US" altLang="zh-CN"/>
          </a:p>
        </p:txBody>
      </p:sp>
      <p:pic>
        <p:nvPicPr>
          <p:cNvPr id="6" name="内容占位符 5" descr="/Users/homielee/Downloads/1729565750259.png172956575025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353" r="353"/>
          <a:stretch>
            <a:fillRect/>
          </a:stretch>
        </p:blipFill>
        <p:spPr>
          <a:xfrm>
            <a:off x="1777365" y="1890395"/>
            <a:ext cx="7581900" cy="422338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379538"/>
            <a:ext cx="10515600" cy="47974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charset="0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Inference with KV cache VS without KV cache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2758440" y="6129655"/>
            <a:ext cx="6156960" cy="648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Inference with KV cache has O(n) complexity!</a:t>
            </a:r>
            <a:endParaRPr lang="en-US" altLang="zh-CN" sz="2000" b="1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6655</Words>
  <Application>WPS 演示</Application>
  <PresentationFormat>宽屏</PresentationFormat>
  <Paragraphs>308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Wingdings</vt:lpstr>
      <vt:lpstr>微软雅黑</vt:lpstr>
      <vt:lpstr>汉仪旗黑</vt:lpstr>
      <vt:lpstr>等线</vt:lpstr>
      <vt:lpstr>汉仪中等线KW</vt:lpstr>
      <vt:lpstr>Gill Sans MT</vt:lpstr>
      <vt:lpstr>Times New Roman Regular</vt:lpstr>
      <vt:lpstr>Times New Roman Bold</vt:lpstr>
      <vt:lpstr>苹方-简</vt:lpstr>
      <vt:lpstr>宋体</vt:lpstr>
      <vt:lpstr>Arial Unicode MS</vt:lpstr>
      <vt:lpstr>等线 Light</vt:lpstr>
      <vt:lpstr>汉仪书宋二KW</vt:lpstr>
      <vt:lpstr>DejaVu Math TeX Gyre</vt:lpstr>
      <vt:lpstr>Calibri</vt:lpstr>
      <vt:lpstr>Helvetica Neue</vt:lpstr>
      <vt:lpstr>等线</vt:lpstr>
      <vt:lpstr>微软雅黑</vt:lpstr>
      <vt:lpstr>Arial Regular</vt:lpstr>
      <vt:lpstr>week3-k8s-网络通信及应用示例</vt:lpstr>
      <vt:lpstr>CacheBlend: RAG with Cached Knowledge Fusion</vt:lpstr>
      <vt:lpstr>Outline</vt:lpstr>
      <vt:lpstr>Outline</vt:lpstr>
      <vt:lpstr>The Rise of Large Language Models (LLMs)</vt:lpstr>
      <vt:lpstr>Outline</vt:lpstr>
      <vt:lpstr>Basic steps of LLM Inference</vt:lpstr>
      <vt:lpstr>KV Cache in LLM Inference</vt:lpstr>
      <vt:lpstr>KV Cache in LLM Inference</vt:lpstr>
      <vt:lpstr>KV Cache in LLM Inference</vt:lpstr>
      <vt:lpstr>KV Cache in LLM Inference</vt:lpstr>
      <vt:lpstr>Outline</vt:lpstr>
      <vt:lpstr>Limitations Under Long Inputs</vt:lpstr>
      <vt:lpstr>Reusing KV cache</vt:lpstr>
      <vt:lpstr>Outline</vt:lpstr>
      <vt:lpstr>The CacheBlend Solution - Idea</vt:lpstr>
      <vt:lpstr>The CacheBlend Solution - Idea</vt:lpstr>
      <vt:lpstr>The CacheBlend Solution - Idea</vt:lpstr>
      <vt:lpstr>The CacheBlend Solution - Idea</vt:lpstr>
      <vt:lpstr>Outline</vt:lpstr>
      <vt:lpstr>The CacheBlend Solution - Implementation</vt:lpstr>
      <vt:lpstr>The CacheBlend Solution - Implementation</vt:lpstr>
      <vt:lpstr>The CacheBlend Solution - Implementation</vt:lpstr>
      <vt:lpstr>The CacheBlend Solution - Implementation</vt:lpstr>
      <vt:lpstr>Outline</vt:lpstr>
      <vt:lpstr>Experimental Setup</vt:lpstr>
      <vt:lpstr>Experimental Setup</vt:lpstr>
      <vt:lpstr>Experimental Results - Overall Imprevement</vt:lpstr>
      <vt:lpstr>Experimental Results - Overall Imprevement</vt:lpstr>
      <vt:lpstr>Experimental Results - Overall Imprevement</vt:lpstr>
      <vt:lpstr>Experimental Results - Sensitivity Analysis</vt:lpstr>
      <vt:lpstr>Experimental Results - Sensitivity Analysis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homie</cp:lastModifiedBy>
  <cp:revision>164</cp:revision>
  <dcterms:created xsi:type="dcterms:W3CDTF">2024-10-31T10:49:32Z</dcterms:created>
  <dcterms:modified xsi:type="dcterms:W3CDTF">2024-10-31T10:49:32Z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DA76E64C109F9939227410676C08AF39_43</vt:lpwstr>
  </property>
</Properties>
</file>