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7" r:id="rId10"/>
    <p:sldId id="268" r:id="rId11"/>
    <p:sldId id="269" r:id="rId12"/>
    <p:sldId id="260" r:id="rId13"/>
    <p:sldId id="261" r:id="rId14"/>
    <p:sldId id="272" r:id="rId15"/>
    <p:sldId id="273" r:id="rId16"/>
    <p:sldId id="271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3B0-E149-4E50-83C5-F58B57DD258C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5FB-C99B-4BF0-9C73-7AE8F232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9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3B0-E149-4E50-83C5-F58B57DD258C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5FB-C99B-4BF0-9C73-7AE8F232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3B0-E149-4E50-83C5-F58B57DD258C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5FB-C99B-4BF0-9C73-7AE8F232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2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3B0-E149-4E50-83C5-F58B57DD258C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5FB-C99B-4BF0-9C73-7AE8F232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5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3B0-E149-4E50-83C5-F58B57DD258C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5FB-C99B-4BF0-9C73-7AE8F232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9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3B0-E149-4E50-83C5-F58B57DD258C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5FB-C99B-4BF0-9C73-7AE8F232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3B0-E149-4E50-83C5-F58B57DD258C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5FB-C99B-4BF0-9C73-7AE8F232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3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3B0-E149-4E50-83C5-F58B57DD258C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5FB-C99B-4BF0-9C73-7AE8F232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2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3B0-E149-4E50-83C5-F58B57DD258C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5FB-C99B-4BF0-9C73-7AE8F232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3B0-E149-4E50-83C5-F58B57DD258C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5FB-C99B-4BF0-9C73-7AE8F232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6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3B0-E149-4E50-83C5-F58B57DD258C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5FB-C99B-4BF0-9C73-7AE8F232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03B0-E149-4E50-83C5-F58B57DD258C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15FB-C99B-4BF0-9C73-7AE8F232A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5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IPFS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0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BitSwap</a:t>
            </a:r>
            <a:r>
              <a:rPr lang="zh-CN" altLang="en-US" b="1" dirty="0" smtClean="0"/>
              <a:t>协议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3057"/>
            <a:ext cx="10515600" cy="49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BitSwap</a:t>
            </a:r>
            <a:r>
              <a:rPr lang="zh-CN" altLang="en-US" b="1" dirty="0"/>
              <a:t>关</a:t>
            </a:r>
            <a:r>
              <a:rPr lang="zh-CN" altLang="en-US" b="1" dirty="0" smtClean="0"/>
              <a:t>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</a:t>
            </a:r>
            <a:r>
              <a:rPr lang="en-US" altLang="zh-CN" dirty="0"/>
              <a:t>: </a:t>
            </a:r>
            <a:r>
              <a:rPr lang="zh-CN" altLang="en-US" dirty="0"/>
              <a:t>对等节点间发送</a:t>
            </a:r>
            <a:r>
              <a:rPr lang="en-US" altLang="zh-CN" dirty="0"/>
              <a:t>ledgers </a:t>
            </a:r>
            <a:r>
              <a:rPr lang="zh-CN" altLang="en-US" dirty="0"/>
              <a:t>直到他们同意。</a:t>
            </a:r>
          </a:p>
          <a:p>
            <a:r>
              <a:rPr lang="en-US" altLang="zh-CN" dirty="0" smtClean="0"/>
              <a:t>Sending</a:t>
            </a:r>
            <a:r>
              <a:rPr lang="en-US" altLang="zh-CN" dirty="0"/>
              <a:t>: </a:t>
            </a:r>
            <a:r>
              <a:rPr lang="zh-CN" altLang="en-US" dirty="0"/>
              <a:t>对等节点间交换</a:t>
            </a:r>
            <a:r>
              <a:rPr lang="en-US" altLang="zh-CN" dirty="0" err="1"/>
              <a:t>want_lists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blocks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Close</a:t>
            </a:r>
            <a:r>
              <a:rPr lang="en-US" altLang="zh-CN" dirty="0"/>
              <a:t>: </a:t>
            </a:r>
            <a:r>
              <a:rPr lang="zh-CN" altLang="en-US" dirty="0"/>
              <a:t>对等节点断开链接。</a:t>
            </a:r>
          </a:p>
          <a:p>
            <a:r>
              <a:rPr lang="en-US" altLang="zh-CN" dirty="0" smtClean="0"/>
              <a:t>Ignored</a:t>
            </a:r>
            <a:r>
              <a:rPr lang="en-US" altLang="zh-CN" dirty="0"/>
              <a:t>: </a:t>
            </a:r>
            <a:r>
              <a:rPr lang="zh-CN" altLang="en-US" dirty="0"/>
              <a:t>（特殊）对等体被忽略（等待时间的超时）如果节点采用防止发送策略。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9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4431"/>
            <a:ext cx="10515600" cy="446599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 dirty="0" err="1" smtClean="0"/>
              <a:t>Merkle</a:t>
            </a:r>
            <a:r>
              <a:rPr lang="en-US" altLang="zh-CN" sz="2000" dirty="0" smtClean="0"/>
              <a:t> DAG</a:t>
            </a:r>
            <a:r>
              <a:rPr lang="zh-CN" altLang="en-US" sz="2000" dirty="0" smtClean="0"/>
              <a:t>对象模型，以分布式友好的方式捕获对文件系统树的更改。</a:t>
            </a:r>
          </a:p>
          <a:p>
            <a:pPr>
              <a:lnSpc>
                <a:spcPct val="160000"/>
              </a:lnSpc>
            </a:pPr>
            <a:r>
              <a:rPr lang="zh-CN" altLang="en-US" sz="2000" dirty="0" smtClean="0"/>
              <a:t>不可更改的对象表示文件（</a:t>
            </a:r>
            <a:r>
              <a:rPr lang="en-US" altLang="zh-CN" sz="2000" dirty="0" smtClean="0"/>
              <a:t>blob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List </a:t>
            </a:r>
            <a:r>
              <a:rPr lang="zh-CN" altLang="en-US" sz="2000" dirty="0" smtClean="0"/>
              <a:t>，目</a:t>
            </a:r>
            <a:r>
              <a:rPr lang="zh-CN" altLang="en-US" sz="2000" dirty="0" smtClean="0"/>
              <a:t>录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tree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和更改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commit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。</a:t>
            </a:r>
          </a:p>
          <a:p>
            <a:pPr>
              <a:lnSpc>
                <a:spcPct val="160000"/>
              </a:lnSpc>
            </a:pPr>
            <a:r>
              <a:rPr lang="zh-CN" altLang="en-US" sz="2000" dirty="0" smtClean="0"/>
              <a:t>通过加密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对象的内容，让对象可寻址。</a:t>
            </a:r>
          </a:p>
          <a:p>
            <a:pPr>
              <a:lnSpc>
                <a:spcPct val="160000"/>
              </a:lnSpc>
            </a:pPr>
            <a:r>
              <a:rPr lang="zh-CN" altLang="en-US" sz="2000" dirty="0" smtClean="0"/>
              <a:t>链接到其他对象是嵌入的，形成一个</a:t>
            </a:r>
            <a:r>
              <a:rPr lang="en-US" altLang="zh-CN" sz="2000" dirty="0" err="1" smtClean="0"/>
              <a:t>Merkle</a:t>
            </a:r>
            <a:r>
              <a:rPr lang="en-US" altLang="zh-CN" sz="2000" dirty="0" smtClean="0"/>
              <a:t> DAG</a:t>
            </a:r>
            <a:r>
              <a:rPr lang="zh-CN" altLang="en-US" sz="2000" dirty="0" smtClean="0"/>
              <a:t>。这提供了很多有用的完整和</a:t>
            </a:r>
            <a:r>
              <a:rPr lang="en-US" altLang="zh-CN" sz="2000" dirty="0" smtClean="0"/>
              <a:t>work-flow</a:t>
            </a:r>
            <a:r>
              <a:rPr lang="zh-CN" altLang="en-US" sz="2000" dirty="0" smtClean="0"/>
              <a:t>属性。</a:t>
            </a:r>
          </a:p>
          <a:p>
            <a:pPr>
              <a:lnSpc>
                <a:spcPct val="160000"/>
              </a:lnSpc>
            </a:pPr>
            <a:r>
              <a:rPr lang="zh-CN" altLang="en-US" sz="2000" dirty="0" smtClean="0"/>
              <a:t>很多版本元数据（分支，标示等等）都只是指针引用，因此创建和更新的代价都小。</a:t>
            </a:r>
          </a:p>
          <a:p>
            <a:pPr>
              <a:lnSpc>
                <a:spcPct val="160000"/>
              </a:lnSpc>
            </a:pPr>
            <a:r>
              <a:rPr lang="zh-CN" altLang="en-US" sz="2000" dirty="0" smtClean="0"/>
              <a:t>版本改变只是更新引用或者添加对象。</a:t>
            </a:r>
          </a:p>
          <a:p>
            <a:pPr>
              <a:lnSpc>
                <a:spcPct val="160000"/>
              </a:lnSpc>
            </a:pPr>
            <a:r>
              <a:rPr lang="zh-CN" altLang="en-US" sz="2000" dirty="0" smtClean="0"/>
              <a:t>分布式版本改变对其他用户而言只是转移对象和更新远程引用。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51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727" y="228648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51" y="0"/>
            <a:ext cx="8679976" cy="6935302"/>
          </a:xfrm>
        </p:spPr>
      </p:pic>
    </p:spTree>
    <p:extLst>
      <p:ext uri="{BB962C8B-B14F-4D97-AF65-F5344CB8AC3E}">
        <p14:creationId xmlns:p14="http://schemas.microsoft.com/office/powerpoint/2010/main" val="33387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自认证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</a:t>
            </a:r>
            <a:r>
              <a:rPr lang="en-US" altLang="zh-CN" dirty="0"/>
              <a:t>user can publish an Object to this path Signed </a:t>
            </a:r>
            <a:r>
              <a:rPr lang="en-US" altLang="zh-CN" dirty="0" err="1" smtClean="0"/>
              <a:t>byher</a:t>
            </a:r>
            <a:r>
              <a:rPr lang="en-US" altLang="zh-CN" dirty="0" smtClean="0"/>
              <a:t> </a:t>
            </a:r>
            <a:r>
              <a:rPr lang="en-US" altLang="zh-CN" dirty="0"/>
              <a:t>private key, say at</a:t>
            </a:r>
            <a:r>
              <a:rPr lang="en-US" altLang="zh-CN" dirty="0" smtClean="0"/>
              <a:t>:/</a:t>
            </a:r>
            <a:r>
              <a:rPr lang="en-US" altLang="zh-CN" dirty="0" err="1"/>
              <a:t>ipns</a:t>
            </a:r>
            <a:r>
              <a:rPr lang="en-US" altLang="zh-CN" dirty="0"/>
              <a:t>/XLF2ipQ4jD3UdeX5xp1KBgeHRhemUtaA8Vm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zh-CN" altLang="en-US" dirty="0"/>
              <a:t>根</a:t>
            </a:r>
            <a:r>
              <a:rPr lang="zh-CN" altLang="en-US" dirty="0" smtClean="0"/>
              <a:t>据</a:t>
            </a:r>
            <a:r>
              <a:rPr lang="en-US" altLang="zh-CN" dirty="0" smtClean="0"/>
              <a:t>IPNS</a:t>
            </a:r>
            <a:r>
              <a:rPr lang="zh-CN" altLang="en-US" dirty="0" smtClean="0"/>
              <a:t>访问时可对比</a:t>
            </a:r>
            <a:r>
              <a:rPr lang="en-US" altLang="zh-CN" dirty="0" err="1" smtClean="0"/>
              <a:t>nodeid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pubkey</a:t>
            </a:r>
            <a:r>
              <a:rPr lang="zh-CN" altLang="en-US" dirty="0" smtClean="0"/>
              <a:t>是否一致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无加密共享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、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08" y="4221668"/>
            <a:ext cx="10315784" cy="209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5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3961"/>
            <a:ext cx="10189191" cy="1356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4116"/>
            <a:ext cx="10189191" cy="14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2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1931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IPFS DAG </a:t>
            </a:r>
            <a:br>
              <a:rPr lang="en-US" altLang="zh-CN" dirty="0" smtClean="0"/>
            </a:br>
            <a:r>
              <a:rPr lang="en-US" altLang="zh-CN" dirty="0" smtClean="0"/>
              <a:t>IPFS</a:t>
            </a:r>
            <a:r>
              <a:rPr lang="zh-CN" altLang="en-US" dirty="0" smtClean="0"/>
              <a:t>概括为使用</a:t>
            </a:r>
            <a:r>
              <a:rPr lang="en-US" altLang="zh-CN" dirty="0" smtClean="0"/>
              <a:t>DHT</a:t>
            </a:r>
            <a:r>
              <a:rPr lang="zh-CN" altLang="en-US" dirty="0" smtClean="0"/>
              <a:t>寻址利用</a:t>
            </a:r>
            <a:r>
              <a:rPr lang="en-US" altLang="zh-CN" dirty="0" smtClean="0"/>
              <a:t>BT</a:t>
            </a:r>
            <a:r>
              <a:rPr lang="zh-CN" altLang="en-US" dirty="0" smtClean="0"/>
              <a:t>传输 </a:t>
            </a:r>
            <a:r>
              <a:rPr lang="en-US" altLang="zh-CN" dirty="0" smtClean="0"/>
              <a:t>DAG object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4214"/>
            <a:ext cx="9480968" cy="1109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7061"/>
            <a:ext cx="9480968" cy="9909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52904"/>
            <a:ext cx="9480968" cy="905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63632"/>
            <a:ext cx="9480968" cy="189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6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42" y="4385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IPFS UI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8" y="1369419"/>
            <a:ext cx="11426123" cy="53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IPFS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IPFS</a:t>
            </a:r>
            <a:r>
              <a:rPr lang="zh-CN" altLang="en-US" dirty="0"/>
              <a:t>（</a:t>
            </a:r>
            <a:r>
              <a:rPr lang="en-US" altLang="zh-CN" dirty="0" err="1"/>
              <a:t>InterPlanetary</a:t>
            </a:r>
            <a:r>
              <a:rPr lang="en-US" altLang="zh-CN" dirty="0"/>
              <a:t> File System</a:t>
            </a:r>
            <a:r>
              <a:rPr lang="zh-CN" altLang="en-US" dirty="0"/>
              <a:t>，星际文件系统）是永久的、去中心化保存和共享文件的方法，这是一种内容可寻址、版本化、点对点超媒体的分布式协议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）托管和分发</a:t>
            </a:r>
            <a:r>
              <a:rPr lang="en-US" altLang="zh-CN" dirty="0"/>
              <a:t>PB</a:t>
            </a:r>
            <a:r>
              <a:rPr lang="zh-CN" altLang="en-US" dirty="0"/>
              <a:t>级数据集，</a:t>
            </a:r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）跨组织的大数据计算，</a:t>
            </a:r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）大批量的高清晰度按需或实时媒体流，</a:t>
            </a:r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）大规模数据集的版本化和链接，</a:t>
            </a:r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e</a:t>
            </a:r>
            <a:r>
              <a:rPr lang="zh-CN" altLang="en-US" dirty="0"/>
              <a:t>）防止意外丢失重要文件等。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8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IPFS </a:t>
            </a:r>
            <a:r>
              <a:rPr lang="zh-CN" altLang="en-US" dirty="0" smtClean="0"/>
              <a:t>基于已有技术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分布式哈希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DHT</a:t>
            </a:r>
          </a:p>
          <a:p>
            <a:r>
              <a:rPr lang="en-US" altLang="zh-CN" dirty="0" err="1" smtClean="0"/>
              <a:t>BitTorrent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zh-CN" altLang="en-US" dirty="0" smtClean="0"/>
              <a:t>自</a:t>
            </a:r>
            <a:r>
              <a:rPr lang="zh-CN" altLang="en-US" dirty="0"/>
              <a:t>认证文件系</a:t>
            </a:r>
            <a:r>
              <a:rPr lang="zh-CN" altLang="en-US" dirty="0" smtClean="0"/>
              <a:t>统 </a:t>
            </a:r>
            <a:r>
              <a:rPr lang="en-US" altLang="zh-CN" dirty="0" smtClean="0"/>
              <a:t>SFS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7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KAD DHT(1/3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0" y="1541850"/>
            <a:ext cx="4276190" cy="240952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4700" y="4271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文件索引字典</a:t>
            </a:r>
            <a:endParaRPr kumimoji="0" lang="zh-CN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zh-CN" altLang="zh-CN" sz="13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C:\Users\GHQ\AppData\Local\YNote\data\gaohaiqiang012@163.com\34d95b115a234799a413519348146149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25711"/>
            <a:ext cx="39814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659" y="346953"/>
            <a:ext cx="5904762" cy="13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10659" y="196355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，根据关键词搜索例如要搜索“厉害了我的国</a:t>
            </a:r>
            <a:r>
              <a:rPr lang="en-US" altLang="zh-CN" dirty="0" smtClean="0">
                <a:effectLst/>
              </a:rPr>
              <a:t>.</a:t>
            </a:r>
            <a:r>
              <a:rPr lang="en-US" altLang="zh-CN" dirty="0" err="1" smtClean="0">
                <a:effectLst/>
              </a:rPr>
              <a:t>rmvb</a:t>
            </a:r>
            <a:r>
              <a:rPr lang="en-US" altLang="zh-CN" dirty="0" smtClean="0">
                <a:effectLst/>
              </a:rPr>
              <a:t>”</a:t>
            </a:r>
            <a:r>
              <a:rPr lang="zh-CN" altLang="en-US" dirty="0" smtClean="0">
                <a:effectLst/>
              </a:rPr>
              <a:t>，则输入关键词 厉害了等，即可得到搜索列表</a:t>
            </a:r>
          </a:p>
          <a:p>
            <a:r>
              <a:rPr lang="zh-CN" altLang="en-US" dirty="0" smtClean="0">
                <a:effectLst/>
              </a:rPr>
              <a:t>文件名、文件长度、文件</a:t>
            </a:r>
            <a:r>
              <a:rPr lang="en-US" altLang="zh-CN" dirty="0" smtClean="0">
                <a:effectLst/>
              </a:rPr>
              <a:t>hash</a:t>
            </a:r>
            <a:r>
              <a:rPr lang="zh-CN" altLang="en-US" dirty="0" smtClean="0">
                <a:effectLst/>
              </a:rPr>
              <a:t>，从中选中一条认为正确的文件，点击下载。</a:t>
            </a:r>
          </a:p>
          <a:p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，点击过程即可视为使用该文件</a:t>
            </a:r>
            <a:r>
              <a:rPr lang="en-US" altLang="zh-CN" dirty="0" smtClean="0">
                <a:effectLst/>
              </a:rPr>
              <a:t>hash</a:t>
            </a:r>
            <a:r>
              <a:rPr lang="zh-CN" altLang="en-US" dirty="0" smtClean="0">
                <a:effectLst/>
              </a:rPr>
              <a:t>准备在</a:t>
            </a:r>
            <a:r>
              <a:rPr lang="en-US" altLang="zh-CN" dirty="0" smtClean="0">
                <a:effectLst/>
              </a:rPr>
              <a:t>KAD</a:t>
            </a:r>
            <a:r>
              <a:rPr lang="zh-CN" altLang="en-US" dirty="0" smtClean="0">
                <a:effectLst/>
              </a:rPr>
              <a:t>网络中下载。</a:t>
            </a:r>
          </a:p>
          <a:p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KAD</a:t>
            </a:r>
            <a:r>
              <a:rPr lang="zh-CN" altLang="en-US" dirty="0" smtClean="0">
                <a:effectLst/>
              </a:rPr>
              <a:t>距离判断，</a:t>
            </a:r>
            <a:r>
              <a:rPr lang="en-US" altLang="zh-CN" dirty="0" smtClean="0">
                <a:effectLst/>
              </a:rPr>
              <a:t>d=A</a:t>
            </a:r>
            <a:r>
              <a:rPr lang="zh-CN" altLang="en-US" dirty="0" smtClean="0">
                <a:effectLst/>
              </a:rPr>
              <a:t>节点</a:t>
            </a:r>
            <a:r>
              <a:rPr lang="en-US" altLang="zh-CN" dirty="0" smtClean="0">
                <a:effectLst/>
              </a:rPr>
              <a:t>ID XOR B</a:t>
            </a:r>
            <a:r>
              <a:rPr lang="zh-CN" altLang="en-US" dirty="0" smtClean="0">
                <a:effectLst/>
              </a:rPr>
              <a:t>节点</a:t>
            </a:r>
            <a:r>
              <a:rPr lang="en-US" altLang="zh-CN" dirty="0" smtClean="0">
                <a:effectLst/>
              </a:rPr>
              <a:t>ID </a:t>
            </a:r>
            <a:r>
              <a:rPr lang="zh-CN" altLang="en-US" dirty="0" smtClean="0">
                <a:effectLst/>
              </a:rPr>
              <a:t>；节点</a:t>
            </a:r>
            <a:r>
              <a:rPr lang="en-US" altLang="zh-CN" dirty="0" smtClean="0">
                <a:effectLst/>
              </a:rPr>
              <a:t>ID</a:t>
            </a:r>
            <a:r>
              <a:rPr lang="zh-CN" altLang="en-US" dirty="0" smtClean="0">
                <a:effectLst/>
              </a:rPr>
              <a:t>为客户端自己三列生成</a:t>
            </a:r>
            <a:r>
              <a:rPr lang="en-US" altLang="zh-CN" dirty="0" smtClean="0">
                <a:effectLst/>
              </a:rPr>
              <a:t>160</a:t>
            </a:r>
            <a:r>
              <a:rPr lang="zh-CN" altLang="en-US" dirty="0" smtClean="0">
                <a:effectLst/>
              </a:rPr>
              <a:t>位，几乎不可能重复。</a:t>
            </a:r>
          </a:p>
          <a:p>
            <a:r>
              <a:rPr lang="en-US" altLang="zh-CN" dirty="0" smtClean="0">
                <a:effectLst/>
              </a:rPr>
              <a:t>d</a:t>
            </a:r>
            <a:r>
              <a:rPr lang="zh-CN" altLang="en-US" dirty="0" smtClean="0">
                <a:effectLst/>
              </a:rPr>
              <a:t>值小则距离近，</a:t>
            </a:r>
            <a:r>
              <a:rPr lang="en-US" altLang="zh-CN" dirty="0" smtClean="0">
                <a:effectLst/>
              </a:rPr>
              <a:t>d</a:t>
            </a:r>
            <a:r>
              <a:rPr lang="zh-CN" altLang="en-US" dirty="0" smtClean="0">
                <a:effectLst/>
              </a:rPr>
              <a:t>值大则距离远。</a:t>
            </a:r>
          </a:p>
          <a:p>
            <a:r>
              <a:rPr lang="en-US" altLang="zh-CN" dirty="0" smtClean="0">
                <a:effectLst/>
              </a:rPr>
              <a:t>4</a:t>
            </a:r>
            <a:r>
              <a:rPr lang="zh-CN" altLang="en-US" dirty="0" smtClean="0">
                <a:effectLst/>
              </a:rPr>
              <a:t>，关键词字典和文件索引字典按照</a:t>
            </a:r>
            <a:r>
              <a:rPr lang="en-US" altLang="zh-CN" dirty="0" smtClean="0">
                <a:effectLst/>
              </a:rPr>
              <a:t>ID</a:t>
            </a:r>
            <a:r>
              <a:rPr lang="zh-CN" altLang="en-US" dirty="0" smtClean="0">
                <a:effectLst/>
              </a:rPr>
              <a:t>值存放在相等节点</a:t>
            </a:r>
            <a:r>
              <a:rPr lang="en-US" altLang="zh-CN" dirty="0" smtClean="0">
                <a:effectLst/>
              </a:rPr>
              <a:t>ID</a:t>
            </a:r>
            <a:r>
              <a:rPr lang="zh-CN" altLang="en-US" dirty="0" smtClean="0">
                <a:effectLst/>
              </a:rPr>
              <a:t>处（目前节点</a:t>
            </a:r>
            <a:r>
              <a:rPr lang="en-US" altLang="zh-CN" dirty="0" smtClean="0">
                <a:effectLst/>
              </a:rPr>
              <a:t>N</a:t>
            </a:r>
            <a:r>
              <a:rPr lang="zh-CN" altLang="en-US" dirty="0" smtClean="0">
                <a:effectLst/>
              </a:rPr>
              <a:t>），</a:t>
            </a:r>
            <a:r>
              <a:rPr lang="en-US" altLang="zh-CN" dirty="0" smtClean="0">
                <a:solidFill>
                  <a:srgbClr val="434343"/>
                </a:solidFill>
                <a:effectLst/>
              </a:rPr>
              <a:t>(ID==key)</a:t>
            </a:r>
            <a:r>
              <a:rPr lang="zh-CN" altLang="en-US" dirty="0" smtClean="0">
                <a:solidFill>
                  <a:srgbClr val="434343"/>
                </a:solidFill>
                <a:effectLst/>
              </a:rPr>
              <a:t>。</a:t>
            </a:r>
            <a:endParaRPr lang="zh-CN" altLang="en-US" dirty="0" smtClean="0">
              <a:effectLst/>
            </a:endParaRPr>
          </a:p>
          <a:p>
            <a:r>
              <a:rPr lang="en-US" altLang="zh-CN" dirty="0" smtClean="0">
                <a:solidFill>
                  <a:srgbClr val="434343"/>
                </a:solidFill>
                <a:effectLst/>
              </a:rPr>
              <a:t>5</a:t>
            </a:r>
            <a:r>
              <a:rPr lang="zh-CN" altLang="en-US" dirty="0" smtClean="0">
                <a:solidFill>
                  <a:srgbClr val="434343"/>
                </a:solidFill>
                <a:effectLst/>
              </a:rPr>
              <a:t>，</a:t>
            </a:r>
            <a:r>
              <a:rPr lang="zh-CN" altLang="en-US" dirty="0" smtClean="0">
                <a:effectLst/>
              </a:rPr>
              <a:t>关键词字典和文件索引字典同时拷贝到距离目标节点</a:t>
            </a:r>
            <a:r>
              <a:rPr lang="en-US" altLang="zh-CN" dirty="0" smtClean="0">
                <a:effectLst/>
              </a:rPr>
              <a:t>N</a:t>
            </a:r>
            <a:r>
              <a:rPr lang="zh-CN" altLang="en-US" dirty="0" smtClean="0">
                <a:effectLst/>
              </a:rPr>
              <a:t>最近的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个邻居（距离最近邻居 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典型值）。</a:t>
            </a:r>
          </a:p>
          <a:p>
            <a:r>
              <a:rPr lang="en-US" altLang="zh-CN" dirty="0" smtClean="0">
                <a:effectLst/>
              </a:rPr>
              <a:t>6</a:t>
            </a:r>
            <a:r>
              <a:rPr lang="zh-CN" altLang="en-US" dirty="0" smtClean="0">
                <a:effectLst/>
              </a:rPr>
              <a:t>，为了快速查询需要</a:t>
            </a:r>
            <a:r>
              <a:rPr lang="en-US" altLang="zh-CN" dirty="0" smtClean="0">
                <a:effectLst/>
              </a:rPr>
              <a:t>cache</a:t>
            </a:r>
            <a:r>
              <a:rPr lang="zh-CN" altLang="en-US" dirty="0" smtClean="0">
                <a:effectLst/>
              </a:rPr>
              <a:t>，但是也不能过度</a:t>
            </a:r>
            <a:r>
              <a:rPr lang="en-US" altLang="zh-CN" dirty="0" smtClean="0">
                <a:effectLst/>
              </a:rPr>
              <a:t>cache</a:t>
            </a:r>
            <a:r>
              <a:rPr lang="zh-CN" altLang="en-US" dirty="0" smtClean="0">
                <a:effectLst/>
              </a:rPr>
              <a:t>，距离最近的</a:t>
            </a:r>
            <a:r>
              <a:rPr lang="en-US" altLang="zh-CN" dirty="0" smtClean="0">
                <a:effectLst/>
              </a:rPr>
              <a:t>cache</a:t>
            </a:r>
            <a:r>
              <a:rPr lang="zh-CN" altLang="en-US" dirty="0" smtClean="0">
                <a:effectLst/>
              </a:rPr>
              <a:t>时间越长（目标节点</a:t>
            </a:r>
            <a:r>
              <a:rPr lang="en-US" altLang="zh-CN" dirty="0" smtClean="0">
                <a:effectLst/>
              </a:rPr>
              <a:t>N</a:t>
            </a:r>
            <a:r>
              <a:rPr lang="zh-CN" altLang="en-US" dirty="0" smtClean="0">
                <a:effectLst/>
              </a:rPr>
              <a:t>上存储的最多保存</a:t>
            </a:r>
            <a:r>
              <a:rPr lang="en-US" altLang="zh-CN" dirty="0" smtClean="0">
                <a:effectLst/>
              </a:rPr>
              <a:t>24</a:t>
            </a:r>
            <a:r>
              <a:rPr lang="zh-CN" altLang="en-US" dirty="0" smtClean="0">
                <a:effectLst/>
              </a:rPr>
              <a:t>小时，发布源重新发布的话可以延长时间）。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1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KAD DHT(2/3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7</a:t>
            </a:r>
            <a:r>
              <a:rPr lang="zh-CN" altLang="en-US" dirty="0" smtClean="0">
                <a:effectLst/>
              </a:rPr>
              <a:t>，目标节点中保存了</a:t>
            </a:r>
            <a:r>
              <a:rPr lang="en-US" altLang="zh-CN" dirty="0" smtClean="0">
                <a:effectLst/>
              </a:rPr>
              <a:t>160</a:t>
            </a:r>
            <a:r>
              <a:rPr lang="zh-CN" altLang="en-US" dirty="0" smtClean="0">
                <a:effectLst/>
              </a:rPr>
              <a:t>个</a:t>
            </a:r>
            <a:r>
              <a:rPr lang="en-US" altLang="zh-CN" dirty="0" smtClean="0">
                <a:effectLst/>
              </a:rPr>
              <a:t>List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List</a:t>
            </a:r>
            <a:r>
              <a:rPr lang="zh-CN" altLang="en-US" dirty="0" smtClean="0">
                <a:effectLst/>
              </a:rPr>
              <a:t>数据为：</a:t>
            </a:r>
            <a:r>
              <a:rPr lang="en-US" altLang="zh-CN" dirty="0"/>
              <a:t>2^i~2^(i+1)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）在线时长越长越被经常使用，因为考虑到他可能更稳定在线。</a:t>
            </a:r>
          </a:p>
          <a:p>
            <a:pPr lvl="1"/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）更新节点时队列未满则加入队尾，队列满时则</a:t>
            </a:r>
            <a:r>
              <a:rPr lang="en-US" altLang="zh-CN" dirty="0" smtClean="0">
                <a:effectLst/>
              </a:rPr>
              <a:t>ping</a:t>
            </a:r>
            <a:r>
              <a:rPr lang="zh-CN" altLang="en-US" dirty="0" smtClean="0">
                <a:effectLst/>
              </a:rPr>
              <a:t>对头节点是否在线，在线则丢弃新节点，并把队首节点移动到队列尾。如果</a:t>
            </a:r>
            <a:r>
              <a:rPr lang="en-US" altLang="zh-CN" dirty="0" smtClean="0">
                <a:effectLst/>
              </a:rPr>
              <a:t>ping</a:t>
            </a:r>
            <a:r>
              <a:rPr lang="zh-CN" altLang="en-US" dirty="0" smtClean="0">
                <a:effectLst/>
              </a:rPr>
              <a:t>不通则将队首丢弃，并吧新节点插入队尾。</a:t>
            </a:r>
            <a:endParaRPr lang="en-US" altLang="zh-CN" dirty="0"/>
          </a:p>
          <a:p>
            <a:r>
              <a:rPr lang="en-US" altLang="zh-CN" dirty="0" smtClean="0">
                <a:effectLst/>
              </a:rPr>
              <a:t>8</a:t>
            </a:r>
            <a:r>
              <a:rPr lang="zh-CN" altLang="en-US" dirty="0" smtClean="0">
                <a:effectLst/>
              </a:rPr>
              <a:t>，查找节点时，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）首先按照目标</a:t>
            </a:r>
            <a:r>
              <a:rPr lang="en-US" altLang="zh-CN" dirty="0" smtClean="0">
                <a:effectLst/>
              </a:rPr>
              <a:t>ID</a:t>
            </a:r>
            <a:r>
              <a:rPr lang="zh-CN" altLang="en-US" dirty="0" smtClean="0">
                <a:effectLst/>
              </a:rPr>
              <a:t>在自己的</a:t>
            </a:r>
            <a:r>
              <a:rPr lang="en-US" altLang="zh-CN" dirty="0" smtClean="0">
                <a:effectLst/>
              </a:rPr>
              <a:t>K</a:t>
            </a:r>
            <a:r>
              <a:rPr lang="zh-CN" altLang="en-US" dirty="0" smtClean="0">
                <a:effectLst/>
              </a:rPr>
              <a:t>桶中查找最近的多个节点</a:t>
            </a:r>
            <a:r>
              <a:rPr lang="en-US" altLang="zh-CN" dirty="0" smtClean="0">
                <a:effectLst/>
              </a:rPr>
              <a:t>ID</a:t>
            </a:r>
            <a:r>
              <a:rPr lang="zh-CN" altLang="en-US" dirty="0" smtClean="0">
                <a:effectLst/>
              </a:rPr>
              <a:t>。</a:t>
            </a:r>
          </a:p>
          <a:p>
            <a:pPr lvl="1"/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）向这些节点发出查询请求。</a:t>
            </a:r>
          </a:p>
          <a:p>
            <a:pPr lvl="1"/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）被查询节点收到请求后将距离目标节点</a:t>
            </a:r>
            <a:r>
              <a:rPr lang="en-US" altLang="zh-CN" dirty="0" smtClean="0">
                <a:effectLst/>
              </a:rPr>
              <a:t>ID</a:t>
            </a:r>
            <a:r>
              <a:rPr lang="zh-CN" altLang="en-US" dirty="0" smtClean="0">
                <a:effectLst/>
              </a:rPr>
              <a:t>最近的若干信息返回给请求者。</a:t>
            </a:r>
          </a:p>
          <a:p>
            <a:pPr lvl="1"/>
            <a:r>
              <a:rPr lang="en-US" altLang="zh-CN" dirty="0" smtClean="0">
                <a:effectLst/>
              </a:rPr>
              <a:t>4</a:t>
            </a:r>
            <a:r>
              <a:rPr lang="zh-CN" altLang="en-US" dirty="0" smtClean="0">
                <a:effectLst/>
              </a:rPr>
              <a:t>）请求节点将返回的查询结果信息合并并剔除未活跃的节点再次请求，重新发送。</a:t>
            </a:r>
          </a:p>
          <a:p>
            <a:pPr lvl="1"/>
            <a:r>
              <a:rPr lang="en-US" altLang="zh-CN" dirty="0" smtClean="0">
                <a:effectLst/>
              </a:rPr>
              <a:t>5) </a:t>
            </a:r>
            <a:r>
              <a:rPr lang="zh-CN" altLang="en-US" dirty="0" smtClean="0">
                <a:effectLst/>
              </a:rPr>
              <a:t>直到自己已知的节点比请求返回的信息距离更近。停止搜索。</a:t>
            </a:r>
          </a:p>
          <a:p>
            <a:pPr lvl="1"/>
            <a:endParaRPr lang="zh-CN" altLang="en-US" dirty="0" smtClean="0">
              <a:effectLst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 smtClean="0"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1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KAD DHT(3/3)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9</a:t>
            </a:r>
            <a:r>
              <a:rPr lang="zh-CN" altLang="en-US" dirty="0" smtClean="0">
                <a:effectLst/>
              </a:rPr>
              <a:t>，存储数据时 </a:t>
            </a:r>
            <a:r>
              <a:rPr lang="en-US" altLang="zh-CN" dirty="0" smtClean="0">
                <a:effectLst/>
              </a:rPr>
              <a:t>HASH</a:t>
            </a:r>
            <a:r>
              <a:rPr lang="zh-CN" altLang="en-US" dirty="0" smtClean="0">
                <a:effectLst/>
              </a:rPr>
              <a:t>得到</a:t>
            </a:r>
            <a:r>
              <a:rPr lang="en-US" altLang="zh-CN" dirty="0" smtClean="0">
                <a:effectLst/>
              </a:rPr>
              <a:t>Key</a:t>
            </a:r>
            <a:r>
              <a:rPr lang="zh-CN" altLang="en-US" dirty="0" smtClean="0">
                <a:effectLst/>
              </a:rPr>
              <a:t>值。节点根据</a:t>
            </a:r>
            <a:r>
              <a:rPr lang="en-US" altLang="zh-CN" dirty="0" smtClean="0">
                <a:effectLst/>
              </a:rPr>
              <a:t>key</a:t>
            </a:r>
            <a:r>
              <a:rPr lang="zh-CN" altLang="en-US" dirty="0" smtClean="0">
                <a:effectLst/>
              </a:rPr>
              <a:t>值发起节点查询如上步骤，搜索结束后通知若干节点存储该文件。 </a:t>
            </a:r>
          </a:p>
          <a:p>
            <a:r>
              <a:rPr lang="en-US" altLang="zh-CN" dirty="0" smtClean="0">
                <a:effectLst/>
              </a:rPr>
              <a:t>10</a:t>
            </a:r>
            <a:r>
              <a:rPr lang="zh-CN" altLang="en-US" dirty="0" smtClean="0">
                <a:effectLst/>
              </a:rPr>
              <a:t>，存储时 文件</a:t>
            </a:r>
            <a:r>
              <a:rPr lang="en-US" altLang="zh-CN" dirty="0" smtClean="0">
                <a:effectLst/>
              </a:rPr>
              <a:t>hash</a:t>
            </a:r>
            <a:r>
              <a:rPr lang="zh-CN" altLang="en-US" dirty="0" smtClean="0">
                <a:effectLst/>
              </a:rPr>
              <a:t>按照如上步骤执行、关键词也按照如上步骤执行 ，最后存储</a:t>
            </a:r>
            <a:r>
              <a:rPr lang="en-US" altLang="zh-CN" dirty="0" smtClean="0">
                <a:effectLst/>
              </a:rPr>
              <a:t>【</a:t>
            </a:r>
            <a:r>
              <a:rPr lang="zh-CN" altLang="en-US" dirty="0" smtClean="0">
                <a:effectLst/>
              </a:rPr>
              <a:t>文件</a:t>
            </a:r>
            <a:r>
              <a:rPr lang="en-US" altLang="zh-CN" dirty="0" smtClean="0">
                <a:effectLst/>
              </a:rPr>
              <a:t>hash IP port </a:t>
            </a:r>
            <a:r>
              <a:rPr lang="zh-CN" altLang="en-US" dirty="0" smtClean="0">
                <a:effectLst/>
              </a:rPr>
              <a:t>拥有者</a:t>
            </a:r>
            <a:r>
              <a:rPr lang="en-US" altLang="zh-CN" dirty="0" smtClean="0">
                <a:effectLst/>
              </a:rPr>
              <a:t>ID】 </a:t>
            </a:r>
            <a:r>
              <a:rPr lang="zh-CN" altLang="en-US" dirty="0" smtClean="0">
                <a:effectLst/>
              </a:rPr>
              <a:t>，同时对文件名和</a:t>
            </a:r>
            <a:r>
              <a:rPr lang="en-US" altLang="zh-CN" dirty="0" smtClean="0">
                <a:effectLst/>
              </a:rPr>
              <a:t>comment</a:t>
            </a:r>
            <a:r>
              <a:rPr lang="zh-CN" altLang="en-US" dirty="0" smtClean="0">
                <a:effectLst/>
              </a:rPr>
              <a:t>分词并得到多个</a:t>
            </a:r>
            <a:r>
              <a:rPr lang="en-US" altLang="zh-CN" dirty="0" smtClean="0">
                <a:effectLst/>
              </a:rPr>
              <a:t>Hash</a:t>
            </a:r>
            <a:r>
              <a:rPr lang="zh-CN" altLang="en-US" dirty="0" smtClean="0">
                <a:effectLst/>
              </a:rPr>
              <a:t>，以此为</a:t>
            </a:r>
            <a:r>
              <a:rPr lang="en-US" altLang="zh-CN" dirty="0" smtClean="0">
                <a:effectLst/>
              </a:rPr>
              <a:t>K</a:t>
            </a:r>
            <a:r>
              <a:rPr lang="zh-CN" altLang="en-US" dirty="0" smtClean="0">
                <a:effectLst/>
              </a:rPr>
              <a:t>重复以上步骤通知关键词</a:t>
            </a:r>
            <a:r>
              <a:rPr lang="en-US" altLang="zh-CN" dirty="0" smtClean="0">
                <a:effectLst/>
              </a:rPr>
              <a:t>ID</a:t>
            </a:r>
            <a:r>
              <a:rPr lang="zh-CN" altLang="en-US" dirty="0" smtClean="0">
                <a:effectLst/>
              </a:rPr>
              <a:t>最近节点存放</a:t>
            </a:r>
            <a:r>
              <a:rPr lang="en-US" altLang="zh-CN" dirty="0" smtClean="0">
                <a:effectLst/>
              </a:rPr>
              <a:t>【</a:t>
            </a:r>
            <a:r>
              <a:rPr lang="zh-CN" altLang="en-US" dirty="0" smtClean="0">
                <a:effectLst/>
              </a:rPr>
              <a:t>关键词</a:t>
            </a:r>
            <a:r>
              <a:rPr lang="en-US" altLang="zh-CN" dirty="0" smtClean="0">
                <a:effectLst/>
              </a:rPr>
              <a:t>Hash</a:t>
            </a:r>
            <a:r>
              <a:rPr lang="zh-CN" altLang="en-US" dirty="0" smtClean="0">
                <a:effectLst/>
              </a:rPr>
              <a:t>、文件名、文件长度、文件</a:t>
            </a:r>
            <a:r>
              <a:rPr lang="en-US" altLang="zh-CN" dirty="0" smtClean="0">
                <a:effectLst/>
              </a:rPr>
              <a:t>Hash】</a:t>
            </a:r>
            <a:r>
              <a:rPr lang="zh-CN" altLang="en-US" dirty="0" smtClean="0">
                <a:effectLst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6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DSHT SDHT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Coral </a:t>
            </a:r>
            <a:r>
              <a:rPr lang="en-US" altLang="zh-CN" dirty="0" smtClean="0"/>
              <a:t>DSHT</a:t>
            </a:r>
          </a:p>
          <a:p>
            <a:pPr lvl="1"/>
            <a:r>
              <a:rPr lang="zh-CN" altLang="en-US" dirty="0"/>
              <a:t>优</a:t>
            </a:r>
            <a:r>
              <a:rPr lang="zh-CN" altLang="en-US" dirty="0" smtClean="0"/>
              <a:t>化最近距</a:t>
            </a:r>
            <a:r>
              <a:rPr lang="zh-CN" altLang="en-US" dirty="0" smtClean="0"/>
              <a:t>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将节点列表子集存放到最近节点。根据访问历史进行优化。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</a:t>
            </a:r>
            <a:r>
              <a:rPr lang="zh-CN" altLang="en-US" dirty="0" smtClean="0"/>
              <a:t>立的</a:t>
            </a:r>
            <a:r>
              <a:rPr lang="en-US" altLang="zh-CN" dirty="0" smtClean="0"/>
              <a:t>DSHT</a:t>
            </a:r>
            <a:r>
              <a:rPr lang="zh-CN" altLang="en-US" dirty="0" smtClean="0"/>
              <a:t>层次结构，减少查询时延，主要是根据区域做一个大</a:t>
            </a:r>
            <a:r>
              <a:rPr lang="en-US" altLang="zh-CN" dirty="0" smtClean="0"/>
              <a:t>DSHT</a:t>
            </a:r>
            <a:r>
              <a:rPr lang="zh-CN" altLang="en-US" dirty="0" smtClean="0"/>
              <a:t>池。</a:t>
            </a:r>
            <a:r>
              <a:rPr lang="zh-CN" altLang="en-US" dirty="0"/>
              <a:t>查找附近的数据而不查询远程节</a:t>
            </a:r>
            <a:r>
              <a:rPr lang="zh-CN" altLang="en-US" dirty="0" smtClean="0"/>
              <a:t>点</a:t>
            </a:r>
            <a:endParaRPr lang="en-US" altLang="zh-CN" dirty="0"/>
          </a:p>
          <a:p>
            <a:r>
              <a:rPr lang="en-US" altLang="zh-CN" b="1" cap="all" dirty="0" smtClean="0"/>
              <a:t>S/KADEMLIA DHT</a:t>
            </a:r>
          </a:p>
          <a:p>
            <a:pPr lvl="1"/>
            <a:r>
              <a:rPr lang="zh-CN" altLang="en-US" dirty="0" smtClean="0"/>
              <a:t>防止女巫攻击 采用公私钥交换 ，采用</a:t>
            </a:r>
            <a:r>
              <a:rPr lang="en-US" altLang="zh-CN" dirty="0" err="1" smtClean="0"/>
              <a:t>PoW</a:t>
            </a:r>
            <a:r>
              <a:rPr lang="zh-CN" altLang="en-US" dirty="0" smtClean="0"/>
              <a:t>增加攻击成本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</a:t>
            </a:r>
            <a:r>
              <a:rPr lang="zh-CN" altLang="en-US" dirty="0" smtClean="0"/>
              <a:t>不</a:t>
            </a:r>
            <a:r>
              <a:rPr lang="zh-CN" altLang="en-US" dirty="0" smtClean="0"/>
              <a:t>相交的路径上查找，</a:t>
            </a:r>
            <a:r>
              <a:rPr lang="en-US" altLang="zh-CN" dirty="0" smtClean="0"/>
              <a:t>50%</a:t>
            </a:r>
            <a:r>
              <a:rPr lang="zh-CN" altLang="en-US" dirty="0" smtClean="0"/>
              <a:t>不诚实节点 可以保证</a:t>
            </a:r>
            <a:r>
              <a:rPr lang="en-US" altLang="zh-CN" dirty="0" smtClean="0"/>
              <a:t>85%</a:t>
            </a:r>
            <a:r>
              <a:rPr lang="zh-CN" altLang="en-US" dirty="0" smtClean="0"/>
              <a:t>的查找成功率。</a:t>
            </a:r>
            <a:endParaRPr lang="en-US" altLang="zh-CN" dirty="0"/>
          </a:p>
          <a:p>
            <a:r>
              <a:rPr lang="en-US" altLang="zh-CN" dirty="0" smtClean="0"/>
              <a:t>type </a:t>
            </a:r>
            <a:r>
              <a:rPr lang="en-US" altLang="zh-CN" dirty="0" err="1" smtClean="0"/>
              <a:t>IPFSRouting</a:t>
            </a:r>
            <a:r>
              <a:rPr lang="en-US" altLang="zh-CN" dirty="0" smtClean="0"/>
              <a:t> interface {</a:t>
            </a:r>
          </a:p>
          <a:p>
            <a:pPr marL="457200" lvl="1" indent="0">
              <a:buNone/>
            </a:pPr>
            <a:r>
              <a:rPr lang="en-US" altLang="zh-CN" dirty="0" err="1" smtClean="0"/>
              <a:t>FindPeer</a:t>
            </a:r>
            <a:r>
              <a:rPr lang="en-US" altLang="zh-CN" dirty="0" smtClean="0"/>
              <a:t>(node 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) // </a:t>
            </a:r>
            <a:r>
              <a:rPr lang="zh-CN" altLang="en-US" dirty="0" smtClean="0"/>
              <a:t>获取特定</a:t>
            </a:r>
            <a:r>
              <a:rPr lang="en-US" altLang="zh-CN" dirty="0" err="1" smtClean="0"/>
              <a:t>NodeId</a:t>
            </a:r>
            <a:r>
              <a:rPr lang="zh-CN" altLang="en-US" dirty="0" smtClean="0"/>
              <a:t>的网络地址。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SetValue</a:t>
            </a:r>
            <a:r>
              <a:rPr lang="en-US" altLang="zh-CN" dirty="0" smtClean="0"/>
              <a:t>(key []bytes, value []bytes) // </a:t>
            </a:r>
            <a:r>
              <a:rPr lang="zh-CN" altLang="en-US" dirty="0" smtClean="0"/>
              <a:t>往</a:t>
            </a:r>
            <a:r>
              <a:rPr lang="en-US" altLang="zh-CN" dirty="0" smtClean="0"/>
              <a:t>DHT</a:t>
            </a:r>
            <a:r>
              <a:rPr lang="zh-CN" altLang="en-US" dirty="0" smtClean="0"/>
              <a:t>存储一个小的元数据。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GetValue</a:t>
            </a:r>
            <a:r>
              <a:rPr lang="en-US" altLang="zh-CN" dirty="0" smtClean="0"/>
              <a:t>(key []bytes) //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DHT</a:t>
            </a:r>
            <a:r>
              <a:rPr lang="zh-CN" altLang="en-US" dirty="0" smtClean="0"/>
              <a:t>获取元数据。</a:t>
            </a:r>
          </a:p>
          <a:p>
            <a:pPr marL="457200" lvl="1" indent="0">
              <a:buNone/>
            </a:pPr>
            <a:r>
              <a:rPr lang="en-US" altLang="zh-CN" dirty="0" err="1" smtClean="0"/>
              <a:t>ProvideValue</a:t>
            </a:r>
            <a:r>
              <a:rPr lang="en-US" altLang="zh-CN" dirty="0" smtClean="0"/>
              <a:t>(key </a:t>
            </a:r>
            <a:r>
              <a:rPr lang="en-US" altLang="zh-CN" dirty="0" err="1" smtClean="0"/>
              <a:t>Multihash</a:t>
            </a:r>
            <a:r>
              <a:rPr lang="en-US" altLang="zh-CN" dirty="0" smtClean="0"/>
              <a:t>) // </a:t>
            </a:r>
            <a:r>
              <a:rPr lang="zh-CN" altLang="en-US" dirty="0" smtClean="0"/>
              <a:t>声明这个节点可一个提供一个大的数据。</a:t>
            </a:r>
          </a:p>
          <a:p>
            <a:pPr marL="457200" lvl="1" indent="0">
              <a:buNone/>
            </a:pPr>
            <a:r>
              <a:rPr lang="en-US" altLang="zh-CN" dirty="0" err="1" smtClean="0"/>
              <a:t>FindValuePeers</a:t>
            </a:r>
            <a:r>
              <a:rPr lang="en-US" altLang="zh-CN" dirty="0" smtClean="0"/>
              <a:t>(key </a:t>
            </a:r>
            <a:r>
              <a:rPr lang="en-US" altLang="zh-CN" dirty="0" err="1" smtClean="0"/>
              <a:t>Multihash</a:t>
            </a:r>
            <a:r>
              <a:rPr lang="en-US" altLang="zh-CN" dirty="0" smtClean="0"/>
              <a:t>, min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// </a:t>
            </a:r>
            <a:r>
              <a:rPr lang="zh-CN" altLang="en-US" dirty="0" smtClean="0"/>
              <a:t>获取服务于该大数据的节点。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4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Bittorrent</a:t>
            </a:r>
            <a:r>
              <a:rPr lang="en-US" altLang="zh-CN" dirty="0" smtClean="0"/>
              <a:t>-DHT </a:t>
            </a:r>
            <a:r>
              <a:rPr lang="zh-CN" altLang="en-US" dirty="0" smtClean="0"/>
              <a:t>下载流程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 smtClean="0">
                <a:effectLst/>
              </a:rPr>
              <a:t>1</a:t>
            </a:r>
            <a:r>
              <a:rPr lang="zh-CN" altLang="en-US" sz="2400" dirty="0" smtClean="0">
                <a:effectLst/>
              </a:rPr>
              <a:t>）获取节点列表如同 </a:t>
            </a:r>
            <a:r>
              <a:rPr lang="en-US" altLang="zh-CN" sz="2400" dirty="0" smtClean="0">
                <a:effectLst/>
              </a:rPr>
              <a:t>DHT</a:t>
            </a:r>
            <a:r>
              <a:rPr lang="zh-CN" altLang="en-US" sz="2400" dirty="0" smtClean="0">
                <a:effectLst/>
              </a:rPr>
              <a:t>中 </a:t>
            </a:r>
            <a:r>
              <a:rPr lang="en-US" altLang="zh-CN" sz="2400" dirty="0" smtClean="0">
                <a:effectLst/>
              </a:rPr>
              <a:t>8</a:t>
            </a:r>
            <a:r>
              <a:rPr lang="zh-CN" altLang="en-US" sz="2400" dirty="0" smtClean="0">
                <a:effectLst/>
              </a:rPr>
              <a:t>、</a:t>
            </a:r>
            <a:r>
              <a:rPr lang="en-US" altLang="zh-CN" sz="2400" dirty="0" smtClean="0">
                <a:effectLst/>
              </a:rPr>
              <a:t>9</a:t>
            </a:r>
            <a:r>
              <a:rPr lang="zh-CN" altLang="en-US" sz="2400" dirty="0" smtClean="0">
                <a:effectLst/>
              </a:rPr>
              <a:t>、</a:t>
            </a:r>
            <a:r>
              <a:rPr lang="en-US" altLang="zh-CN" sz="2400" dirty="0" smtClean="0">
                <a:effectLst/>
              </a:rPr>
              <a:t>10</a:t>
            </a:r>
            <a:r>
              <a:rPr lang="zh-CN" altLang="en-US" sz="2400" dirty="0" smtClean="0">
                <a:effectLst/>
              </a:rPr>
              <a:t>描述。</a:t>
            </a:r>
          </a:p>
          <a:p>
            <a:r>
              <a:rPr lang="en-US" altLang="zh-CN" sz="2400" dirty="0" smtClean="0">
                <a:effectLst/>
              </a:rPr>
              <a:t>2</a:t>
            </a:r>
            <a:r>
              <a:rPr lang="zh-CN" altLang="en-US" sz="2400" dirty="0" smtClean="0">
                <a:effectLst/>
              </a:rPr>
              <a:t>）获取到节点信息后</a:t>
            </a:r>
            <a:r>
              <a:rPr lang="en-US" altLang="zh-CN" sz="2400" dirty="0" smtClean="0">
                <a:effectLst/>
              </a:rPr>
              <a:t>【</a:t>
            </a:r>
            <a:r>
              <a:rPr lang="en-US" altLang="zh-CN" sz="2400" dirty="0" err="1" smtClean="0">
                <a:effectLst/>
              </a:rPr>
              <a:t>ip</a:t>
            </a:r>
            <a:r>
              <a:rPr lang="zh-CN" altLang="en-US" sz="2400" dirty="0" smtClean="0">
                <a:effectLst/>
              </a:rPr>
              <a:t>、</a:t>
            </a:r>
            <a:r>
              <a:rPr lang="en-US" altLang="zh-CN" sz="2400" dirty="0" smtClean="0">
                <a:effectLst/>
              </a:rPr>
              <a:t>port</a:t>
            </a:r>
            <a:r>
              <a:rPr lang="zh-CN" altLang="en-US" sz="2400" dirty="0" smtClean="0">
                <a:effectLst/>
              </a:rPr>
              <a:t>、</a:t>
            </a:r>
            <a:r>
              <a:rPr lang="en-US" altLang="zh-CN" sz="2400" dirty="0" smtClean="0">
                <a:effectLst/>
              </a:rPr>
              <a:t>id】</a:t>
            </a:r>
            <a:r>
              <a:rPr lang="zh-CN" altLang="en-US" sz="2400" dirty="0" smtClean="0">
                <a:effectLst/>
              </a:rPr>
              <a:t>开始进入</a:t>
            </a:r>
            <a:r>
              <a:rPr lang="en-US" altLang="zh-CN" sz="2400" dirty="0" err="1" smtClean="0">
                <a:effectLst/>
              </a:rPr>
              <a:t>bittorrent</a:t>
            </a:r>
            <a:r>
              <a:rPr lang="en-US" altLang="zh-CN" sz="2400" dirty="0" smtClean="0">
                <a:effectLst/>
              </a:rPr>
              <a:t> </a:t>
            </a:r>
            <a:r>
              <a:rPr lang="zh-CN" altLang="en-US" sz="2400" dirty="0" smtClean="0">
                <a:effectLst/>
              </a:rPr>
              <a:t>流程中。</a:t>
            </a:r>
          </a:p>
          <a:p>
            <a:r>
              <a:rPr lang="en-US" altLang="zh-CN" sz="2400" dirty="0" smtClean="0">
                <a:effectLst/>
              </a:rPr>
              <a:t>3</a:t>
            </a:r>
            <a:r>
              <a:rPr lang="zh-CN" altLang="en-US" sz="2400" dirty="0" smtClean="0">
                <a:effectLst/>
              </a:rPr>
              <a:t>）节点与目标列表节点建立</a:t>
            </a:r>
            <a:r>
              <a:rPr lang="en-US" altLang="zh-CN" sz="2400" dirty="0" smtClean="0">
                <a:effectLst/>
              </a:rPr>
              <a:t>TCP</a:t>
            </a:r>
            <a:r>
              <a:rPr lang="zh-CN" altLang="en-US" sz="2400" dirty="0" smtClean="0">
                <a:effectLst/>
              </a:rPr>
              <a:t>或</a:t>
            </a:r>
            <a:r>
              <a:rPr lang="en-US" altLang="zh-CN" sz="2400" dirty="0" smtClean="0">
                <a:effectLst/>
              </a:rPr>
              <a:t>UDP</a:t>
            </a:r>
            <a:r>
              <a:rPr lang="zh-CN" altLang="en-US" sz="2400" dirty="0" smtClean="0">
                <a:effectLst/>
              </a:rPr>
              <a:t>通道或其他传输方式。</a:t>
            </a:r>
          </a:p>
          <a:p>
            <a:r>
              <a:rPr lang="en-US" altLang="zh-CN" sz="2400" dirty="0" smtClean="0">
                <a:effectLst/>
              </a:rPr>
              <a:t>4</a:t>
            </a:r>
            <a:r>
              <a:rPr lang="zh-CN" altLang="en-US" sz="2400" dirty="0" smtClean="0">
                <a:effectLst/>
              </a:rPr>
              <a:t>）</a:t>
            </a:r>
            <a:r>
              <a:rPr lang="zh-CN" altLang="en-US" sz="2400" dirty="0"/>
              <a:t>握手消息 </a:t>
            </a:r>
            <a:r>
              <a:rPr lang="en-US" altLang="zh-CN" sz="2400" dirty="0"/>
              <a:t>[19 </a:t>
            </a:r>
            <a:r>
              <a:rPr lang="en-US" altLang="zh-CN" sz="2400" dirty="0" err="1"/>
              <a:t>BitTorrent</a:t>
            </a:r>
            <a:r>
              <a:rPr lang="en-US" altLang="zh-CN" sz="2400" dirty="0"/>
              <a:t> protocol 8</a:t>
            </a:r>
            <a:r>
              <a:rPr lang="zh-CN" altLang="en-US" sz="2400" dirty="0"/>
              <a:t>字节扩展 </a:t>
            </a:r>
            <a:r>
              <a:rPr lang="en-US" altLang="zh-CN" sz="2400" dirty="0" err="1"/>
              <a:t>peerid</a:t>
            </a:r>
            <a:r>
              <a:rPr lang="en-US" altLang="zh-CN" sz="2400" dirty="0"/>
              <a:t>]</a:t>
            </a:r>
            <a:endParaRPr lang="en-US" altLang="zh-CN" sz="2400" dirty="0" smtClean="0">
              <a:effectLst/>
            </a:endParaRPr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bitfield</a:t>
            </a:r>
            <a:r>
              <a:rPr lang="en-US" altLang="zh-CN" sz="2400" dirty="0"/>
              <a:t> </a:t>
            </a:r>
            <a:r>
              <a:rPr lang="zh-CN" altLang="en-US" sz="2400" dirty="0"/>
              <a:t>位图 </a:t>
            </a:r>
            <a:r>
              <a:rPr lang="en-US" altLang="zh-CN" sz="2400" dirty="0"/>
              <a:t>handshake</a:t>
            </a:r>
            <a:r>
              <a:rPr lang="zh-CN" altLang="en-US" sz="2400" dirty="0"/>
              <a:t>消息后交换</a:t>
            </a:r>
            <a:r>
              <a:rPr lang="zh-CN" altLang="en-US" sz="2400" dirty="0" smtClean="0"/>
              <a:t>位</a:t>
            </a:r>
            <a:r>
              <a:rPr lang="zh-CN" altLang="en-US" sz="2400" dirty="0"/>
              <a:t>图</a:t>
            </a:r>
            <a:r>
              <a:rPr lang="en-US" altLang="zh-CN" sz="2400" dirty="0" smtClean="0"/>
              <a:t>【</a:t>
            </a:r>
            <a:r>
              <a:rPr lang="en-US" altLang="zh-CN" sz="2400" dirty="0"/>
              <a:t>0100100010001000100101010101】 </a:t>
            </a:r>
            <a:endParaRPr lang="zh-CN" altLang="en-US" sz="2400" dirty="0" smtClean="0">
              <a:effectLst/>
            </a:endParaRPr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en-US" altLang="zh-CN" sz="2400" dirty="0"/>
              <a:t>chock </a:t>
            </a:r>
            <a:r>
              <a:rPr lang="en-US" altLang="zh-CN" sz="2400" dirty="0" err="1"/>
              <a:t>unchock</a:t>
            </a:r>
            <a:r>
              <a:rPr lang="zh-CN" altLang="en-US" sz="2400" dirty="0"/>
              <a:t>消息 每隔</a:t>
            </a:r>
            <a:r>
              <a:rPr lang="en-US" altLang="zh-CN" sz="2400" dirty="0"/>
              <a:t>10</a:t>
            </a:r>
            <a:r>
              <a:rPr lang="zh-CN" altLang="en-US" sz="2400" dirty="0"/>
              <a:t>秒计算计算贡献值进行</a:t>
            </a:r>
            <a:r>
              <a:rPr lang="en-US" altLang="zh-CN" sz="2400" dirty="0"/>
              <a:t>chock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unchock</a:t>
            </a:r>
            <a:endParaRPr lang="en-US" altLang="zh-CN" sz="2400" dirty="0" smtClean="0">
              <a:effectLst/>
            </a:endParaRPr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）</a:t>
            </a:r>
            <a:r>
              <a:rPr lang="en-US" altLang="zh-CN" sz="2400" dirty="0"/>
              <a:t>request </a:t>
            </a:r>
            <a:r>
              <a:rPr lang="zh-CN" altLang="en-US" sz="2400" dirty="0"/>
              <a:t>消息 </a:t>
            </a:r>
            <a:r>
              <a:rPr lang="en-US" altLang="zh-CN" sz="2400" dirty="0"/>
              <a:t>piece</a:t>
            </a:r>
            <a:r>
              <a:rPr lang="zh-CN" altLang="en-US" sz="2400" dirty="0"/>
              <a:t>号、</a:t>
            </a:r>
            <a:r>
              <a:rPr lang="en-US" altLang="zh-CN" sz="2400" dirty="0"/>
              <a:t>slice</a:t>
            </a:r>
            <a:r>
              <a:rPr lang="zh-CN" altLang="en-US" sz="2400" dirty="0"/>
              <a:t>偏移 </a:t>
            </a:r>
            <a:r>
              <a:rPr lang="en-US" altLang="zh-CN" sz="2400" dirty="0"/>
              <a:t>piece</a:t>
            </a:r>
            <a:r>
              <a:rPr lang="zh-CN" altLang="en-US" sz="2400" dirty="0"/>
              <a:t>一般分为</a:t>
            </a:r>
            <a:r>
              <a:rPr lang="en-US" altLang="zh-CN" sz="2400" dirty="0"/>
              <a:t>16</a:t>
            </a:r>
            <a:r>
              <a:rPr lang="zh-CN" altLang="en-US" sz="2400" dirty="0"/>
              <a:t>个</a:t>
            </a:r>
            <a:r>
              <a:rPr lang="en-US" altLang="zh-CN" sz="2400" dirty="0"/>
              <a:t>slice</a:t>
            </a:r>
            <a:r>
              <a:rPr lang="zh-CN" altLang="en-US" sz="2400" dirty="0"/>
              <a:t>（</a:t>
            </a:r>
            <a:r>
              <a:rPr lang="en-US" altLang="zh-CN" sz="2400" dirty="0"/>
              <a:t>16K</a:t>
            </a:r>
            <a:r>
              <a:rPr lang="zh-CN" altLang="en-US" sz="2400" dirty="0"/>
              <a:t>）</a:t>
            </a:r>
            <a:endParaRPr lang="en-US" altLang="zh-CN" sz="2400" dirty="0" smtClean="0">
              <a:effectLst/>
            </a:endParaRP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）</a:t>
            </a:r>
            <a:r>
              <a:rPr lang="en-US" altLang="zh-CN" sz="2400" dirty="0"/>
              <a:t>piece</a:t>
            </a:r>
            <a:r>
              <a:rPr lang="zh-CN" altLang="en-US" sz="2400" dirty="0"/>
              <a:t>消息：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=0009+X&gt;&lt;id=7&gt;&lt;index&gt;&lt;begin&gt;&lt;</a:t>
            </a:r>
            <a:r>
              <a:rPr lang="zh-CN" altLang="en-US" sz="2400" dirty="0"/>
              <a:t>数据</a:t>
            </a:r>
            <a:r>
              <a:rPr lang="en-US" altLang="zh-CN" sz="2400" dirty="0"/>
              <a:t>&gt;</a:t>
            </a:r>
            <a:endParaRPr lang="zh-CN" altLang="en-US" sz="2400" dirty="0" smtClean="0">
              <a:effectLst/>
            </a:endParaRPr>
          </a:p>
          <a:p>
            <a:r>
              <a:rPr lang="en-US" altLang="zh-CN" sz="2400" dirty="0"/>
              <a:t>9</a:t>
            </a:r>
            <a:r>
              <a:rPr lang="zh-CN" altLang="en-US" sz="2400" dirty="0"/>
              <a:t>）</a:t>
            </a:r>
            <a:r>
              <a:rPr lang="en-US" altLang="zh-CN" sz="2400" dirty="0"/>
              <a:t>have</a:t>
            </a:r>
            <a:r>
              <a:rPr lang="zh-CN" altLang="en-US" sz="2400" dirty="0"/>
              <a:t>消息 </a:t>
            </a:r>
            <a:r>
              <a:rPr lang="en-US" altLang="zh-CN" sz="2400" dirty="0"/>
              <a:t>have[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为</a:t>
            </a:r>
            <a:r>
              <a:rPr lang="en-US" altLang="zh-CN" sz="2400" dirty="0"/>
              <a:t>piece</a:t>
            </a:r>
            <a:r>
              <a:rPr lang="zh-CN" altLang="en-US" sz="2400" dirty="0"/>
              <a:t>下标</a:t>
            </a:r>
            <a:endParaRPr lang="zh-CN" altLang="en-US" sz="2400" dirty="0" smtClean="0">
              <a:effectLst/>
            </a:endParaRPr>
          </a:p>
          <a:p>
            <a:r>
              <a:rPr lang="en-US" altLang="zh-CN" sz="2400" dirty="0"/>
              <a:t>10</a:t>
            </a:r>
            <a:r>
              <a:rPr lang="zh-CN" altLang="en-US" sz="2400" dirty="0"/>
              <a:t>）</a:t>
            </a:r>
            <a:r>
              <a:rPr lang="en-US" altLang="zh-CN" sz="2400" dirty="0"/>
              <a:t>cancel</a:t>
            </a:r>
            <a:r>
              <a:rPr lang="zh-CN" altLang="en-US" sz="2400" dirty="0"/>
              <a:t>消息：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=0013&gt;&lt;id&lt;=8&gt;&lt;index&gt;&lt;begin&gt;&lt;length&gt; 【</a:t>
            </a:r>
            <a:r>
              <a:rPr lang="zh-CN" altLang="en-US" sz="2400" dirty="0"/>
              <a:t>不一定需要发</a:t>
            </a:r>
            <a:r>
              <a:rPr lang="en-US" altLang="zh-CN" sz="2400" dirty="0"/>
              <a:t>】</a:t>
            </a:r>
            <a:endParaRPr lang="zh-CN" altLang="en-US" sz="2400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1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BitSwap</a:t>
            </a:r>
            <a:r>
              <a:rPr lang="zh-CN" altLang="en-US" b="1" dirty="0"/>
              <a:t>协</a:t>
            </a:r>
            <a:r>
              <a:rPr lang="zh-CN" altLang="en-US" b="1" dirty="0" smtClean="0"/>
              <a:t>议 激励机制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50087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BT tit-for-tat  -&gt; swap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为整个交易和节点最大化交易能力。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为了防止空负载节点利用和损害交易。</a:t>
            </a: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高效抵制未知策略。</a:t>
            </a:r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对可信任的对等节点更宽容。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BitSwap</a:t>
            </a:r>
            <a:r>
              <a:rPr lang="zh-CN" altLang="en-US" dirty="0"/>
              <a:t>节点保存了一个记录与所有其他节点之间交易的账本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type </a:t>
            </a:r>
            <a:r>
              <a:rPr lang="en-US" altLang="zh-CN" dirty="0"/>
              <a:t>Ledger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lvl="2"/>
            <a:r>
              <a:rPr lang="en-US" altLang="zh-CN" dirty="0"/>
              <a:t>owner </a:t>
            </a:r>
            <a:r>
              <a:rPr lang="en-US" altLang="zh-CN" dirty="0" err="1"/>
              <a:t>NodeId</a:t>
            </a:r>
            <a:endParaRPr lang="en-US" altLang="zh-CN" dirty="0"/>
          </a:p>
          <a:p>
            <a:pPr lvl="2"/>
            <a:r>
              <a:rPr lang="en-US" altLang="zh-CN" dirty="0"/>
              <a:t>partner </a:t>
            </a:r>
            <a:r>
              <a:rPr lang="en-US" altLang="zh-CN" dirty="0" err="1"/>
              <a:t>NodeId</a:t>
            </a:r>
            <a:endParaRPr lang="en-US" altLang="zh-CN" dirty="0"/>
          </a:p>
          <a:p>
            <a:pPr lvl="2"/>
            <a:r>
              <a:rPr lang="en-US" altLang="zh-CN" dirty="0" err="1"/>
              <a:t>bytes_sent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lvl="2"/>
            <a:r>
              <a:rPr lang="en-US" altLang="zh-CN" dirty="0" err="1"/>
              <a:t>bytes_recv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lvl="2"/>
            <a:r>
              <a:rPr lang="en-US" altLang="zh-CN" dirty="0"/>
              <a:t>timestamp </a:t>
            </a:r>
            <a:r>
              <a:rPr lang="en-US" altLang="zh-CN" dirty="0" err="1"/>
              <a:t>Timestamp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1820</Words>
  <Application>Microsoft Office PowerPoint</Application>
  <PresentationFormat>宽屏</PresentationFormat>
  <Paragraphs>107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IPFS分析</vt:lpstr>
      <vt:lpstr>IPFS定位</vt:lpstr>
      <vt:lpstr>IPFS 基于已有技术</vt:lpstr>
      <vt:lpstr>KAD DHT(1/3)</vt:lpstr>
      <vt:lpstr>KAD DHT(2/3)</vt:lpstr>
      <vt:lpstr>KAD DHT(3/3)</vt:lpstr>
      <vt:lpstr>DSHT SDHT</vt:lpstr>
      <vt:lpstr>Bittorrent-DHT 下载流程</vt:lpstr>
      <vt:lpstr>BitSwap协议 激励机制</vt:lpstr>
      <vt:lpstr>BitSwap协议</vt:lpstr>
      <vt:lpstr>BitSwap关键函数</vt:lpstr>
      <vt:lpstr>版本控制系统- Git</vt:lpstr>
      <vt:lpstr>Git原理</vt:lpstr>
      <vt:lpstr>SFS</vt:lpstr>
      <vt:lpstr>PowerPoint 演示文稿</vt:lpstr>
      <vt:lpstr>IPFS DAG  IPFS概括为使用DHT寻址利用BT传输 DAG object（blob、list、tree、commit）</vt:lpstr>
      <vt:lpstr>IPFS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IPFS分析</dc:title>
  <dc:creator>GHQ</dc:creator>
  <cp:lastModifiedBy>GHQ</cp:lastModifiedBy>
  <cp:revision>18</cp:revision>
  <dcterms:created xsi:type="dcterms:W3CDTF">2018-05-10T07:06:23Z</dcterms:created>
  <dcterms:modified xsi:type="dcterms:W3CDTF">2018-05-11T09:17:13Z</dcterms:modified>
</cp:coreProperties>
</file>