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70" r:id="rId2"/>
    <p:sldId id="314" r:id="rId3"/>
    <p:sldId id="360" r:id="rId4"/>
    <p:sldId id="341" r:id="rId5"/>
    <p:sldId id="316" r:id="rId6"/>
    <p:sldId id="300" r:id="rId7"/>
    <p:sldId id="289" r:id="rId8"/>
    <p:sldId id="301" r:id="rId9"/>
    <p:sldId id="345" r:id="rId10"/>
    <p:sldId id="356" r:id="rId11"/>
    <p:sldId id="357" r:id="rId12"/>
    <p:sldId id="358" r:id="rId13"/>
    <p:sldId id="367" r:id="rId14"/>
    <p:sldId id="346" r:id="rId15"/>
    <p:sldId id="347" r:id="rId16"/>
    <p:sldId id="348" r:id="rId17"/>
    <p:sldId id="349" r:id="rId18"/>
    <p:sldId id="359" r:id="rId19"/>
    <p:sldId id="350" r:id="rId20"/>
    <p:sldId id="330" r:id="rId21"/>
    <p:sldId id="353" r:id="rId22"/>
    <p:sldId id="371" r:id="rId23"/>
    <p:sldId id="337" r:id="rId24"/>
    <p:sldId id="340" r:id="rId25"/>
    <p:sldId id="343" r:id="rId26"/>
    <p:sldId id="333" r:id="rId27"/>
    <p:sldId id="365" r:id="rId28"/>
    <p:sldId id="366" r:id="rId29"/>
    <p:sldId id="368" r:id="rId30"/>
    <p:sldId id="344" r:id="rId31"/>
    <p:sldId id="332" r:id="rId32"/>
    <p:sldId id="370"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ECC"/>
    <a:srgbClr val="F3DB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77" autoAdjust="0"/>
    <p:restoredTop sz="94660"/>
  </p:normalViewPr>
  <p:slideViewPr>
    <p:cSldViewPr>
      <p:cViewPr varScale="1">
        <p:scale>
          <a:sx n="88" d="100"/>
          <a:sy n="88" d="100"/>
        </p:scale>
        <p:origin x="144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8A805E-3924-4030-B627-D89AFF2C885E}" type="datetimeFigureOut">
              <a:rPr lang="zh-CN" altLang="en-US" smtClean="0"/>
              <a:t>2016/7/8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3877EA-1A91-4B3F-A140-F9DFAD5BA57C}" type="slidenum">
              <a:rPr lang="zh-CN" altLang="en-US" smtClean="0"/>
              <a:t>‹#›</a:t>
            </a:fld>
            <a:endParaRPr lang="zh-CN" altLang="en-US"/>
          </a:p>
        </p:txBody>
      </p:sp>
    </p:spTree>
    <p:extLst>
      <p:ext uri="{BB962C8B-B14F-4D97-AF65-F5344CB8AC3E}">
        <p14:creationId xmlns:p14="http://schemas.microsoft.com/office/powerpoint/2010/main" val="423807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a:t>
            </a:fld>
            <a:endParaRPr lang="zh-CN" altLang="en-US"/>
          </a:p>
        </p:txBody>
      </p:sp>
    </p:spTree>
    <p:extLst>
      <p:ext uri="{BB962C8B-B14F-4D97-AF65-F5344CB8AC3E}">
        <p14:creationId xmlns:p14="http://schemas.microsoft.com/office/powerpoint/2010/main" val="3344094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10</a:t>
            </a:fld>
            <a:endParaRPr lang="zh-CN" altLang="en-US"/>
          </a:p>
        </p:txBody>
      </p:sp>
    </p:spTree>
    <p:extLst>
      <p:ext uri="{BB962C8B-B14F-4D97-AF65-F5344CB8AC3E}">
        <p14:creationId xmlns:p14="http://schemas.microsoft.com/office/powerpoint/2010/main" val="2244807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11</a:t>
            </a:fld>
            <a:endParaRPr lang="zh-CN" altLang="en-US"/>
          </a:p>
        </p:txBody>
      </p:sp>
    </p:spTree>
    <p:extLst>
      <p:ext uri="{BB962C8B-B14F-4D97-AF65-F5344CB8AC3E}">
        <p14:creationId xmlns:p14="http://schemas.microsoft.com/office/powerpoint/2010/main" val="1371144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12</a:t>
            </a:fld>
            <a:endParaRPr lang="zh-CN" altLang="en-US"/>
          </a:p>
        </p:txBody>
      </p:sp>
    </p:spTree>
    <p:extLst>
      <p:ext uri="{BB962C8B-B14F-4D97-AF65-F5344CB8AC3E}">
        <p14:creationId xmlns:p14="http://schemas.microsoft.com/office/powerpoint/2010/main" val="3837538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13</a:t>
            </a:fld>
            <a:endParaRPr lang="zh-CN" altLang="en-US"/>
          </a:p>
        </p:txBody>
      </p:sp>
    </p:spTree>
    <p:extLst>
      <p:ext uri="{BB962C8B-B14F-4D97-AF65-F5344CB8AC3E}">
        <p14:creationId xmlns:p14="http://schemas.microsoft.com/office/powerpoint/2010/main" val="3565679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14</a:t>
            </a:fld>
            <a:endParaRPr lang="zh-CN" altLang="en-US"/>
          </a:p>
        </p:txBody>
      </p:sp>
    </p:spTree>
    <p:extLst>
      <p:ext uri="{BB962C8B-B14F-4D97-AF65-F5344CB8AC3E}">
        <p14:creationId xmlns:p14="http://schemas.microsoft.com/office/powerpoint/2010/main" val="2099632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15</a:t>
            </a:fld>
            <a:endParaRPr lang="zh-CN" altLang="en-US"/>
          </a:p>
        </p:txBody>
      </p:sp>
    </p:spTree>
    <p:extLst>
      <p:ext uri="{BB962C8B-B14F-4D97-AF65-F5344CB8AC3E}">
        <p14:creationId xmlns:p14="http://schemas.microsoft.com/office/powerpoint/2010/main" val="1945245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16</a:t>
            </a:fld>
            <a:endParaRPr lang="zh-CN" altLang="en-US"/>
          </a:p>
        </p:txBody>
      </p:sp>
    </p:spTree>
    <p:extLst>
      <p:ext uri="{BB962C8B-B14F-4D97-AF65-F5344CB8AC3E}">
        <p14:creationId xmlns:p14="http://schemas.microsoft.com/office/powerpoint/2010/main" val="3171571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17</a:t>
            </a:fld>
            <a:endParaRPr lang="zh-CN" altLang="en-US"/>
          </a:p>
        </p:txBody>
      </p:sp>
    </p:spTree>
    <p:extLst>
      <p:ext uri="{BB962C8B-B14F-4D97-AF65-F5344CB8AC3E}">
        <p14:creationId xmlns:p14="http://schemas.microsoft.com/office/powerpoint/2010/main" val="2343043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18</a:t>
            </a:fld>
            <a:endParaRPr lang="zh-CN" altLang="en-US"/>
          </a:p>
        </p:txBody>
      </p:sp>
    </p:spTree>
    <p:extLst>
      <p:ext uri="{BB962C8B-B14F-4D97-AF65-F5344CB8AC3E}">
        <p14:creationId xmlns:p14="http://schemas.microsoft.com/office/powerpoint/2010/main" val="2431147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19</a:t>
            </a:fld>
            <a:endParaRPr lang="zh-CN" altLang="en-US"/>
          </a:p>
        </p:txBody>
      </p:sp>
    </p:spTree>
    <p:extLst>
      <p:ext uri="{BB962C8B-B14F-4D97-AF65-F5344CB8AC3E}">
        <p14:creationId xmlns:p14="http://schemas.microsoft.com/office/powerpoint/2010/main" val="3479917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2</a:t>
            </a:fld>
            <a:endParaRPr lang="zh-CN" altLang="en-US"/>
          </a:p>
        </p:txBody>
      </p:sp>
    </p:spTree>
    <p:extLst>
      <p:ext uri="{BB962C8B-B14F-4D97-AF65-F5344CB8AC3E}">
        <p14:creationId xmlns:p14="http://schemas.microsoft.com/office/powerpoint/2010/main" val="1477757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20</a:t>
            </a:fld>
            <a:endParaRPr lang="zh-CN" altLang="en-US"/>
          </a:p>
        </p:txBody>
      </p:sp>
    </p:spTree>
    <p:extLst>
      <p:ext uri="{BB962C8B-B14F-4D97-AF65-F5344CB8AC3E}">
        <p14:creationId xmlns:p14="http://schemas.microsoft.com/office/powerpoint/2010/main" val="1652050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21</a:t>
            </a:fld>
            <a:endParaRPr lang="zh-CN" altLang="en-US"/>
          </a:p>
        </p:txBody>
      </p:sp>
    </p:spTree>
    <p:extLst>
      <p:ext uri="{BB962C8B-B14F-4D97-AF65-F5344CB8AC3E}">
        <p14:creationId xmlns:p14="http://schemas.microsoft.com/office/powerpoint/2010/main" val="1859193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22</a:t>
            </a:fld>
            <a:endParaRPr lang="zh-CN" altLang="en-US"/>
          </a:p>
        </p:txBody>
      </p:sp>
    </p:spTree>
    <p:extLst>
      <p:ext uri="{BB962C8B-B14F-4D97-AF65-F5344CB8AC3E}">
        <p14:creationId xmlns:p14="http://schemas.microsoft.com/office/powerpoint/2010/main" val="4079897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23</a:t>
            </a:fld>
            <a:endParaRPr lang="zh-CN" altLang="en-US"/>
          </a:p>
        </p:txBody>
      </p:sp>
    </p:spTree>
    <p:extLst>
      <p:ext uri="{BB962C8B-B14F-4D97-AF65-F5344CB8AC3E}">
        <p14:creationId xmlns:p14="http://schemas.microsoft.com/office/powerpoint/2010/main" val="3764357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24</a:t>
            </a:fld>
            <a:endParaRPr lang="zh-CN" altLang="en-US"/>
          </a:p>
        </p:txBody>
      </p:sp>
    </p:spTree>
    <p:extLst>
      <p:ext uri="{BB962C8B-B14F-4D97-AF65-F5344CB8AC3E}">
        <p14:creationId xmlns:p14="http://schemas.microsoft.com/office/powerpoint/2010/main" val="2354057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25</a:t>
            </a:fld>
            <a:endParaRPr lang="zh-CN" altLang="en-US"/>
          </a:p>
        </p:txBody>
      </p:sp>
    </p:spTree>
    <p:extLst>
      <p:ext uri="{BB962C8B-B14F-4D97-AF65-F5344CB8AC3E}">
        <p14:creationId xmlns:p14="http://schemas.microsoft.com/office/powerpoint/2010/main" val="3955069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26</a:t>
            </a:fld>
            <a:endParaRPr lang="zh-CN" altLang="en-US"/>
          </a:p>
        </p:txBody>
      </p:sp>
    </p:spTree>
    <p:extLst>
      <p:ext uri="{BB962C8B-B14F-4D97-AF65-F5344CB8AC3E}">
        <p14:creationId xmlns:p14="http://schemas.microsoft.com/office/powerpoint/2010/main" val="40093550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27</a:t>
            </a:fld>
            <a:endParaRPr lang="zh-CN" altLang="en-US"/>
          </a:p>
        </p:txBody>
      </p:sp>
    </p:spTree>
    <p:extLst>
      <p:ext uri="{BB962C8B-B14F-4D97-AF65-F5344CB8AC3E}">
        <p14:creationId xmlns:p14="http://schemas.microsoft.com/office/powerpoint/2010/main" val="31202904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28</a:t>
            </a:fld>
            <a:endParaRPr lang="zh-CN" altLang="en-US"/>
          </a:p>
        </p:txBody>
      </p:sp>
    </p:spTree>
    <p:extLst>
      <p:ext uri="{BB962C8B-B14F-4D97-AF65-F5344CB8AC3E}">
        <p14:creationId xmlns:p14="http://schemas.microsoft.com/office/powerpoint/2010/main" val="8209372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29</a:t>
            </a:fld>
            <a:endParaRPr lang="zh-CN" altLang="en-US"/>
          </a:p>
        </p:txBody>
      </p:sp>
    </p:spTree>
    <p:extLst>
      <p:ext uri="{BB962C8B-B14F-4D97-AF65-F5344CB8AC3E}">
        <p14:creationId xmlns:p14="http://schemas.microsoft.com/office/powerpoint/2010/main" val="4260950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3</a:t>
            </a:fld>
            <a:endParaRPr lang="zh-CN" altLang="en-US"/>
          </a:p>
        </p:txBody>
      </p:sp>
    </p:spTree>
    <p:extLst>
      <p:ext uri="{BB962C8B-B14F-4D97-AF65-F5344CB8AC3E}">
        <p14:creationId xmlns:p14="http://schemas.microsoft.com/office/powerpoint/2010/main" val="23834737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30</a:t>
            </a:fld>
            <a:endParaRPr lang="zh-CN" altLang="en-US"/>
          </a:p>
        </p:txBody>
      </p:sp>
    </p:spTree>
    <p:extLst>
      <p:ext uri="{BB962C8B-B14F-4D97-AF65-F5344CB8AC3E}">
        <p14:creationId xmlns:p14="http://schemas.microsoft.com/office/powerpoint/2010/main" val="28840182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31</a:t>
            </a:fld>
            <a:endParaRPr lang="zh-CN" altLang="en-US"/>
          </a:p>
        </p:txBody>
      </p:sp>
    </p:spTree>
    <p:extLst>
      <p:ext uri="{BB962C8B-B14F-4D97-AF65-F5344CB8AC3E}">
        <p14:creationId xmlns:p14="http://schemas.microsoft.com/office/powerpoint/2010/main" val="3841227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32</a:t>
            </a:fld>
            <a:endParaRPr lang="zh-CN" altLang="en-US"/>
          </a:p>
        </p:txBody>
      </p:sp>
    </p:spTree>
    <p:extLst>
      <p:ext uri="{BB962C8B-B14F-4D97-AF65-F5344CB8AC3E}">
        <p14:creationId xmlns:p14="http://schemas.microsoft.com/office/powerpoint/2010/main" val="2754586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4</a:t>
            </a:fld>
            <a:endParaRPr lang="zh-CN" altLang="en-US"/>
          </a:p>
        </p:txBody>
      </p:sp>
    </p:spTree>
    <p:extLst>
      <p:ext uri="{BB962C8B-B14F-4D97-AF65-F5344CB8AC3E}">
        <p14:creationId xmlns:p14="http://schemas.microsoft.com/office/powerpoint/2010/main" val="858776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5</a:t>
            </a:fld>
            <a:endParaRPr lang="zh-CN" altLang="en-US"/>
          </a:p>
        </p:txBody>
      </p:sp>
    </p:spTree>
    <p:extLst>
      <p:ext uri="{BB962C8B-B14F-4D97-AF65-F5344CB8AC3E}">
        <p14:creationId xmlns:p14="http://schemas.microsoft.com/office/powerpoint/2010/main" val="1880941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6</a:t>
            </a:fld>
            <a:endParaRPr lang="zh-CN" altLang="en-US"/>
          </a:p>
        </p:txBody>
      </p:sp>
    </p:spTree>
    <p:extLst>
      <p:ext uri="{BB962C8B-B14F-4D97-AF65-F5344CB8AC3E}">
        <p14:creationId xmlns:p14="http://schemas.microsoft.com/office/powerpoint/2010/main" val="3088882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7</a:t>
            </a:fld>
            <a:endParaRPr lang="zh-CN" altLang="en-US"/>
          </a:p>
        </p:txBody>
      </p:sp>
    </p:spTree>
    <p:extLst>
      <p:ext uri="{BB962C8B-B14F-4D97-AF65-F5344CB8AC3E}">
        <p14:creationId xmlns:p14="http://schemas.microsoft.com/office/powerpoint/2010/main" val="3344094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8</a:t>
            </a:fld>
            <a:endParaRPr lang="zh-CN" altLang="en-US"/>
          </a:p>
        </p:txBody>
      </p:sp>
    </p:spTree>
    <p:extLst>
      <p:ext uri="{BB962C8B-B14F-4D97-AF65-F5344CB8AC3E}">
        <p14:creationId xmlns:p14="http://schemas.microsoft.com/office/powerpoint/2010/main" val="99347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t>9</a:t>
            </a:fld>
            <a:endParaRPr lang="zh-CN" altLang="en-US"/>
          </a:p>
        </p:txBody>
      </p:sp>
    </p:spTree>
    <p:extLst>
      <p:ext uri="{BB962C8B-B14F-4D97-AF65-F5344CB8AC3E}">
        <p14:creationId xmlns:p14="http://schemas.microsoft.com/office/powerpoint/2010/main" val="2313154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558163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068779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247176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71875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32245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08677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29830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2016/7/8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856878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2016/7/8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60897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88186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39106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2016/7/8</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377516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4139952" y="189072"/>
            <a:ext cx="5004048" cy="523220"/>
          </a:xfrm>
          <a:prstGeom prst="rect">
            <a:avLst/>
          </a:prstGeom>
          <a:noFill/>
        </p:spPr>
        <p:txBody>
          <a:bodyPr wrap="square" rtlCol="0">
            <a:spAutoFit/>
          </a:bodyPr>
          <a:lstStyle/>
          <a:p>
            <a:pPr algn="r"/>
            <a:r>
              <a:rPr lang="zh-CN" altLang="en-US" sz="2800" dirty="0" smtClean="0">
                <a:latin typeface="微软雅黑" panose="020B0503020204020204" pitchFamily="34" charset="-122"/>
                <a:ea typeface="微软雅黑" panose="020B0503020204020204" pitchFamily="34" charset="-122"/>
              </a:rPr>
              <a:t>目录</a:t>
            </a:r>
            <a:endParaRPr lang="en-US" altLang="zh-CN" sz="2800" dirty="0" smtClean="0">
              <a:latin typeface="微软雅黑" panose="020B0503020204020204" pitchFamily="34" charset="-122"/>
              <a:ea typeface="微软雅黑" panose="020B0503020204020204" pitchFamily="34" charset="-122"/>
            </a:endParaRPr>
          </a:p>
        </p:txBody>
      </p:sp>
      <p:sp>
        <p:nvSpPr>
          <p:cNvPr id="133" name="AutoShape 2"/>
          <p:cNvSpPr>
            <a:spLocks noChangeArrowheads="1"/>
          </p:cNvSpPr>
          <p:nvPr/>
        </p:nvSpPr>
        <p:spPr bwMode="auto">
          <a:xfrm>
            <a:off x="2082800" y="1243806"/>
            <a:ext cx="5380037" cy="457200"/>
          </a:xfrm>
          <a:prstGeom prst="roundRect">
            <a:avLst>
              <a:gd name="adj" fmla="val 16667"/>
            </a:avLst>
          </a:prstGeom>
          <a:solidFill>
            <a:schemeClr val="accent2">
              <a:lumMod val="40000"/>
              <a:lumOff val="60000"/>
            </a:schemeClr>
          </a:solidFill>
          <a:ln w="12700" cmpd="sng">
            <a:solidFill>
              <a:schemeClr val="bg1"/>
            </a:solidFill>
            <a:round/>
            <a:headEnd/>
            <a:tailEnd/>
          </a:ln>
          <a:effectLs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134" name="AutoShape 3"/>
          <p:cNvSpPr>
            <a:spLocks noChangeArrowheads="1"/>
          </p:cNvSpPr>
          <p:nvPr/>
        </p:nvSpPr>
        <p:spPr bwMode="auto">
          <a:xfrm>
            <a:off x="1701800" y="1124744"/>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35" name="Text Box 4"/>
          <p:cNvSpPr txBox="1">
            <a:spLocks noChangeArrowheads="1"/>
          </p:cNvSpPr>
          <p:nvPr/>
        </p:nvSpPr>
        <p:spPr bwMode="auto">
          <a:xfrm>
            <a:off x="2311400" y="1299369"/>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vl="0"/>
            <a:r>
              <a:rPr lang="zh-CN" altLang="en-US" sz="2400" dirty="0" smtClean="0">
                <a:latin typeface="微软雅黑" pitchFamily="34" charset="-122"/>
                <a:ea typeface="微软雅黑" pitchFamily="34" charset="-122"/>
              </a:rPr>
              <a:t>   区块链简介</a:t>
            </a:r>
            <a:endParaRPr lang="zh-CN" altLang="en-US" sz="2400" dirty="0">
              <a:latin typeface="微软雅黑" pitchFamily="34" charset="-122"/>
              <a:ea typeface="微软雅黑" pitchFamily="34" charset="-122"/>
            </a:endParaRPr>
          </a:p>
        </p:txBody>
      </p:sp>
      <p:sp>
        <p:nvSpPr>
          <p:cNvPr id="136" name="Text Box 5"/>
          <p:cNvSpPr txBox="1">
            <a:spLocks noChangeArrowheads="1"/>
          </p:cNvSpPr>
          <p:nvPr/>
        </p:nvSpPr>
        <p:spPr bwMode="auto">
          <a:xfrm>
            <a:off x="1846262" y="124380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dirty="0">
                <a:solidFill>
                  <a:schemeClr val="bg1"/>
                </a:solidFill>
                <a:latin typeface="微软雅黑" pitchFamily="34" charset="-122"/>
                <a:ea typeface="微软雅黑" pitchFamily="34" charset="-122"/>
              </a:rPr>
              <a:t>1</a:t>
            </a:r>
          </a:p>
        </p:txBody>
      </p:sp>
      <p:sp>
        <p:nvSpPr>
          <p:cNvPr id="137" name="AutoShape 6"/>
          <p:cNvSpPr>
            <a:spLocks noChangeArrowheads="1"/>
          </p:cNvSpPr>
          <p:nvPr/>
        </p:nvSpPr>
        <p:spPr bwMode="auto">
          <a:xfrm>
            <a:off x="2062162" y="2032794"/>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138" name="AutoShape 7"/>
          <p:cNvSpPr>
            <a:spLocks noChangeArrowheads="1"/>
          </p:cNvSpPr>
          <p:nvPr/>
        </p:nvSpPr>
        <p:spPr bwMode="auto">
          <a:xfrm>
            <a:off x="1681162" y="184546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39" name="Text Box 8"/>
          <p:cNvSpPr txBox="1">
            <a:spLocks noChangeArrowheads="1"/>
          </p:cNvSpPr>
          <p:nvPr/>
        </p:nvSpPr>
        <p:spPr bwMode="auto">
          <a:xfrm>
            <a:off x="2290762" y="2088356"/>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vl="0" eaLnBrk="0" hangingPunct="0"/>
            <a:r>
              <a:rPr lang="zh-CN" altLang="en-US" sz="2400" dirty="0" smtClean="0">
                <a:latin typeface="微软雅黑" pitchFamily="34" charset="-122"/>
                <a:ea typeface="微软雅黑" pitchFamily="34" charset="-122"/>
              </a:rPr>
              <a:t>   特征及分类</a:t>
            </a:r>
            <a:endParaRPr lang="zh-CN" altLang="en-US" sz="2400" dirty="0">
              <a:latin typeface="微软雅黑" pitchFamily="34" charset="-122"/>
              <a:ea typeface="微软雅黑" pitchFamily="34" charset="-122"/>
            </a:endParaRPr>
          </a:p>
        </p:txBody>
      </p:sp>
      <p:sp>
        <p:nvSpPr>
          <p:cNvPr id="140" name="Text Box 9"/>
          <p:cNvSpPr txBox="1">
            <a:spLocks noChangeArrowheads="1"/>
          </p:cNvSpPr>
          <p:nvPr/>
        </p:nvSpPr>
        <p:spPr bwMode="auto">
          <a:xfrm>
            <a:off x="1825625" y="1962944"/>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2</a:t>
            </a:r>
          </a:p>
        </p:txBody>
      </p:sp>
      <p:sp>
        <p:nvSpPr>
          <p:cNvPr id="141" name="AutoShape 10"/>
          <p:cNvSpPr>
            <a:spLocks noChangeArrowheads="1"/>
          </p:cNvSpPr>
          <p:nvPr/>
        </p:nvSpPr>
        <p:spPr bwMode="auto">
          <a:xfrm>
            <a:off x="2082800" y="2791619"/>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142" name="AutoShape 11"/>
          <p:cNvSpPr>
            <a:spLocks noChangeArrowheads="1"/>
          </p:cNvSpPr>
          <p:nvPr/>
        </p:nvSpPr>
        <p:spPr bwMode="auto">
          <a:xfrm>
            <a:off x="1701800" y="2682081"/>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43" name="Text Box 12"/>
          <p:cNvSpPr txBox="1">
            <a:spLocks noChangeArrowheads="1"/>
          </p:cNvSpPr>
          <p:nvPr/>
        </p:nvSpPr>
        <p:spPr bwMode="auto">
          <a:xfrm>
            <a:off x="2311400" y="2847181"/>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en-US" sz="2400" dirty="0" smtClean="0">
                <a:latin typeface="微软雅黑" pitchFamily="34" charset="-122"/>
                <a:ea typeface="微软雅黑" pitchFamily="34" charset="-122"/>
              </a:rPr>
              <a:t>   区块链网络</a:t>
            </a:r>
            <a:endParaRPr lang="zh-CN" altLang="zh-CN" sz="2400" dirty="0">
              <a:latin typeface="微软雅黑" pitchFamily="34" charset="-122"/>
              <a:ea typeface="微软雅黑" pitchFamily="34" charset="-122"/>
            </a:endParaRPr>
          </a:p>
        </p:txBody>
      </p:sp>
      <p:sp>
        <p:nvSpPr>
          <p:cNvPr id="144" name="Text Box 13"/>
          <p:cNvSpPr txBox="1">
            <a:spLocks noChangeArrowheads="1"/>
          </p:cNvSpPr>
          <p:nvPr/>
        </p:nvSpPr>
        <p:spPr bwMode="auto">
          <a:xfrm>
            <a:off x="1852612" y="2791619"/>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3</a:t>
            </a:r>
          </a:p>
        </p:txBody>
      </p:sp>
      <p:sp>
        <p:nvSpPr>
          <p:cNvPr id="145" name="AutoShape 14"/>
          <p:cNvSpPr>
            <a:spLocks noChangeArrowheads="1"/>
          </p:cNvSpPr>
          <p:nvPr/>
        </p:nvSpPr>
        <p:spPr bwMode="auto">
          <a:xfrm>
            <a:off x="2082800" y="3583781"/>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146" name="AutoShape 15"/>
          <p:cNvSpPr>
            <a:spLocks noChangeArrowheads="1"/>
          </p:cNvSpPr>
          <p:nvPr/>
        </p:nvSpPr>
        <p:spPr bwMode="auto">
          <a:xfrm>
            <a:off x="1701800" y="346471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47" name="Text Box 16"/>
          <p:cNvSpPr txBox="1">
            <a:spLocks noChangeArrowheads="1"/>
          </p:cNvSpPr>
          <p:nvPr/>
        </p:nvSpPr>
        <p:spPr bwMode="auto">
          <a:xfrm>
            <a:off x="2311400" y="3639344"/>
            <a:ext cx="44928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en-US" sz="2400" dirty="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数据结构</a:t>
            </a:r>
            <a:endParaRPr lang="zh-CN" altLang="zh-CN" sz="2400" dirty="0">
              <a:latin typeface="微软雅黑" pitchFamily="34" charset="-122"/>
              <a:ea typeface="微软雅黑" pitchFamily="34" charset="-122"/>
            </a:endParaRPr>
          </a:p>
        </p:txBody>
      </p:sp>
      <p:sp>
        <p:nvSpPr>
          <p:cNvPr id="148" name="Text Box 17"/>
          <p:cNvSpPr txBox="1">
            <a:spLocks noChangeArrowheads="1"/>
          </p:cNvSpPr>
          <p:nvPr/>
        </p:nvSpPr>
        <p:spPr bwMode="auto">
          <a:xfrm>
            <a:off x="1846262" y="358378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4</a:t>
            </a:r>
          </a:p>
        </p:txBody>
      </p:sp>
      <p:sp>
        <p:nvSpPr>
          <p:cNvPr id="149" name="AutoShape 18"/>
          <p:cNvSpPr>
            <a:spLocks noChangeArrowheads="1"/>
          </p:cNvSpPr>
          <p:nvPr/>
        </p:nvSpPr>
        <p:spPr bwMode="auto">
          <a:xfrm>
            <a:off x="2062162" y="4409281"/>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150" name="AutoShape 19"/>
          <p:cNvSpPr>
            <a:spLocks noChangeArrowheads="1"/>
          </p:cNvSpPr>
          <p:nvPr/>
        </p:nvSpPr>
        <p:spPr bwMode="auto">
          <a:xfrm>
            <a:off x="1681162" y="429021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51" name="Text Box 20"/>
          <p:cNvSpPr txBox="1">
            <a:spLocks noChangeArrowheads="1"/>
          </p:cNvSpPr>
          <p:nvPr/>
        </p:nvSpPr>
        <p:spPr bwMode="auto">
          <a:xfrm>
            <a:off x="2290762" y="4464844"/>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zh-CN"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核心问题</a:t>
            </a:r>
            <a:endParaRPr lang="zh-CN" sz="2400" dirty="0">
              <a:latin typeface="微软雅黑" pitchFamily="34" charset="-122"/>
              <a:ea typeface="微软雅黑" pitchFamily="34" charset="-122"/>
            </a:endParaRPr>
          </a:p>
        </p:txBody>
      </p:sp>
      <p:sp>
        <p:nvSpPr>
          <p:cNvPr id="152" name="Text Box 21"/>
          <p:cNvSpPr txBox="1">
            <a:spLocks noChangeArrowheads="1"/>
          </p:cNvSpPr>
          <p:nvPr/>
        </p:nvSpPr>
        <p:spPr bwMode="auto">
          <a:xfrm>
            <a:off x="1825625" y="4409281"/>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5</a:t>
            </a:r>
          </a:p>
        </p:txBody>
      </p:sp>
      <p:sp>
        <p:nvSpPr>
          <p:cNvPr id="29" name="AutoShape 18"/>
          <p:cNvSpPr>
            <a:spLocks noChangeArrowheads="1"/>
          </p:cNvSpPr>
          <p:nvPr/>
        </p:nvSpPr>
        <p:spPr bwMode="auto">
          <a:xfrm>
            <a:off x="2072680" y="5204246"/>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30" name="AutoShape 19"/>
          <p:cNvSpPr>
            <a:spLocks noChangeArrowheads="1"/>
          </p:cNvSpPr>
          <p:nvPr/>
        </p:nvSpPr>
        <p:spPr bwMode="auto">
          <a:xfrm>
            <a:off x="1691680" y="5085184"/>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31" name="Text Box 20"/>
          <p:cNvSpPr txBox="1">
            <a:spLocks noChangeArrowheads="1"/>
          </p:cNvSpPr>
          <p:nvPr/>
        </p:nvSpPr>
        <p:spPr bwMode="auto">
          <a:xfrm>
            <a:off x="2301280" y="5259809"/>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前景展望</a:t>
            </a:r>
            <a:endParaRPr lang="zh-CN" sz="2400" dirty="0">
              <a:latin typeface="微软雅黑" pitchFamily="34" charset="-122"/>
              <a:ea typeface="微软雅黑" pitchFamily="34" charset="-122"/>
            </a:endParaRPr>
          </a:p>
        </p:txBody>
      </p:sp>
      <p:sp>
        <p:nvSpPr>
          <p:cNvPr id="32" name="Text Box 21"/>
          <p:cNvSpPr txBox="1">
            <a:spLocks noChangeArrowheads="1"/>
          </p:cNvSpPr>
          <p:nvPr/>
        </p:nvSpPr>
        <p:spPr bwMode="auto">
          <a:xfrm>
            <a:off x="1836143" y="5204246"/>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en-US" altLang="zh-CN" sz="2400" b="1" dirty="0">
                <a:solidFill>
                  <a:schemeClr val="bg1"/>
                </a:solidFill>
                <a:latin typeface="微软雅黑" pitchFamily="34" charset="-122"/>
                <a:ea typeface="微软雅黑" pitchFamily="34" charset="-122"/>
              </a:rPr>
              <a:t>6</a:t>
            </a:r>
            <a:endParaRPr lang="zh-CN" altLang="zh-CN"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801914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39952" y="189072"/>
            <a:ext cx="5004048" cy="523220"/>
          </a:xfrm>
          <a:prstGeom prst="rect">
            <a:avLst/>
          </a:prstGeom>
          <a:noFill/>
        </p:spPr>
        <p:txBody>
          <a:bodyPr wrap="square" rtlCol="0">
            <a:spAutoFit/>
          </a:bodyPr>
          <a:lstStyle/>
          <a:p>
            <a:pPr algn="r"/>
            <a:r>
              <a:rPr lang="en-US" altLang="zh-CN" sz="2800" dirty="0" smtClean="0">
                <a:latin typeface="微软雅黑" panose="020B0503020204020204" pitchFamily="34" charset="-122"/>
                <a:ea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rPr>
              <a:t>区块链网络</a:t>
            </a:r>
            <a:endParaRPr lang="en-US" altLang="zh-CN" sz="2800" dirty="0">
              <a:latin typeface="微软雅黑" panose="020B0503020204020204" pitchFamily="34" charset="-122"/>
              <a:ea typeface="微软雅黑" panose="020B0503020204020204" pitchFamily="34" charset="-122"/>
            </a:endParaRPr>
          </a:p>
        </p:txBody>
      </p:sp>
      <p:sp>
        <p:nvSpPr>
          <p:cNvPr id="11" name="矩形 10"/>
          <p:cNvSpPr/>
          <p:nvPr/>
        </p:nvSpPr>
        <p:spPr>
          <a:xfrm>
            <a:off x="251520" y="712292"/>
            <a:ext cx="864096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科</a:t>
            </a:r>
            <a:r>
              <a:rPr lang="zh-CN" altLang="en-US" sz="2400" b="1" dirty="0" smtClean="0">
                <a:latin typeface="微软雅黑" panose="020B0503020204020204" pitchFamily="34" charset="-122"/>
                <a:ea typeface="微软雅黑" panose="020B0503020204020204" pitchFamily="34" charset="-122"/>
              </a:rPr>
              <a:t>普</a:t>
            </a:r>
            <a:endParaRPr lang="en-US" altLang="zh-CN" sz="2400" b="1" dirty="0" smtClean="0">
              <a:latin typeface="微软雅黑" panose="020B0503020204020204" pitchFamily="34" charset="-122"/>
              <a:ea typeface="微软雅黑" panose="020B0503020204020204" pitchFamily="34" charset="-122"/>
            </a:endParaRPr>
          </a:p>
        </p:txBody>
      </p:sp>
      <p:sp>
        <p:nvSpPr>
          <p:cNvPr id="8" name="矩形 7"/>
          <p:cNvSpPr/>
          <p:nvPr/>
        </p:nvSpPr>
        <p:spPr>
          <a:xfrm>
            <a:off x="251519" y="1293349"/>
            <a:ext cx="8640961" cy="1938992"/>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数字签</a:t>
            </a:r>
            <a:r>
              <a:rPr lang="zh-CN" altLang="en-US" sz="2000" b="1" dirty="0" smtClean="0">
                <a:latin typeface="微软雅黑" panose="020B0503020204020204" pitchFamily="34" charset="-122"/>
                <a:ea typeface="微软雅黑" panose="020B0503020204020204" pitchFamily="34" charset="-122"/>
              </a:rPr>
              <a:t>名</a:t>
            </a:r>
            <a:endParaRPr lang="en-US" altLang="zh-CN" sz="2000" b="1" dirty="0" smtClean="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数字签名涉及到一个哈希函数、发送者的公钥、发送者的私钥。数字签名有</a:t>
            </a:r>
            <a:r>
              <a:rPr lang="zh-CN" altLang="en-US" sz="2000" dirty="0" smtClean="0">
                <a:latin typeface="微软雅黑" panose="020B0503020204020204" pitchFamily="34" charset="-122"/>
                <a:ea typeface="微软雅黑" panose="020B0503020204020204" pitchFamily="34" charset="-122"/>
              </a:rPr>
              <a:t>两个作用，一</a:t>
            </a:r>
            <a:r>
              <a:rPr lang="zh-CN" altLang="en-US" sz="2000" dirty="0">
                <a:latin typeface="微软雅黑" panose="020B0503020204020204" pitchFamily="34" charset="-122"/>
                <a:ea typeface="微软雅黑" panose="020B0503020204020204" pitchFamily="34" charset="-122"/>
              </a:rPr>
              <a:t>是能确定消息确实是由发送方签名并发出来</a:t>
            </a:r>
            <a:r>
              <a:rPr lang="zh-CN" altLang="en-US" sz="2000" dirty="0" smtClean="0">
                <a:latin typeface="微软雅黑" panose="020B0503020204020204" pitchFamily="34" charset="-122"/>
                <a:ea typeface="微软雅黑" panose="020B0503020204020204" pitchFamily="34" charset="-122"/>
              </a:rPr>
              <a:t>的。</a:t>
            </a:r>
            <a:r>
              <a:rPr lang="zh-CN" altLang="en-US" sz="2000" dirty="0">
                <a:latin typeface="微软雅黑" panose="020B0503020204020204" pitchFamily="34" charset="-122"/>
                <a:ea typeface="微软雅黑" panose="020B0503020204020204" pitchFamily="34" charset="-122"/>
              </a:rPr>
              <a:t>二是数字签名能确定消息的完整性</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p:txBody>
      </p:sp>
      <p:sp>
        <p:nvSpPr>
          <p:cNvPr id="7" name="矩形 6"/>
          <p:cNvSpPr/>
          <p:nvPr/>
        </p:nvSpPr>
        <p:spPr>
          <a:xfrm>
            <a:off x="251520" y="3230974"/>
            <a:ext cx="8640961" cy="2862322"/>
          </a:xfrm>
          <a:prstGeom prst="rect">
            <a:avLst/>
          </a:prstGeom>
        </p:spPr>
        <p:txBody>
          <a:bodyPr wrap="square">
            <a:spAutoFit/>
          </a:bodyPr>
          <a:lstStyle/>
          <a:p>
            <a:pPr>
              <a:lnSpc>
                <a:spcPct val="150000"/>
              </a:lnSpc>
            </a:pPr>
            <a:r>
              <a:rPr lang="zh-CN" altLang="en-US" sz="2000" b="1" dirty="0" smtClean="0">
                <a:latin typeface="微软雅黑" panose="020B0503020204020204" pitchFamily="34" charset="-122"/>
                <a:ea typeface="微软雅黑" panose="020B0503020204020204" pitchFamily="34" charset="-122"/>
              </a:rPr>
              <a:t>工作原理</a:t>
            </a:r>
            <a:endParaRPr lang="en-US" altLang="zh-CN" sz="2000" b="1" dirty="0"/>
          </a:p>
          <a:p>
            <a:pPr>
              <a:lnSpc>
                <a:spcPct val="150000"/>
              </a:lnSpc>
            </a:pPr>
            <a:r>
              <a:rPr lang="zh-CN" altLang="en-US" sz="2000" dirty="0" smtClean="0">
                <a:latin typeface="微软雅黑" panose="020B0503020204020204" pitchFamily="34" charset="-122"/>
                <a:ea typeface="微软雅黑" panose="020B0503020204020204" pitchFamily="34" charset="-122"/>
              </a:rPr>
              <a:t>发</a:t>
            </a:r>
            <a:r>
              <a:rPr lang="zh-CN" altLang="en-US" sz="2000" dirty="0">
                <a:latin typeface="微软雅黑" panose="020B0503020204020204" pitchFamily="34" charset="-122"/>
                <a:ea typeface="微软雅黑" panose="020B0503020204020204" pitchFamily="34" charset="-122"/>
              </a:rPr>
              <a:t>送报文时，发送方用一个哈希函数从报文文本中生成报文摘</a:t>
            </a:r>
            <a:r>
              <a:rPr lang="zh-CN" altLang="en-US" sz="2000" dirty="0" smtClean="0">
                <a:latin typeface="微软雅黑" panose="020B0503020204020204" pitchFamily="34" charset="-122"/>
                <a:ea typeface="微软雅黑" panose="020B0503020204020204" pitchFamily="34" charset="-122"/>
              </a:rPr>
              <a:t>要</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然</a:t>
            </a:r>
            <a:r>
              <a:rPr lang="zh-CN" altLang="en-US" sz="2000" dirty="0">
                <a:latin typeface="微软雅黑" panose="020B0503020204020204" pitchFamily="34" charset="-122"/>
                <a:ea typeface="微软雅黑" panose="020B0503020204020204" pitchFamily="34" charset="-122"/>
              </a:rPr>
              <a:t>后用自己的</a:t>
            </a:r>
            <a:r>
              <a:rPr lang="zh-CN" altLang="en-US" sz="2000" dirty="0" smtClean="0">
                <a:latin typeface="微软雅黑" panose="020B0503020204020204" pitchFamily="34" charset="-122"/>
                <a:ea typeface="微软雅黑" panose="020B0503020204020204" pitchFamily="34" charset="-122"/>
              </a:rPr>
              <a:t>私钥对摘</a:t>
            </a:r>
            <a:r>
              <a:rPr lang="zh-CN" altLang="en-US" sz="2000" dirty="0">
                <a:latin typeface="微软雅黑" panose="020B0503020204020204" pitchFamily="34" charset="-122"/>
                <a:ea typeface="微软雅黑" panose="020B0503020204020204" pitchFamily="34" charset="-122"/>
              </a:rPr>
              <a:t>要进行加密</a:t>
            </a:r>
            <a:r>
              <a:rPr lang="zh-CN" altLang="en-US" sz="2000" dirty="0" smtClean="0">
                <a:latin typeface="微软雅黑" panose="020B0503020204020204" pitchFamily="34" charset="-122"/>
                <a:ea typeface="微软雅黑" panose="020B0503020204020204" pitchFamily="34" charset="-122"/>
              </a:rPr>
              <a:t>，加</a:t>
            </a:r>
            <a:r>
              <a:rPr lang="zh-CN" altLang="en-US" sz="2000" dirty="0">
                <a:latin typeface="微软雅黑" panose="020B0503020204020204" pitchFamily="34" charset="-122"/>
                <a:ea typeface="微软雅黑" panose="020B0503020204020204" pitchFamily="34" charset="-122"/>
              </a:rPr>
              <a:t>密后的摘要将作为报文的数字签名和报文一起发送给接收方，接收方首先用与发送方一样的哈希函数从接收到的原始报文中计算出报文摘要，接着再用发送方的</a:t>
            </a:r>
            <a:r>
              <a:rPr lang="zh-CN" altLang="en-US" sz="2000" dirty="0" smtClean="0">
                <a:latin typeface="微软雅黑" panose="020B0503020204020204" pitchFamily="34" charset="-122"/>
                <a:ea typeface="微软雅黑" panose="020B0503020204020204" pitchFamily="34" charset="-122"/>
              </a:rPr>
              <a:t>公钥</a:t>
            </a:r>
            <a:r>
              <a:rPr lang="zh-CN" altLang="en-US" sz="2000" dirty="0">
                <a:latin typeface="微软雅黑" panose="020B0503020204020204" pitchFamily="34" charset="-122"/>
                <a:ea typeface="微软雅黑" panose="020B0503020204020204" pitchFamily="34" charset="-122"/>
              </a:rPr>
              <a:t>来对报文附加的数字签名进行解密，如果这两个摘要相同、那么接收方就能确认该数字签名是发送方</a:t>
            </a:r>
            <a:r>
              <a:rPr lang="zh-CN" altLang="en-US" sz="2000" dirty="0" smtClean="0">
                <a:latin typeface="微软雅黑" panose="020B0503020204020204" pitchFamily="34" charset="-122"/>
                <a:ea typeface="微软雅黑" panose="020B0503020204020204" pitchFamily="34" charset="-122"/>
              </a:rPr>
              <a:t>的。</a:t>
            </a: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657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39952" y="189072"/>
            <a:ext cx="5004048" cy="523220"/>
          </a:xfrm>
          <a:prstGeom prst="rect">
            <a:avLst/>
          </a:prstGeom>
          <a:noFill/>
        </p:spPr>
        <p:txBody>
          <a:bodyPr wrap="square" rtlCol="0">
            <a:spAutoFit/>
          </a:bodyPr>
          <a:lstStyle/>
          <a:p>
            <a:pPr algn="r"/>
            <a:r>
              <a:rPr lang="en-US" altLang="zh-CN" sz="2800" dirty="0" smtClean="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区</a:t>
            </a:r>
            <a:r>
              <a:rPr lang="zh-CN" altLang="en-US" sz="2800" dirty="0" smtClean="0">
                <a:latin typeface="微软雅黑" panose="020B0503020204020204" pitchFamily="34" charset="-122"/>
                <a:ea typeface="微软雅黑" panose="020B0503020204020204" pitchFamily="34" charset="-122"/>
              </a:rPr>
              <a:t>块链网络</a:t>
            </a:r>
            <a:endParaRPr lang="en-US" altLang="zh-CN" sz="2800" dirty="0">
              <a:latin typeface="微软雅黑" panose="020B0503020204020204" pitchFamily="34" charset="-122"/>
              <a:ea typeface="微软雅黑" panose="020B0503020204020204" pitchFamily="34" charset="-122"/>
            </a:endParaRPr>
          </a:p>
        </p:txBody>
      </p:sp>
      <p:sp>
        <p:nvSpPr>
          <p:cNvPr id="11" name="矩形 10"/>
          <p:cNvSpPr/>
          <p:nvPr/>
        </p:nvSpPr>
        <p:spPr>
          <a:xfrm>
            <a:off x="251520" y="712292"/>
            <a:ext cx="864096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科</a:t>
            </a:r>
            <a:r>
              <a:rPr lang="zh-CN" altLang="en-US" sz="2400" b="1" dirty="0" smtClean="0">
                <a:latin typeface="微软雅黑" panose="020B0503020204020204" pitchFamily="34" charset="-122"/>
                <a:ea typeface="微软雅黑" panose="020B0503020204020204" pitchFamily="34" charset="-122"/>
              </a:rPr>
              <a:t>普</a:t>
            </a:r>
            <a:endParaRPr lang="en-US" altLang="zh-CN" sz="2400" b="1" dirty="0" smtClean="0">
              <a:latin typeface="微软雅黑" panose="020B0503020204020204" pitchFamily="34" charset="-122"/>
              <a:ea typeface="微软雅黑" panose="020B0503020204020204" pitchFamily="34" charset="-122"/>
            </a:endParaRPr>
          </a:p>
        </p:txBody>
      </p:sp>
      <p:sp>
        <p:nvSpPr>
          <p:cNvPr id="8" name="矩形 7"/>
          <p:cNvSpPr/>
          <p:nvPr/>
        </p:nvSpPr>
        <p:spPr>
          <a:xfrm>
            <a:off x="251519" y="1293349"/>
            <a:ext cx="8640961" cy="1015663"/>
          </a:xfrm>
          <a:prstGeom prst="rect">
            <a:avLst/>
          </a:prstGeom>
        </p:spPr>
        <p:txBody>
          <a:bodyPr wrap="square">
            <a:spAutoFit/>
          </a:bodyPr>
          <a:lstStyle/>
          <a:p>
            <a:pPr>
              <a:lnSpc>
                <a:spcPct val="150000"/>
              </a:lnSpc>
            </a:pPr>
            <a:r>
              <a:rPr lang="en-US" altLang="zh-CN" sz="2000" b="1" dirty="0" smtClean="0">
                <a:latin typeface="微软雅黑" panose="020B0503020204020204" pitchFamily="34" charset="-122"/>
                <a:ea typeface="微软雅黑" panose="020B0503020204020204" pitchFamily="34" charset="-122"/>
              </a:rPr>
              <a:t>SHA256 </a:t>
            </a:r>
          </a:p>
          <a:p>
            <a:pPr>
              <a:lnSpc>
                <a:spcPct val="150000"/>
              </a:lnSpc>
            </a:pPr>
            <a:r>
              <a:rPr lang="zh-CN" altLang="en-US" sz="2000" dirty="0" smtClean="0">
                <a:latin typeface="微软雅黑" panose="020B0503020204020204" pitchFamily="34" charset="-122"/>
                <a:ea typeface="微软雅黑" panose="020B0503020204020204" pitchFamily="34" charset="-122"/>
              </a:rPr>
              <a:t>一</a:t>
            </a:r>
            <a:r>
              <a:rPr lang="zh-CN" altLang="en-US" sz="2000" dirty="0">
                <a:latin typeface="微软雅黑" panose="020B0503020204020204" pitchFamily="34" charset="-122"/>
                <a:ea typeface="微软雅黑" panose="020B0503020204020204" pitchFamily="34" charset="-122"/>
              </a:rPr>
              <a:t>种求</a:t>
            </a:r>
            <a:r>
              <a:rPr lang="en-US" altLang="zh-CN" sz="2000" dirty="0">
                <a:latin typeface="微软雅黑" panose="020B0503020204020204" pitchFamily="34" charset="-122"/>
                <a:ea typeface="微软雅黑" panose="020B0503020204020204" pitchFamily="34" charset="-122"/>
              </a:rPr>
              <a:t>Hash</a:t>
            </a:r>
            <a:r>
              <a:rPr lang="zh-CN" altLang="en-US" sz="2000" dirty="0">
                <a:latin typeface="微软雅黑" panose="020B0503020204020204" pitchFamily="34" charset="-122"/>
                <a:ea typeface="微软雅黑" panose="020B0503020204020204" pitchFamily="34" charset="-122"/>
              </a:rPr>
              <a:t>值</a:t>
            </a:r>
            <a:r>
              <a:rPr lang="zh-CN" altLang="en-US" sz="2000" dirty="0" smtClean="0">
                <a:latin typeface="微软雅黑" panose="020B0503020204020204" pitchFamily="34" charset="-122"/>
                <a:ea typeface="微软雅黑" panose="020B0503020204020204" pitchFamily="34" charset="-122"/>
              </a:rPr>
              <a:t>的加密算法。</a:t>
            </a:r>
            <a:endParaRPr lang="zh-CN" altLang="en-US" sz="2000" dirty="0">
              <a:solidFill>
                <a:srgbClr val="333333"/>
              </a:solidFill>
              <a:latin typeface="微软雅黑" panose="020B0503020204020204" pitchFamily="34" charset="-122"/>
              <a:ea typeface="微软雅黑" panose="020B0503020204020204" pitchFamily="34" charset="-122"/>
            </a:endParaRPr>
          </a:p>
        </p:txBody>
      </p:sp>
      <p:sp>
        <p:nvSpPr>
          <p:cNvPr id="2" name="矩形 1"/>
          <p:cNvSpPr/>
          <p:nvPr/>
        </p:nvSpPr>
        <p:spPr>
          <a:xfrm>
            <a:off x="251518" y="2564904"/>
            <a:ext cx="8424937" cy="3323987"/>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工作原</a:t>
            </a:r>
            <a:r>
              <a:rPr lang="zh-CN" altLang="en-US" sz="2000" b="1" dirty="0" smtClean="0">
                <a:latin typeface="微软雅黑" panose="020B0503020204020204" pitchFamily="34" charset="-122"/>
                <a:ea typeface="微软雅黑" panose="020B0503020204020204" pitchFamily="34" charset="-122"/>
              </a:rPr>
              <a:t>理</a:t>
            </a:r>
            <a:endParaRPr lang="en-US" altLang="zh-CN" sz="2000" b="1" dirty="0">
              <a:latin typeface="微软雅黑" panose="020B0503020204020204" pitchFamily="34" charset="-122"/>
              <a:ea typeface="微软雅黑" panose="020B0503020204020204" pitchFamily="34" charset="-122"/>
            </a:endParaRPr>
          </a:p>
          <a:p>
            <a:pPr>
              <a:lnSpc>
                <a:spcPct val="150000"/>
              </a:lnSpc>
              <a:spcBef>
                <a:spcPct val="0"/>
              </a:spcBef>
            </a:pPr>
            <a:r>
              <a:rPr lang="zh-CN" altLang="en-US" sz="2000" dirty="0" smtClean="0">
                <a:latin typeface="微软雅黑" panose="020B0503020204020204" pitchFamily="34" charset="-122"/>
                <a:ea typeface="微软雅黑" panose="020B0503020204020204" pitchFamily="34" charset="-122"/>
              </a:rPr>
              <a:t>将任何一串数据输入到</a:t>
            </a:r>
            <a:r>
              <a:rPr lang="en-US" altLang="zh-CN" sz="2000" dirty="0" smtClean="0">
                <a:latin typeface="微软雅黑" panose="020B0503020204020204" pitchFamily="34" charset="-122"/>
                <a:ea typeface="微软雅黑" panose="020B0503020204020204" pitchFamily="34" charset="-122"/>
              </a:rPr>
              <a:t>SHA256</a:t>
            </a:r>
            <a:r>
              <a:rPr lang="zh-CN" altLang="en-US" sz="2000" dirty="0" smtClean="0">
                <a:latin typeface="微软雅黑" panose="020B0503020204020204" pitchFamily="34" charset="-122"/>
                <a:ea typeface="微软雅黑" panose="020B0503020204020204" pitchFamily="34" charset="-122"/>
              </a:rPr>
              <a:t>将得到一个</a:t>
            </a:r>
            <a:r>
              <a:rPr lang="en-US" altLang="zh-CN" sz="2000" dirty="0" smtClean="0">
                <a:latin typeface="微软雅黑" panose="020B0503020204020204" pitchFamily="34" charset="-122"/>
                <a:ea typeface="微软雅黑" panose="020B0503020204020204" pitchFamily="34" charset="-122"/>
              </a:rPr>
              <a:t>256</a:t>
            </a:r>
            <a:r>
              <a:rPr lang="zh-CN" altLang="en-US" sz="2000" dirty="0" smtClean="0">
                <a:latin typeface="微软雅黑" panose="020B0503020204020204" pitchFamily="34" charset="-122"/>
                <a:ea typeface="微软雅黑" panose="020B0503020204020204" pitchFamily="34" charset="-122"/>
              </a:rPr>
              <a:t>位的</a:t>
            </a:r>
            <a:r>
              <a:rPr lang="en-US" altLang="zh-CN" sz="2000" dirty="0" smtClean="0">
                <a:latin typeface="微软雅黑" panose="020B0503020204020204" pitchFamily="34" charset="-122"/>
                <a:ea typeface="微软雅黑" panose="020B0503020204020204" pitchFamily="34" charset="-122"/>
              </a:rPr>
              <a:t>Hash</a:t>
            </a:r>
            <a:r>
              <a:rPr lang="zh-CN" altLang="en-US" sz="2000" dirty="0" smtClean="0">
                <a:latin typeface="微软雅黑" panose="020B0503020204020204" pitchFamily="34" charset="-122"/>
                <a:ea typeface="微软雅黑" panose="020B0503020204020204" pitchFamily="34" charset="-122"/>
              </a:rPr>
              <a:t>值（散列值）。其特点：相同的数据输入将得到相同的结果。输入数据只要稍有变化（比如一个</a:t>
            </a: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变成了</a:t>
            </a:r>
            <a:r>
              <a:rPr lang="en-US" altLang="zh-CN" sz="2000" dirty="0" smtClean="0">
                <a:latin typeface="微软雅黑" panose="020B0503020204020204" pitchFamily="34" charset="-122"/>
                <a:ea typeface="微软雅黑" panose="020B0503020204020204" pitchFamily="34" charset="-122"/>
              </a:rPr>
              <a:t>0</a:t>
            </a:r>
            <a:r>
              <a:rPr lang="zh-CN" altLang="en-US" sz="2000" dirty="0" smtClean="0">
                <a:latin typeface="微软雅黑" panose="020B0503020204020204" pitchFamily="34" charset="-122"/>
                <a:ea typeface="微软雅黑" panose="020B0503020204020204" pitchFamily="34" charset="-122"/>
              </a:rPr>
              <a:t>）则将得到一个千差万别的结果，且结果无法事先预知。</a:t>
            </a:r>
            <a:r>
              <a:rPr lang="zh-CN" altLang="en-US" sz="2000" dirty="0">
                <a:latin typeface="微软雅黑" panose="020B0503020204020204" pitchFamily="34" charset="-122"/>
                <a:ea typeface="微软雅黑" panose="020B0503020204020204" pitchFamily="34" charset="-122"/>
              </a:rPr>
              <a:t>正向计算（由数据计算其对应的</a:t>
            </a:r>
            <a:r>
              <a:rPr lang="en-US" altLang="zh-CN" sz="2000" dirty="0">
                <a:latin typeface="微软雅黑" panose="020B0503020204020204" pitchFamily="34" charset="-122"/>
                <a:ea typeface="微软雅黑" panose="020B0503020204020204" pitchFamily="34" charset="-122"/>
              </a:rPr>
              <a:t>Hash</a:t>
            </a:r>
            <a:r>
              <a:rPr lang="zh-CN" altLang="en-US" sz="2000" dirty="0">
                <a:latin typeface="微软雅黑" panose="020B0503020204020204" pitchFamily="34" charset="-122"/>
                <a:ea typeface="微软雅黑" panose="020B0503020204020204" pitchFamily="34" charset="-122"/>
              </a:rPr>
              <a:t>值）十分容易</a:t>
            </a:r>
            <a:r>
              <a:rPr lang="zh-CN" altLang="en-US" sz="2000" dirty="0" smtClean="0">
                <a:latin typeface="微软雅黑" panose="020B0503020204020204" pitchFamily="34" charset="-122"/>
                <a:ea typeface="微软雅黑" panose="020B0503020204020204" pitchFamily="34" charset="-122"/>
              </a:rPr>
              <a:t>。逆</a:t>
            </a:r>
            <a:r>
              <a:rPr lang="zh-CN" altLang="en-US" sz="2000" dirty="0">
                <a:latin typeface="微软雅黑" panose="020B0503020204020204" pitchFamily="34" charset="-122"/>
                <a:ea typeface="微软雅黑" panose="020B0503020204020204" pitchFamily="34" charset="-122"/>
              </a:rPr>
              <a:t>向计算（俗称“破解”，即由</a:t>
            </a:r>
            <a:r>
              <a:rPr lang="en-US" altLang="zh-CN" sz="2000" dirty="0">
                <a:latin typeface="微软雅黑" panose="020B0503020204020204" pitchFamily="34" charset="-122"/>
                <a:ea typeface="微软雅黑" panose="020B0503020204020204" pitchFamily="34" charset="-122"/>
              </a:rPr>
              <a:t>Hash</a:t>
            </a:r>
            <a:r>
              <a:rPr lang="zh-CN" altLang="en-US" sz="2000" dirty="0">
                <a:latin typeface="微软雅黑" panose="020B0503020204020204" pitchFamily="34" charset="-122"/>
                <a:ea typeface="微软雅黑" panose="020B0503020204020204" pitchFamily="34" charset="-122"/>
              </a:rPr>
              <a:t>值计算出其对应的数据）极其困难</a:t>
            </a: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当前科技条件下被视作不可能</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02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39952" y="189072"/>
            <a:ext cx="5004048" cy="523220"/>
          </a:xfrm>
          <a:prstGeom prst="rect">
            <a:avLst/>
          </a:prstGeom>
          <a:noFill/>
        </p:spPr>
        <p:txBody>
          <a:bodyPr wrap="square" rtlCol="0">
            <a:spAutoFit/>
          </a:bodyPr>
          <a:lstStyle/>
          <a:p>
            <a:pPr algn="r"/>
            <a:r>
              <a:rPr lang="en-US" altLang="zh-CN" sz="2800" dirty="0" smtClean="0">
                <a:latin typeface="微软雅黑" panose="020B0503020204020204" pitchFamily="34" charset="-122"/>
                <a:ea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rPr>
              <a:t>区块链网络</a:t>
            </a:r>
            <a:endParaRPr lang="en-US" altLang="zh-CN" sz="2800" dirty="0">
              <a:latin typeface="微软雅黑" panose="020B0503020204020204" pitchFamily="34" charset="-122"/>
              <a:ea typeface="微软雅黑" panose="020B0503020204020204" pitchFamily="34" charset="-122"/>
            </a:endParaRPr>
          </a:p>
        </p:txBody>
      </p:sp>
      <p:sp>
        <p:nvSpPr>
          <p:cNvPr id="12" name="矩形 11"/>
          <p:cNvSpPr/>
          <p:nvPr/>
        </p:nvSpPr>
        <p:spPr>
          <a:xfrm>
            <a:off x="251519" y="1293349"/>
            <a:ext cx="8640961" cy="2400657"/>
          </a:xfrm>
          <a:prstGeom prst="rect">
            <a:avLst/>
          </a:prstGeom>
        </p:spPr>
        <p:txBody>
          <a:bodyPr wrap="square">
            <a:spAutoFit/>
          </a:bodyPr>
          <a:lstStyle/>
          <a:p>
            <a:pPr>
              <a:lnSpc>
                <a:spcPct val="150000"/>
              </a:lnSpc>
            </a:pPr>
            <a:r>
              <a:rPr lang="en-US" altLang="zh-CN" sz="2000" b="1" dirty="0" err="1">
                <a:latin typeface="微软雅黑" panose="020B0503020204020204" pitchFamily="34" charset="-122"/>
                <a:ea typeface="微软雅黑" panose="020B0503020204020204" pitchFamily="34" charset="-122"/>
              </a:rPr>
              <a:t>Merkle</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Tree</a:t>
            </a:r>
          </a:p>
          <a:p>
            <a:pPr>
              <a:lnSpc>
                <a:spcPct val="150000"/>
              </a:lnSpc>
            </a:pPr>
            <a:r>
              <a:rPr lang="zh-CN" altLang="en-US" sz="2000" dirty="0" smtClean="0">
                <a:latin typeface="微软雅黑" panose="020B0503020204020204" pitchFamily="34" charset="-122"/>
                <a:ea typeface="微软雅黑" panose="020B0503020204020204" pitchFamily="34" charset="-122"/>
              </a:rPr>
              <a:t>一</a:t>
            </a:r>
            <a:r>
              <a:rPr lang="zh-CN" altLang="en-US" sz="2000" dirty="0">
                <a:latin typeface="微软雅黑" panose="020B0503020204020204" pitchFamily="34" charset="-122"/>
                <a:ea typeface="微软雅黑" panose="020B0503020204020204" pitchFamily="34" charset="-122"/>
              </a:rPr>
              <a:t>种哈希二叉树，使用它可以快速校验大规模数据的完整性。在比特币网络中，</a:t>
            </a:r>
            <a:r>
              <a:rPr lang="en-US" altLang="zh-CN" sz="2000" dirty="0" err="1">
                <a:latin typeface="微软雅黑" panose="020B0503020204020204" pitchFamily="34" charset="-122"/>
                <a:ea typeface="微软雅黑" panose="020B0503020204020204" pitchFamily="34" charset="-122"/>
              </a:rPr>
              <a:t>Merkle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树被用来归纳一个区块中的所有交易信息，最终生成这个区块所有交易信息的一个统一的哈希值，区块中任何一笔交易信息的改变都会使得使得 </a:t>
            </a:r>
            <a:r>
              <a:rPr lang="en-US" altLang="zh-CN" sz="2000" dirty="0" err="1">
                <a:latin typeface="微软雅黑" panose="020B0503020204020204" pitchFamily="34" charset="-122"/>
                <a:ea typeface="微软雅黑" panose="020B0503020204020204" pitchFamily="34" charset="-122"/>
              </a:rPr>
              <a:t>Merkle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树改变。</a:t>
            </a:r>
            <a:endParaRPr lang="en-US" altLang="zh-CN" sz="20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8736" y="3572510"/>
            <a:ext cx="4159576" cy="2520786"/>
          </a:xfrm>
          <a:prstGeom prst="rect">
            <a:avLst/>
          </a:prstGeom>
        </p:spPr>
      </p:pic>
      <p:sp>
        <p:nvSpPr>
          <p:cNvPr id="10" name="矩形 9"/>
          <p:cNvSpPr/>
          <p:nvPr/>
        </p:nvSpPr>
        <p:spPr>
          <a:xfrm>
            <a:off x="251520" y="712292"/>
            <a:ext cx="864096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科</a:t>
            </a:r>
            <a:r>
              <a:rPr lang="zh-CN" altLang="en-US" sz="2400" b="1" dirty="0" smtClean="0">
                <a:latin typeface="微软雅黑" panose="020B0503020204020204" pitchFamily="34" charset="-122"/>
                <a:ea typeface="微软雅黑" panose="020B0503020204020204" pitchFamily="34" charset="-122"/>
              </a:rPr>
              <a:t>普</a:t>
            </a:r>
            <a:endParaRPr lang="en-US" altLang="zh-CN" sz="2400" b="1" dirty="0" smtClean="0">
              <a:latin typeface="微软雅黑" panose="020B0503020204020204" pitchFamily="34" charset="-122"/>
              <a:ea typeface="微软雅黑" panose="020B0503020204020204" pitchFamily="34" charset="-122"/>
            </a:endParaRPr>
          </a:p>
        </p:txBody>
      </p:sp>
      <p:sp>
        <p:nvSpPr>
          <p:cNvPr id="13" name="矩形 12"/>
          <p:cNvSpPr/>
          <p:nvPr/>
        </p:nvSpPr>
        <p:spPr>
          <a:xfrm>
            <a:off x="251520" y="3866272"/>
            <a:ext cx="4687215" cy="1938992"/>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工</a:t>
            </a:r>
            <a:r>
              <a:rPr lang="zh-CN" altLang="en-US" sz="2000" b="1" dirty="0" smtClean="0">
                <a:latin typeface="微软雅黑" panose="020B0503020204020204" pitchFamily="34" charset="-122"/>
                <a:ea typeface="微软雅黑" panose="020B0503020204020204" pitchFamily="34" charset="-122"/>
              </a:rPr>
              <a:t>作原理</a:t>
            </a:r>
            <a:endParaRPr lang="en-US" altLang="zh-CN" sz="2000" b="1"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非叶子节点</a:t>
            </a:r>
            <a:r>
              <a:rPr lang="en-US" altLang="zh-CN" sz="2000" dirty="0" smtClean="0">
                <a:latin typeface="微软雅黑" panose="020B0503020204020204" pitchFamily="34" charset="-122"/>
                <a:ea typeface="微软雅黑" panose="020B0503020204020204" pitchFamily="34" charset="-122"/>
              </a:rPr>
              <a:t>value</a:t>
            </a:r>
            <a:r>
              <a:rPr lang="zh-CN" altLang="en-US" sz="2000" dirty="0" smtClean="0">
                <a:latin typeface="微软雅黑" panose="020B0503020204020204" pitchFamily="34" charset="-122"/>
                <a:ea typeface="微软雅黑" panose="020B0503020204020204" pitchFamily="34" charset="-122"/>
              </a:rPr>
              <a:t>的计算方法是将该节点的所有子节点进行组合，然后对组合结果进行</a:t>
            </a:r>
            <a:r>
              <a:rPr lang="en-US" altLang="zh-CN" sz="2000" dirty="0" smtClean="0">
                <a:latin typeface="微软雅黑" panose="020B0503020204020204" pitchFamily="34" charset="-122"/>
                <a:ea typeface="微软雅黑" panose="020B0503020204020204" pitchFamily="34" charset="-122"/>
              </a:rPr>
              <a:t>hash</a:t>
            </a:r>
            <a:r>
              <a:rPr lang="zh-CN" altLang="en-US" sz="2000" dirty="0" smtClean="0">
                <a:latin typeface="微软雅黑" panose="020B0503020204020204" pitchFamily="34" charset="-122"/>
                <a:ea typeface="微软雅黑" panose="020B0503020204020204" pitchFamily="34" charset="-122"/>
              </a:rPr>
              <a:t>计算所得出的</a:t>
            </a:r>
            <a:r>
              <a:rPr lang="en-US" altLang="zh-CN" sz="2000" dirty="0" smtClean="0">
                <a:latin typeface="微软雅黑" panose="020B0503020204020204" pitchFamily="34" charset="-122"/>
                <a:ea typeface="微软雅黑" panose="020B0503020204020204" pitchFamily="34" charset="-122"/>
              </a:rPr>
              <a:t>hash value</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922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heel(1)">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39952" y="189072"/>
            <a:ext cx="5004048" cy="523220"/>
          </a:xfrm>
          <a:prstGeom prst="rect">
            <a:avLst/>
          </a:prstGeom>
          <a:noFill/>
        </p:spPr>
        <p:txBody>
          <a:bodyPr wrap="square" rtlCol="0">
            <a:spAutoFit/>
          </a:bodyPr>
          <a:lstStyle/>
          <a:p>
            <a:pPr algn="r"/>
            <a:r>
              <a:rPr lang="en-US" altLang="zh-CN" sz="2800" dirty="0" smtClean="0">
                <a:latin typeface="微软雅黑" panose="020B0503020204020204" pitchFamily="34" charset="-122"/>
                <a:ea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rPr>
              <a:t>区块链网络</a:t>
            </a:r>
            <a:endParaRPr lang="en-US" altLang="zh-CN" sz="2800" dirty="0">
              <a:latin typeface="微软雅黑" panose="020B0503020204020204" pitchFamily="34" charset="-122"/>
              <a:ea typeface="微软雅黑" panose="020B0503020204020204" pitchFamily="34" charset="-122"/>
            </a:endParaRPr>
          </a:p>
        </p:txBody>
      </p:sp>
      <p:sp>
        <p:nvSpPr>
          <p:cNvPr id="12" name="矩形 11"/>
          <p:cNvSpPr/>
          <p:nvPr/>
        </p:nvSpPr>
        <p:spPr>
          <a:xfrm>
            <a:off x="251519" y="1293349"/>
            <a:ext cx="8640961" cy="2862322"/>
          </a:xfrm>
          <a:prstGeom prst="rect">
            <a:avLst/>
          </a:prstGeom>
        </p:spPr>
        <p:txBody>
          <a:bodyPr wrap="square">
            <a:spAutoFit/>
          </a:bodyPr>
          <a:lstStyle/>
          <a:p>
            <a:pPr>
              <a:lnSpc>
                <a:spcPct val="150000"/>
              </a:lnSpc>
            </a:pPr>
            <a:r>
              <a:rPr lang="zh-CN" altLang="en-US" sz="2000" b="1" dirty="0" smtClean="0">
                <a:latin typeface="微软雅黑" panose="020B0503020204020204" pitchFamily="34" charset="-122"/>
                <a:ea typeface="微软雅黑" panose="020B0503020204020204" pitchFamily="34" charset="-122"/>
              </a:rPr>
              <a:t>时</a:t>
            </a:r>
            <a:r>
              <a:rPr lang="zh-CN" altLang="en-US" sz="2000" b="1" dirty="0">
                <a:latin typeface="微软雅黑" panose="020B0503020204020204" pitchFamily="34" charset="-122"/>
                <a:ea typeface="微软雅黑" panose="020B0503020204020204" pitchFamily="34" charset="-122"/>
              </a:rPr>
              <a:t>间戳服务器</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大多用来进行比对以及验证处理，</a:t>
            </a:r>
            <a:r>
              <a:rPr lang="zh-CN" altLang="en-US" sz="2000" dirty="0">
                <a:latin typeface="微软雅黑" panose="020B0503020204020204" pitchFamily="34" charset="-122"/>
                <a:ea typeface="微软雅黑" panose="020B0503020204020204" pitchFamily="34" charset="-122"/>
              </a:rPr>
              <a:t>时间戳服务器是一款基于</a:t>
            </a:r>
            <a:r>
              <a:rPr lang="en-US" altLang="zh-CN" sz="2000" dirty="0">
                <a:latin typeface="微软雅黑" panose="020B0503020204020204" pitchFamily="34" charset="-122"/>
                <a:ea typeface="微软雅黑" panose="020B0503020204020204" pitchFamily="34" charset="-122"/>
              </a:rPr>
              <a:t>PKI</a:t>
            </a:r>
            <a:r>
              <a:rPr lang="zh-CN" altLang="en-US" sz="2000" dirty="0">
                <a:latin typeface="微软雅黑" panose="020B0503020204020204" pitchFamily="34" charset="-122"/>
                <a:ea typeface="微软雅黑" panose="020B0503020204020204" pitchFamily="34" charset="-122"/>
              </a:rPr>
              <a:t>（公钥密码基础设施）技术的时间戳权威系统，对外提供精确可信的时间戳服务。它采用精</a:t>
            </a:r>
            <a:r>
              <a:rPr lang="zh-CN" altLang="en-US" sz="2000" dirty="0" smtClean="0">
                <a:latin typeface="微软雅黑" panose="020B0503020204020204" pitchFamily="34" charset="-122"/>
                <a:ea typeface="微软雅黑" panose="020B0503020204020204" pitchFamily="34" charset="-122"/>
              </a:rPr>
              <a:t>确的</a:t>
            </a:r>
            <a:r>
              <a:rPr lang="zh-CN" altLang="en-US" sz="2000" dirty="0">
                <a:latin typeface="微软雅黑" panose="020B0503020204020204" pitchFamily="34" charset="-122"/>
                <a:ea typeface="微软雅黑" panose="020B0503020204020204" pitchFamily="34" charset="-122"/>
              </a:rPr>
              <a:t>时间源、高强度高标准的安全机制，以确认系统处理数据在某一时间的存在性和相关操作的相对时间顺序，为信息系统中的时</a:t>
            </a:r>
            <a:r>
              <a:rPr lang="zh-CN" altLang="en-US" sz="2000" dirty="0" smtClean="0">
                <a:latin typeface="微软雅黑" panose="020B0503020204020204" pitchFamily="34" charset="-122"/>
                <a:ea typeface="微软雅黑" panose="020B0503020204020204" pitchFamily="34" charset="-122"/>
              </a:rPr>
              <a:t>间防</a:t>
            </a:r>
            <a:r>
              <a:rPr lang="zh-CN" altLang="en-US" sz="2000" dirty="0">
                <a:latin typeface="微软雅黑" panose="020B0503020204020204" pitchFamily="34" charset="-122"/>
                <a:ea typeface="微软雅黑" panose="020B0503020204020204" pitchFamily="34" charset="-122"/>
              </a:rPr>
              <a:t>抵赖提供基础服务。</a:t>
            </a:r>
          </a:p>
        </p:txBody>
      </p:sp>
      <p:sp>
        <p:nvSpPr>
          <p:cNvPr id="10" name="矩形 9"/>
          <p:cNvSpPr/>
          <p:nvPr/>
        </p:nvSpPr>
        <p:spPr>
          <a:xfrm>
            <a:off x="251520" y="712292"/>
            <a:ext cx="864096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科</a:t>
            </a:r>
            <a:r>
              <a:rPr lang="zh-CN" altLang="en-US" sz="2400" b="1" dirty="0" smtClean="0">
                <a:latin typeface="微软雅黑" panose="020B0503020204020204" pitchFamily="34" charset="-122"/>
                <a:ea typeface="微软雅黑" panose="020B0503020204020204" pitchFamily="34" charset="-122"/>
              </a:rPr>
              <a:t>普</a:t>
            </a:r>
            <a:endParaRPr lang="en-US" altLang="zh-CN" sz="2400"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3259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39952" y="189072"/>
            <a:ext cx="5004048" cy="523220"/>
          </a:xfrm>
          <a:prstGeom prst="rect">
            <a:avLst/>
          </a:prstGeom>
          <a:noFill/>
        </p:spPr>
        <p:txBody>
          <a:bodyPr wrap="square" rtlCol="0">
            <a:spAutoFit/>
          </a:bodyPr>
          <a:lstStyle/>
          <a:p>
            <a:pPr algn="r"/>
            <a:r>
              <a:rPr lang="en-US" altLang="zh-CN" sz="2800" dirty="0" smtClean="0">
                <a:latin typeface="微软雅黑" panose="020B0503020204020204" pitchFamily="34" charset="-122"/>
                <a:ea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rPr>
              <a:t>区块链网络</a:t>
            </a:r>
            <a:endParaRPr lang="en-US" altLang="zh-CN" sz="28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1475656" y="1340768"/>
            <a:ext cx="6192688" cy="4527853"/>
          </a:xfrm>
          <a:prstGeom prst="rect">
            <a:avLst/>
          </a:prstGeom>
        </p:spPr>
      </p:pic>
      <p:sp>
        <p:nvSpPr>
          <p:cNvPr id="7" name="矩形 6"/>
          <p:cNvSpPr/>
          <p:nvPr/>
        </p:nvSpPr>
        <p:spPr>
          <a:xfrm>
            <a:off x="251520" y="712292"/>
            <a:ext cx="8640960" cy="646331"/>
          </a:xfrm>
          <a:prstGeom prst="rect">
            <a:avLst/>
          </a:prstGeom>
        </p:spPr>
        <p:txBody>
          <a:bodyPr wrap="square">
            <a:spAutoFit/>
          </a:bodyPr>
          <a:lstStyle/>
          <a:p>
            <a:pPr>
              <a:lnSpc>
                <a:spcPct val="150000"/>
              </a:lnSpc>
            </a:pPr>
            <a:r>
              <a:rPr lang="zh-CN" altLang="en-US" sz="2400" b="1" dirty="0" smtClean="0">
                <a:latin typeface="微软雅黑" panose="020B0503020204020204" pitchFamily="34" charset="-122"/>
                <a:ea typeface="微软雅黑" panose="020B0503020204020204" pitchFamily="34" charset="-122"/>
              </a:rPr>
              <a:t>节点网络</a:t>
            </a:r>
            <a:endParaRPr lang="en-US" altLang="zh-CN" sz="2400" b="1" dirty="0">
              <a:latin typeface="微软雅黑" panose="020B0503020204020204" pitchFamily="34" charset="-122"/>
              <a:ea typeface="微软雅黑" panose="020B0503020204020204" pitchFamily="34" charset="-122"/>
            </a:endParaRPr>
          </a:p>
        </p:txBody>
      </p:sp>
      <p:sp>
        <p:nvSpPr>
          <p:cNvPr id="8" name="矩形 7"/>
          <p:cNvSpPr/>
          <p:nvPr/>
        </p:nvSpPr>
        <p:spPr>
          <a:xfrm>
            <a:off x="251519" y="5945505"/>
            <a:ext cx="8640959" cy="507831"/>
          </a:xfrm>
          <a:prstGeom prst="rect">
            <a:avLst/>
          </a:prstGeom>
        </p:spPr>
        <p:txBody>
          <a:bodyPr wrap="square">
            <a:spAutoFit/>
          </a:bodyPr>
          <a:lstStyle/>
          <a:p>
            <a:pPr>
              <a:lnSpc>
                <a:spcPct val="150000"/>
              </a:lnSpc>
            </a:pPr>
            <a:r>
              <a:rPr lang="zh-CN" altLang="en-US" dirty="0" smtClean="0">
                <a:solidFill>
                  <a:srgbClr val="FF0000"/>
                </a:solidFill>
                <a:latin typeface="Microsoft YaHei" panose="020B0503020204020204" pitchFamily="34" charset="-122"/>
                <a:ea typeface="Microsoft YaHei" panose="020B0503020204020204" pitchFamily="34" charset="-122"/>
              </a:rPr>
              <a:t>本章节后续内容，均以比特币网络特性展开阐述</a:t>
            </a:r>
            <a:endParaRPr lang="zh-CN" altLang="en-US" dirty="0">
              <a:solidFill>
                <a:srgbClr val="FF0000"/>
              </a:solidFill>
            </a:endParaRPr>
          </a:p>
        </p:txBody>
      </p:sp>
    </p:spTree>
    <p:extLst>
      <p:ext uri="{BB962C8B-B14F-4D97-AF65-F5344CB8AC3E}">
        <p14:creationId xmlns:p14="http://schemas.microsoft.com/office/powerpoint/2010/main" val="285131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39952" y="189072"/>
            <a:ext cx="5004048" cy="523220"/>
          </a:xfrm>
          <a:prstGeom prst="rect">
            <a:avLst/>
          </a:prstGeom>
          <a:noFill/>
        </p:spPr>
        <p:txBody>
          <a:bodyPr wrap="square" rtlCol="0">
            <a:spAutoFit/>
          </a:bodyPr>
          <a:lstStyle/>
          <a:p>
            <a:pPr algn="r"/>
            <a:r>
              <a:rPr lang="en-US" altLang="zh-CN" sz="2800" dirty="0" smtClean="0">
                <a:latin typeface="微软雅黑" panose="020B0503020204020204" pitchFamily="34" charset="-122"/>
                <a:ea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rPr>
              <a:t>区块链网络</a:t>
            </a:r>
            <a:endParaRPr lang="en-US" altLang="zh-CN" sz="2800" dirty="0">
              <a:latin typeface="微软雅黑" panose="020B0503020204020204" pitchFamily="34" charset="-122"/>
              <a:ea typeface="微软雅黑" panose="020B0503020204020204" pitchFamily="34" charset="-122"/>
            </a:endParaRPr>
          </a:p>
        </p:txBody>
      </p:sp>
      <p:sp>
        <p:nvSpPr>
          <p:cNvPr id="11" name="矩形 10"/>
          <p:cNvSpPr/>
          <p:nvPr/>
        </p:nvSpPr>
        <p:spPr>
          <a:xfrm>
            <a:off x="251520" y="712292"/>
            <a:ext cx="864096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节点网</a:t>
            </a:r>
            <a:r>
              <a:rPr lang="zh-CN" altLang="en-US" sz="2400" b="1" dirty="0" smtClean="0">
                <a:latin typeface="微软雅黑" panose="020B0503020204020204" pitchFamily="34" charset="-122"/>
                <a:ea typeface="微软雅黑" panose="020B0503020204020204" pitchFamily="34" charset="-122"/>
              </a:rPr>
              <a:t>络</a:t>
            </a:r>
            <a:endParaRPr lang="en-US" altLang="zh-CN" sz="2400" b="1" dirty="0">
              <a:latin typeface="微软雅黑" panose="020B0503020204020204" pitchFamily="34" charset="-122"/>
              <a:ea typeface="微软雅黑" panose="020B0503020204020204" pitchFamily="34" charset="-122"/>
            </a:endParaRPr>
          </a:p>
        </p:txBody>
      </p:sp>
      <p:sp>
        <p:nvSpPr>
          <p:cNvPr id="2" name="矩形 1"/>
          <p:cNvSpPr/>
          <p:nvPr/>
        </p:nvSpPr>
        <p:spPr>
          <a:xfrm>
            <a:off x="251520" y="1358623"/>
            <a:ext cx="8640959" cy="3785652"/>
          </a:xfrm>
          <a:prstGeom prst="rect">
            <a:avLst/>
          </a:prstGeom>
        </p:spPr>
        <p:txBody>
          <a:bodyPr wrap="square">
            <a:spAutoFit/>
          </a:bodyPr>
          <a:lstStyle/>
          <a:p>
            <a:pPr>
              <a:lnSpc>
                <a:spcPct val="150000"/>
              </a:lnSpc>
            </a:pPr>
            <a:r>
              <a:rPr lang="zh-CN" altLang="en-US" sz="2000" dirty="0">
                <a:solidFill>
                  <a:srgbClr val="333333"/>
                </a:solidFill>
                <a:latin typeface="Microsoft YaHei" panose="020B0503020204020204" pitchFamily="34" charset="-122"/>
                <a:ea typeface="Microsoft YaHei" panose="020B0503020204020204" pitchFamily="34" charset="-122"/>
              </a:rPr>
              <a:t>任何机器都可以运行一个完整的比特币节点，一个完整的比特币节点包括如下功</a:t>
            </a:r>
            <a:r>
              <a:rPr lang="zh-CN" altLang="en-US" sz="2000" dirty="0" smtClean="0">
                <a:solidFill>
                  <a:srgbClr val="333333"/>
                </a:solidFill>
                <a:latin typeface="Microsoft YaHei" panose="020B0503020204020204" pitchFamily="34" charset="-122"/>
                <a:ea typeface="Microsoft YaHei" panose="020B0503020204020204" pitchFamily="34" charset="-122"/>
              </a:rPr>
              <a:t>能</a:t>
            </a:r>
            <a:r>
              <a:rPr lang="zh-CN" altLang="en-US" sz="2000" dirty="0">
                <a:solidFill>
                  <a:srgbClr val="333333"/>
                </a:solidFill>
                <a:latin typeface="Microsoft YaHei" panose="020B0503020204020204" pitchFamily="34" charset="-122"/>
                <a:ea typeface="Microsoft YaHei" panose="020B0503020204020204" pitchFamily="34" charset="-122"/>
              </a:rPr>
              <a:t>：</a:t>
            </a:r>
            <a:endParaRPr lang="en-US" altLang="zh-CN" sz="2000" dirty="0">
              <a:solidFill>
                <a:srgbClr val="333333"/>
              </a:solidFill>
              <a:latin typeface="Microsoft YaHei" panose="020B0503020204020204" pitchFamily="34" charset="-122"/>
              <a:ea typeface="Microsoft YaHei" panose="020B0503020204020204" pitchFamily="34" charset="-122"/>
            </a:endParaRPr>
          </a:p>
          <a:p>
            <a:pPr marL="457200" indent="-457200">
              <a:lnSpc>
                <a:spcPct val="150000"/>
              </a:lnSpc>
              <a:buFont typeface="+mj-lt"/>
              <a:buAutoNum type="arabicPeriod"/>
            </a:pPr>
            <a:r>
              <a:rPr lang="zh-CN" altLang="en-US" sz="2000" dirty="0" smtClean="0">
                <a:solidFill>
                  <a:srgbClr val="333333"/>
                </a:solidFill>
                <a:latin typeface="Microsoft YaHei" panose="020B0503020204020204" pitchFamily="34" charset="-122"/>
                <a:ea typeface="Microsoft YaHei" panose="020B0503020204020204" pitchFamily="34" charset="-122"/>
              </a:rPr>
              <a:t>钱</a:t>
            </a:r>
            <a:r>
              <a:rPr lang="zh-CN" altLang="en-US" sz="2000" dirty="0">
                <a:solidFill>
                  <a:srgbClr val="333333"/>
                </a:solidFill>
                <a:latin typeface="Microsoft YaHei" panose="020B0503020204020204" pitchFamily="34" charset="-122"/>
                <a:ea typeface="Microsoft YaHei" panose="020B0503020204020204" pitchFamily="34" charset="-122"/>
              </a:rPr>
              <a:t>包，允许用户</a:t>
            </a:r>
            <a:r>
              <a:rPr lang="zh-CN" altLang="en-US" sz="2000" dirty="0" smtClean="0">
                <a:solidFill>
                  <a:srgbClr val="333333"/>
                </a:solidFill>
                <a:latin typeface="Microsoft YaHei" panose="020B0503020204020204" pitchFamily="34" charset="-122"/>
                <a:ea typeface="Microsoft YaHei" panose="020B0503020204020204" pitchFamily="34" charset="-122"/>
              </a:rPr>
              <a:t>在</a:t>
            </a:r>
            <a:r>
              <a:rPr lang="zh-CN" altLang="en-US" sz="2000" dirty="0">
                <a:solidFill>
                  <a:srgbClr val="333333"/>
                </a:solidFill>
                <a:latin typeface="Microsoft YaHei" panose="020B0503020204020204" pitchFamily="34" charset="-122"/>
                <a:ea typeface="Microsoft YaHei" panose="020B0503020204020204" pitchFamily="34" charset="-122"/>
              </a:rPr>
              <a:t>区</a:t>
            </a:r>
            <a:r>
              <a:rPr lang="zh-CN" altLang="en-US" sz="2000" dirty="0" smtClean="0">
                <a:solidFill>
                  <a:srgbClr val="333333"/>
                </a:solidFill>
                <a:latin typeface="Microsoft YaHei" panose="020B0503020204020204" pitchFamily="34" charset="-122"/>
                <a:ea typeface="Microsoft YaHei" panose="020B0503020204020204" pitchFamily="34" charset="-122"/>
              </a:rPr>
              <a:t>块链网</a:t>
            </a:r>
            <a:r>
              <a:rPr lang="zh-CN" altLang="en-US" sz="2000" dirty="0">
                <a:solidFill>
                  <a:srgbClr val="333333"/>
                </a:solidFill>
                <a:latin typeface="Microsoft YaHei" panose="020B0503020204020204" pitchFamily="34" charset="-122"/>
                <a:ea typeface="Microsoft YaHei" panose="020B0503020204020204" pitchFamily="34" charset="-122"/>
              </a:rPr>
              <a:t>络上进行交</a:t>
            </a:r>
            <a:r>
              <a:rPr lang="zh-CN" altLang="en-US" sz="2000" dirty="0" smtClean="0">
                <a:solidFill>
                  <a:srgbClr val="333333"/>
                </a:solidFill>
                <a:latin typeface="Microsoft YaHei" panose="020B0503020204020204" pitchFamily="34" charset="-122"/>
                <a:ea typeface="Microsoft YaHei" panose="020B0503020204020204" pitchFamily="34" charset="-122"/>
              </a:rPr>
              <a:t>易</a:t>
            </a:r>
            <a:endParaRPr lang="en-US" altLang="zh-CN" sz="2000" dirty="0" smtClean="0">
              <a:solidFill>
                <a:srgbClr val="333333"/>
              </a:solidFill>
              <a:latin typeface="Microsoft YaHei" panose="020B0503020204020204" pitchFamily="34" charset="-122"/>
              <a:ea typeface="Microsoft YaHei" panose="020B0503020204020204" pitchFamily="34" charset="-122"/>
            </a:endParaRPr>
          </a:p>
          <a:p>
            <a:pPr marL="457200" indent="-457200">
              <a:lnSpc>
                <a:spcPct val="150000"/>
              </a:lnSpc>
              <a:buFont typeface="+mj-lt"/>
              <a:buAutoNum type="arabicPeriod"/>
            </a:pPr>
            <a:r>
              <a:rPr lang="zh-CN" altLang="en-US" sz="2000" dirty="0" smtClean="0">
                <a:solidFill>
                  <a:srgbClr val="333333"/>
                </a:solidFill>
                <a:latin typeface="Microsoft YaHei" panose="020B0503020204020204" pitchFamily="34" charset="-122"/>
                <a:ea typeface="Microsoft YaHei" panose="020B0503020204020204" pitchFamily="34" charset="-122"/>
              </a:rPr>
              <a:t>完</a:t>
            </a:r>
            <a:r>
              <a:rPr lang="zh-CN" altLang="en-US" sz="2000" dirty="0">
                <a:solidFill>
                  <a:srgbClr val="333333"/>
                </a:solidFill>
                <a:latin typeface="Microsoft YaHei" panose="020B0503020204020204" pitchFamily="34" charset="-122"/>
                <a:ea typeface="Microsoft YaHei" panose="020B0503020204020204" pitchFamily="34" charset="-122"/>
              </a:rPr>
              <a:t>整区块链，记录</a:t>
            </a:r>
            <a:r>
              <a:rPr lang="zh-CN" altLang="en-US" sz="2000" dirty="0" smtClean="0">
                <a:solidFill>
                  <a:srgbClr val="333333"/>
                </a:solidFill>
                <a:latin typeface="Microsoft YaHei" panose="020B0503020204020204" pitchFamily="34" charset="-122"/>
                <a:ea typeface="Microsoft YaHei" panose="020B0503020204020204" pitchFamily="34" charset="-122"/>
              </a:rPr>
              <a:t>了所</a:t>
            </a:r>
            <a:r>
              <a:rPr lang="zh-CN" altLang="en-US" sz="2000" dirty="0">
                <a:solidFill>
                  <a:srgbClr val="333333"/>
                </a:solidFill>
                <a:latin typeface="Microsoft YaHei" panose="020B0503020204020204" pitchFamily="34" charset="-122"/>
                <a:ea typeface="Microsoft YaHei" panose="020B0503020204020204" pitchFamily="34" charset="-122"/>
              </a:rPr>
              <a:t>有交</a:t>
            </a:r>
            <a:r>
              <a:rPr lang="zh-CN" altLang="en-US" sz="2000" dirty="0" smtClean="0">
                <a:solidFill>
                  <a:srgbClr val="333333"/>
                </a:solidFill>
                <a:latin typeface="Microsoft YaHei" panose="020B0503020204020204" pitchFamily="34" charset="-122"/>
                <a:ea typeface="Microsoft YaHei" panose="020B0503020204020204" pitchFamily="34" charset="-122"/>
              </a:rPr>
              <a:t>易历史，</a:t>
            </a:r>
            <a:r>
              <a:rPr lang="zh-CN" altLang="en-US" sz="2000" dirty="0">
                <a:solidFill>
                  <a:srgbClr val="333333"/>
                </a:solidFill>
                <a:latin typeface="Microsoft YaHei" panose="020B0503020204020204" pitchFamily="34" charset="-122"/>
                <a:ea typeface="Microsoft YaHei" panose="020B0503020204020204" pitchFamily="34" charset="-122"/>
              </a:rPr>
              <a:t>通过特殊的结构保证历史交易的安全性，并且用来验证新交易的合法</a:t>
            </a:r>
            <a:r>
              <a:rPr lang="zh-CN" altLang="en-US" sz="2000" dirty="0" smtClean="0">
                <a:solidFill>
                  <a:srgbClr val="333333"/>
                </a:solidFill>
                <a:latin typeface="Microsoft YaHei" panose="020B0503020204020204" pitchFamily="34" charset="-122"/>
                <a:ea typeface="Microsoft YaHei" panose="020B0503020204020204" pitchFamily="34" charset="-122"/>
              </a:rPr>
              <a:t>性</a:t>
            </a:r>
            <a:endParaRPr lang="en-US" altLang="zh-CN" sz="2000" dirty="0" smtClean="0">
              <a:solidFill>
                <a:srgbClr val="333333"/>
              </a:solidFill>
              <a:latin typeface="Microsoft YaHei" panose="020B0503020204020204" pitchFamily="34" charset="-122"/>
              <a:ea typeface="Microsoft YaHei" panose="020B0503020204020204" pitchFamily="34" charset="-122"/>
            </a:endParaRPr>
          </a:p>
          <a:p>
            <a:pPr marL="457200" indent="-457200">
              <a:lnSpc>
                <a:spcPct val="150000"/>
              </a:lnSpc>
              <a:buFont typeface="+mj-lt"/>
              <a:buAutoNum type="arabicPeriod"/>
            </a:pPr>
            <a:r>
              <a:rPr lang="zh-CN" altLang="en-US" sz="2000" dirty="0" smtClean="0">
                <a:solidFill>
                  <a:srgbClr val="333333"/>
                </a:solidFill>
                <a:latin typeface="Microsoft YaHei" panose="020B0503020204020204" pitchFamily="34" charset="-122"/>
                <a:ea typeface="Microsoft YaHei" panose="020B0503020204020204" pitchFamily="34" charset="-122"/>
              </a:rPr>
              <a:t>矿</a:t>
            </a:r>
            <a:r>
              <a:rPr lang="zh-CN" altLang="en-US" sz="2000" dirty="0">
                <a:solidFill>
                  <a:srgbClr val="333333"/>
                </a:solidFill>
                <a:latin typeface="Microsoft YaHei" panose="020B0503020204020204" pitchFamily="34" charset="-122"/>
                <a:ea typeface="Microsoft YaHei" panose="020B0503020204020204" pitchFamily="34" charset="-122"/>
              </a:rPr>
              <a:t>工，通过记录交易及解密数学题来生成新区块，如果成功可以赚取奖</a:t>
            </a:r>
            <a:r>
              <a:rPr lang="zh-CN" altLang="en-US" sz="2000" dirty="0" smtClean="0">
                <a:solidFill>
                  <a:srgbClr val="333333"/>
                </a:solidFill>
                <a:latin typeface="Microsoft YaHei" panose="020B0503020204020204" pitchFamily="34" charset="-122"/>
                <a:ea typeface="Microsoft YaHei" panose="020B0503020204020204" pitchFamily="34" charset="-122"/>
              </a:rPr>
              <a:t>励</a:t>
            </a:r>
            <a:endParaRPr lang="en-US" altLang="zh-CN" sz="2000" dirty="0" smtClean="0">
              <a:solidFill>
                <a:srgbClr val="333333"/>
              </a:solidFill>
              <a:latin typeface="Microsoft YaHei" panose="020B0503020204020204" pitchFamily="34" charset="-122"/>
              <a:ea typeface="Microsoft YaHei" panose="020B0503020204020204" pitchFamily="34" charset="-122"/>
            </a:endParaRPr>
          </a:p>
          <a:p>
            <a:pPr marL="457200" indent="-457200">
              <a:lnSpc>
                <a:spcPct val="150000"/>
              </a:lnSpc>
              <a:buFont typeface="+mj-lt"/>
              <a:buAutoNum type="arabicPeriod"/>
            </a:pPr>
            <a:r>
              <a:rPr lang="zh-CN" altLang="en-US" sz="2000" dirty="0" smtClean="0">
                <a:solidFill>
                  <a:srgbClr val="333333"/>
                </a:solidFill>
                <a:latin typeface="Microsoft YaHei" panose="020B0503020204020204" pitchFamily="34" charset="-122"/>
                <a:ea typeface="Microsoft YaHei" panose="020B0503020204020204" pitchFamily="34" charset="-122"/>
              </a:rPr>
              <a:t>路</a:t>
            </a:r>
            <a:r>
              <a:rPr lang="zh-CN" altLang="en-US" sz="2000" dirty="0">
                <a:solidFill>
                  <a:srgbClr val="333333"/>
                </a:solidFill>
                <a:latin typeface="Microsoft YaHei" panose="020B0503020204020204" pitchFamily="34" charset="-122"/>
                <a:ea typeface="Microsoft YaHei" panose="020B0503020204020204" pitchFamily="34" charset="-122"/>
              </a:rPr>
              <a:t>由功能，把其它节点传送过来的交易数据等信息再传送给更多的节</a:t>
            </a:r>
            <a:r>
              <a:rPr lang="zh-CN" altLang="en-US" sz="2000" dirty="0" smtClean="0">
                <a:solidFill>
                  <a:srgbClr val="333333"/>
                </a:solidFill>
                <a:latin typeface="Microsoft YaHei" panose="020B0503020204020204" pitchFamily="34" charset="-122"/>
                <a:ea typeface="Microsoft YaHei" panose="020B0503020204020204" pitchFamily="34" charset="-122"/>
              </a:rPr>
              <a:t>点</a:t>
            </a:r>
            <a:endParaRPr lang="en-US" altLang="zh-CN" sz="2000" dirty="0" smtClean="0">
              <a:solidFill>
                <a:srgbClr val="333333"/>
              </a:solidFill>
              <a:latin typeface="Microsoft YaHei" panose="020B0503020204020204" pitchFamily="34" charset="-122"/>
              <a:ea typeface="Microsoft YaHei" panose="020B0503020204020204" pitchFamily="34" charset="-122"/>
            </a:endParaRPr>
          </a:p>
        </p:txBody>
      </p:sp>
      <p:sp>
        <p:nvSpPr>
          <p:cNvPr id="3" name="矩形 2"/>
          <p:cNvSpPr/>
          <p:nvPr/>
        </p:nvSpPr>
        <p:spPr>
          <a:xfrm>
            <a:off x="251519" y="5385990"/>
            <a:ext cx="8640959" cy="507831"/>
          </a:xfrm>
          <a:prstGeom prst="rect">
            <a:avLst/>
          </a:prstGeom>
        </p:spPr>
        <p:txBody>
          <a:bodyPr wrap="square">
            <a:spAutoFit/>
          </a:bodyPr>
          <a:lstStyle/>
          <a:p>
            <a:pPr>
              <a:lnSpc>
                <a:spcPct val="150000"/>
              </a:lnSpc>
            </a:pPr>
            <a:r>
              <a:rPr lang="zh-CN" altLang="en-US" dirty="0">
                <a:solidFill>
                  <a:srgbClr val="FF0000"/>
                </a:solidFill>
                <a:latin typeface="Microsoft YaHei" panose="020B0503020204020204" pitchFamily="34" charset="-122"/>
                <a:ea typeface="Microsoft YaHei" panose="020B0503020204020204" pitchFamily="34" charset="-122"/>
              </a:rPr>
              <a:t>除了路由功能以外，其它的功能都不是必须的。</a:t>
            </a:r>
            <a:endParaRPr lang="zh-CN" altLang="en-US" dirty="0">
              <a:solidFill>
                <a:srgbClr val="FF0000"/>
              </a:solidFill>
            </a:endParaRPr>
          </a:p>
        </p:txBody>
      </p:sp>
    </p:spTree>
    <p:extLst>
      <p:ext uri="{BB962C8B-B14F-4D97-AF65-F5344CB8AC3E}">
        <p14:creationId xmlns:p14="http://schemas.microsoft.com/office/powerpoint/2010/main" val="1599393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区块链网络</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51520" y="712292"/>
            <a:ext cx="8640960" cy="646331"/>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交</a:t>
            </a:r>
            <a:r>
              <a:rPr lang="zh-CN" altLang="en-US" sz="2400" b="1" dirty="0" smtClean="0">
                <a:latin typeface="微软雅黑" panose="020B0503020204020204" pitchFamily="34" charset="-122"/>
                <a:ea typeface="微软雅黑" panose="020B0503020204020204" pitchFamily="34" charset="-122"/>
              </a:rPr>
              <a:t>易过程</a:t>
            </a:r>
            <a:endParaRPr lang="en-US" altLang="zh-CN" sz="2400" b="1" dirty="0">
              <a:latin typeface="微软雅黑" panose="020B0503020204020204" pitchFamily="34" charset="-122"/>
              <a:ea typeface="微软雅黑" panose="020B0503020204020204" pitchFamily="34" charset="-122"/>
            </a:endParaRPr>
          </a:p>
        </p:txBody>
      </p:sp>
      <p:pic>
        <p:nvPicPr>
          <p:cNvPr id="7" name="Picture 2"/>
          <p:cNvPicPr/>
          <p:nvPr/>
        </p:nvPicPr>
        <p:blipFill>
          <a:blip r:embed="rId3"/>
          <a:srcRect/>
          <a:stretch>
            <a:fillRect/>
          </a:stretch>
        </p:blipFill>
        <p:spPr bwMode="auto">
          <a:xfrm>
            <a:off x="1403648" y="1777017"/>
            <a:ext cx="6356594" cy="3668207"/>
          </a:xfrm>
          <a:prstGeom prst="rect">
            <a:avLst/>
          </a:prstGeom>
          <a:noFill/>
          <a:ln w="9525">
            <a:noFill/>
            <a:miter lim="800000"/>
            <a:headEnd/>
            <a:tailEnd/>
          </a:ln>
          <a:effectLst/>
        </p:spPr>
      </p:pic>
    </p:spTree>
    <p:extLst>
      <p:ext uri="{BB962C8B-B14F-4D97-AF65-F5344CB8AC3E}">
        <p14:creationId xmlns:p14="http://schemas.microsoft.com/office/powerpoint/2010/main" val="17555493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区块链网络</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51520" y="712292"/>
            <a:ext cx="8640960" cy="646331"/>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交</a:t>
            </a:r>
            <a:r>
              <a:rPr lang="zh-CN" altLang="en-US" sz="2400" b="1" dirty="0" smtClean="0">
                <a:latin typeface="微软雅黑" panose="020B0503020204020204" pitchFamily="34" charset="-122"/>
                <a:ea typeface="微软雅黑" panose="020B0503020204020204" pitchFamily="34" charset="-122"/>
              </a:rPr>
              <a:t>易过程</a:t>
            </a:r>
            <a:endParaRPr lang="en-US" altLang="zh-CN" sz="2400" b="1" dirty="0">
              <a:latin typeface="微软雅黑" panose="020B0503020204020204" pitchFamily="34" charset="-122"/>
              <a:ea typeface="微软雅黑" panose="020B0503020204020204" pitchFamily="34" charset="-122"/>
            </a:endParaRPr>
          </a:p>
        </p:txBody>
      </p:sp>
      <p:sp>
        <p:nvSpPr>
          <p:cNvPr id="7" name="矩形 6"/>
          <p:cNvSpPr/>
          <p:nvPr/>
        </p:nvSpPr>
        <p:spPr>
          <a:xfrm>
            <a:off x="251520" y="3500881"/>
            <a:ext cx="8653759" cy="1015663"/>
          </a:xfrm>
          <a:prstGeom prst="rect">
            <a:avLst/>
          </a:prstGeom>
        </p:spPr>
        <p:txBody>
          <a:bodyPr wrap="square">
            <a:spAutoFit/>
          </a:bodyPr>
          <a:lstStyle/>
          <a:p>
            <a:pPr>
              <a:lnSpc>
                <a:spcPct val="150000"/>
              </a:lnSpc>
            </a:pPr>
            <a:r>
              <a:rPr lang="zh-CN" altLang="zh-CN" sz="2000" dirty="0">
                <a:latin typeface="微软雅黑" panose="020B0503020204020204" pitchFamily="34" charset="-122"/>
                <a:ea typeface="微软雅黑" panose="020B0503020204020204" pitchFamily="34" charset="-122"/>
                <a:cs typeface="宋体" panose="02010600030101010101" pitchFamily="2" charset="-122"/>
              </a:rPr>
              <a:t>第</a:t>
            </a:r>
            <a:r>
              <a:rPr lang="en-US" altLang="zh-CN" sz="2000" dirty="0">
                <a:latin typeface="微软雅黑" panose="020B0503020204020204" pitchFamily="34" charset="-122"/>
                <a:ea typeface="微软雅黑" panose="020B0503020204020204" pitchFamily="34" charset="-122"/>
                <a:cs typeface="宋体" panose="02010600030101010101" pitchFamily="2" charset="-122"/>
              </a:rPr>
              <a:t>2</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步：</a:t>
            </a:r>
            <a:r>
              <a:rPr lang="en-US" altLang="zh-CN" sz="2000" dirty="0">
                <a:latin typeface="微软雅黑" panose="020B0503020204020204" pitchFamily="34" charset="-122"/>
                <a:ea typeface="微软雅黑" panose="020B0503020204020204" pitchFamily="34" charset="-122"/>
                <a:cs typeface="宋体" panose="02010600030101010101" pitchFamily="2" charset="-122"/>
              </a:rPr>
              <a:t>A</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将交易单广播至全网</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比特</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币</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就发送给</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了</a:t>
            </a:r>
            <a:r>
              <a:rPr lang="en-US" altLang="zh-CN" sz="2000" dirty="0" smtClean="0">
                <a:latin typeface="微软雅黑" panose="020B0503020204020204" pitchFamily="34" charset="-122"/>
                <a:ea typeface="微软雅黑" panose="020B0503020204020204" pitchFamily="34" charset="-122"/>
                <a:cs typeface="宋体" panose="02010600030101010101" pitchFamily="2" charset="-122"/>
              </a:rPr>
              <a:t>B</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每个节点都将收到的交易信息纳入一个区块</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中</a:t>
            </a:r>
            <a:endParaRPr lang="en-US" altLang="zh-CN" sz="2000" dirty="0" smtClean="0">
              <a:latin typeface="微软雅黑" panose="020B0503020204020204" pitchFamily="34" charset="-122"/>
              <a:ea typeface="微软雅黑" panose="020B0503020204020204" pitchFamily="34" charset="-122"/>
              <a:cs typeface="宋体" panose="02010600030101010101" pitchFamily="2" charset="-122"/>
            </a:endParaRPr>
          </a:p>
        </p:txBody>
      </p:sp>
      <p:sp>
        <p:nvSpPr>
          <p:cNvPr id="8" name="矩形 7"/>
          <p:cNvSpPr/>
          <p:nvPr/>
        </p:nvSpPr>
        <p:spPr>
          <a:xfrm>
            <a:off x="251520" y="1313483"/>
            <a:ext cx="8640959" cy="1015663"/>
          </a:xfrm>
          <a:prstGeom prst="rect">
            <a:avLst/>
          </a:prstGeom>
        </p:spPr>
        <p:txBody>
          <a:bodyPr wrap="square">
            <a:spAutoFit/>
          </a:bodyPr>
          <a:lstStyle/>
          <a:p>
            <a:pPr>
              <a:lnSpc>
                <a:spcPct val="150000"/>
              </a:lnSpc>
            </a:pPr>
            <a:r>
              <a:rPr lang="zh-CN" altLang="zh-CN" sz="2000" dirty="0">
                <a:latin typeface="微软雅黑" panose="020B0503020204020204" pitchFamily="34" charset="-122"/>
                <a:ea typeface="微软雅黑" panose="020B0503020204020204" pitchFamily="34" charset="-122"/>
                <a:cs typeface="宋体" panose="02010600030101010101" pitchFamily="2" charset="-122"/>
              </a:rPr>
              <a:t>第</a:t>
            </a:r>
            <a:r>
              <a:rPr lang="en-US" altLang="zh-CN" sz="2000" dirty="0">
                <a:latin typeface="微软雅黑" panose="020B0503020204020204" pitchFamily="34" charset="-122"/>
                <a:ea typeface="微软雅黑" panose="020B0503020204020204" pitchFamily="34" charset="-122"/>
                <a:cs typeface="宋体" panose="02010600030101010101" pitchFamily="2" charset="-122"/>
              </a:rPr>
              <a:t>1</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步</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：所</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有者</a:t>
            </a:r>
            <a:r>
              <a:rPr lang="en-US" altLang="zh-CN" sz="2000" dirty="0">
                <a:latin typeface="微软雅黑" panose="020B0503020204020204" pitchFamily="34" charset="-122"/>
                <a:ea typeface="微软雅黑" panose="020B0503020204020204" pitchFamily="34" charset="-122"/>
                <a:cs typeface="宋体" panose="02010600030101010101" pitchFamily="2" charset="-122"/>
              </a:rPr>
              <a:t>A</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利用他的私钥对前一次交</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易</a:t>
            </a:r>
            <a:r>
              <a:rPr lang="zh-CN" altLang="en-US" sz="2000" dirty="0" smtClean="0">
                <a:latin typeface="微软雅黑" panose="020B0503020204020204" pitchFamily="34" charset="-122"/>
                <a:ea typeface="微软雅黑" panose="020B0503020204020204" pitchFamily="34" charset="-122"/>
                <a:cs typeface="宋体" panose="02010600030101010101" pitchFamily="2" charset="-122"/>
              </a:rPr>
              <a:t>（比特货来源）</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和</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下一位所有者</a:t>
            </a:r>
            <a:r>
              <a:rPr lang="en-US" altLang="zh-CN" sz="2000" dirty="0" smtClean="0">
                <a:latin typeface="微软雅黑" panose="020B0503020204020204" pitchFamily="34" charset="-122"/>
                <a:ea typeface="微软雅黑" panose="020B0503020204020204" pitchFamily="34" charset="-122"/>
                <a:cs typeface="宋体" panose="02010600030101010101" pitchFamily="2" charset="-122"/>
              </a:rPr>
              <a:t>B</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签</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署一</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个</a:t>
            </a:r>
            <a:r>
              <a:rPr lang="zh-CN" altLang="zh-CN" sz="2000" dirty="0" smtClean="0">
                <a:solidFill>
                  <a:srgbClr val="FF0000"/>
                </a:solidFill>
                <a:latin typeface="微软雅黑" panose="020B0503020204020204" pitchFamily="34" charset="-122"/>
                <a:ea typeface="微软雅黑" panose="020B0503020204020204" pitchFamily="34" charset="-122"/>
                <a:cs typeface="宋体" panose="02010600030101010101" pitchFamily="2" charset="-122"/>
              </a:rPr>
              <a:t>数</a:t>
            </a:r>
            <a:r>
              <a:rPr lang="zh-CN" altLang="zh-CN" sz="20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字签名</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，并将这个签名附加在这</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枚</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货</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币</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的末尾，制作成交易</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单</a:t>
            </a:r>
            <a:endParaRPr lang="en-US" altLang="zh-CN" sz="2000" dirty="0" smtClean="0">
              <a:latin typeface="微软雅黑" panose="020B0503020204020204" pitchFamily="34" charset="-122"/>
              <a:ea typeface="微软雅黑" panose="020B0503020204020204" pitchFamily="34" charset="-122"/>
              <a:cs typeface="宋体" panose="02010600030101010101" pitchFamily="2" charset="-122"/>
            </a:endParaRPr>
          </a:p>
        </p:txBody>
      </p:sp>
      <p:sp>
        <p:nvSpPr>
          <p:cNvPr id="10" name="矩形 9"/>
          <p:cNvSpPr/>
          <p:nvPr/>
        </p:nvSpPr>
        <p:spPr>
          <a:xfrm>
            <a:off x="251520" y="2780928"/>
            <a:ext cx="8640959" cy="553998"/>
          </a:xfrm>
          <a:prstGeom prst="rect">
            <a:avLst/>
          </a:prstGeom>
        </p:spPr>
        <p:txBody>
          <a:bodyPr wrap="square">
            <a:spAutoFit/>
          </a:bodyPr>
          <a:lstStyle/>
          <a:p>
            <a:pPr>
              <a:lnSpc>
                <a:spcPct val="150000"/>
              </a:lnSpc>
            </a:pPr>
            <a:r>
              <a:rPr lang="zh-CN" altLang="en-US" sz="2000" dirty="0" smtClean="0">
                <a:solidFill>
                  <a:srgbClr val="FF0000"/>
                </a:solidFill>
                <a:latin typeface="微软雅黑" panose="020B0503020204020204" pitchFamily="34" charset="-122"/>
                <a:ea typeface="微软雅黑" panose="020B0503020204020204" pitchFamily="34" charset="-122"/>
                <a:cs typeface="宋体" panose="02010600030101010101" pitchFamily="2" charset="-122"/>
              </a:rPr>
              <a:t>要点：</a:t>
            </a:r>
            <a:r>
              <a:rPr lang="en-US" altLang="zh-CN" sz="2000" dirty="0" smtClean="0">
                <a:solidFill>
                  <a:schemeClr val="accent5"/>
                </a:solidFill>
                <a:latin typeface="+mn-ea"/>
                <a:cs typeface="宋体" panose="02010600030101010101" pitchFamily="2" charset="-122"/>
              </a:rPr>
              <a:t>B</a:t>
            </a:r>
            <a:r>
              <a:rPr lang="zh-CN" altLang="en-US" sz="2000" dirty="0">
                <a:solidFill>
                  <a:schemeClr val="accent5"/>
                </a:solidFill>
                <a:latin typeface="+mn-ea"/>
                <a:cs typeface="宋体" panose="02010600030101010101" pitchFamily="2" charset="-122"/>
              </a:rPr>
              <a:t>以</a:t>
            </a:r>
            <a:r>
              <a:rPr lang="zh-CN" altLang="zh-CN" sz="2000" dirty="0" smtClean="0">
                <a:solidFill>
                  <a:schemeClr val="accent5"/>
                </a:solidFill>
                <a:latin typeface="+mn-ea"/>
                <a:cs typeface="宋体" panose="02010600030101010101" pitchFamily="2" charset="-122"/>
              </a:rPr>
              <a:t>公</a:t>
            </a:r>
            <a:r>
              <a:rPr lang="zh-CN" altLang="zh-CN" sz="2000" dirty="0">
                <a:solidFill>
                  <a:schemeClr val="accent5"/>
                </a:solidFill>
                <a:latin typeface="+mn-ea"/>
                <a:cs typeface="宋体" panose="02010600030101010101" pitchFamily="2" charset="-122"/>
              </a:rPr>
              <a:t>钥</a:t>
            </a:r>
            <a:r>
              <a:rPr lang="zh-CN" altLang="en-US" sz="2000" dirty="0">
                <a:solidFill>
                  <a:schemeClr val="accent5"/>
                </a:solidFill>
                <a:latin typeface="+mn-ea"/>
                <a:cs typeface="宋体" panose="02010600030101010101" pitchFamily="2" charset="-122"/>
              </a:rPr>
              <a:t>作为接</a:t>
            </a:r>
            <a:r>
              <a:rPr lang="zh-CN" altLang="en-US" sz="2000" dirty="0">
                <a:solidFill>
                  <a:schemeClr val="accent5"/>
                </a:solidFill>
                <a:latin typeface="+mn-ea"/>
                <a:cs typeface="宋体" panose="02010600030101010101" pitchFamily="2" charset="-122"/>
              </a:rPr>
              <a:t>收</a:t>
            </a:r>
            <a:r>
              <a:rPr lang="zh-CN" altLang="en-US" sz="2000" dirty="0">
                <a:solidFill>
                  <a:schemeClr val="accent5"/>
                </a:solidFill>
                <a:latin typeface="+mn-ea"/>
                <a:cs typeface="宋体" panose="02010600030101010101" pitchFamily="2" charset="-122"/>
              </a:rPr>
              <a:t>方地址</a:t>
            </a:r>
            <a:endParaRPr lang="en-US" altLang="zh-CN" sz="2000" dirty="0">
              <a:solidFill>
                <a:schemeClr val="accent5"/>
              </a:solidFill>
              <a:latin typeface="+mn-ea"/>
              <a:cs typeface="宋体" panose="02010600030101010101" pitchFamily="2" charset="-122"/>
            </a:endParaRPr>
          </a:p>
        </p:txBody>
      </p:sp>
      <p:sp>
        <p:nvSpPr>
          <p:cNvPr id="11" name="矩形 10"/>
          <p:cNvSpPr/>
          <p:nvPr/>
        </p:nvSpPr>
        <p:spPr>
          <a:xfrm>
            <a:off x="251520" y="4543960"/>
            <a:ext cx="8653759" cy="1477328"/>
          </a:xfrm>
          <a:prstGeom prst="rect">
            <a:avLst/>
          </a:prstGeom>
        </p:spPr>
        <p:txBody>
          <a:bodyPr wrap="square">
            <a:spAutoFit/>
          </a:bodyPr>
          <a:lstStyle/>
          <a:p>
            <a:pPr>
              <a:lnSpc>
                <a:spcPct val="150000"/>
              </a:lnSpc>
            </a:pPr>
            <a:r>
              <a:rPr lang="zh-CN" altLang="en-US" sz="2000" dirty="0" smtClean="0">
                <a:solidFill>
                  <a:srgbClr val="FF0000"/>
                </a:solidFill>
                <a:latin typeface="微软雅黑" panose="020B0503020204020204" pitchFamily="34" charset="-122"/>
                <a:ea typeface="微软雅黑" panose="020B0503020204020204" pitchFamily="34" charset="-122"/>
                <a:cs typeface="宋体" panose="02010600030101010101" pitchFamily="2" charset="-122"/>
              </a:rPr>
              <a:t>要点：</a:t>
            </a:r>
            <a:r>
              <a:rPr lang="zh-CN" altLang="en-US" sz="2000" dirty="0">
                <a:solidFill>
                  <a:schemeClr val="accent5"/>
                </a:solidFill>
                <a:latin typeface="+mn-ea"/>
                <a:cs typeface="宋体" panose="02010600030101010101" pitchFamily="2" charset="-122"/>
              </a:rPr>
              <a:t>对</a:t>
            </a:r>
            <a:r>
              <a:rPr lang="en-US" altLang="zh-CN" sz="2000" dirty="0">
                <a:solidFill>
                  <a:schemeClr val="accent5"/>
                </a:solidFill>
                <a:latin typeface="+mn-ea"/>
                <a:cs typeface="宋体" panose="02010600030101010101" pitchFamily="2" charset="-122"/>
              </a:rPr>
              <a:t>B</a:t>
            </a:r>
            <a:r>
              <a:rPr lang="zh-CN" altLang="en-US" sz="2000" dirty="0">
                <a:solidFill>
                  <a:schemeClr val="accent5"/>
                </a:solidFill>
                <a:latin typeface="+mn-ea"/>
                <a:cs typeface="宋体" panose="02010600030101010101" pitchFamily="2" charset="-122"/>
              </a:rPr>
              <a:t>而言，该</a:t>
            </a:r>
            <a:r>
              <a:rPr lang="zh-CN" altLang="en-US" sz="2000" dirty="0" smtClean="0">
                <a:solidFill>
                  <a:schemeClr val="accent5"/>
                </a:solidFill>
                <a:latin typeface="+mn-ea"/>
                <a:cs typeface="宋体" panose="02010600030101010101" pitchFamily="2" charset="-122"/>
              </a:rPr>
              <a:t>枚比特币</a:t>
            </a:r>
            <a:r>
              <a:rPr lang="zh-CN" altLang="en-US" sz="2000" dirty="0" smtClean="0">
                <a:solidFill>
                  <a:schemeClr val="accent5"/>
                </a:solidFill>
                <a:latin typeface="+mn-ea"/>
                <a:cs typeface="宋体" panose="02010600030101010101" pitchFamily="2" charset="-122"/>
              </a:rPr>
              <a:t>会即时显示在比</a:t>
            </a:r>
            <a:r>
              <a:rPr lang="zh-CN" altLang="en-US" sz="2000" dirty="0">
                <a:solidFill>
                  <a:schemeClr val="accent5"/>
                </a:solidFill>
                <a:latin typeface="+mn-ea"/>
                <a:cs typeface="宋体" panose="02010600030101010101" pitchFamily="2" charset="-122"/>
              </a:rPr>
              <a:t>特币钱包</a:t>
            </a:r>
            <a:r>
              <a:rPr lang="zh-CN" altLang="en-US" sz="2000" dirty="0" smtClean="0">
                <a:solidFill>
                  <a:schemeClr val="accent5"/>
                </a:solidFill>
                <a:latin typeface="+mn-ea"/>
                <a:cs typeface="宋体" panose="02010600030101010101" pitchFamily="2" charset="-122"/>
              </a:rPr>
              <a:t>中，但直</a:t>
            </a:r>
            <a:r>
              <a:rPr lang="zh-CN" altLang="en-US" sz="2000" dirty="0">
                <a:solidFill>
                  <a:schemeClr val="accent5"/>
                </a:solidFill>
                <a:latin typeface="+mn-ea"/>
                <a:cs typeface="宋体" panose="02010600030101010101" pitchFamily="2" charset="-122"/>
              </a:rPr>
              <a:t>到区</a:t>
            </a:r>
            <a:r>
              <a:rPr lang="zh-CN" altLang="en-US" sz="2000" dirty="0" smtClean="0">
                <a:solidFill>
                  <a:schemeClr val="accent5"/>
                </a:solidFill>
                <a:latin typeface="+mn-ea"/>
                <a:cs typeface="宋体" panose="02010600030101010101" pitchFamily="2" charset="-122"/>
              </a:rPr>
              <a:t>块</a:t>
            </a:r>
            <a:r>
              <a:rPr lang="zh-CN" altLang="en-US" sz="2000" dirty="0">
                <a:solidFill>
                  <a:schemeClr val="accent5"/>
                </a:solidFill>
                <a:latin typeface="+mn-ea"/>
                <a:cs typeface="宋体" panose="02010600030101010101" pitchFamily="2" charset="-122"/>
              </a:rPr>
              <a:t>确认</a:t>
            </a:r>
            <a:r>
              <a:rPr lang="zh-CN" altLang="en-US" sz="2000" dirty="0" smtClean="0">
                <a:solidFill>
                  <a:schemeClr val="accent5"/>
                </a:solidFill>
                <a:latin typeface="+mn-ea"/>
                <a:cs typeface="宋体" panose="02010600030101010101" pitchFamily="2" charset="-122"/>
              </a:rPr>
              <a:t>成功后才可用。目前一笔比特币从支付到最终确认成功，得</a:t>
            </a:r>
            <a:r>
              <a:rPr lang="zh-CN" altLang="en-US" sz="2000" dirty="0">
                <a:solidFill>
                  <a:schemeClr val="accent5"/>
                </a:solidFill>
                <a:latin typeface="+mn-ea"/>
                <a:cs typeface="宋体" panose="02010600030101010101" pitchFamily="2" charset="-122"/>
              </a:rPr>
              <a:t>到</a:t>
            </a:r>
            <a:r>
              <a:rPr lang="en-US" altLang="zh-CN" sz="2000" dirty="0">
                <a:solidFill>
                  <a:schemeClr val="accent5"/>
                </a:solidFill>
                <a:latin typeface="+mn-ea"/>
                <a:cs typeface="宋体" panose="02010600030101010101" pitchFamily="2" charset="-122"/>
              </a:rPr>
              <a:t>6</a:t>
            </a:r>
            <a:r>
              <a:rPr lang="zh-CN" altLang="en-US" sz="2000" dirty="0" smtClean="0">
                <a:solidFill>
                  <a:schemeClr val="accent5"/>
                </a:solidFill>
                <a:latin typeface="+mn-ea"/>
                <a:cs typeface="宋体" panose="02010600030101010101" pitchFamily="2" charset="-122"/>
              </a:rPr>
              <a:t>个</a:t>
            </a:r>
            <a:r>
              <a:rPr lang="zh-CN" altLang="en-US" sz="2000" dirty="0">
                <a:solidFill>
                  <a:schemeClr val="accent5"/>
                </a:solidFill>
                <a:latin typeface="+mn-ea"/>
                <a:cs typeface="宋体" panose="02010600030101010101" pitchFamily="2" charset="-122"/>
              </a:rPr>
              <a:t>区块</a:t>
            </a:r>
            <a:r>
              <a:rPr lang="zh-CN" altLang="en-US" sz="2000" dirty="0" smtClean="0">
                <a:solidFill>
                  <a:schemeClr val="accent5"/>
                </a:solidFill>
                <a:latin typeface="+mn-ea"/>
                <a:cs typeface="宋体" panose="02010600030101010101" pitchFamily="2" charset="-122"/>
              </a:rPr>
              <a:t>确</a:t>
            </a:r>
            <a:r>
              <a:rPr lang="zh-CN" altLang="en-US" sz="2000" dirty="0">
                <a:solidFill>
                  <a:schemeClr val="accent5"/>
                </a:solidFill>
                <a:latin typeface="+mn-ea"/>
                <a:cs typeface="宋体" panose="02010600030101010101" pitchFamily="2" charset="-122"/>
              </a:rPr>
              <a:t>认之后才能真正确认到</a:t>
            </a:r>
            <a:r>
              <a:rPr lang="zh-CN" altLang="en-US" sz="2000" dirty="0" smtClean="0">
                <a:solidFill>
                  <a:schemeClr val="accent5"/>
                </a:solidFill>
                <a:latin typeface="+mn-ea"/>
                <a:cs typeface="宋体" panose="02010600030101010101" pitchFamily="2" charset="-122"/>
              </a:rPr>
              <a:t>帐。</a:t>
            </a:r>
            <a:endParaRPr lang="zh-CN" altLang="en-US" sz="2000" dirty="0">
              <a:solidFill>
                <a:schemeClr val="accent5"/>
              </a:solidFill>
              <a:latin typeface="+mn-ea"/>
              <a:cs typeface="宋体" panose="02010600030101010101" pitchFamily="2" charset="-122"/>
            </a:endParaRPr>
          </a:p>
        </p:txBody>
      </p:sp>
    </p:spTree>
    <p:extLst>
      <p:ext uri="{BB962C8B-B14F-4D97-AF65-F5344CB8AC3E}">
        <p14:creationId xmlns:p14="http://schemas.microsoft.com/office/powerpoint/2010/main" val="242600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区块链网络</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51520" y="712292"/>
            <a:ext cx="864096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交</a:t>
            </a:r>
            <a:r>
              <a:rPr lang="zh-CN" altLang="en-US" sz="2400" b="1" dirty="0" smtClean="0">
                <a:latin typeface="微软雅黑" panose="020B0503020204020204" pitchFamily="34" charset="-122"/>
                <a:ea typeface="微软雅黑" panose="020B0503020204020204" pitchFamily="34" charset="-122"/>
              </a:rPr>
              <a:t>易过程</a:t>
            </a:r>
            <a:endParaRPr lang="en-US" altLang="zh-CN" sz="2400" b="1" dirty="0">
              <a:latin typeface="微软雅黑" panose="020B0503020204020204" pitchFamily="34" charset="-122"/>
              <a:ea typeface="微软雅黑" panose="020B0503020204020204" pitchFamily="34" charset="-122"/>
            </a:endParaRPr>
          </a:p>
        </p:txBody>
      </p:sp>
      <p:sp>
        <p:nvSpPr>
          <p:cNvPr id="3" name="矩形 2"/>
          <p:cNvSpPr/>
          <p:nvPr/>
        </p:nvSpPr>
        <p:spPr>
          <a:xfrm>
            <a:off x="251520" y="1268760"/>
            <a:ext cx="8666558" cy="957955"/>
          </a:xfrm>
          <a:prstGeom prst="rect">
            <a:avLst/>
          </a:prstGeom>
        </p:spPr>
        <p:txBody>
          <a:bodyPr wrap="square">
            <a:spAutoFit/>
          </a:bodyPr>
          <a:lstStyle/>
          <a:p>
            <a:pPr>
              <a:lnSpc>
                <a:spcPct val="150000"/>
              </a:lnSpc>
            </a:pP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第</a:t>
            </a:r>
            <a:r>
              <a:rPr lang="en-US" altLang="zh-CN" sz="2000" dirty="0" smtClean="0">
                <a:latin typeface="微软雅黑" panose="020B0503020204020204" pitchFamily="34" charset="-122"/>
                <a:ea typeface="微软雅黑" panose="020B0503020204020204" pitchFamily="34" charset="-122"/>
                <a:cs typeface="宋体" panose="02010600030101010101" pitchFamily="2" charset="-122"/>
              </a:rPr>
              <a:t>3</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步：每个节点通过解</a:t>
            </a:r>
            <a:r>
              <a:rPr lang="zh-CN" altLang="en-US" sz="2000" dirty="0" smtClean="0">
                <a:latin typeface="微软雅黑" panose="020B0503020204020204" pitchFamily="34" charset="-122"/>
                <a:ea typeface="微软雅黑" panose="020B0503020204020204" pitchFamily="34" charset="-122"/>
                <a:cs typeface="宋体" panose="02010600030101010101" pitchFamily="2" charset="-122"/>
              </a:rPr>
              <a:t>一道</a:t>
            </a:r>
            <a:r>
              <a:rPr lang="zh-CN" altLang="en-US" sz="2000" dirty="0" smtClean="0">
                <a:solidFill>
                  <a:srgbClr val="FF0000"/>
                </a:solidFill>
                <a:latin typeface="微软雅黑" panose="020B0503020204020204" pitchFamily="34" charset="-122"/>
                <a:ea typeface="微软雅黑" panose="020B0503020204020204" pitchFamily="34" charset="-122"/>
                <a:cs typeface="宋体" panose="02010600030101010101" pitchFamily="2" charset="-122"/>
              </a:rPr>
              <a:t>数学难题</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，从而去获得</a:t>
            </a:r>
            <a:r>
              <a:rPr lang="zh-CN" altLang="en-US" sz="2000" dirty="0">
                <a:latin typeface="微软雅黑" panose="020B0503020204020204" pitchFamily="34" charset="-122"/>
                <a:ea typeface="微软雅黑" panose="020B0503020204020204" pitchFamily="34" charset="-122"/>
                <a:cs typeface="宋体" panose="02010600030101010101" pitchFamily="2" charset="-122"/>
              </a:rPr>
              <a:t>创</a:t>
            </a:r>
            <a:r>
              <a:rPr lang="zh-CN" altLang="en-US" sz="2000" dirty="0" smtClean="0">
                <a:latin typeface="微软雅黑" panose="020B0503020204020204" pitchFamily="34" charset="-122"/>
                <a:ea typeface="微软雅黑" panose="020B0503020204020204" pitchFamily="34" charset="-122"/>
                <a:cs typeface="宋体" panose="02010600030101010101" pitchFamily="2" charset="-122"/>
              </a:rPr>
              <a:t>建新</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区块</a:t>
            </a:r>
            <a:r>
              <a:rPr lang="zh-CN" altLang="en-US" sz="2000" dirty="0" smtClean="0">
                <a:latin typeface="微软雅黑" panose="020B0503020204020204" pitchFamily="34" charset="-122"/>
                <a:ea typeface="微软雅黑" panose="020B0503020204020204" pitchFamily="34" charset="-122"/>
                <a:cs typeface="宋体" panose="02010600030101010101" pitchFamily="2" charset="-122"/>
              </a:rPr>
              <a:t>权利</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，并争取得到比特币的奖励（新比特币会在此过程中产生）</a:t>
            </a:r>
            <a:endParaRPr lang="zh-CN" altLang="en-US" sz="2000" dirty="0">
              <a:solidFill>
                <a:schemeClr val="accent5"/>
              </a:solidFill>
              <a:latin typeface="+mn-ea"/>
            </a:endParaRPr>
          </a:p>
        </p:txBody>
      </p:sp>
      <p:sp>
        <p:nvSpPr>
          <p:cNvPr id="7" name="矩形 6"/>
          <p:cNvSpPr/>
          <p:nvPr/>
        </p:nvSpPr>
        <p:spPr>
          <a:xfrm>
            <a:off x="251520" y="2239704"/>
            <a:ext cx="8666558" cy="1938992"/>
          </a:xfrm>
          <a:prstGeom prst="rect">
            <a:avLst/>
          </a:prstGeom>
        </p:spPr>
        <p:txBody>
          <a:bodyPr wrap="square">
            <a:spAutoFit/>
          </a:bodyPr>
          <a:lstStyle/>
          <a:p>
            <a:pPr>
              <a:lnSpc>
                <a:spcPct val="150000"/>
              </a:lnSpc>
            </a:pPr>
            <a:r>
              <a:rPr lang="zh-CN" altLang="en-US" sz="2000" dirty="0" smtClean="0">
                <a:solidFill>
                  <a:srgbClr val="FF0000"/>
                </a:solidFill>
                <a:latin typeface="微软雅黑" panose="020B0503020204020204" pitchFamily="34" charset="-122"/>
                <a:ea typeface="微软雅黑" panose="020B0503020204020204" pitchFamily="34" charset="-122"/>
                <a:cs typeface="宋体" panose="02010600030101010101" pitchFamily="2" charset="-122"/>
              </a:rPr>
              <a:t>要点：</a:t>
            </a:r>
            <a:r>
              <a:rPr lang="zh-CN" altLang="en-US" sz="2000" dirty="0">
                <a:solidFill>
                  <a:schemeClr val="accent5"/>
                </a:solidFill>
                <a:latin typeface="+mn-ea"/>
              </a:rPr>
              <a:t>节</a:t>
            </a:r>
            <a:r>
              <a:rPr lang="zh-CN" altLang="en-US" sz="2000" dirty="0" smtClean="0">
                <a:solidFill>
                  <a:schemeClr val="accent5"/>
                </a:solidFill>
                <a:latin typeface="+mn-ea"/>
              </a:rPr>
              <a:t>点反复尝试寻找</a:t>
            </a:r>
            <a:r>
              <a:rPr lang="zh-CN" altLang="en-US" sz="2000" dirty="0">
                <a:solidFill>
                  <a:schemeClr val="accent5"/>
                </a:solidFill>
                <a:latin typeface="+mn-ea"/>
              </a:rPr>
              <a:t>一</a:t>
            </a:r>
            <a:r>
              <a:rPr lang="zh-CN" altLang="en-US" sz="2000" dirty="0" smtClean="0">
                <a:solidFill>
                  <a:schemeClr val="accent5"/>
                </a:solidFill>
                <a:latin typeface="+mn-ea"/>
              </a:rPr>
              <a:t>个数值，使</a:t>
            </a:r>
            <a:r>
              <a:rPr lang="zh-CN" altLang="en-US" sz="2000" dirty="0">
                <a:solidFill>
                  <a:schemeClr val="accent5"/>
                </a:solidFill>
                <a:latin typeface="+mn-ea"/>
              </a:rPr>
              <a:t>得</a:t>
            </a:r>
            <a:r>
              <a:rPr lang="zh-CN" altLang="en-US" sz="2000" dirty="0" smtClean="0">
                <a:solidFill>
                  <a:schemeClr val="accent5"/>
                </a:solidFill>
                <a:latin typeface="+mn-ea"/>
              </a:rPr>
              <a:t>将该数值、区</a:t>
            </a:r>
            <a:r>
              <a:rPr lang="zh-CN" altLang="en-US" sz="2000" dirty="0">
                <a:solidFill>
                  <a:schemeClr val="accent5"/>
                </a:solidFill>
                <a:latin typeface="+mn-ea"/>
              </a:rPr>
              <a:t>块链中最后一</a:t>
            </a:r>
            <a:r>
              <a:rPr lang="zh-CN" altLang="en-US" sz="2000" dirty="0" smtClean="0">
                <a:solidFill>
                  <a:schemeClr val="accent5"/>
                </a:solidFill>
                <a:latin typeface="+mn-ea"/>
              </a:rPr>
              <a:t>个</a:t>
            </a:r>
            <a:r>
              <a:rPr lang="zh-CN" altLang="en-US" sz="2000" dirty="0">
                <a:solidFill>
                  <a:schemeClr val="accent5"/>
                </a:solidFill>
                <a:latin typeface="+mn-ea"/>
              </a:rPr>
              <a:t>区块</a:t>
            </a:r>
            <a:r>
              <a:rPr lang="zh-CN" altLang="en-US" sz="2000" dirty="0" smtClean="0">
                <a:solidFill>
                  <a:schemeClr val="accent5"/>
                </a:solidFill>
                <a:latin typeface="+mn-ea"/>
              </a:rPr>
              <a:t>的</a:t>
            </a:r>
            <a:r>
              <a:rPr lang="en-US" altLang="zh-CN" sz="2000" dirty="0">
                <a:solidFill>
                  <a:schemeClr val="accent5"/>
                </a:solidFill>
                <a:latin typeface="+mn-ea"/>
              </a:rPr>
              <a:t>H</a:t>
            </a:r>
            <a:r>
              <a:rPr lang="en-US" altLang="zh-CN" sz="2000" dirty="0" smtClean="0">
                <a:solidFill>
                  <a:schemeClr val="accent5"/>
                </a:solidFill>
                <a:latin typeface="+mn-ea"/>
              </a:rPr>
              <a:t>ash</a:t>
            </a:r>
            <a:r>
              <a:rPr lang="zh-CN" altLang="en-US" sz="2000" dirty="0" smtClean="0">
                <a:solidFill>
                  <a:schemeClr val="accent5"/>
                </a:solidFill>
                <a:latin typeface="+mn-ea"/>
              </a:rPr>
              <a:t>值</a:t>
            </a:r>
            <a:r>
              <a:rPr lang="zh-CN" altLang="en-US" sz="2000" dirty="0">
                <a:solidFill>
                  <a:schemeClr val="accent5"/>
                </a:solidFill>
                <a:latin typeface="+mn-ea"/>
              </a:rPr>
              <a:t>以</a:t>
            </a:r>
            <a:r>
              <a:rPr lang="zh-CN" altLang="en-US" sz="2000" dirty="0" smtClean="0">
                <a:solidFill>
                  <a:schemeClr val="accent5"/>
                </a:solidFill>
                <a:latin typeface="+mn-ea"/>
              </a:rPr>
              <a:t>及交</a:t>
            </a:r>
            <a:r>
              <a:rPr lang="zh-CN" altLang="en-US" sz="2000" dirty="0">
                <a:solidFill>
                  <a:schemeClr val="accent5"/>
                </a:solidFill>
                <a:latin typeface="+mn-ea"/>
              </a:rPr>
              <a:t>易</a:t>
            </a:r>
            <a:r>
              <a:rPr lang="zh-CN" altLang="en-US" sz="2000" dirty="0" smtClean="0">
                <a:solidFill>
                  <a:schemeClr val="accent5"/>
                </a:solidFill>
                <a:latin typeface="+mn-ea"/>
              </a:rPr>
              <a:t>单三部分送入</a:t>
            </a:r>
            <a:r>
              <a:rPr lang="en-US" altLang="zh-CN" sz="2000" dirty="0" smtClean="0">
                <a:solidFill>
                  <a:schemeClr val="accent5"/>
                </a:solidFill>
                <a:latin typeface="+mn-ea"/>
              </a:rPr>
              <a:t>SHA256</a:t>
            </a:r>
            <a:r>
              <a:rPr lang="zh-CN" altLang="en-US" sz="2000" dirty="0">
                <a:solidFill>
                  <a:schemeClr val="accent5"/>
                </a:solidFill>
                <a:latin typeface="+mn-ea"/>
              </a:rPr>
              <a:t>算</a:t>
            </a:r>
            <a:r>
              <a:rPr lang="zh-CN" altLang="en-US" sz="2000" dirty="0" smtClean="0">
                <a:solidFill>
                  <a:schemeClr val="accent5"/>
                </a:solidFill>
                <a:latin typeface="+mn-ea"/>
              </a:rPr>
              <a:t>法后能计</a:t>
            </a:r>
            <a:r>
              <a:rPr lang="zh-CN" altLang="en-US" sz="2000" dirty="0">
                <a:solidFill>
                  <a:schemeClr val="accent5"/>
                </a:solidFill>
                <a:latin typeface="+mn-ea"/>
              </a:rPr>
              <a:t>算出散列值</a:t>
            </a:r>
            <a:r>
              <a:rPr lang="en-US" altLang="zh-CN" sz="2000" dirty="0">
                <a:solidFill>
                  <a:schemeClr val="accent5"/>
                </a:solidFill>
                <a:latin typeface="+mn-ea"/>
              </a:rPr>
              <a:t>X</a:t>
            </a:r>
            <a:r>
              <a:rPr lang="zh-CN" altLang="en-US" sz="2000" dirty="0">
                <a:solidFill>
                  <a:schemeClr val="accent5"/>
                </a:solidFill>
                <a:latin typeface="+mn-ea"/>
              </a:rPr>
              <a:t>（</a:t>
            </a:r>
            <a:r>
              <a:rPr lang="en-US" altLang="zh-CN" sz="2000" dirty="0">
                <a:solidFill>
                  <a:schemeClr val="accent5"/>
                </a:solidFill>
                <a:latin typeface="+mn-ea"/>
              </a:rPr>
              <a:t>256</a:t>
            </a:r>
            <a:r>
              <a:rPr lang="zh-CN" altLang="en-US" sz="2000" dirty="0">
                <a:solidFill>
                  <a:schemeClr val="accent5"/>
                </a:solidFill>
                <a:latin typeface="+mn-ea"/>
              </a:rPr>
              <a:t>位</a:t>
            </a:r>
            <a:r>
              <a:rPr lang="zh-CN" altLang="en-US" sz="2000" dirty="0" smtClean="0">
                <a:solidFill>
                  <a:schemeClr val="accent5"/>
                </a:solidFill>
                <a:latin typeface="+mn-ea"/>
              </a:rPr>
              <a:t>）满</a:t>
            </a:r>
            <a:r>
              <a:rPr lang="zh-CN" altLang="en-US" sz="2000" dirty="0">
                <a:solidFill>
                  <a:schemeClr val="accent5"/>
                </a:solidFill>
                <a:latin typeface="+mn-ea"/>
              </a:rPr>
              <a:t>足一定条件（比如前</a:t>
            </a:r>
            <a:r>
              <a:rPr lang="en-US" altLang="zh-CN" sz="2000" dirty="0">
                <a:solidFill>
                  <a:schemeClr val="accent5"/>
                </a:solidFill>
                <a:latin typeface="+mn-ea"/>
              </a:rPr>
              <a:t>20</a:t>
            </a:r>
            <a:r>
              <a:rPr lang="zh-CN" altLang="en-US" sz="2000" dirty="0">
                <a:solidFill>
                  <a:schemeClr val="accent5"/>
                </a:solidFill>
                <a:latin typeface="+mn-ea"/>
              </a:rPr>
              <a:t>位均为</a:t>
            </a:r>
            <a:r>
              <a:rPr lang="en-US" altLang="zh-CN" sz="2000" dirty="0">
                <a:solidFill>
                  <a:schemeClr val="accent5"/>
                </a:solidFill>
                <a:latin typeface="+mn-ea"/>
              </a:rPr>
              <a:t>0</a:t>
            </a:r>
            <a:r>
              <a:rPr lang="zh-CN" altLang="en-US" sz="2000" dirty="0" smtClean="0">
                <a:solidFill>
                  <a:schemeClr val="accent5"/>
                </a:solidFill>
                <a:latin typeface="+mn-ea"/>
              </a:rPr>
              <a:t>），即找到数学难题的解。由此可见，答案并不唯一</a:t>
            </a:r>
            <a:endParaRPr lang="zh-CN" altLang="en-US" sz="2000" dirty="0">
              <a:solidFill>
                <a:schemeClr val="accent5"/>
              </a:solidFill>
              <a:latin typeface="+mn-ea"/>
            </a:endParaRPr>
          </a:p>
        </p:txBody>
      </p:sp>
      <p:sp>
        <p:nvSpPr>
          <p:cNvPr id="8" name="矩形 7"/>
          <p:cNvSpPr/>
          <p:nvPr/>
        </p:nvSpPr>
        <p:spPr>
          <a:xfrm>
            <a:off x="251520" y="4213537"/>
            <a:ext cx="8640960" cy="1015663"/>
          </a:xfrm>
          <a:prstGeom prst="rect">
            <a:avLst/>
          </a:prstGeom>
        </p:spPr>
        <p:txBody>
          <a:bodyPr wrap="square">
            <a:spAutoFit/>
          </a:bodyPr>
          <a:lstStyle/>
          <a:p>
            <a:pPr>
              <a:lnSpc>
                <a:spcPct val="150000"/>
              </a:lnSpc>
            </a:pPr>
            <a:r>
              <a:rPr lang="zh-CN" altLang="zh-CN" sz="2000" dirty="0">
                <a:latin typeface="微软雅黑" panose="020B0503020204020204" pitchFamily="34" charset="-122"/>
                <a:ea typeface="微软雅黑" panose="020B0503020204020204" pitchFamily="34" charset="-122"/>
                <a:cs typeface="宋体" panose="02010600030101010101" pitchFamily="2" charset="-122"/>
              </a:rPr>
              <a:t>第</a:t>
            </a:r>
            <a:r>
              <a:rPr lang="en-US" altLang="zh-CN" sz="2000" dirty="0">
                <a:latin typeface="微软雅黑" panose="020B0503020204020204" pitchFamily="34" charset="-122"/>
                <a:ea typeface="微软雅黑" panose="020B0503020204020204" pitchFamily="34" charset="-122"/>
                <a:cs typeface="宋体" panose="02010600030101010101" pitchFamily="2" charset="-122"/>
              </a:rPr>
              <a:t>4</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步：当一个节点找</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到解</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时，它就向全网广播该区块记录的</a:t>
            </a:r>
            <a:r>
              <a:rPr lang="zh-CN" altLang="zh-CN" sz="20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所有盖时间戳交易</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，并由全网其他节点核</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对</a:t>
            </a:r>
            <a:endParaRPr lang="en-US" altLang="zh-CN" sz="2000" dirty="0" smtClean="0">
              <a:latin typeface="微软雅黑" panose="020B0503020204020204" pitchFamily="34" charset="-122"/>
              <a:ea typeface="微软雅黑" panose="020B0503020204020204" pitchFamily="34" charset="-122"/>
              <a:cs typeface="宋体" panose="02010600030101010101" pitchFamily="2" charset="-122"/>
            </a:endParaRPr>
          </a:p>
        </p:txBody>
      </p:sp>
      <p:sp>
        <p:nvSpPr>
          <p:cNvPr id="9" name="矩形 8"/>
          <p:cNvSpPr/>
          <p:nvPr/>
        </p:nvSpPr>
        <p:spPr>
          <a:xfrm>
            <a:off x="251520" y="5293657"/>
            <a:ext cx="8640960" cy="1015663"/>
          </a:xfrm>
          <a:prstGeom prst="rect">
            <a:avLst/>
          </a:prstGeom>
        </p:spPr>
        <p:txBody>
          <a:bodyPr wrap="square">
            <a:spAutoFit/>
          </a:bodyPr>
          <a:lstStyle/>
          <a:p>
            <a:pPr>
              <a:lnSpc>
                <a:spcPct val="150000"/>
              </a:lnSpc>
            </a:pPr>
            <a:r>
              <a:rPr lang="zh-CN" altLang="en-US" sz="2000" dirty="0" smtClean="0">
                <a:solidFill>
                  <a:srgbClr val="FF0000"/>
                </a:solidFill>
                <a:latin typeface="微软雅黑" panose="020B0503020204020204" pitchFamily="34" charset="-122"/>
                <a:ea typeface="微软雅黑" panose="020B0503020204020204" pitchFamily="34" charset="-122"/>
                <a:cs typeface="宋体" panose="02010600030101010101" pitchFamily="2" charset="-122"/>
              </a:rPr>
              <a:t>要点：</a:t>
            </a:r>
            <a:r>
              <a:rPr lang="zh-CN" altLang="en-US" sz="2000" dirty="0" smtClean="0">
                <a:solidFill>
                  <a:schemeClr val="accent5"/>
                </a:solidFill>
                <a:latin typeface="+mn-ea"/>
                <a:cs typeface="宋体" panose="02010600030101010101" pitchFamily="2" charset="-122"/>
              </a:rPr>
              <a:t>时</a:t>
            </a:r>
            <a:r>
              <a:rPr lang="zh-CN" altLang="en-US" sz="2000" dirty="0">
                <a:solidFill>
                  <a:schemeClr val="accent5"/>
                </a:solidFill>
                <a:latin typeface="+mn-ea"/>
                <a:cs typeface="宋体" panose="02010600030101010101" pitchFamily="2" charset="-122"/>
              </a:rPr>
              <a:t>间</a:t>
            </a:r>
            <a:r>
              <a:rPr lang="zh-CN" altLang="en-US" sz="2000" dirty="0" smtClean="0">
                <a:solidFill>
                  <a:schemeClr val="accent5"/>
                </a:solidFill>
                <a:latin typeface="+mn-ea"/>
                <a:cs typeface="宋体" panose="02010600030101010101" pitchFamily="2" charset="-122"/>
              </a:rPr>
              <a:t>戳用来证</a:t>
            </a:r>
            <a:r>
              <a:rPr lang="zh-CN" altLang="en-US" sz="2000" dirty="0">
                <a:solidFill>
                  <a:schemeClr val="accent5"/>
                </a:solidFill>
                <a:latin typeface="+mn-ea"/>
                <a:cs typeface="宋体" panose="02010600030101010101" pitchFamily="2" charset="-122"/>
              </a:rPr>
              <a:t>实特</a:t>
            </a:r>
            <a:r>
              <a:rPr lang="zh-CN" altLang="en-US" sz="2000" dirty="0" smtClean="0">
                <a:solidFill>
                  <a:schemeClr val="accent5"/>
                </a:solidFill>
                <a:latin typeface="+mn-ea"/>
                <a:cs typeface="宋体" panose="02010600030101010101" pitchFamily="2" charset="-122"/>
              </a:rPr>
              <a:t>定区块必</a:t>
            </a:r>
            <a:r>
              <a:rPr lang="zh-CN" altLang="en-US" sz="2000" dirty="0">
                <a:solidFill>
                  <a:schemeClr val="accent5"/>
                </a:solidFill>
                <a:latin typeface="+mn-ea"/>
                <a:cs typeface="宋体" panose="02010600030101010101" pitchFamily="2" charset="-122"/>
              </a:rPr>
              <a:t>然于某特定时间是的确存在</a:t>
            </a:r>
            <a:r>
              <a:rPr lang="zh-CN" altLang="en-US" sz="2000" dirty="0" smtClean="0">
                <a:solidFill>
                  <a:schemeClr val="accent5"/>
                </a:solidFill>
                <a:latin typeface="+mn-ea"/>
                <a:cs typeface="宋体" panose="02010600030101010101" pitchFamily="2" charset="-122"/>
              </a:rPr>
              <a:t>的。比特币网络采取从</a:t>
            </a:r>
            <a:r>
              <a:rPr lang="en-US" altLang="zh-CN" sz="2000" dirty="0" smtClean="0">
                <a:solidFill>
                  <a:schemeClr val="accent5"/>
                </a:solidFill>
                <a:latin typeface="+mn-ea"/>
                <a:cs typeface="宋体" panose="02010600030101010101" pitchFamily="2" charset="-122"/>
              </a:rPr>
              <a:t>5</a:t>
            </a:r>
            <a:r>
              <a:rPr lang="zh-CN" altLang="en-US" sz="2000" dirty="0" smtClean="0">
                <a:solidFill>
                  <a:schemeClr val="accent5"/>
                </a:solidFill>
                <a:latin typeface="+mn-ea"/>
                <a:cs typeface="宋体" panose="02010600030101010101" pitchFamily="2" charset="-122"/>
              </a:rPr>
              <a:t>个以上节点获取时间，然后取中间值的方式作为时间戳。</a:t>
            </a:r>
            <a:endParaRPr lang="zh-CN" altLang="zh-CN" sz="2000" dirty="0">
              <a:solidFill>
                <a:schemeClr val="accent5"/>
              </a:solidFill>
              <a:latin typeface="+mn-ea"/>
              <a:cs typeface="宋体" panose="02010600030101010101" pitchFamily="2" charset="-122"/>
            </a:endParaRPr>
          </a:p>
        </p:txBody>
      </p:sp>
    </p:spTree>
    <p:extLst>
      <p:ext uri="{BB962C8B-B14F-4D97-AF65-F5344CB8AC3E}">
        <p14:creationId xmlns:p14="http://schemas.microsoft.com/office/powerpoint/2010/main" val="339988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区块链网络</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51520" y="712292"/>
            <a:ext cx="8640960" cy="581057"/>
          </a:xfrm>
          <a:prstGeom prst="rect">
            <a:avLst/>
          </a:prstGeom>
        </p:spPr>
        <p:txBody>
          <a:bodyPr wrap="square">
            <a:spAutoFit/>
          </a:bodyPr>
          <a:lstStyle/>
          <a:p>
            <a:pPr>
              <a:lnSpc>
                <a:spcPct val="150000"/>
              </a:lnSpc>
            </a:pPr>
            <a:r>
              <a:rPr lang="zh-CN" altLang="en-US" sz="2400" b="1" dirty="0" smtClean="0">
                <a:latin typeface="微软雅黑" panose="020B0503020204020204" pitchFamily="34" charset="-122"/>
                <a:ea typeface="微软雅黑" panose="020B0503020204020204" pitchFamily="34" charset="-122"/>
              </a:rPr>
              <a:t>交易过程</a:t>
            </a:r>
            <a:endParaRPr lang="en-US" altLang="zh-CN" sz="2400" b="1" dirty="0">
              <a:latin typeface="微软雅黑" panose="020B0503020204020204" pitchFamily="34" charset="-122"/>
              <a:ea typeface="微软雅黑" panose="020B0503020204020204" pitchFamily="34" charset="-122"/>
            </a:endParaRPr>
          </a:p>
        </p:txBody>
      </p:sp>
      <p:sp>
        <p:nvSpPr>
          <p:cNvPr id="10" name="矩形 9"/>
          <p:cNvSpPr/>
          <p:nvPr/>
        </p:nvSpPr>
        <p:spPr>
          <a:xfrm>
            <a:off x="251520" y="1268760"/>
            <a:ext cx="8640960" cy="1015663"/>
          </a:xfrm>
          <a:prstGeom prst="rect">
            <a:avLst/>
          </a:prstGeom>
        </p:spPr>
        <p:txBody>
          <a:bodyPr wrap="square">
            <a:spAutoFit/>
          </a:bodyPr>
          <a:lstStyle/>
          <a:p>
            <a:pPr>
              <a:lnSpc>
                <a:spcPct val="150000"/>
              </a:lnSpc>
            </a:pP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第</a:t>
            </a:r>
            <a:r>
              <a:rPr lang="en-US" altLang="zh-CN" sz="2000" dirty="0">
                <a:latin typeface="微软雅黑" panose="020B0503020204020204" pitchFamily="34" charset="-122"/>
                <a:ea typeface="微软雅黑" panose="020B0503020204020204" pitchFamily="34" charset="-122"/>
                <a:cs typeface="宋体" panose="02010600030101010101" pitchFamily="2" charset="-122"/>
              </a:rPr>
              <a:t>5</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步：全网其他节点</a:t>
            </a:r>
            <a:r>
              <a:rPr lang="zh-CN" altLang="zh-CN" sz="20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核对该区块记账的正确</a:t>
            </a:r>
            <a:r>
              <a:rPr lang="zh-CN" altLang="zh-CN" sz="2000" dirty="0" smtClean="0">
                <a:solidFill>
                  <a:srgbClr val="FF0000"/>
                </a:solidFill>
                <a:latin typeface="微软雅黑" panose="020B0503020204020204" pitchFamily="34" charset="-122"/>
                <a:ea typeface="微软雅黑" panose="020B0503020204020204" pitchFamily="34" charset="-122"/>
                <a:cs typeface="宋体" panose="02010600030101010101" pitchFamily="2" charset="-122"/>
              </a:rPr>
              <a:t>性</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a:t>
            </a:r>
            <a:r>
              <a:rPr lang="zh-CN" altLang="zh-CN" sz="2000" dirty="0">
                <a:latin typeface="微软雅黑" panose="020B0503020204020204" pitchFamily="34" charset="-122"/>
                <a:ea typeface="微软雅黑" panose="020B0503020204020204" pitchFamily="34" charset="-122"/>
                <a:cs typeface="宋体" panose="02010600030101010101" pitchFamily="2" charset="-122"/>
              </a:rPr>
              <a:t>没有错误后他们将在该合法区块之后竞争下一个区块，这样就形成了一个合法记账的区块</a:t>
            </a:r>
            <a:r>
              <a:rPr lang="zh-CN" altLang="zh-CN" sz="2000" dirty="0" smtClean="0">
                <a:latin typeface="微软雅黑" panose="020B0503020204020204" pitchFamily="34" charset="-122"/>
                <a:ea typeface="微软雅黑" panose="020B0503020204020204" pitchFamily="34" charset="-122"/>
                <a:cs typeface="宋体" panose="02010600030101010101" pitchFamily="2" charset="-122"/>
              </a:rPr>
              <a:t>链</a:t>
            </a:r>
            <a:r>
              <a:rPr lang="zh-CN" altLang="en-US" sz="2000" dirty="0" smtClean="0">
                <a:latin typeface="微软雅黑" panose="020B0503020204020204" pitchFamily="34" charset="-122"/>
                <a:ea typeface="微软雅黑" panose="020B0503020204020204" pitchFamily="34" charset="-122"/>
                <a:cs typeface="宋体" panose="02010600030101010101" pitchFamily="2" charset="-122"/>
              </a:rPr>
              <a:t>。</a:t>
            </a:r>
            <a:endParaRPr lang="zh-CN" altLang="zh-CN" sz="2000" dirty="0" smtClean="0">
              <a:latin typeface="微软雅黑" panose="020B0503020204020204" pitchFamily="34" charset="-122"/>
              <a:ea typeface="微软雅黑" panose="020B0503020204020204" pitchFamily="34" charset="-122"/>
              <a:cs typeface="宋体" panose="02010600030101010101" pitchFamily="2" charset="-122"/>
            </a:endParaRPr>
          </a:p>
        </p:txBody>
      </p:sp>
      <p:sp>
        <p:nvSpPr>
          <p:cNvPr id="7" name="矩形 6"/>
          <p:cNvSpPr/>
          <p:nvPr/>
        </p:nvSpPr>
        <p:spPr>
          <a:xfrm>
            <a:off x="251520" y="2348880"/>
            <a:ext cx="8640960" cy="2400657"/>
          </a:xfrm>
          <a:prstGeom prst="rect">
            <a:avLst/>
          </a:prstGeom>
        </p:spPr>
        <p:txBody>
          <a:bodyPr wrap="square">
            <a:spAutoFit/>
          </a:bodyPr>
          <a:lstStyle/>
          <a:p>
            <a:pPr>
              <a:lnSpc>
                <a:spcPct val="150000"/>
              </a:lnSpc>
            </a:pPr>
            <a:r>
              <a:rPr lang="zh-CN" altLang="en-US" sz="2000" dirty="0" smtClean="0">
                <a:solidFill>
                  <a:srgbClr val="FF0000"/>
                </a:solidFill>
                <a:latin typeface="微软雅黑" panose="020B0503020204020204" pitchFamily="34" charset="-122"/>
                <a:ea typeface="微软雅黑" panose="020B0503020204020204" pitchFamily="34" charset="-122"/>
                <a:cs typeface="宋体" panose="02010600030101010101" pitchFamily="2" charset="-122"/>
              </a:rPr>
              <a:t>要点</a:t>
            </a:r>
            <a:r>
              <a:rPr lang="zh-CN" altLang="en-US" sz="2000" dirty="0" smtClean="0">
                <a:solidFill>
                  <a:srgbClr val="FF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2000" dirty="0" smtClean="0">
                <a:solidFill>
                  <a:schemeClr val="accent5"/>
                </a:solidFill>
                <a:latin typeface="+mn-ea"/>
                <a:cs typeface="宋体" panose="02010600030101010101" pitchFamily="2" charset="-122"/>
              </a:rPr>
              <a:t>每</a:t>
            </a:r>
            <a:r>
              <a:rPr lang="zh-CN" altLang="en-US" sz="2000" dirty="0" smtClean="0">
                <a:solidFill>
                  <a:schemeClr val="accent5"/>
                </a:solidFill>
                <a:latin typeface="+mn-ea"/>
                <a:cs typeface="宋体" panose="02010600030101010101" pitchFamily="2" charset="-122"/>
              </a:rPr>
              <a:t>个区块的创建时间大约在</a:t>
            </a:r>
            <a:r>
              <a:rPr lang="en-US" altLang="zh-CN" sz="2000" dirty="0" smtClean="0">
                <a:solidFill>
                  <a:schemeClr val="accent5"/>
                </a:solidFill>
                <a:latin typeface="+mn-ea"/>
                <a:cs typeface="宋体" panose="02010600030101010101" pitchFamily="2" charset="-122"/>
              </a:rPr>
              <a:t>10</a:t>
            </a:r>
            <a:r>
              <a:rPr lang="zh-CN" altLang="en-US" sz="2000" dirty="0" smtClean="0">
                <a:solidFill>
                  <a:schemeClr val="accent5"/>
                </a:solidFill>
                <a:latin typeface="+mn-ea"/>
                <a:cs typeface="宋体" panose="02010600030101010101" pitchFamily="2" charset="-122"/>
              </a:rPr>
              <a:t>分钟。随着全网算力的不断变化，每个区块的产生时间会随算力增强而缩短</a:t>
            </a:r>
            <a:r>
              <a:rPr lang="zh-CN" altLang="en-US" sz="2000" dirty="0" smtClean="0">
                <a:solidFill>
                  <a:schemeClr val="accent5"/>
                </a:solidFill>
                <a:latin typeface="+mn-ea"/>
                <a:cs typeface="宋体" panose="02010600030101010101" pitchFamily="2" charset="-122"/>
              </a:rPr>
              <a:t>、随算</a:t>
            </a:r>
            <a:r>
              <a:rPr lang="zh-CN" altLang="en-US" sz="2000" dirty="0" smtClean="0">
                <a:solidFill>
                  <a:schemeClr val="accent5"/>
                </a:solidFill>
                <a:latin typeface="+mn-ea"/>
                <a:cs typeface="宋体" panose="02010600030101010101" pitchFamily="2" charset="-122"/>
              </a:rPr>
              <a:t>力减弱而延长</a:t>
            </a:r>
            <a:r>
              <a:rPr lang="zh-CN" altLang="en-US" sz="2000" dirty="0" smtClean="0">
                <a:solidFill>
                  <a:schemeClr val="accent5"/>
                </a:solidFill>
                <a:latin typeface="+mn-ea"/>
                <a:cs typeface="宋体" panose="02010600030101010101" pitchFamily="2" charset="-122"/>
              </a:rPr>
              <a:t>。其原理</a:t>
            </a:r>
            <a:r>
              <a:rPr lang="zh-CN" altLang="en-US" sz="2000" dirty="0">
                <a:solidFill>
                  <a:schemeClr val="accent5"/>
                </a:solidFill>
                <a:latin typeface="+mn-ea"/>
                <a:cs typeface="宋体" panose="02010600030101010101" pitchFamily="2" charset="-122"/>
              </a:rPr>
              <a:t>是根据最</a:t>
            </a:r>
            <a:r>
              <a:rPr lang="zh-CN" altLang="en-US" sz="2000" dirty="0" smtClean="0">
                <a:solidFill>
                  <a:schemeClr val="accent5"/>
                </a:solidFill>
                <a:latin typeface="+mn-ea"/>
                <a:cs typeface="宋体" panose="02010600030101010101" pitchFamily="2" charset="-122"/>
              </a:rPr>
              <a:t>近</a:t>
            </a:r>
            <a:r>
              <a:rPr lang="zh-CN" altLang="en-US" sz="2000" dirty="0" smtClean="0">
                <a:solidFill>
                  <a:schemeClr val="accent5"/>
                </a:solidFill>
                <a:latin typeface="+mn-ea"/>
                <a:cs typeface="宋体" panose="02010600030101010101" pitchFamily="2" charset="-122"/>
              </a:rPr>
              <a:t>产</a:t>
            </a:r>
            <a:r>
              <a:rPr lang="zh-CN" altLang="en-US" sz="2000" dirty="0" smtClean="0">
                <a:solidFill>
                  <a:schemeClr val="accent5"/>
                </a:solidFill>
                <a:latin typeface="+mn-ea"/>
                <a:cs typeface="宋体" panose="02010600030101010101" pitchFamily="2" charset="-122"/>
              </a:rPr>
              <a:t>生</a:t>
            </a:r>
            <a:r>
              <a:rPr lang="zh-CN" altLang="en-US" sz="2000" dirty="0" smtClean="0">
                <a:solidFill>
                  <a:schemeClr val="accent5"/>
                </a:solidFill>
                <a:latin typeface="+mn-ea"/>
                <a:cs typeface="宋体" panose="02010600030101010101" pitchFamily="2" charset="-122"/>
              </a:rPr>
              <a:t>的</a:t>
            </a:r>
            <a:r>
              <a:rPr lang="en-US" altLang="zh-CN" sz="2000" dirty="0" smtClean="0">
                <a:solidFill>
                  <a:schemeClr val="accent5"/>
                </a:solidFill>
                <a:latin typeface="+mn-ea"/>
                <a:cs typeface="宋体" panose="02010600030101010101" pitchFamily="2" charset="-122"/>
              </a:rPr>
              <a:t>2016</a:t>
            </a:r>
            <a:r>
              <a:rPr lang="zh-CN" altLang="en-US" sz="2000" dirty="0" smtClean="0">
                <a:solidFill>
                  <a:schemeClr val="accent5"/>
                </a:solidFill>
                <a:latin typeface="+mn-ea"/>
                <a:cs typeface="宋体" panose="02010600030101010101" pitchFamily="2" charset="-122"/>
              </a:rPr>
              <a:t>年区块的时间差</a:t>
            </a:r>
            <a:r>
              <a:rPr lang="zh-CN" altLang="en-US" sz="2000" dirty="0" smtClean="0">
                <a:solidFill>
                  <a:schemeClr val="accent5"/>
                </a:solidFill>
                <a:latin typeface="+mn-ea"/>
                <a:cs typeface="宋体" panose="02010600030101010101" pitchFamily="2" charset="-122"/>
              </a:rPr>
              <a:t>（约两</a:t>
            </a:r>
            <a:r>
              <a:rPr lang="zh-CN" altLang="en-US" sz="2000" dirty="0" smtClean="0">
                <a:solidFill>
                  <a:schemeClr val="accent5"/>
                </a:solidFill>
                <a:latin typeface="+mn-ea"/>
                <a:cs typeface="宋体" panose="02010600030101010101" pitchFamily="2" charset="-122"/>
              </a:rPr>
              <a:t>周时间</a:t>
            </a:r>
            <a:r>
              <a:rPr lang="zh-CN" altLang="en-US" sz="2000" dirty="0" smtClean="0">
                <a:solidFill>
                  <a:schemeClr val="accent5"/>
                </a:solidFill>
                <a:latin typeface="+mn-ea"/>
                <a:cs typeface="宋体" panose="02010600030101010101" pitchFamily="2" charset="-122"/>
              </a:rPr>
              <a:t>），自</a:t>
            </a:r>
            <a:r>
              <a:rPr lang="zh-CN" altLang="en-US" sz="2000" dirty="0" smtClean="0">
                <a:solidFill>
                  <a:schemeClr val="accent5"/>
                </a:solidFill>
                <a:latin typeface="+mn-ea"/>
                <a:cs typeface="宋体" panose="02010600030101010101" pitchFamily="2" charset="-122"/>
              </a:rPr>
              <a:t>动调整每个区块的生成难度（比如减少或增加目标值中</a:t>
            </a:r>
            <a:r>
              <a:rPr lang="en-US" altLang="zh-CN" sz="2000" dirty="0" smtClean="0">
                <a:solidFill>
                  <a:schemeClr val="accent5"/>
                </a:solidFill>
                <a:latin typeface="+mn-ea"/>
                <a:cs typeface="宋体" panose="02010600030101010101" pitchFamily="2" charset="-122"/>
              </a:rPr>
              <a:t>0</a:t>
            </a:r>
            <a:r>
              <a:rPr lang="zh-CN" altLang="en-US" sz="2000" dirty="0" smtClean="0">
                <a:solidFill>
                  <a:schemeClr val="accent5"/>
                </a:solidFill>
                <a:latin typeface="+mn-ea"/>
                <a:cs typeface="宋体" panose="02010600030101010101" pitchFamily="2" charset="-122"/>
              </a:rPr>
              <a:t>的个数），使得</a:t>
            </a:r>
            <a:r>
              <a:rPr lang="zh-CN" altLang="en-US" sz="2000" dirty="0" smtClean="0">
                <a:solidFill>
                  <a:schemeClr val="accent5"/>
                </a:solidFill>
                <a:latin typeface="+mn-ea"/>
                <a:cs typeface="宋体" panose="02010600030101010101" pitchFamily="2" charset="-122"/>
              </a:rPr>
              <a:t>每个</a:t>
            </a:r>
            <a:r>
              <a:rPr lang="zh-CN" altLang="en-US" sz="2000" dirty="0" smtClean="0">
                <a:solidFill>
                  <a:schemeClr val="accent5"/>
                </a:solidFill>
                <a:latin typeface="+mn-ea"/>
                <a:cs typeface="宋体" panose="02010600030101010101" pitchFamily="2" charset="-122"/>
              </a:rPr>
              <a:t>区块的生成时</a:t>
            </a:r>
            <a:r>
              <a:rPr lang="zh-CN" altLang="en-US" sz="2000" dirty="0" smtClean="0">
                <a:solidFill>
                  <a:schemeClr val="accent5"/>
                </a:solidFill>
                <a:latin typeface="+mn-ea"/>
                <a:cs typeface="宋体" panose="02010600030101010101" pitchFamily="2" charset="-122"/>
              </a:rPr>
              <a:t>间是</a:t>
            </a:r>
            <a:r>
              <a:rPr lang="en-US" altLang="zh-CN" sz="2000" dirty="0" smtClean="0">
                <a:solidFill>
                  <a:schemeClr val="accent5"/>
                </a:solidFill>
                <a:latin typeface="+mn-ea"/>
                <a:cs typeface="宋体" panose="02010600030101010101" pitchFamily="2" charset="-122"/>
              </a:rPr>
              <a:t>10</a:t>
            </a:r>
            <a:r>
              <a:rPr lang="zh-CN" altLang="en-US" sz="2000" dirty="0" smtClean="0">
                <a:solidFill>
                  <a:schemeClr val="accent5"/>
                </a:solidFill>
                <a:latin typeface="+mn-ea"/>
                <a:cs typeface="宋体" panose="02010600030101010101" pitchFamily="2" charset="-122"/>
              </a:rPr>
              <a:t>分</a:t>
            </a:r>
            <a:r>
              <a:rPr lang="zh-CN" altLang="en-US" sz="2000" dirty="0" smtClean="0">
                <a:solidFill>
                  <a:schemeClr val="accent5"/>
                </a:solidFill>
                <a:latin typeface="+mn-ea"/>
                <a:cs typeface="宋体" panose="02010600030101010101" pitchFamily="2" charset="-122"/>
              </a:rPr>
              <a:t>钟。</a:t>
            </a:r>
            <a:endParaRPr lang="zh-CN" altLang="zh-CN" sz="2000" dirty="0">
              <a:solidFill>
                <a:schemeClr val="accent5"/>
              </a:solidFill>
              <a:latin typeface="+mn-ea"/>
              <a:cs typeface="宋体" panose="02010600030101010101" pitchFamily="2" charset="-122"/>
            </a:endParaRPr>
          </a:p>
        </p:txBody>
      </p:sp>
    </p:spTree>
    <p:extLst>
      <p:ext uri="{BB962C8B-B14F-4D97-AF65-F5344CB8AC3E}">
        <p14:creationId xmlns:p14="http://schemas.microsoft.com/office/powerpoint/2010/main" val="164461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algn="r"/>
            <a:r>
              <a:rPr lang="en-US" altLang="zh-CN" sz="2800" dirty="0" smtClean="0">
                <a:latin typeface="微软雅黑" panose="020B0503020204020204" pitchFamily="34" charset="-122"/>
                <a:ea typeface="微软雅黑" panose="020B0503020204020204" pitchFamily="34" charset="-122"/>
              </a:rPr>
              <a:t>1</a:t>
            </a:r>
            <a:r>
              <a:rPr lang="en-US" altLang="zh-CN" sz="2800" dirty="0">
                <a:latin typeface="微软雅黑" panose="020B0503020204020204" pitchFamily="34" charset="-122"/>
                <a:ea typeface="微软雅黑" panose="020B0503020204020204" pitchFamily="34" charset="-122"/>
              </a:rPr>
              <a:t>.</a:t>
            </a:r>
            <a:r>
              <a:rPr lang="zh-CN" altLang="en-US" sz="2800" dirty="0" smtClean="0">
                <a:latin typeface="微软雅黑" pitchFamily="34" charset="-122"/>
                <a:ea typeface="微软雅黑" pitchFamily="34" charset="-122"/>
              </a:rPr>
              <a:t>区</a:t>
            </a:r>
            <a:r>
              <a:rPr lang="zh-CN" altLang="en-US" sz="2800" dirty="0">
                <a:latin typeface="微软雅黑" pitchFamily="34" charset="-122"/>
                <a:ea typeface="微软雅黑" pitchFamily="34" charset="-122"/>
              </a:rPr>
              <a:t>块</a:t>
            </a:r>
            <a:r>
              <a:rPr lang="zh-CN" altLang="en-US" sz="2800" dirty="0" smtClean="0">
                <a:latin typeface="微软雅黑" pitchFamily="34" charset="-122"/>
                <a:ea typeface="微软雅黑" pitchFamily="34" charset="-122"/>
              </a:rPr>
              <a:t>链简介</a:t>
            </a:r>
            <a:endParaRPr lang="en-US" altLang="zh-CN" sz="28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2915816" y="4293096"/>
            <a:ext cx="5976664" cy="1938992"/>
          </a:xfrm>
          <a:prstGeom prst="rect">
            <a:avLst/>
          </a:prstGeom>
        </p:spPr>
        <p:txBody>
          <a:bodyPr wrap="square">
            <a:spAutoFit/>
          </a:bodyPr>
          <a:lstStyle/>
          <a:p>
            <a:pPr>
              <a:lnSpc>
                <a:spcPct val="150000"/>
              </a:lnSpc>
            </a:pPr>
            <a:r>
              <a:rPr lang="zh-CN" altLang="zh-CN" sz="2000" dirty="0" smtClean="0">
                <a:latin typeface="微软雅黑" panose="020B0503020204020204" pitchFamily="34" charset="-122"/>
                <a:ea typeface="微软雅黑" panose="020B0503020204020204" pitchFamily="34" charset="-122"/>
              </a:rPr>
              <a:t>区</a:t>
            </a:r>
            <a:r>
              <a:rPr lang="zh-CN" altLang="zh-CN" sz="2000" dirty="0">
                <a:latin typeface="微软雅黑" panose="020B0503020204020204" pitchFamily="34" charset="-122"/>
                <a:ea typeface="微软雅黑" panose="020B0503020204020204" pitchFamily="34" charset="-122"/>
              </a:rPr>
              <a:t>块链技术是构建比特</a:t>
            </a:r>
            <a:r>
              <a:rPr lang="zh-CN" altLang="zh-CN" sz="2000" dirty="0" smtClean="0">
                <a:latin typeface="微软雅黑" panose="020B0503020204020204" pitchFamily="34" charset="-122"/>
                <a:ea typeface="微软雅黑" panose="020B0503020204020204" pitchFamily="34" charset="-122"/>
              </a:rPr>
              <a:t>币</a:t>
            </a:r>
            <a:r>
              <a:rPr lang="zh-CN" altLang="en-US" sz="2000" dirty="0" smtClean="0">
                <a:latin typeface="微软雅黑" panose="020B0503020204020204" pitchFamily="34" charset="-122"/>
                <a:ea typeface="微软雅黑" panose="020B0503020204020204" pitchFamily="34" charset="-122"/>
              </a:rPr>
              <a:t>区块链网络</a:t>
            </a:r>
            <a:r>
              <a:rPr lang="zh-CN" altLang="zh-CN" sz="2000" dirty="0" smtClean="0">
                <a:latin typeface="微软雅黑" panose="020B0503020204020204" pitchFamily="34" charset="-122"/>
                <a:ea typeface="微软雅黑" panose="020B0503020204020204" pitchFamily="34" charset="-122"/>
              </a:rPr>
              <a:t>与</a:t>
            </a:r>
            <a:r>
              <a:rPr lang="zh-CN" altLang="zh-CN" sz="2000" dirty="0">
                <a:latin typeface="微软雅黑" panose="020B0503020204020204" pitchFamily="34" charset="-122"/>
                <a:ea typeface="微软雅黑" panose="020B0503020204020204" pitchFamily="34" charset="-122"/>
              </a:rPr>
              <a:t>交易信息加密传输的基础技</a:t>
            </a:r>
            <a:r>
              <a:rPr lang="zh-CN" altLang="zh-CN" sz="2000" dirty="0" smtClean="0">
                <a:latin typeface="微软雅黑" panose="020B0503020204020204" pitchFamily="34" charset="-122"/>
                <a:ea typeface="微软雅黑" panose="020B0503020204020204" pitchFamily="34" charset="-122"/>
              </a:rPr>
              <a:t>术</a:t>
            </a:r>
            <a:r>
              <a:rPr lang="zh-CN" altLang="en-US" sz="2000" dirty="0" smtClean="0">
                <a:latin typeface="微软雅黑" panose="020B0503020204020204" pitchFamily="34" charset="-122"/>
                <a:ea typeface="微软雅黑" panose="020B0503020204020204" pitchFamily="34" charset="-122"/>
              </a:rPr>
              <a:t>。它基</a:t>
            </a:r>
            <a:r>
              <a:rPr lang="zh-CN" altLang="en-US" sz="2000" dirty="0">
                <a:latin typeface="微软雅黑" panose="020B0503020204020204" pitchFamily="34" charset="-122"/>
                <a:ea typeface="微软雅黑" panose="020B0503020204020204" pitchFamily="34" charset="-122"/>
              </a:rPr>
              <a:t>于密码学原理而不基于信用，使得任何达成一致的</a:t>
            </a:r>
            <a:r>
              <a:rPr lang="zh-CN" altLang="en-US" sz="2000" dirty="0">
                <a:solidFill>
                  <a:srgbClr val="FF0000"/>
                </a:solidFill>
                <a:latin typeface="微软雅黑" panose="020B0503020204020204" pitchFamily="34" charset="-122"/>
                <a:ea typeface="微软雅黑" panose="020B0503020204020204" pitchFamily="34" charset="-122"/>
              </a:rPr>
              <a:t>双</a:t>
            </a:r>
            <a:r>
              <a:rPr lang="zh-CN" altLang="en-US" sz="2000" dirty="0" smtClean="0">
                <a:solidFill>
                  <a:srgbClr val="FF0000"/>
                </a:solidFill>
                <a:latin typeface="微软雅黑" panose="020B0503020204020204" pitchFamily="34" charset="-122"/>
                <a:ea typeface="微软雅黑" panose="020B0503020204020204" pitchFamily="34" charset="-122"/>
              </a:rPr>
              <a:t>方直接支</a:t>
            </a:r>
            <a:r>
              <a:rPr lang="zh-CN" altLang="en-US" sz="2000" dirty="0">
                <a:solidFill>
                  <a:srgbClr val="FF0000"/>
                </a:solidFill>
                <a:latin typeface="微软雅黑" panose="020B0503020204020204" pitchFamily="34" charset="-122"/>
                <a:ea typeface="微软雅黑" panose="020B0503020204020204" pitchFamily="34" charset="-122"/>
              </a:rPr>
              <a:t>付</a:t>
            </a:r>
            <a:r>
              <a:rPr lang="zh-CN" altLang="en-US" sz="2000" dirty="0">
                <a:latin typeface="微软雅黑" panose="020B0503020204020204" pitchFamily="34" charset="-122"/>
                <a:ea typeface="微软雅黑" panose="020B0503020204020204" pitchFamily="34" charset="-122"/>
              </a:rPr>
              <a:t>，从而不需要第三方中介的参与</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8" name="矩形 7"/>
          <p:cNvSpPr/>
          <p:nvPr/>
        </p:nvSpPr>
        <p:spPr>
          <a:xfrm>
            <a:off x="251520" y="1340768"/>
            <a:ext cx="5832648" cy="1477328"/>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互联网上的贸易，几乎都需要借</a:t>
            </a:r>
            <a:r>
              <a:rPr lang="zh-CN" altLang="en-US" sz="2000" dirty="0" smtClean="0">
                <a:latin typeface="微软雅黑" panose="020B0503020204020204" pitchFamily="34" charset="-122"/>
                <a:ea typeface="微软雅黑" panose="020B0503020204020204" pitchFamily="34" charset="-122"/>
              </a:rPr>
              <a:t>助</a:t>
            </a:r>
            <a:r>
              <a:rPr lang="zh-CN" altLang="en-US" sz="2000" dirty="0">
                <a:latin typeface="微软雅黑" panose="020B0503020204020204" pitchFamily="34" charset="-122"/>
                <a:ea typeface="微软雅黑" panose="020B0503020204020204" pitchFamily="34" charset="-122"/>
              </a:rPr>
              <a:t>可资信赖的</a:t>
            </a:r>
            <a:r>
              <a:rPr lang="zh-CN" altLang="en-US" sz="2000" dirty="0" smtClean="0">
                <a:solidFill>
                  <a:srgbClr val="FF0000"/>
                </a:solidFill>
                <a:latin typeface="微软雅黑" panose="020B0503020204020204" pitchFamily="34" charset="-122"/>
                <a:ea typeface="微软雅黑" panose="020B0503020204020204" pitchFamily="34" charset="-122"/>
              </a:rPr>
              <a:t>第三方信用机构</a:t>
            </a:r>
            <a:r>
              <a:rPr lang="zh-CN" altLang="en-US" sz="2000" dirty="0" smtClean="0">
                <a:latin typeface="微软雅黑" panose="020B0503020204020204" pitchFamily="34" charset="-122"/>
                <a:ea typeface="微软雅黑" panose="020B0503020204020204" pitchFamily="34" charset="-122"/>
              </a:rPr>
              <a:t>来</a:t>
            </a:r>
            <a:r>
              <a:rPr lang="zh-CN" altLang="en-US" sz="2000" dirty="0">
                <a:latin typeface="微软雅黑" panose="020B0503020204020204" pitchFamily="34" charset="-122"/>
                <a:ea typeface="微软雅黑" panose="020B0503020204020204" pitchFamily="34" charset="-122"/>
              </a:rPr>
              <a:t>处理电子支付信息</a:t>
            </a:r>
            <a:r>
              <a:rPr lang="zh-CN" altLang="en-US" sz="2000" dirty="0" smtClean="0">
                <a:latin typeface="微软雅黑" panose="020B0503020204020204" pitchFamily="34" charset="-122"/>
                <a:ea typeface="微软雅黑" panose="020B0503020204020204" pitchFamily="34" charset="-122"/>
              </a:rPr>
              <a:t>。这</a:t>
            </a:r>
            <a:r>
              <a:rPr lang="zh-CN" altLang="en-US" sz="2000" dirty="0">
                <a:latin typeface="微软雅黑" panose="020B0503020204020204" pitchFamily="34" charset="-122"/>
                <a:ea typeface="微软雅黑" panose="020B0503020204020204" pitchFamily="34" charset="-122"/>
              </a:rPr>
              <a:t>类系统仍然内</a:t>
            </a:r>
            <a:r>
              <a:rPr lang="zh-CN" altLang="en-US" sz="2000" dirty="0" smtClean="0">
                <a:latin typeface="微软雅黑" panose="020B0503020204020204" pitchFamily="34" charset="-122"/>
                <a:ea typeface="微软雅黑" panose="020B0503020204020204" pitchFamily="34" charset="-122"/>
              </a:rPr>
              <a:t>生性</a:t>
            </a:r>
            <a:r>
              <a:rPr lang="zh-CN" altLang="en-US" sz="2000" dirty="0">
                <a:latin typeface="微软雅黑" panose="020B0503020204020204" pitchFamily="34" charset="-122"/>
                <a:ea typeface="微软雅黑" panose="020B0503020204020204" pitchFamily="34" charset="-122"/>
              </a:rPr>
              <a:t>地受制于“基于信用的模式</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7" name="矩形 6"/>
          <p:cNvSpPr/>
          <p:nvPr/>
        </p:nvSpPr>
        <p:spPr>
          <a:xfrm>
            <a:off x="251520" y="712292"/>
            <a:ext cx="8640960" cy="581057"/>
          </a:xfrm>
          <a:prstGeom prst="rect">
            <a:avLst/>
          </a:prstGeom>
        </p:spPr>
        <p:txBody>
          <a:bodyPr wrap="square">
            <a:spAutoFit/>
          </a:bodyPr>
          <a:lstStyle/>
          <a:p>
            <a:pPr algn="just">
              <a:lnSpc>
                <a:spcPct val="150000"/>
              </a:lnSpc>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背景</a:t>
            </a:r>
            <a:endParaRPr lang="en-US" altLang="zh-CN" sz="24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6444208" y="747547"/>
            <a:ext cx="2088232" cy="3542467"/>
          </a:xfrm>
          <a:prstGeom prst="rect">
            <a:avLst/>
          </a:prstGeom>
        </p:spPr>
      </p:pic>
      <p:pic>
        <p:nvPicPr>
          <p:cNvPr id="10" name="图片 9"/>
          <p:cNvPicPr>
            <a:picLocks noChangeAspect="1"/>
          </p:cNvPicPr>
          <p:nvPr/>
        </p:nvPicPr>
        <p:blipFill>
          <a:blip r:embed="rId4"/>
          <a:stretch>
            <a:fillRect/>
          </a:stretch>
        </p:blipFill>
        <p:spPr>
          <a:xfrm>
            <a:off x="251520" y="3212976"/>
            <a:ext cx="2505570" cy="3351606"/>
          </a:xfrm>
          <a:prstGeom prst="rect">
            <a:avLst/>
          </a:prstGeom>
        </p:spPr>
      </p:pic>
    </p:spTree>
    <p:extLst>
      <p:ext uri="{BB962C8B-B14F-4D97-AF65-F5344CB8AC3E}">
        <p14:creationId xmlns:p14="http://schemas.microsoft.com/office/powerpoint/2010/main" val="278195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4139952" y="189072"/>
            <a:ext cx="5004048" cy="523220"/>
          </a:xfrm>
          <a:prstGeom prst="rect">
            <a:avLst/>
          </a:prstGeom>
          <a:noFill/>
        </p:spPr>
        <p:txBody>
          <a:bodyPr wrap="square" rtlCol="0">
            <a:spAutoFit/>
          </a:bodyPr>
          <a:lstStyle/>
          <a:p>
            <a:pPr algn="r"/>
            <a:r>
              <a:rPr lang="zh-CN" altLang="en-US" sz="2800" dirty="0" smtClean="0">
                <a:latin typeface="微软雅黑" panose="020B0503020204020204" pitchFamily="34" charset="-122"/>
                <a:ea typeface="微软雅黑" panose="020B0503020204020204" pitchFamily="34" charset="-122"/>
              </a:rPr>
              <a:t>目录</a:t>
            </a:r>
            <a:endParaRPr lang="en-US" altLang="zh-CN" sz="2800" dirty="0" smtClean="0">
              <a:latin typeface="微软雅黑" panose="020B0503020204020204" pitchFamily="34" charset="-122"/>
              <a:ea typeface="微软雅黑" panose="020B0503020204020204" pitchFamily="34" charset="-122"/>
            </a:endParaRPr>
          </a:p>
        </p:txBody>
      </p:sp>
      <p:sp>
        <p:nvSpPr>
          <p:cNvPr id="105" name="AutoShape 2"/>
          <p:cNvSpPr>
            <a:spLocks noChangeArrowheads="1"/>
          </p:cNvSpPr>
          <p:nvPr/>
        </p:nvSpPr>
        <p:spPr bwMode="auto">
          <a:xfrm>
            <a:off x="2062162" y="2026147"/>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fontAlgn="base">
              <a:spcBef>
                <a:spcPct val="0"/>
              </a:spcBef>
              <a:spcAft>
                <a:spcPct val="0"/>
              </a:spcAft>
            </a:pPr>
            <a:endParaRPr lang="zh-CN" altLang="en-US" sz="2400">
              <a:latin typeface="微软雅黑" pitchFamily="34" charset="-122"/>
              <a:ea typeface="微软雅黑" pitchFamily="34" charset="-122"/>
            </a:endParaRPr>
          </a:p>
        </p:txBody>
      </p:sp>
      <p:sp>
        <p:nvSpPr>
          <p:cNvPr id="110" name="AutoShape 6"/>
          <p:cNvSpPr>
            <a:spLocks noChangeArrowheads="1"/>
          </p:cNvSpPr>
          <p:nvPr/>
        </p:nvSpPr>
        <p:spPr bwMode="auto">
          <a:xfrm>
            <a:off x="2082799" y="1245543"/>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107" name="AutoShape 3"/>
          <p:cNvSpPr>
            <a:spLocks noChangeArrowheads="1"/>
          </p:cNvSpPr>
          <p:nvPr/>
        </p:nvSpPr>
        <p:spPr bwMode="auto">
          <a:xfrm>
            <a:off x="1701800" y="1124744"/>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08" name="Text Box 4"/>
          <p:cNvSpPr txBox="1">
            <a:spLocks noChangeArrowheads="1"/>
          </p:cNvSpPr>
          <p:nvPr/>
        </p:nvSpPr>
        <p:spPr bwMode="auto">
          <a:xfrm>
            <a:off x="2311400" y="1299369"/>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vl="0"/>
            <a:r>
              <a:rPr lang="zh-CN" altLang="en-US" sz="2400" dirty="0" smtClean="0">
                <a:latin typeface="微软雅黑" pitchFamily="34" charset="-122"/>
                <a:ea typeface="微软雅黑" pitchFamily="34" charset="-122"/>
              </a:rPr>
              <a:t>   区块链简介</a:t>
            </a:r>
            <a:endParaRPr lang="zh-CN" altLang="en-US" sz="2400" dirty="0">
              <a:latin typeface="微软雅黑" pitchFamily="34" charset="-122"/>
              <a:ea typeface="微软雅黑" pitchFamily="34" charset="-122"/>
            </a:endParaRPr>
          </a:p>
        </p:txBody>
      </p:sp>
      <p:sp>
        <p:nvSpPr>
          <p:cNvPr id="109" name="Text Box 5"/>
          <p:cNvSpPr txBox="1">
            <a:spLocks noChangeArrowheads="1"/>
          </p:cNvSpPr>
          <p:nvPr/>
        </p:nvSpPr>
        <p:spPr bwMode="auto">
          <a:xfrm>
            <a:off x="1846262" y="124380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dirty="0">
                <a:solidFill>
                  <a:schemeClr val="bg1"/>
                </a:solidFill>
                <a:latin typeface="微软雅黑" pitchFamily="34" charset="-122"/>
                <a:ea typeface="微软雅黑" pitchFamily="34" charset="-122"/>
              </a:rPr>
              <a:t>1</a:t>
            </a:r>
          </a:p>
        </p:txBody>
      </p:sp>
      <p:sp>
        <p:nvSpPr>
          <p:cNvPr id="111" name="AutoShape 7"/>
          <p:cNvSpPr>
            <a:spLocks noChangeArrowheads="1"/>
          </p:cNvSpPr>
          <p:nvPr/>
        </p:nvSpPr>
        <p:spPr bwMode="auto">
          <a:xfrm>
            <a:off x="1681162" y="184546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13" name="Text Box 8"/>
          <p:cNvSpPr txBox="1">
            <a:spLocks noChangeArrowheads="1"/>
          </p:cNvSpPr>
          <p:nvPr/>
        </p:nvSpPr>
        <p:spPr bwMode="auto">
          <a:xfrm>
            <a:off x="2290762" y="2088356"/>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vl="0" eaLnBrk="0" hangingPunct="0"/>
            <a:r>
              <a:rPr lang="zh-CN" altLang="en-US" sz="2400" dirty="0" smtClean="0">
                <a:latin typeface="微软雅黑" pitchFamily="34" charset="-122"/>
                <a:ea typeface="微软雅黑" pitchFamily="34" charset="-122"/>
              </a:rPr>
              <a:t>   特征及分类</a:t>
            </a:r>
            <a:endParaRPr lang="zh-CN" altLang="en-US" sz="2400" dirty="0">
              <a:latin typeface="微软雅黑" pitchFamily="34" charset="-122"/>
              <a:ea typeface="微软雅黑" pitchFamily="34" charset="-122"/>
            </a:endParaRPr>
          </a:p>
        </p:txBody>
      </p:sp>
      <p:sp>
        <p:nvSpPr>
          <p:cNvPr id="114" name="Text Box 9"/>
          <p:cNvSpPr txBox="1">
            <a:spLocks noChangeArrowheads="1"/>
          </p:cNvSpPr>
          <p:nvPr/>
        </p:nvSpPr>
        <p:spPr bwMode="auto">
          <a:xfrm>
            <a:off x="1825625" y="1962944"/>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2</a:t>
            </a:r>
          </a:p>
        </p:txBody>
      </p:sp>
      <p:sp>
        <p:nvSpPr>
          <p:cNvPr id="115" name="AutoShape 10"/>
          <p:cNvSpPr>
            <a:spLocks noChangeArrowheads="1"/>
          </p:cNvSpPr>
          <p:nvPr/>
        </p:nvSpPr>
        <p:spPr bwMode="auto">
          <a:xfrm>
            <a:off x="2082800" y="2791619"/>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fontAlgn="base">
              <a:spcBef>
                <a:spcPct val="0"/>
              </a:spcBef>
              <a:spcAft>
                <a:spcPct val="0"/>
              </a:spcAft>
            </a:pPr>
            <a:endParaRPr lang="zh-CN" altLang="en-US" sz="2400">
              <a:latin typeface="微软雅黑" pitchFamily="34" charset="-122"/>
              <a:ea typeface="微软雅黑" pitchFamily="34" charset="-122"/>
            </a:endParaRPr>
          </a:p>
        </p:txBody>
      </p:sp>
      <p:sp>
        <p:nvSpPr>
          <p:cNvPr id="116" name="AutoShape 11"/>
          <p:cNvSpPr>
            <a:spLocks noChangeArrowheads="1"/>
          </p:cNvSpPr>
          <p:nvPr/>
        </p:nvSpPr>
        <p:spPr bwMode="auto">
          <a:xfrm>
            <a:off x="1701800" y="2682081"/>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17" name="Text Box 12"/>
          <p:cNvSpPr txBox="1">
            <a:spLocks noChangeArrowheads="1"/>
          </p:cNvSpPr>
          <p:nvPr/>
        </p:nvSpPr>
        <p:spPr bwMode="auto">
          <a:xfrm>
            <a:off x="2311400" y="2847181"/>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en-US" sz="2400" dirty="0" smtClean="0">
                <a:latin typeface="微软雅黑" pitchFamily="34" charset="-122"/>
                <a:ea typeface="微软雅黑" pitchFamily="34" charset="-122"/>
              </a:rPr>
              <a:t>   区块链网络</a:t>
            </a:r>
            <a:endParaRPr lang="zh-CN" altLang="zh-CN" sz="2400" dirty="0">
              <a:latin typeface="微软雅黑" pitchFamily="34" charset="-122"/>
              <a:ea typeface="微软雅黑" pitchFamily="34" charset="-122"/>
            </a:endParaRPr>
          </a:p>
        </p:txBody>
      </p:sp>
      <p:sp>
        <p:nvSpPr>
          <p:cNvPr id="118" name="Text Box 13"/>
          <p:cNvSpPr txBox="1">
            <a:spLocks noChangeArrowheads="1"/>
          </p:cNvSpPr>
          <p:nvPr/>
        </p:nvSpPr>
        <p:spPr bwMode="auto">
          <a:xfrm>
            <a:off x="1852612" y="2791619"/>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3</a:t>
            </a:r>
          </a:p>
        </p:txBody>
      </p:sp>
      <p:sp>
        <p:nvSpPr>
          <p:cNvPr id="119" name="AutoShape 14"/>
          <p:cNvSpPr>
            <a:spLocks noChangeArrowheads="1"/>
          </p:cNvSpPr>
          <p:nvPr/>
        </p:nvSpPr>
        <p:spPr bwMode="auto">
          <a:xfrm>
            <a:off x="2082800" y="3583781"/>
            <a:ext cx="5380037" cy="457200"/>
          </a:xfrm>
          <a:prstGeom prst="roundRect">
            <a:avLst>
              <a:gd name="adj" fmla="val 16667"/>
            </a:avLst>
          </a:prstGeom>
          <a:solidFill>
            <a:schemeClr val="accent2">
              <a:lumMod val="40000"/>
              <a:lumOff val="60000"/>
            </a:schemeClr>
          </a:solidFill>
          <a:ln w="12700" cmpd="sng">
            <a:solidFill>
              <a:schemeClr val="bg1"/>
            </a:solidFill>
            <a:round/>
            <a:headEnd/>
            <a:tailEnd/>
          </a:ln>
          <a:effectLst/>
          <a:extLst/>
        </p:spPr>
        <p:txBody>
          <a:bodyPr wrap="none" anchor="ctr"/>
          <a:lstStyle/>
          <a:p>
            <a:pPr fontAlgn="base">
              <a:spcBef>
                <a:spcPct val="0"/>
              </a:spcBef>
              <a:spcAft>
                <a:spcPct val="0"/>
              </a:spcAft>
            </a:pPr>
            <a:endParaRPr lang="zh-CN" altLang="en-US" sz="2400">
              <a:latin typeface="微软雅黑" pitchFamily="34" charset="-122"/>
              <a:ea typeface="微软雅黑" pitchFamily="34" charset="-122"/>
            </a:endParaRPr>
          </a:p>
        </p:txBody>
      </p:sp>
      <p:sp>
        <p:nvSpPr>
          <p:cNvPr id="120" name="AutoShape 15"/>
          <p:cNvSpPr>
            <a:spLocks noChangeArrowheads="1"/>
          </p:cNvSpPr>
          <p:nvPr/>
        </p:nvSpPr>
        <p:spPr bwMode="auto">
          <a:xfrm>
            <a:off x="1701800" y="346471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21" name="Text Box 16"/>
          <p:cNvSpPr txBox="1">
            <a:spLocks noChangeArrowheads="1"/>
          </p:cNvSpPr>
          <p:nvPr/>
        </p:nvSpPr>
        <p:spPr bwMode="auto">
          <a:xfrm>
            <a:off x="2311400" y="3639344"/>
            <a:ext cx="48528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en-US" sz="2400" dirty="0" smtClean="0">
                <a:latin typeface="微软雅黑" pitchFamily="34" charset="-122"/>
                <a:ea typeface="微软雅黑" pitchFamily="34" charset="-122"/>
              </a:rPr>
              <a:t>   数据结构</a:t>
            </a:r>
            <a:endParaRPr lang="zh-CN" altLang="zh-CN" sz="2400" dirty="0">
              <a:latin typeface="微软雅黑" pitchFamily="34" charset="-122"/>
              <a:ea typeface="微软雅黑" pitchFamily="34" charset="-122"/>
            </a:endParaRPr>
          </a:p>
        </p:txBody>
      </p:sp>
      <p:sp>
        <p:nvSpPr>
          <p:cNvPr id="122" name="Text Box 17"/>
          <p:cNvSpPr txBox="1">
            <a:spLocks noChangeArrowheads="1"/>
          </p:cNvSpPr>
          <p:nvPr/>
        </p:nvSpPr>
        <p:spPr bwMode="auto">
          <a:xfrm>
            <a:off x="1846262" y="358378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4</a:t>
            </a:r>
          </a:p>
        </p:txBody>
      </p:sp>
      <p:sp>
        <p:nvSpPr>
          <p:cNvPr id="26" name="AutoShape 18"/>
          <p:cNvSpPr>
            <a:spLocks noChangeArrowheads="1"/>
          </p:cNvSpPr>
          <p:nvPr/>
        </p:nvSpPr>
        <p:spPr bwMode="auto">
          <a:xfrm>
            <a:off x="2062162" y="4409281"/>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27" name="AutoShape 19"/>
          <p:cNvSpPr>
            <a:spLocks noChangeArrowheads="1"/>
          </p:cNvSpPr>
          <p:nvPr/>
        </p:nvSpPr>
        <p:spPr bwMode="auto">
          <a:xfrm>
            <a:off x="1681162" y="429021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28" name="Text Box 20"/>
          <p:cNvSpPr txBox="1">
            <a:spLocks noChangeArrowheads="1"/>
          </p:cNvSpPr>
          <p:nvPr/>
        </p:nvSpPr>
        <p:spPr bwMode="auto">
          <a:xfrm>
            <a:off x="2290762" y="4464844"/>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zh-CN"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核心问题</a:t>
            </a:r>
            <a:endParaRPr lang="zh-CN" sz="2400" dirty="0">
              <a:latin typeface="微软雅黑" pitchFamily="34" charset="-122"/>
              <a:ea typeface="微软雅黑" pitchFamily="34" charset="-122"/>
            </a:endParaRPr>
          </a:p>
        </p:txBody>
      </p:sp>
      <p:sp>
        <p:nvSpPr>
          <p:cNvPr id="29" name="Text Box 21"/>
          <p:cNvSpPr txBox="1">
            <a:spLocks noChangeArrowheads="1"/>
          </p:cNvSpPr>
          <p:nvPr/>
        </p:nvSpPr>
        <p:spPr bwMode="auto">
          <a:xfrm>
            <a:off x="1825625" y="4409281"/>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5</a:t>
            </a:r>
          </a:p>
        </p:txBody>
      </p:sp>
      <p:sp>
        <p:nvSpPr>
          <p:cNvPr id="30" name="AutoShape 18"/>
          <p:cNvSpPr>
            <a:spLocks noChangeArrowheads="1"/>
          </p:cNvSpPr>
          <p:nvPr/>
        </p:nvSpPr>
        <p:spPr bwMode="auto">
          <a:xfrm>
            <a:off x="2072680" y="5204246"/>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31" name="AutoShape 19"/>
          <p:cNvSpPr>
            <a:spLocks noChangeArrowheads="1"/>
          </p:cNvSpPr>
          <p:nvPr/>
        </p:nvSpPr>
        <p:spPr bwMode="auto">
          <a:xfrm>
            <a:off x="1691680" y="5085184"/>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32" name="Text Box 20"/>
          <p:cNvSpPr txBox="1">
            <a:spLocks noChangeArrowheads="1"/>
          </p:cNvSpPr>
          <p:nvPr/>
        </p:nvSpPr>
        <p:spPr bwMode="auto">
          <a:xfrm>
            <a:off x="2301280" y="5259809"/>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zh-CN"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前景展望</a:t>
            </a:r>
            <a:endParaRPr lang="zh-CN" sz="2400" dirty="0">
              <a:latin typeface="微软雅黑" pitchFamily="34" charset="-122"/>
              <a:ea typeface="微软雅黑" pitchFamily="34" charset="-122"/>
            </a:endParaRPr>
          </a:p>
        </p:txBody>
      </p:sp>
      <p:sp>
        <p:nvSpPr>
          <p:cNvPr id="33" name="Text Box 21"/>
          <p:cNvSpPr txBox="1">
            <a:spLocks noChangeArrowheads="1"/>
          </p:cNvSpPr>
          <p:nvPr/>
        </p:nvSpPr>
        <p:spPr bwMode="auto">
          <a:xfrm>
            <a:off x="1836143" y="5204246"/>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en-US" altLang="zh-CN" sz="2400" b="1" dirty="0">
                <a:solidFill>
                  <a:schemeClr val="bg1"/>
                </a:solidFill>
                <a:latin typeface="微软雅黑" pitchFamily="34" charset="-122"/>
                <a:ea typeface="微软雅黑" pitchFamily="34" charset="-122"/>
              </a:rPr>
              <a:t>6</a:t>
            </a:r>
            <a:endParaRPr lang="zh-CN" altLang="zh-CN"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8147290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4</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数据结构</a:t>
            </a:r>
            <a:endParaRPr lang="en-US" altLang="zh-CN" sz="2800" dirty="0">
              <a:latin typeface="微软雅黑" panose="020B0503020204020204" pitchFamily="34" charset="-122"/>
              <a:ea typeface="微软雅黑" panose="020B0503020204020204" pitchFamily="34" charset="-122"/>
            </a:endParaRPr>
          </a:p>
        </p:txBody>
      </p:sp>
      <p:sp>
        <p:nvSpPr>
          <p:cNvPr id="7" name="矩形 6"/>
          <p:cNvSpPr/>
          <p:nvPr/>
        </p:nvSpPr>
        <p:spPr>
          <a:xfrm>
            <a:off x="251520" y="712292"/>
            <a:ext cx="8640960" cy="581057"/>
          </a:xfrm>
          <a:prstGeom prst="rect">
            <a:avLst/>
          </a:prstGeom>
        </p:spPr>
        <p:txBody>
          <a:bodyPr wrap="square">
            <a:spAutoFit/>
          </a:bodyPr>
          <a:lstStyle/>
          <a:p>
            <a:pPr>
              <a:lnSpc>
                <a:spcPct val="150000"/>
              </a:lnSpc>
            </a:pPr>
            <a:r>
              <a:rPr lang="zh-CN" altLang="en-US" sz="2400" b="1" dirty="0" smtClean="0">
                <a:latin typeface="微软雅黑" panose="020B0503020204020204" pitchFamily="34" charset="-122"/>
                <a:ea typeface="微软雅黑" panose="020B0503020204020204" pitchFamily="34" charset="-122"/>
              </a:rPr>
              <a:t>区块</a:t>
            </a:r>
            <a:r>
              <a:rPr lang="zh-CN" altLang="en-US" sz="2400" b="1" dirty="0">
                <a:latin typeface="微软雅黑" panose="020B0503020204020204" pitchFamily="34" charset="-122"/>
                <a:ea typeface="微软雅黑" panose="020B0503020204020204" pitchFamily="34" charset="-122"/>
              </a:rPr>
              <a:t>链</a:t>
            </a:r>
            <a:endParaRPr lang="en-US" altLang="zh-CN" sz="2400" b="1" dirty="0" smtClean="0">
              <a:latin typeface="微软雅黑" panose="020B0503020204020204" pitchFamily="34" charset="-122"/>
              <a:ea typeface="微软雅黑" panose="020B0503020204020204" pitchFamily="34" charset="-122"/>
            </a:endParaRPr>
          </a:p>
        </p:txBody>
      </p:sp>
      <p:sp>
        <p:nvSpPr>
          <p:cNvPr id="11" name="矩形 10"/>
          <p:cNvSpPr/>
          <p:nvPr/>
        </p:nvSpPr>
        <p:spPr>
          <a:xfrm>
            <a:off x="251520" y="1268760"/>
            <a:ext cx="8640959" cy="1015663"/>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区块链以区块为单位组织数据</a:t>
            </a:r>
            <a:r>
              <a:rPr lang="zh-CN" altLang="en-US" sz="2000" dirty="0" smtClean="0">
                <a:latin typeface="微软雅黑" panose="020B0503020204020204" pitchFamily="34" charset="-122"/>
                <a:ea typeface="微软雅黑" panose="020B0503020204020204" pitchFamily="34" charset="-122"/>
              </a:rPr>
              <a:t>。全网所</a:t>
            </a:r>
            <a:r>
              <a:rPr lang="zh-CN" altLang="en-US" sz="2000" dirty="0">
                <a:latin typeface="微软雅黑" panose="020B0503020204020204" pitchFamily="34" charset="-122"/>
                <a:ea typeface="微软雅黑" panose="020B0503020204020204" pitchFamily="34" charset="-122"/>
              </a:rPr>
              <a:t>有的交易记录都以交易单的形式存储在全网唯一的区块链</a:t>
            </a:r>
            <a:r>
              <a:rPr lang="zh-CN" altLang="en-US" sz="2000" dirty="0" smtClean="0">
                <a:latin typeface="微软雅黑" panose="020B0503020204020204" pitchFamily="34" charset="-122"/>
                <a:ea typeface="微软雅黑" panose="020B0503020204020204" pitchFamily="34" charset="-122"/>
              </a:rPr>
              <a:t>中。</a:t>
            </a:r>
            <a:endParaRPr lang="zh-CN" altLang="en-US" sz="2000" dirty="0">
              <a:latin typeface="微软雅黑" panose="020B0503020204020204" pitchFamily="34" charset="-122"/>
              <a:ea typeface="微软雅黑" panose="020B0503020204020204" pitchFamily="34" charset="-122"/>
            </a:endParaRPr>
          </a:p>
        </p:txBody>
      </p:sp>
      <p:pic>
        <p:nvPicPr>
          <p:cNvPr id="2054" name="Picture 6" descr="http://i0.hexunimg.cn/2016-06-06/18426608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6204" y="2230499"/>
            <a:ext cx="4464496" cy="4294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03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barn(inVertical)">
                                      <p:cBhvr>
                                        <p:cTn id="7"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4</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数据结构</a:t>
            </a:r>
            <a:endParaRPr lang="en-US" altLang="zh-CN" sz="2800" dirty="0">
              <a:latin typeface="微软雅黑" panose="020B0503020204020204" pitchFamily="34" charset="-122"/>
              <a:ea typeface="微软雅黑" panose="020B0503020204020204" pitchFamily="34" charset="-122"/>
            </a:endParaRPr>
          </a:p>
        </p:txBody>
      </p:sp>
      <p:pic>
        <p:nvPicPr>
          <p:cNvPr id="10" name="图片 9"/>
          <p:cNvPicPr/>
          <p:nvPr/>
        </p:nvPicPr>
        <p:blipFill>
          <a:blip r:embed="rId3" cstate="print"/>
          <a:stretch>
            <a:fillRect/>
          </a:stretch>
        </p:blipFill>
        <p:spPr>
          <a:xfrm>
            <a:off x="1403648" y="2996952"/>
            <a:ext cx="6408712" cy="3456384"/>
          </a:xfrm>
          <a:prstGeom prst="rect">
            <a:avLst/>
          </a:prstGeom>
        </p:spPr>
      </p:pic>
      <p:sp>
        <p:nvSpPr>
          <p:cNvPr id="2" name="矩形 1"/>
          <p:cNvSpPr/>
          <p:nvPr/>
        </p:nvSpPr>
        <p:spPr>
          <a:xfrm>
            <a:off x="251520" y="1268760"/>
            <a:ext cx="8640959" cy="1477328"/>
          </a:xfrm>
          <a:prstGeom prst="rect">
            <a:avLst/>
          </a:prstGeom>
        </p:spPr>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区</a:t>
            </a:r>
            <a:r>
              <a:rPr lang="zh-CN" altLang="en-US" sz="2000" dirty="0">
                <a:latin typeface="微软雅黑" panose="020B0503020204020204" pitchFamily="34" charset="-122"/>
                <a:ea typeface="微软雅黑" panose="020B0503020204020204" pitchFamily="34" charset="-122"/>
              </a:rPr>
              <a:t>块是一种记录交易</a:t>
            </a:r>
            <a:r>
              <a:rPr lang="zh-CN" altLang="en-US" sz="2000" dirty="0" smtClean="0">
                <a:latin typeface="微软雅黑" panose="020B0503020204020204" pitchFamily="34" charset="-122"/>
                <a:ea typeface="微软雅黑" panose="020B0503020204020204" pitchFamily="34" charset="-122"/>
              </a:rPr>
              <a:t>的数据结构。</a:t>
            </a:r>
            <a:r>
              <a:rPr lang="zh-CN" altLang="en-US" sz="2000" dirty="0">
                <a:latin typeface="微软雅黑" panose="020B0503020204020204" pitchFamily="34" charset="-122"/>
                <a:ea typeface="微软雅黑" panose="020B0503020204020204" pitchFamily="34" charset="-122"/>
              </a:rPr>
              <a:t>每个区块</a:t>
            </a:r>
            <a:r>
              <a:rPr lang="zh-CN" altLang="en-US" sz="2000" dirty="0" smtClean="0">
                <a:latin typeface="微软雅黑" panose="020B0503020204020204" pitchFamily="34" charset="-122"/>
                <a:ea typeface="微软雅黑" panose="020B0503020204020204" pitchFamily="34" charset="-122"/>
              </a:rPr>
              <a:t>由区</a:t>
            </a:r>
            <a:r>
              <a:rPr lang="zh-CN" altLang="en-US" sz="2000" dirty="0">
                <a:latin typeface="微软雅黑" panose="020B0503020204020204" pitchFamily="34" charset="-122"/>
                <a:ea typeface="微软雅黑" panose="020B0503020204020204" pitchFamily="34" charset="-122"/>
              </a:rPr>
              <a:t>块</a:t>
            </a:r>
            <a:r>
              <a:rPr lang="zh-CN" altLang="en-US" sz="2000" dirty="0" smtClean="0">
                <a:latin typeface="微软雅黑" panose="020B0503020204020204" pitchFamily="34" charset="-122"/>
                <a:ea typeface="微软雅黑" panose="020B0503020204020204" pitchFamily="34" charset="-122"/>
              </a:rPr>
              <a:t>头</a:t>
            </a:r>
            <a:r>
              <a:rPr lang="zh-CN" altLang="en-US" sz="2000" dirty="0">
                <a:latin typeface="微软雅黑" panose="020B0503020204020204" pitchFamily="34" charset="-122"/>
                <a:ea typeface="微软雅黑" panose="020B0503020204020204" pitchFamily="34" charset="-122"/>
              </a:rPr>
              <a:t>和</a:t>
            </a:r>
            <a:r>
              <a:rPr lang="zh-CN" altLang="en-US" sz="2000" dirty="0" smtClean="0">
                <a:latin typeface="微软雅黑" panose="020B0503020204020204" pitchFamily="34" charset="-122"/>
                <a:ea typeface="微软雅黑" panose="020B0503020204020204" pitchFamily="34" charset="-122"/>
              </a:rPr>
              <a:t>区</a:t>
            </a:r>
            <a:r>
              <a:rPr lang="zh-CN" altLang="en-US" sz="2000" dirty="0">
                <a:latin typeface="微软雅黑" panose="020B0503020204020204" pitchFamily="34" charset="-122"/>
                <a:ea typeface="微软雅黑" panose="020B0503020204020204" pitchFamily="34" charset="-122"/>
              </a:rPr>
              <a:t>块主体组成，区块主</a:t>
            </a:r>
            <a:r>
              <a:rPr lang="zh-CN" altLang="en-US" sz="2000" dirty="0" smtClean="0">
                <a:latin typeface="微软雅黑" panose="020B0503020204020204" pitchFamily="34" charset="-122"/>
                <a:ea typeface="微软雅黑" panose="020B0503020204020204" pitchFamily="34" charset="-122"/>
              </a:rPr>
              <a:t>体只负</a:t>
            </a:r>
            <a:r>
              <a:rPr lang="zh-CN" altLang="en-US" sz="2000" dirty="0">
                <a:latin typeface="微软雅黑" panose="020B0503020204020204" pitchFamily="34" charset="-122"/>
                <a:ea typeface="微软雅黑" panose="020B0503020204020204" pitchFamily="34" charset="-122"/>
              </a:rPr>
              <a:t>责记</a:t>
            </a:r>
            <a:r>
              <a:rPr lang="zh-CN" altLang="en-US" sz="2000" dirty="0" smtClean="0">
                <a:latin typeface="微软雅黑" panose="020B0503020204020204" pitchFamily="34" charset="-122"/>
                <a:ea typeface="微软雅黑" panose="020B0503020204020204" pitchFamily="34" charset="-122"/>
              </a:rPr>
              <a:t>录前一段时间内的所有交</a:t>
            </a:r>
            <a:r>
              <a:rPr lang="zh-CN" altLang="en-US" sz="2000" dirty="0">
                <a:latin typeface="微软雅黑" panose="020B0503020204020204" pitchFamily="34" charset="-122"/>
                <a:ea typeface="微软雅黑" panose="020B0503020204020204" pitchFamily="34" charset="-122"/>
              </a:rPr>
              <a:t>易信息</a:t>
            </a:r>
            <a:r>
              <a:rPr lang="zh-CN" altLang="en-US" sz="2000" dirty="0" smtClean="0">
                <a:latin typeface="微软雅黑" panose="020B0503020204020204" pitchFamily="34" charset="-122"/>
                <a:ea typeface="微软雅黑" panose="020B0503020204020204" pitchFamily="34" charset="-122"/>
              </a:rPr>
              <a:t>，区</a:t>
            </a:r>
            <a:r>
              <a:rPr lang="zh-CN" altLang="en-US" sz="2000" dirty="0">
                <a:latin typeface="微软雅黑" panose="020B0503020204020204" pitchFamily="34" charset="-122"/>
                <a:ea typeface="微软雅黑" panose="020B0503020204020204" pitchFamily="34" charset="-122"/>
              </a:rPr>
              <a:t>块链的大部分功能</a:t>
            </a:r>
            <a:r>
              <a:rPr lang="zh-CN" altLang="en-US" sz="2000" dirty="0" smtClean="0">
                <a:latin typeface="微软雅黑" panose="020B0503020204020204" pitchFamily="34" charset="-122"/>
                <a:ea typeface="微软雅黑" panose="020B0503020204020204" pitchFamily="34" charset="-122"/>
              </a:rPr>
              <a:t>都由</a:t>
            </a:r>
            <a:r>
              <a:rPr lang="zh-CN" altLang="en-US" sz="2000" dirty="0">
                <a:latin typeface="微软雅黑" panose="020B0503020204020204" pitchFamily="34" charset="-122"/>
                <a:ea typeface="微软雅黑" panose="020B0503020204020204" pitchFamily="34" charset="-122"/>
              </a:rPr>
              <a:t>区块头实</a:t>
            </a:r>
            <a:r>
              <a:rPr lang="zh-CN" altLang="en-US" sz="2000" dirty="0" smtClean="0">
                <a:latin typeface="微软雅黑" panose="020B0503020204020204" pitchFamily="34" charset="-122"/>
                <a:ea typeface="微软雅黑" panose="020B0503020204020204" pitchFamily="34" charset="-122"/>
              </a:rPr>
              <a:t>现。</a:t>
            </a:r>
            <a:endParaRPr lang="zh-CN" altLang="en-US" sz="2000" dirty="0">
              <a:latin typeface="微软雅黑" panose="020B0503020204020204" pitchFamily="34" charset="-122"/>
              <a:ea typeface="微软雅黑" panose="020B0503020204020204" pitchFamily="34" charset="-122"/>
            </a:endParaRPr>
          </a:p>
        </p:txBody>
      </p:sp>
      <p:sp>
        <p:nvSpPr>
          <p:cNvPr id="7" name="矩形 6"/>
          <p:cNvSpPr/>
          <p:nvPr/>
        </p:nvSpPr>
        <p:spPr>
          <a:xfrm>
            <a:off x="251520" y="712292"/>
            <a:ext cx="8640960" cy="581057"/>
          </a:xfrm>
          <a:prstGeom prst="rect">
            <a:avLst/>
          </a:prstGeom>
        </p:spPr>
        <p:txBody>
          <a:bodyPr wrap="square">
            <a:spAutoFit/>
          </a:bodyPr>
          <a:lstStyle/>
          <a:p>
            <a:pPr>
              <a:lnSpc>
                <a:spcPct val="150000"/>
              </a:lnSpc>
            </a:pPr>
            <a:r>
              <a:rPr lang="zh-CN" altLang="en-US" sz="2400" b="1" dirty="0" smtClean="0">
                <a:latin typeface="微软雅黑" panose="020B0503020204020204" pitchFamily="34" charset="-122"/>
                <a:ea typeface="微软雅黑" panose="020B0503020204020204" pitchFamily="34" charset="-122"/>
              </a:rPr>
              <a:t>区块</a:t>
            </a:r>
            <a:endParaRPr lang="en-US" altLang="zh-CN" sz="2400"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886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39952" y="189072"/>
            <a:ext cx="5004048" cy="523220"/>
          </a:xfrm>
          <a:prstGeom prst="rect">
            <a:avLst/>
          </a:prstGeom>
          <a:noFill/>
        </p:spPr>
        <p:txBody>
          <a:bodyPr wrap="square" rtlCol="0">
            <a:spAutoFit/>
          </a:bodyPr>
          <a:lstStyle/>
          <a:p>
            <a:pPr algn="r"/>
            <a:r>
              <a:rPr lang="en-US" altLang="zh-CN" sz="2800" dirty="0" smtClean="0">
                <a:latin typeface="微软雅黑" panose="020B0503020204020204" pitchFamily="34" charset="-122"/>
                <a:ea typeface="微软雅黑" panose="020B0503020204020204" pitchFamily="34" charset="-122"/>
              </a:rPr>
              <a:t>4.</a:t>
            </a:r>
            <a:r>
              <a:rPr lang="zh-CN" altLang="en-US" sz="2800" dirty="0" smtClean="0">
                <a:latin typeface="微软雅黑" panose="020B0503020204020204" pitchFamily="34" charset="-122"/>
                <a:ea typeface="微软雅黑" panose="020B0503020204020204" pitchFamily="34" charset="-122"/>
              </a:rPr>
              <a:t>数据结构</a:t>
            </a:r>
            <a:endParaRPr lang="en-US" altLang="zh-CN" sz="2800" dirty="0">
              <a:latin typeface="微软雅黑" panose="020B0503020204020204" pitchFamily="34" charset="-122"/>
              <a:ea typeface="微软雅黑" panose="020B0503020204020204" pitchFamily="34" charset="-122"/>
            </a:endParaRPr>
          </a:p>
        </p:txBody>
      </p:sp>
      <p:sp>
        <p:nvSpPr>
          <p:cNvPr id="11" name="矩形 10"/>
          <p:cNvSpPr/>
          <p:nvPr/>
        </p:nvSpPr>
        <p:spPr>
          <a:xfrm>
            <a:off x="251520" y="712292"/>
            <a:ext cx="8640960" cy="581057"/>
          </a:xfrm>
          <a:prstGeom prst="rect">
            <a:avLst/>
          </a:prstGeom>
        </p:spPr>
        <p:txBody>
          <a:bodyPr wrap="square">
            <a:spAutoFit/>
          </a:bodyPr>
          <a:lstStyle/>
          <a:p>
            <a:pPr>
              <a:lnSpc>
                <a:spcPct val="150000"/>
              </a:lnSpc>
            </a:pPr>
            <a:r>
              <a:rPr lang="zh-CN" altLang="en-US" sz="2400" b="1" dirty="0" smtClean="0">
                <a:latin typeface="微软雅黑" panose="020B0503020204020204" pitchFamily="34" charset="-122"/>
                <a:ea typeface="微软雅黑" panose="020B0503020204020204" pitchFamily="34" charset="-122"/>
              </a:rPr>
              <a:t>区块头</a:t>
            </a:r>
            <a:endParaRPr lang="en-US" altLang="zh-CN" sz="2400" b="1" dirty="0" smtClean="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0658" y="1035457"/>
            <a:ext cx="2433830" cy="5408012"/>
          </a:xfrm>
          <a:prstGeom prst="rect">
            <a:avLst/>
          </a:prstGeom>
        </p:spPr>
      </p:pic>
      <p:sp>
        <p:nvSpPr>
          <p:cNvPr id="8" name="矩形 7"/>
          <p:cNvSpPr/>
          <p:nvPr/>
        </p:nvSpPr>
        <p:spPr>
          <a:xfrm>
            <a:off x="251519" y="1293349"/>
            <a:ext cx="6480721" cy="5170646"/>
          </a:xfrm>
          <a:prstGeom prst="rect">
            <a:avLst/>
          </a:prstGeom>
        </p:spPr>
        <p:txBody>
          <a:bodyPr wrap="square">
            <a:spAutoFit/>
          </a:bodyPr>
          <a:lstStyle/>
          <a:p>
            <a:pPr marL="457200" indent="-457200">
              <a:lnSpc>
                <a:spcPct val="150000"/>
              </a:lnSpc>
              <a:buFont typeface="+mj-lt"/>
              <a:buAutoNum type="arabicPeriod"/>
            </a:pPr>
            <a:r>
              <a:rPr lang="zh-CN" altLang="en-US" sz="2000" dirty="0" smtClean="0">
                <a:solidFill>
                  <a:srgbClr val="333333"/>
                </a:solidFill>
                <a:latin typeface="Microsoft YaHei" panose="020B0503020204020204" pitchFamily="34" charset="-122"/>
                <a:ea typeface="Microsoft YaHei" panose="020B0503020204020204" pitchFamily="34" charset="-122"/>
              </a:rPr>
              <a:t>版</a:t>
            </a:r>
            <a:r>
              <a:rPr lang="zh-CN" altLang="en-US" sz="2000" dirty="0">
                <a:solidFill>
                  <a:srgbClr val="333333"/>
                </a:solidFill>
                <a:latin typeface="Microsoft YaHei" panose="020B0503020204020204" pitchFamily="34" charset="-122"/>
                <a:ea typeface="Microsoft YaHei" panose="020B0503020204020204" pitchFamily="34" charset="-122"/>
              </a:rPr>
              <a:t>本</a:t>
            </a:r>
            <a:r>
              <a:rPr lang="zh-CN" altLang="en-US" sz="2000" dirty="0" smtClean="0">
                <a:solidFill>
                  <a:srgbClr val="333333"/>
                </a:solidFill>
                <a:latin typeface="Microsoft YaHei" panose="020B0503020204020204" pitchFamily="34" charset="-122"/>
                <a:ea typeface="Microsoft YaHei" panose="020B0503020204020204" pitchFamily="34" charset="-122"/>
              </a:rPr>
              <a:t>号，</a:t>
            </a:r>
            <a:r>
              <a:rPr lang="zh-CN" altLang="en-US" sz="2000" dirty="0">
                <a:solidFill>
                  <a:srgbClr val="333333"/>
                </a:solidFill>
                <a:latin typeface="Microsoft YaHei" panose="020B0503020204020204" pitchFamily="34" charset="-122"/>
                <a:ea typeface="Microsoft YaHei" panose="020B0503020204020204" pitchFamily="34" charset="-122"/>
              </a:rPr>
              <a:t>标示软件及协议的相关版本信</a:t>
            </a:r>
            <a:r>
              <a:rPr lang="zh-CN" altLang="en-US" sz="2000" dirty="0" smtClean="0">
                <a:solidFill>
                  <a:srgbClr val="333333"/>
                </a:solidFill>
                <a:latin typeface="Microsoft YaHei" panose="020B0503020204020204" pitchFamily="34" charset="-122"/>
                <a:ea typeface="Microsoft YaHei" panose="020B0503020204020204" pitchFamily="34" charset="-122"/>
              </a:rPr>
              <a:t>息</a:t>
            </a:r>
            <a:endParaRPr lang="zh-CN" altLang="en-US" sz="2000" dirty="0">
              <a:solidFill>
                <a:srgbClr val="333333"/>
              </a:solidFill>
              <a:latin typeface="Microsoft YaHei" panose="020B0503020204020204" pitchFamily="34" charset="-122"/>
              <a:ea typeface="Microsoft YaHei" panose="020B0503020204020204" pitchFamily="34" charset="-122"/>
            </a:endParaRPr>
          </a:p>
          <a:p>
            <a:pPr marL="457200" indent="-457200">
              <a:lnSpc>
                <a:spcPct val="150000"/>
              </a:lnSpc>
              <a:buFont typeface="+mj-lt"/>
              <a:buAutoNum type="arabicPeriod"/>
            </a:pPr>
            <a:r>
              <a:rPr lang="zh-CN" altLang="en-US" sz="2000" dirty="0">
                <a:solidFill>
                  <a:srgbClr val="333333"/>
                </a:solidFill>
                <a:latin typeface="Microsoft YaHei" panose="020B0503020204020204" pitchFamily="34" charset="-122"/>
                <a:ea typeface="Microsoft YaHei" panose="020B0503020204020204" pitchFamily="34" charset="-122"/>
              </a:rPr>
              <a:t>父区块哈希</a:t>
            </a:r>
            <a:r>
              <a:rPr lang="zh-CN" altLang="en-US" sz="2000" dirty="0" smtClean="0">
                <a:solidFill>
                  <a:srgbClr val="333333"/>
                </a:solidFill>
                <a:latin typeface="Microsoft YaHei" panose="020B0503020204020204" pitchFamily="34" charset="-122"/>
                <a:ea typeface="Microsoft YaHei" panose="020B0503020204020204" pitchFamily="34" charset="-122"/>
              </a:rPr>
              <a:t>值，</a:t>
            </a:r>
            <a:r>
              <a:rPr lang="zh-CN" altLang="en-US" sz="2000" dirty="0">
                <a:solidFill>
                  <a:srgbClr val="333333"/>
                </a:solidFill>
                <a:latin typeface="Microsoft YaHei" panose="020B0503020204020204" pitchFamily="34" charset="-122"/>
                <a:ea typeface="Microsoft YaHei" panose="020B0503020204020204" pitchFamily="34" charset="-122"/>
              </a:rPr>
              <a:t>引用的区块链中父区块头的哈希值，通过这个值每个区块才首尾相连组成了区块链，并且这个值对区块链的安全性起到了至关重要的作</a:t>
            </a:r>
            <a:r>
              <a:rPr lang="zh-CN" altLang="en-US" sz="2000" dirty="0" smtClean="0">
                <a:solidFill>
                  <a:srgbClr val="333333"/>
                </a:solidFill>
                <a:latin typeface="Microsoft YaHei" panose="020B0503020204020204" pitchFamily="34" charset="-122"/>
                <a:ea typeface="Microsoft YaHei" panose="020B0503020204020204" pitchFamily="34" charset="-122"/>
              </a:rPr>
              <a:t>用</a:t>
            </a:r>
            <a:endParaRPr lang="zh-CN" altLang="en-US" sz="2000" dirty="0">
              <a:solidFill>
                <a:srgbClr val="333333"/>
              </a:solidFill>
              <a:latin typeface="Microsoft YaHei" panose="020B0503020204020204" pitchFamily="34" charset="-122"/>
              <a:ea typeface="Microsoft YaHei" panose="020B0503020204020204" pitchFamily="34" charset="-122"/>
            </a:endParaRPr>
          </a:p>
          <a:p>
            <a:pPr marL="457200" indent="-457200">
              <a:lnSpc>
                <a:spcPct val="150000"/>
              </a:lnSpc>
              <a:buFont typeface="+mj-lt"/>
              <a:buAutoNum type="arabicPeriod"/>
            </a:pPr>
            <a:r>
              <a:rPr lang="en-US" altLang="zh-CN" sz="2000" dirty="0" err="1">
                <a:solidFill>
                  <a:srgbClr val="333333"/>
                </a:solidFill>
                <a:latin typeface="Microsoft YaHei" panose="020B0503020204020204" pitchFamily="34" charset="-122"/>
                <a:ea typeface="Microsoft YaHei" panose="020B0503020204020204" pitchFamily="34" charset="-122"/>
              </a:rPr>
              <a:t>Merkle</a:t>
            </a:r>
            <a:r>
              <a:rPr lang="en-US" altLang="zh-CN" sz="2000" dirty="0">
                <a:solidFill>
                  <a:srgbClr val="333333"/>
                </a:solidFill>
                <a:latin typeface="Microsoft YaHei" panose="020B0503020204020204" pitchFamily="34" charset="-122"/>
                <a:ea typeface="Microsoft YaHei" panose="020B0503020204020204" pitchFamily="34" charset="-122"/>
              </a:rPr>
              <a:t> </a:t>
            </a:r>
            <a:r>
              <a:rPr lang="zh-CN" altLang="en-US" sz="2000" dirty="0" smtClean="0">
                <a:solidFill>
                  <a:srgbClr val="333333"/>
                </a:solidFill>
                <a:latin typeface="Microsoft YaHei" panose="020B0503020204020204" pitchFamily="34" charset="-122"/>
                <a:ea typeface="Microsoft YaHei" panose="020B0503020204020204" pitchFamily="34" charset="-122"/>
              </a:rPr>
              <a:t>根，</a:t>
            </a:r>
            <a:r>
              <a:rPr lang="zh-CN" altLang="en-US" sz="2000" dirty="0">
                <a:solidFill>
                  <a:srgbClr val="333333"/>
                </a:solidFill>
                <a:latin typeface="Microsoft YaHei" panose="020B0503020204020204" pitchFamily="34" charset="-122"/>
                <a:ea typeface="Microsoft YaHei" panose="020B0503020204020204" pitchFamily="34" charset="-122"/>
              </a:rPr>
              <a:t>这个值是由区块主体中所有交易的哈希值再逐级两两哈希计算出来的一个数值，主要用于检验一笔交易是否在这个区块中存</a:t>
            </a:r>
            <a:r>
              <a:rPr lang="zh-CN" altLang="en-US" sz="2000" dirty="0" smtClean="0">
                <a:solidFill>
                  <a:srgbClr val="333333"/>
                </a:solidFill>
                <a:latin typeface="Microsoft YaHei" panose="020B0503020204020204" pitchFamily="34" charset="-122"/>
                <a:ea typeface="Microsoft YaHei" panose="020B0503020204020204" pitchFamily="34" charset="-122"/>
              </a:rPr>
              <a:t>在</a:t>
            </a:r>
            <a:endParaRPr lang="zh-CN" altLang="en-US" sz="2000" dirty="0">
              <a:solidFill>
                <a:srgbClr val="333333"/>
              </a:solidFill>
              <a:latin typeface="Microsoft YaHei" panose="020B0503020204020204" pitchFamily="34" charset="-122"/>
              <a:ea typeface="Microsoft YaHei" panose="020B0503020204020204" pitchFamily="34" charset="-122"/>
            </a:endParaRPr>
          </a:p>
          <a:p>
            <a:pPr marL="457200" indent="-457200">
              <a:lnSpc>
                <a:spcPct val="150000"/>
              </a:lnSpc>
              <a:buFont typeface="+mj-lt"/>
              <a:buAutoNum type="arabicPeriod"/>
            </a:pPr>
            <a:r>
              <a:rPr lang="zh-CN" altLang="en-US" sz="2000" dirty="0">
                <a:solidFill>
                  <a:srgbClr val="333333"/>
                </a:solidFill>
                <a:latin typeface="Microsoft YaHei" panose="020B0503020204020204" pitchFamily="34" charset="-122"/>
                <a:ea typeface="Microsoft YaHei" panose="020B0503020204020204" pitchFamily="34" charset="-122"/>
              </a:rPr>
              <a:t>时间</a:t>
            </a:r>
            <a:r>
              <a:rPr lang="zh-CN" altLang="en-US" sz="2000" dirty="0" smtClean="0">
                <a:solidFill>
                  <a:srgbClr val="333333"/>
                </a:solidFill>
                <a:latin typeface="Microsoft YaHei" panose="020B0503020204020204" pitchFamily="34" charset="-122"/>
                <a:ea typeface="Microsoft YaHei" panose="020B0503020204020204" pitchFamily="34" charset="-122"/>
              </a:rPr>
              <a:t>戳，</a:t>
            </a:r>
            <a:r>
              <a:rPr lang="zh-CN" altLang="en-US" sz="2000" dirty="0">
                <a:solidFill>
                  <a:srgbClr val="333333"/>
                </a:solidFill>
                <a:latin typeface="Microsoft YaHei" panose="020B0503020204020204" pitchFamily="34" charset="-122"/>
                <a:ea typeface="Microsoft YaHei" panose="020B0503020204020204" pitchFamily="34" charset="-122"/>
              </a:rPr>
              <a:t>记录该区块产生的时间，精确到</a:t>
            </a:r>
            <a:r>
              <a:rPr lang="zh-CN" altLang="en-US" sz="2000" dirty="0" smtClean="0">
                <a:solidFill>
                  <a:srgbClr val="333333"/>
                </a:solidFill>
                <a:latin typeface="Microsoft YaHei" panose="020B0503020204020204" pitchFamily="34" charset="-122"/>
                <a:ea typeface="Microsoft YaHei" panose="020B0503020204020204" pitchFamily="34" charset="-122"/>
              </a:rPr>
              <a:t>秒</a:t>
            </a:r>
            <a:endParaRPr lang="zh-CN" altLang="en-US" sz="2000" dirty="0">
              <a:solidFill>
                <a:srgbClr val="333333"/>
              </a:solidFill>
              <a:latin typeface="Microsoft YaHei" panose="020B0503020204020204" pitchFamily="34" charset="-122"/>
              <a:ea typeface="Microsoft YaHei" panose="020B0503020204020204" pitchFamily="34" charset="-122"/>
            </a:endParaRPr>
          </a:p>
          <a:p>
            <a:pPr marL="457200" indent="-457200">
              <a:lnSpc>
                <a:spcPct val="150000"/>
              </a:lnSpc>
              <a:buFont typeface="+mj-lt"/>
              <a:buAutoNum type="arabicPeriod"/>
            </a:pPr>
            <a:r>
              <a:rPr lang="zh-CN" altLang="en-US" sz="2000" dirty="0">
                <a:solidFill>
                  <a:srgbClr val="333333"/>
                </a:solidFill>
                <a:latin typeface="Microsoft YaHei" panose="020B0503020204020204" pitchFamily="34" charset="-122"/>
                <a:ea typeface="Microsoft YaHei" panose="020B0503020204020204" pitchFamily="34" charset="-122"/>
              </a:rPr>
              <a:t>难度</a:t>
            </a:r>
            <a:r>
              <a:rPr lang="zh-CN" altLang="en-US" sz="2000" dirty="0" smtClean="0">
                <a:solidFill>
                  <a:srgbClr val="333333"/>
                </a:solidFill>
                <a:latin typeface="Microsoft YaHei" panose="020B0503020204020204" pitchFamily="34" charset="-122"/>
                <a:ea typeface="Microsoft YaHei" panose="020B0503020204020204" pitchFamily="34" charset="-122"/>
              </a:rPr>
              <a:t>值，</a:t>
            </a:r>
            <a:r>
              <a:rPr lang="zh-CN" altLang="en-US" sz="2000" dirty="0">
                <a:solidFill>
                  <a:srgbClr val="333333"/>
                </a:solidFill>
                <a:latin typeface="Microsoft YaHei" panose="020B0503020204020204" pitchFamily="34" charset="-122"/>
                <a:ea typeface="Microsoft YaHei" panose="020B0503020204020204" pitchFamily="34" charset="-122"/>
              </a:rPr>
              <a:t>该区块相关数学题的难度目</a:t>
            </a:r>
            <a:r>
              <a:rPr lang="zh-CN" altLang="en-US" sz="2000" dirty="0" smtClean="0">
                <a:solidFill>
                  <a:srgbClr val="333333"/>
                </a:solidFill>
                <a:latin typeface="Microsoft YaHei" panose="020B0503020204020204" pitchFamily="34" charset="-122"/>
                <a:ea typeface="Microsoft YaHei" panose="020B0503020204020204" pitchFamily="34" charset="-122"/>
              </a:rPr>
              <a:t>标</a:t>
            </a:r>
            <a:endParaRPr lang="zh-CN" altLang="en-US" sz="2000" dirty="0">
              <a:solidFill>
                <a:srgbClr val="333333"/>
              </a:solidFill>
              <a:latin typeface="Microsoft YaHei" panose="020B0503020204020204" pitchFamily="34" charset="-122"/>
              <a:ea typeface="Microsoft YaHei" panose="020B0503020204020204" pitchFamily="34" charset="-122"/>
            </a:endParaRPr>
          </a:p>
          <a:p>
            <a:pPr marL="457200" indent="-457200">
              <a:lnSpc>
                <a:spcPct val="150000"/>
              </a:lnSpc>
              <a:buFont typeface="+mj-lt"/>
              <a:buAutoNum type="arabicPeriod"/>
            </a:pPr>
            <a:r>
              <a:rPr lang="zh-CN" altLang="en-US" sz="2000" dirty="0" smtClean="0">
                <a:solidFill>
                  <a:srgbClr val="333333"/>
                </a:solidFill>
                <a:latin typeface="Microsoft YaHei" panose="020B0503020204020204" pitchFamily="34" charset="-122"/>
                <a:ea typeface="Microsoft YaHei" panose="020B0503020204020204" pitchFamily="34" charset="-122"/>
              </a:rPr>
              <a:t>随机数</a:t>
            </a:r>
            <a:r>
              <a:rPr lang="en-US" altLang="zh-CN" sz="2000" dirty="0" smtClean="0">
                <a:solidFill>
                  <a:srgbClr val="333333"/>
                </a:solidFill>
                <a:latin typeface="Microsoft YaHei" panose="020B0503020204020204" pitchFamily="34" charset="-122"/>
                <a:ea typeface="Microsoft YaHei" panose="020B0503020204020204" pitchFamily="34" charset="-122"/>
              </a:rPr>
              <a:t>(Nonce)</a:t>
            </a:r>
            <a:r>
              <a:rPr lang="zh-CN" altLang="en-US" sz="2000" dirty="0" smtClean="0">
                <a:solidFill>
                  <a:srgbClr val="333333"/>
                </a:solidFill>
                <a:latin typeface="Microsoft YaHei" panose="020B0503020204020204" pitchFamily="34" charset="-122"/>
                <a:ea typeface="Microsoft YaHei" panose="020B0503020204020204" pitchFamily="34" charset="-122"/>
              </a:rPr>
              <a:t>，</a:t>
            </a:r>
            <a:r>
              <a:rPr lang="zh-CN" altLang="en-US" sz="2000" dirty="0">
                <a:solidFill>
                  <a:srgbClr val="333333"/>
                </a:solidFill>
                <a:latin typeface="Microsoft YaHei" panose="020B0503020204020204" pitchFamily="34" charset="-122"/>
                <a:ea typeface="Microsoft YaHei" panose="020B0503020204020204" pitchFamily="34" charset="-122"/>
              </a:rPr>
              <a:t>记录解密该区块相关数学题的答案的</a:t>
            </a:r>
            <a:r>
              <a:rPr lang="zh-CN" altLang="en-US" sz="2000" dirty="0" smtClean="0">
                <a:solidFill>
                  <a:srgbClr val="333333"/>
                </a:solidFill>
                <a:latin typeface="Microsoft YaHei" panose="020B0503020204020204" pitchFamily="34" charset="-122"/>
                <a:ea typeface="Microsoft YaHei" panose="020B0503020204020204" pitchFamily="34" charset="-122"/>
              </a:rPr>
              <a:t>值</a:t>
            </a:r>
            <a:endParaRPr lang="zh-CN" altLang="en-US" sz="2000" dirty="0">
              <a:solidFill>
                <a:srgbClr val="333333"/>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059477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algn="r"/>
            <a:r>
              <a:rPr lang="en-US" altLang="zh-CN" sz="2800" dirty="0" smtClean="0">
                <a:latin typeface="微软雅黑" panose="020B0503020204020204" pitchFamily="34" charset="-122"/>
                <a:ea typeface="微软雅黑" panose="020B0503020204020204" pitchFamily="34" charset="-122"/>
              </a:rPr>
              <a:t>4.</a:t>
            </a:r>
            <a:r>
              <a:rPr lang="zh-CN" altLang="en-US" sz="2800" dirty="0" smtClean="0">
                <a:latin typeface="微软雅黑" panose="020B0503020204020204" pitchFamily="34" charset="-122"/>
                <a:ea typeface="微软雅黑" panose="020B0503020204020204" pitchFamily="34" charset="-122"/>
              </a:rPr>
              <a:t>数据结构</a:t>
            </a:r>
            <a:endParaRPr lang="en-US" altLang="zh-CN" sz="2800" dirty="0" smtClean="0">
              <a:latin typeface="微软雅黑" panose="020B0503020204020204" pitchFamily="34" charset="-122"/>
              <a:ea typeface="微软雅黑" panose="020B0503020204020204" pitchFamily="34" charset="-122"/>
            </a:endParaRPr>
          </a:p>
        </p:txBody>
      </p:sp>
      <p:sp>
        <p:nvSpPr>
          <p:cNvPr id="8" name="矩形 7"/>
          <p:cNvSpPr/>
          <p:nvPr/>
        </p:nvSpPr>
        <p:spPr>
          <a:xfrm>
            <a:off x="251520" y="1268760"/>
            <a:ext cx="8640959" cy="4708981"/>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在当前区</a:t>
            </a:r>
            <a:r>
              <a:rPr lang="zh-CN" altLang="en-US" sz="2000" dirty="0" smtClean="0">
                <a:latin typeface="微软雅黑" panose="020B0503020204020204" pitchFamily="34" charset="-122"/>
                <a:ea typeface="微软雅黑" panose="020B0503020204020204" pitchFamily="34" charset="-122"/>
              </a:rPr>
              <a:t>块加入区块链后，</a:t>
            </a:r>
            <a:r>
              <a:rPr lang="zh-CN" altLang="en-US" sz="2000" dirty="0">
                <a:latin typeface="微软雅黑" panose="020B0503020204020204" pitchFamily="34" charset="-122"/>
                <a:ea typeface="微软雅黑" panose="020B0503020204020204" pitchFamily="34" charset="-122"/>
              </a:rPr>
              <a:t>所有矿工就立即开始下一个区块的生成工</a:t>
            </a:r>
            <a:r>
              <a:rPr lang="zh-CN" altLang="en-US" sz="2000" dirty="0" smtClean="0">
                <a:latin typeface="微软雅黑" panose="020B0503020204020204" pitchFamily="34" charset="-122"/>
                <a:ea typeface="微软雅黑" panose="020B0503020204020204" pitchFamily="34" charset="-122"/>
              </a:rPr>
              <a:t>作。</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把</a:t>
            </a:r>
            <a:r>
              <a:rPr lang="zh-CN" altLang="en-US" sz="2000" dirty="0">
                <a:latin typeface="微软雅黑" panose="020B0503020204020204" pitchFamily="34" charset="-122"/>
                <a:ea typeface="微软雅黑" panose="020B0503020204020204" pitchFamily="34" charset="-122"/>
              </a:rPr>
              <a:t>在本地内存中的交易信息记录到区块主体</a:t>
            </a:r>
            <a:r>
              <a:rPr lang="zh-CN" altLang="en-US" sz="2000" dirty="0" smtClean="0">
                <a:latin typeface="微软雅黑" panose="020B0503020204020204" pitchFamily="34" charset="-122"/>
                <a:ea typeface="微软雅黑" panose="020B0503020204020204" pitchFamily="34" charset="-122"/>
              </a:rPr>
              <a:t>中</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区块主体中生成此区块中所有交易信息的 </a:t>
            </a:r>
            <a:r>
              <a:rPr lang="en-US" altLang="zh-CN" sz="2000" dirty="0" err="1">
                <a:latin typeface="微软雅黑" panose="020B0503020204020204" pitchFamily="34" charset="-122"/>
                <a:ea typeface="微软雅黑" panose="020B0503020204020204" pitchFamily="34" charset="-122"/>
              </a:rPr>
              <a:t>Merkle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树，把 </a:t>
            </a:r>
            <a:r>
              <a:rPr lang="en-US" altLang="zh-CN" sz="2000" dirty="0" err="1">
                <a:latin typeface="微软雅黑" panose="020B0503020204020204" pitchFamily="34" charset="-122"/>
                <a:ea typeface="微软雅黑" panose="020B0503020204020204" pitchFamily="34" charset="-122"/>
              </a:rPr>
              <a:t>Merkle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树根的值保存在区块头</a:t>
            </a:r>
            <a:r>
              <a:rPr lang="zh-CN" altLang="en-US" sz="2000" dirty="0" smtClean="0">
                <a:latin typeface="微软雅黑" panose="020B0503020204020204" pitchFamily="34" charset="-122"/>
                <a:ea typeface="微软雅黑" panose="020B0503020204020204" pitchFamily="34" charset="-122"/>
              </a:rPr>
              <a:t>中</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把</a:t>
            </a:r>
            <a:r>
              <a:rPr lang="zh-CN" altLang="en-US" sz="2000" dirty="0">
                <a:latin typeface="微软雅黑" panose="020B0503020204020204" pitchFamily="34" charset="-122"/>
                <a:ea typeface="微软雅黑" panose="020B0503020204020204" pitchFamily="34" charset="-122"/>
              </a:rPr>
              <a:t>上一个刚刚生成的区块的区块头的数据通过 </a:t>
            </a:r>
            <a:r>
              <a:rPr lang="en-US" altLang="zh-CN" sz="2000" dirty="0">
                <a:latin typeface="微软雅黑" panose="020B0503020204020204" pitchFamily="34" charset="-122"/>
                <a:ea typeface="微软雅黑" panose="020B0503020204020204" pitchFamily="34" charset="-122"/>
              </a:rPr>
              <a:t>SHA256 </a:t>
            </a:r>
            <a:r>
              <a:rPr lang="zh-CN" altLang="en-US" sz="2000" dirty="0">
                <a:latin typeface="微软雅黑" panose="020B0503020204020204" pitchFamily="34" charset="-122"/>
                <a:ea typeface="微软雅黑" panose="020B0503020204020204" pitchFamily="34" charset="-122"/>
              </a:rPr>
              <a:t>算法生成一个 </a:t>
            </a:r>
            <a:r>
              <a:rPr lang="zh-CN" altLang="en-US" sz="2000" dirty="0" smtClean="0">
                <a:latin typeface="微软雅黑" panose="020B0503020204020204" pitchFamily="34" charset="-122"/>
                <a:ea typeface="微软雅黑" panose="020B0503020204020204" pitchFamily="34" charset="-122"/>
              </a:rPr>
              <a:t>哈</a:t>
            </a:r>
            <a:r>
              <a:rPr lang="zh-CN" altLang="en-US" sz="2000" dirty="0">
                <a:latin typeface="微软雅黑" panose="020B0503020204020204" pitchFamily="34" charset="-122"/>
                <a:ea typeface="微软雅黑" panose="020B0503020204020204" pitchFamily="34" charset="-122"/>
              </a:rPr>
              <a:t>希值填入到当前区块的父哈希值</a:t>
            </a:r>
            <a:r>
              <a:rPr lang="zh-CN" altLang="en-US" sz="2000" dirty="0" smtClean="0">
                <a:latin typeface="微软雅黑" panose="020B0503020204020204" pitchFamily="34" charset="-122"/>
                <a:ea typeface="微软雅黑" panose="020B0503020204020204" pitchFamily="34" charset="-122"/>
              </a:rPr>
              <a:t>中</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把</a:t>
            </a:r>
            <a:r>
              <a:rPr lang="zh-CN" altLang="en-US" sz="2000" dirty="0">
                <a:latin typeface="微软雅黑" panose="020B0503020204020204" pitchFamily="34" charset="-122"/>
                <a:ea typeface="微软雅黑" panose="020B0503020204020204" pitchFamily="34" charset="-122"/>
              </a:rPr>
              <a:t>当</a:t>
            </a:r>
            <a:r>
              <a:rPr lang="zh-CN" altLang="en-US" sz="2000" dirty="0" smtClean="0">
                <a:latin typeface="微软雅黑" panose="020B0503020204020204" pitchFamily="34" charset="-122"/>
                <a:ea typeface="微软雅黑" panose="020B0503020204020204" pitchFamily="34" charset="-122"/>
              </a:rPr>
              <a:t>前时</a:t>
            </a:r>
            <a:r>
              <a:rPr lang="zh-CN" altLang="en-US" sz="2000" dirty="0">
                <a:latin typeface="微软雅黑" panose="020B0503020204020204" pitchFamily="34" charset="-122"/>
                <a:ea typeface="微软雅黑" panose="020B0503020204020204" pitchFamily="34" charset="-122"/>
              </a:rPr>
              <a:t>间保存在时间戳字段</a:t>
            </a:r>
            <a:r>
              <a:rPr lang="zh-CN" altLang="en-US" sz="2000" dirty="0" smtClean="0">
                <a:latin typeface="微软雅黑" panose="020B0503020204020204" pitchFamily="34" charset="-122"/>
                <a:ea typeface="微软雅黑" panose="020B0503020204020204" pitchFamily="34" charset="-122"/>
              </a:rPr>
              <a:t>中</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smtClean="0">
                <a:latin typeface="微软雅黑" panose="020B0503020204020204" pitchFamily="34" charset="-122"/>
                <a:ea typeface="微软雅黑" panose="020B0503020204020204" pitchFamily="34" charset="-122"/>
              </a:rPr>
              <a:t>难</a:t>
            </a:r>
            <a:r>
              <a:rPr lang="zh-CN" altLang="en-US" sz="2000" dirty="0">
                <a:latin typeface="微软雅黑" panose="020B0503020204020204" pitchFamily="34" charset="-122"/>
                <a:ea typeface="微软雅黑" panose="020B0503020204020204" pitchFamily="34" charset="-122"/>
              </a:rPr>
              <a:t>度值字</a:t>
            </a:r>
            <a:r>
              <a:rPr lang="zh-CN" altLang="en-US" sz="2000" dirty="0" smtClean="0">
                <a:latin typeface="微软雅黑" panose="020B0503020204020204" pitchFamily="34" charset="-122"/>
                <a:ea typeface="微软雅黑" panose="020B0503020204020204" pitchFamily="34" charset="-122"/>
              </a:rPr>
              <a:t>段会</a:t>
            </a:r>
            <a:r>
              <a:rPr lang="zh-CN" altLang="en-US" sz="2000" dirty="0">
                <a:latin typeface="微软雅黑" panose="020B0503020204020204" pitchFamily="34" charset="-122"/>
                <a:ea typeface="微软雅黑" panose="020B0503020204020204" pitchFamily="34" charset="-122"/>
              </a:rPr>
              <a:t>根据之前一段时间区块的平均生成时间进行调整以应对整</a:t>
            </a:r>
            <a:r>
              <a:rPr lang="zh-CN" altLang="en-US" sz="2000" dirty="0" smtClean="0">
                <a:latin typeface="微软雅黑" panose="020B0503020204020204" pitchFamily="34" charset="-122"/>
                <a:ea typeface="微软雅黑" panose="020B0503020204020204" pitchFamily="34" charset="-122"/>
              </a:rPr>
              <a:t>个网</a:t>
            </a:r>
            <a:r>
              <a:rPr lang="zh-CN" altLang="en-US" sz="2000" dirty="0">
                <a:latin typeface="微软雅黑" panose="020B0503020204020204" pitchFamily="34" charset="-122"/>
                <a:ea typeface="微软雅黑" panose="020B0503020204020204" pitchFamily="34" charset="-122"/>
              </a:rPr>
              <a:t>络不断变化的整体计算总量，如果计算总量增长了，则系统会调高数学题的难度值，使得预期完成下一个区块的时间依然</a:t>
            </a:r>
            <a:r>
              <a:rPr lang="zh-CN" altLang="en-US" sz="2000" dirty="0" smtClean="0">
                <a:latin typeface="微软雅黑" panose="020B0503020204020204" pitchFamily="34" charset="-122"/>
                <a:ea typeface="微软雅黑" panose="020B0503020204020204" pitchFamily="34" charset="-122"/>
              </a:rPr>
              <a:t>在一定时间内</a:t>
            </a:r>
            <a:endParaRPr lang="en-US" altLang="zh-CN" sz="20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9" name="矩形 8"/>
          <p:cNvSpPr/>
          <p:nvPr/>
        </p:nvSpPr>
        <p:spPr>
          <a:xfrm>
            <a:off x="251520" y="712292"/>
            <a:ext cx="8640960" cy="646331"/>
          </a:xfrm>
          <a:prstGeom prst="rect">
            <a:avLst/>
          </a:prstGeom>
        </p:spPr>
        <p:txBody>
          <a:bodyPr wrap="square">
            <a:spAutoFit/>
          </a:bodyPr>
          <a:lstStyle/>
          <a:p>
            <a:pPr>
              <a:lnSpc>
                <a:spcPct val="150000"/>
              </a:lnSpc>
            </a:pPr>
            <a:r>
              <a:rPr lang="zh-CN" altLang="en-US" sz="2400" b="1" dirty="0" smtClean="0">
                <a:latin typeface="微软雅黑" panose="020B0503020204020204" pitchFamily="34" charset="-122"/>
                <a:ea typeface="微软雅黑" panose="020B0503020204020204" pitchFamily="34" charset="-122"/>
              </a:rPr>
              <a:t>区块形成过程</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44845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4139952" y="189072"/>
            <a:ext cx="5004048" cy="523220"/>
          </a:xfrm>
          <a:prstGeom prst="rect">
            <a:avLst/>
          </a:prstGeom>
          <a:noFill/>
        </p:spPr>
        <p:txBody>
          <a:bodyPr wrap="square" rtlCol="0">
            <a:spAutoFit/>
          </a:bodyPr>
          <a:lstStyle/>
          <a:p>
            <a:pPr algn="r"/>
            <a:r>
              <a:rPr lang="zh-CN" altLang="en-US" sz="2800" dirty="0" smtClean="0">
                <a:latin typeface="微软雅黑" panose="020B0503020204020204" pitchFamily="34" charset="-122"/>
                <a:ea typeface="微软雅黑" panose="020B0503020204020204" pitchFamily="34" charset="-122"/>
              </a:rPr>
              <a:t>目录</a:t>
            </a:r>
            <a:endParaRPr lang="en-US" altLang="zh-CN" sz="2800" dirty="0" smtClean="0">
              <a:latin typeface="微软雅黑" panose="020B0503020204020204" pitchFamily="34" charset="-122"/>
              <a:ea typeface="微软雅黑" panose="020B0503020204020204" pitchFamily="34" charset="-122"/>
            </a:endParaRPr>
          </a:p>
        </p:txBody>
      </p:sp>
      <p:sp>
        <p:nvSpPr>
          <p:cNvPr id="105" name="AutoShape 2"/>
          <p:cNvSpPr>
            <a:spLocks noChangeArrowheads="1"/>
          </p:cNvSpPr>
          <p:nvPr/>
        </p:nvSpPr>
        <p:spPr bwMode="auto">
          <a:xfrm>
            <a:off x="2062162" y="2026147"/>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fontAlgn="base">
              <a:spcBef>
                <a:spcPct val="0"/>
              </a:spcBef>
              <a:spcAft>
                <a:spcPct val="0"/>
              </a:spcAft>
            </a:pPr>
            <a:endParaRPr lang="zh-CN" altLang="en-US" sz="2400">
              <a:latin typeface="微软雅黑" pitchFamily="34" charset="-122"/>
              <a:ea typeface="微软雅黑" pitchFamily="34" charset="-122"/>
            </a:endParaRPr>
          </a:p>
        </p:txBody>
      </p:sp>
      <p:sp>
        <p:nvSpPr>
          <p:cNvPr id="110" name="AutoShape 6"/>
          <p:cNvSpPr>
            <a:spLocks noChangeArrowheads="1"/>
          </p:cNvSpPr>
          <p:nvPr/>
        </p:nvSpPr>
        <p:spPr bwMode="auto">
          <a:xfrm>
            <a:off x="2082799" y="1245543"/>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107" name="AutoShape 3"/>
          <p:cNvSpPr>
            <a:spLocks noChangeArrowheads="1"/>
          </p:cNvSpPr>
          <p:nvPr/>
        </p:nvSpPr>
        <p:spPr bwMode="auto">
          <a:xfrm>
            <a:off x="1701800" y="1124744"/>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08" name="Text Box 4"/>
          <p:cNvSpPr txBox="1">
            <a:spLocks noChangeArrowheads="1"/>
          </p:cNvSpPr>
          <p:nvPr/>
        </p:nvSpPr>
        <p:spPr bwMode="auto">
          <a:xfrm>
            <a:off x="2311400" y="1299369"/>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vl="0"/>
            <a:r>
              <a:rPr lang="zh-CN" altLang="en-US" sz="2400" dirty="0" smtClean="0">
                <a:latin typeface="微软雅黑" pitchFamily="34" charset="-122"/>
                <a:ea typeface="微软雅黑" pitchFamily="34" charset="-122"/>
              </a:rPr>
              <a:t>   区块链简介</a:t>
            </a:r>
            <a:endParaRPr lang="zh-CN" altLang="en-US" sz="2400" dirty="0">
              <a:latin typeface="微软雅黑" pitchFamily="34" charset="-122"/>
              <a:ea typeface="微软雅黑" pitchFamily="34" charset="-122"/>
            </a:endParaRPr>
          </a:p>
        </p:txBody>
      </p:sp>
      <p:sp>
        <p:nvSpPr>
          <p:cNvPr id="109" name="Text Box 5"/>
          <p:cNvSpPr txBox="1">
            <a:spLocks noChangeArrowheads="1"/>
          </p:cNvSpPr>
          <p:nvPr/>
        </p:nvSpPr>
        <p:spPr bwMode="auto">
          <a:xfrm>
            <a:off x="1846262" y="124380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dirty="0">
                <a:solidFill>
                  <a:schemeClr val="bg1"/>
                </a:solidFill>
                <a:latin typeface="微软雅黑" pitchFamily="34" charset="-122"/>
                <a:ea typeface="微软雅黑" pitchFamily="34" charset="-122"/>
              </a:rPr>
              <a:t>1</a:t>
            </a:r>
          </a:p>
        </p:txBody>
      </p:sp>
      <p:sp>
        <p:nvSpPr>
          <p:cNvPr id="111" name="AutoShape 7"/>
          <p:cNvSpPr>
            <a:spLocks noChangeArrowheads="1"/>
          </p:cNvSpPr>
          <p:nvPr/>
        </p:nvSpPr>
        <p:spPr bwMode="auto">
          <a:xfrm>
            <a:off x="1681162" y="184546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13" name="Text Box 8"/>
          <p:cNvSpPr txBox="1">
            <a:spLocks noChangeArrowheads="1"/>
          </p:cNvSpPr>
          <p:nvPr/>
        </p:nvSpPr>
        <p:spPr bwMode="auto">
          <a:xfrm>
            <a:off x="2290762" y="2088356"/>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vl="0" eaLnBrk="0" hangingPunct="0"/>
            <a:r>
              <a:rPr lang="zh-CN" altLang="en-US" sz="2400" dirty="0" smtClean="0">
                <a:latin typeface="微软雅黑" pitchFamily="34" charset="-122"/>
                <a:ea typeface="微软雅黑" pitchFamily="34" charset="-122"/>
              </a:rPr>
              <a:t>   特征及分类</a:t>
            </a:r>
            <a:endParaRPr lang="zh-CN" altLang="en-US" sz="2400" dirty="0">
              <a:latin typeface="微软雅黑" pitchFamily="34" charset="-122"/>
              <a:ea typeface="微软雅黑" pitchFamily="34" charset="-122"/>
            </a:endParaRPr>
          </a:p>
        </p:txBody>
      </p:sp>
      <p:sp>
        <p:nvSpPr>
          <p:cNvPr id="114" name="Text Box 9"/>
          <p:cNvSpPr txBox="1">
            <a:spLocks noChangeArrowheads="1"/>
          </p:cNvSpPr>
          <p:nvPr/>
        </p:nvSpPr>
        <p:spPr bwMode="auto">
          <a:xfrm>
            <a:off x="1825625" y="1962944"/>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2</a:t>
            </a:r>
          </a:p>
        </p:txBody>
      </p:sp>
      <p:sp>
        <p:nvSpPr>
          <p:cNvPr id="115" name="AutoShape 10"/>
          <p:cNvSpPr>
            <a:spLocks noChangeArrowheads="1"/>
          </p:cNvSpPr>
          <p:nvPr/>
        </p:nvSpPr>
        <p:spPr bwMode="auto">
          <a:xfrm>
            <a:off x="2082800" y="2791619"/>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fontAlgn="base">
              <a:spcBef>
                <a:spcPct val="0"/>
              </a:spcBef>
              <a:spcAft>
                <a:spcPct val="0"/>
              </a:spcAft>
            </a:pPr>
            <a:endParaRPr lang="zh-CN" altLang="en-US" sz="2400">
              <a:latin typeface="微软雅黑" pitchFamily="34" charset="-122"/>
              <a:ea typeface="微软雅黑" pitchFamily="34" charset="-122"/>
            </a:endParaRPr>
          </a:p>
        </p:txBody>
      </p:sp>
      <p:sp>
        <p:nvSpPr>
          <p:cNvPr id="116" name="AutoShape 11"/>
          <p:cNvSpPr>
            <a:spLocks noChangeArrowheads="1"/>
          </p:cNvSpPr>
          <p:nvPr/>
        </p:nvSpPr>
        <p:spPr bwMode="auto">
          <a:xfrm>
            <a:off x="1701800" y="2682081"/>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17" name="Text Box 12"/>
          <p:cNvSpPr txBox="1">
            <a:spLocks noChangeArrowheads="1"/>
          </p:cNvSpPr>
          <p:nvPr/>
        </p:nvSpPr>
        <p:spPr bwMode="auto">
          <a:xfrm>
            <a:off x="2311400" y="2847181"/>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en-US" sz="2400" dirty="0" smtClean="0">
                <a:latin typeface="微软雅黑" pitchFamily="34" charset="-122"/>
                <a:ea typeface="微软雅黑" pitchFamily="34" charset="-122"/>
              </a:rPr>
              <a:t>   区块链网络</a:t>
            </a:r>
            <a:endParaRPr lang="zh-CN" altLang="zh-CN" sz="2400" dirty="0">
              <a:latin typeface="微软雅黑" pitchFamily="34" charset="-122"/>
              <a:ea typeface="微软雅黑" pitchFamily="34" charset="-122"/>
            </a:endParaRPr>
          </a:p>
        </p:txBody>
      </p:sp>
      <p:sp>
        <p:nvSpPr>
          <p:cNvPr id="118" name="Text Box 13"/>
          <p:cNvSpPr txBox="1">
            <a:spLocks noChangeArrowheads="1"/>
          </p:cNvSpPr>
          <p:nvPr/>
        </p:nvSpPr>
        <p:spPr bwMode="auto">
          <a:xfrm>
            <a:off x="1852612" y="2791619"/>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3</a:t>
            </a:r>
          </a:p>
        </p:txBody>
      </p:sp>
      <p:sp>
        <p:nvSpPr>
          <p:cNvPr id="119" name="AutoShape 14"/>
          <p:cNvSpPr>
            <a:spLocks noChangeArrowheads="1"/>
          </p:cNvSpPr>
          <p:nvPr/>
        </p:nvSpPr>
        <p:spPr bwMode="auto">
          <a:xfrm>
            <a:off x="2082800" y="3583781"/>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fontAlgn="base">
              <a:spcBef>
                <a:spcPct val="0"/>
              </a:spcBef>
              <a:spcAft>
                <a:spcPct val="0"/>
              </a:spcAft>
            </a:pPr>
            <a:endParaRPr lang="zh-CN" altLang="en-US" sz="2400">
              <a:latin typeface="微软雅黑" pitchFamily="34" charset="-122"/>
              <a:ea typeface="微软雅黑" pitchFamily="34" charset="-122"/>
            </a:endParaRPr>
          </a:p>
        </p:txBody>
      </p:sp>
      <p:sp>
        <p:nvSpPr>
          <p:cNvPr id="120" name="AutoShape 15"/>
          <p:cNvSpPr>
            <a:spLocks noChangeArrowheads="1"/>
          </p:cNvSpPr>
          <p:nvPr/>
        </p:nvSpPr>
        <p:spPr bwMode="auto">
          <a:xfrm>
            <a:off x="1701800" y="346471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21" name="Text Box 16"/>
          <p:cNvSpPr txBox="1">
            <a:spLocks noChangeArrowheads="1"/>
          </p:cNvSpPr>
          <p:nvPr/>
        </p:nvSpPr>
        <p:spPr bwMode="auto">
          <a:xfrm>
            <a:off x="2311400" y="3639344"/>
            <a:ext cx="48528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lvl="0" eaLnBrk="0" fontAlgn="base" hangingPunct="0">
              <a:spcBef>
                <a:spcPct val="0"/>
              </a:spcBef>
              <a:spcAft>
                <a:spcPct val="0"/>
              </a:spcAft>
              <a:defRPr sz="2400">
                <a:latin typeface="微软雅黑" pitchFamily="34" charset="-122"/>
                <a:ea typeface="微软雅黑" pitchFamily="34" charset="-122"/>
              </a:defRPr>
            </a:lvl1pPr>
            <a:lvl2pPr fontAlgn="base">
              <a:spcBef>
                <a:spcPct val="0"/>
              </a:spcBef>
              <a:spcAft>
                <a:spcPct val="0"/>
              </a:spcAft>
              <a:defRPr>
                <a:latin typeface="Arial" pitchFamily="34" charset="0"/>
                <a:ea typeface="宋体" pitchFamily="2" charset="-122"/>
              </a:defRPr>
            </a:lvl2pPr>
            <a:lvl3pPr fontAlgn="base">
              <a:spcBef>
                <a:spcPct val="0"/>
              </a:spcBef>
              <a:spcAft>
                <a:spcPct val="0"/>
              </a:spcAft>
              <a:defRPr>
                <a:latin typeface="Arial" pitchFamily="34" charset="0"/>
                <a:ea typeface="宋体" pitchFamily="2" charset="-122"/>
              </a:defRPr>
            </a:lvl3pPr>
            <a:lvl4pPr fontAlgn="base">
              <a:spcBef>
                <a:spcPct val="0"/>
              </a:spcBef>
              <a:spcAft>
                <a:spcPct val="0"/>
              </a:spcAft>
              <a:defRPr>
                <a:latin typeface="Arial" pitchFamily="34" charset="0"/>
                <a:ea typeface="宋体" pitchFamily="2" charset="-122"/>
              </a:defRPr>
            </a:lvl4pPr>
            <a:lvl5pPr fontAlgn="base">
              <a:spcBef>
                <a:spcPct val="0"/>
              </a:spcBef>
              <a:spcAft>
                <a:spcPct val="0"/>
              </a:spcAft>
              <a:defRPr>
                <a:latin typeface="Arial" pitchFamily="34" charset="0"/>
                <a:ea typeface="宋体" pitchFamily="2" charset="-122"/>
              </a:defRPr>
            </a:lvl5pPr>
            <a:lvl6pPr>
              <a:defRPr>
                <a:latin typeface="Arial" pitchFamily="34" charset="0"/>
                <a:ea typeface="宋体" pitchFamily="2" charset="-122"/>
              </a:defRPr>
            </a:lvl6pPr>
            <a:lvl7pPr>
              <a:defRPr>
                <a:latin typeface="Arial" pitchFamily="34" charset="0"/>
                <a:ea typeface="宋体" pitchFamily="2" charset="-122"/>
              </a:defRPr>
            </a:lvl7pPr>
            <a:lvl8pPr>
              <a:defRPr>
                <a:latin typeface="Arial" pitchFamily="34" charset="0"/>
                <a:ea typeface="宋体" pitchFamily="2" charset="-122"/>
              </a:defRPr>
            </a:lvl8pPr>
            <a:lvl9pPr>
              <a:defRPr>
                <a:latin typeface="Arial" pitchFamily="34" charset="0"/>
                <a:ea typeface="宋体" pitchFamily="2" charset="-122"/>
              </a:defRPr>
            </a:lvl9pPr>
          </a:lstStyle>
          <a:p>
            <a:r>
              <a:rPr lang="zh-CN" altLang="en-US" dirty="0"/>
              <a:t>   </a:t>
            </a:r>
            <a:r>
              <a:rPr lang="zh-CN" altLang="en-US" dirty="0" smtClean="0"/>
              <a:t>数据结构</a:t>
            </a:r>
            <a:endParaRPr lang="zh-CN" altLang="zh-CN" dirty="0"/>
          </a:p>
        </p:txBody>
      </p:sp>
      <p:sp>
        <p:nvSpPr>
          <p:cNvPr id="122" name="Text Box 17"/>
          <p:cNvSpPr txBox="1">
            <a:spLocks noChangeArrowheads="1"/>
          </p:cNvSpPr>
          <p:nvPr/>
        </p:nvSpPr>
        <p:spPr bwMode="auto">
          <a:xfrm>
            <a:off x="1846262" y="358378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4</a:t>
            </a:r>
          </a:p>
        </p:txBody>
      </p:sp>
      <p:sp>
        <p:nvSpPr>
          <p:cNvPr id="42" name="AutoShape 18"/>
          <p:cNvSpPr>
            <a:spLocks noChangeArrowheads="1"/>
          </p:cNvSpPr>
          <p:nvPr/>
        </p:nvSpPr>
        <p:spPr bwMode="auto">
          <a:xfrm>
            <a:off x="2062162" y="4409281"/>
            <a:ext cx="5380038" cy="457200"/>
          </a:xfrm>
          <a:prstGeom prst="roundRect">
            <a:avLst>
              <a:gd name="adj" fmla="val 16667"/>
            </a:avLst>
          </a:prstGeom>
          <a:solidFill>
            <a:schemeClr val="accent2">
              <a:lumMod val="40000"/>
              <a:lumOff val="60000"/>
            </a:schemeClr>
          </a:solidFill>
          <a:ln w="12700" cmpd="sng">
            <a:solidFill>
              <a:schemeClr val="bg1"/>
            </a:solidFill>
            <a:round/>
            <a:headEnd/>
            <a:tailEnd/>
          </a:ln>
          <a:effectLst/>
          <a:extLst/>
        </p:spPr>
        <p:txBody>
          <a:bodyPr wrap="none" anchor="ctr"/>
          <a:lstStyle/>
          <a:p>
            <a:pPr fontAlgn="base">
              <a:spcBef>
                <a:spcPct val="0"/>
              </a:spcBef>
              <a:spcAft>
                <a:spcPct val="0"/>
              </a:spcAft>
            </a:pPr>
            <a:endParaRPr lang="zh-CN" altLang="en-US" sz="2400">
              <a:latin typeface="微软雅黑" pitchFamily="34" charset="-122"/>
              <a:ea typeface="微软雅黑" pitchFamily="34" charset="-122"/>
            </a:endParaRPr>
          </a:p>
        </p:txBody>
      </p:sp>
      <p:sp>
        <p:nvSpPr>
          <p:cNvPr id="43" name="AutoShape 19"/>
          <p:cNvSpPr>
            <a:spLocks noChangeArrowheads="1"/>
          </p:cNvSpPr>
          <p:nvPr/>
        </p:nvSpPr>
        <p:spPr bwMode="auto">
          <a:xfrm>
            <a:off x="1681162" y="429021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44" name="Text Box 20"/>
          <p:cNvSpPr txBox="1">
            <a:spLocks noChangeArrowheads="1"/>
          </p:cNvSpPr>
          <p:nvPr/>
        </p:nvSpPr>
        <p:spPr bwMode="auto">
          <a:xfrm>
            <a:off x="2290762" y="4464844"/>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zh-CN"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核心问题</a:t>
            </a:r>
            <a:endParaRPr lang="zh-CN" sz="2400" dirty="0">
              <a:latin typeface="微软雅黑" pitchFamily="34" charset="-122"/>
              <a:ea typeface="微软雅黑" pitchFamily="34" charset="-122"/>
            </a:endParaRPr>
          </a:p>
        </p:txBody>
      </p:sp>
      <p:sp>
        <p:nvSpPr>
          <p:cNvPr id="45" name="Text Box 21"/>
          <p:cNvSpPr txBox="1">
            <a:spLocks noChangeArrowheads="1"/>
          </p:cNvSpPr>
          <p:nvPr/>
        </p:nvSpPr>
        <p:spPr bwMode="auto">
          <a:xfrm>
            <a:off x="1825625" y="4409281"/>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5</a:t>
            </a:r>
          </a:p>
        </p:txBody>
      </p:sp>
      <p:sp>
        <p:nvSpPr>
          <p:cNvPr id="46" name="AutoShape 18"/>
          <p:cNvSpPr>
            <a:spLocks noChangeArrowheads="1"/>
          </p:cNvSpPr>
          <p:nvPr/>
        </p:nvSpPr>
        <p:spPr bwMode="auto">
          <a:xfrm>
            <a:off x="2072680" y="5204246"/>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47" name="AutoShape 19"/>
          <p:cNvSpPr>
            <a:spLocks noChangeArrowheads="1"/>
          </p:cNvSpPr>
          <p:nvPr/>
        </p:nvSpPr>
        <p:spPr bwMode="auto">
          <a:xfrm>
            <a:off x="1691680" y="5085184"/>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48" name="Text Box 20"/>
          <p:cNvSpPr txBox="1">
            <a:spLocks noChangeArrowheads="1"/>
          </p:cNvSpPr>
          <p:nvPr/>
        </p:nvSpPr>
        <p:spPr bwMode="auto">
          <a:xfrm>
            <a:off x="2301280" y="5259809"/>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前景展望</a:t>
            </a:r>
            <a:endParaRPr lang="zh-CN" sz="2400" dirty="0">
              <a:latin typeface="微软雅黑" pitchFamily="34" charset="-122"/>
              <a:ea typeface="微软雅黑" pitchFamily="34" charset="-122"/>
            </a:endParaRPr>
          </a:p>
        </p:txBody>
      </p:sp>
      <p:sp>
        <p:nvSpPr>
          <p:cNvPr id="49" name="Text Box 21"/>
          <p:cNvSpPr txBox="1">
            <a:spLocks noChangeArrowheads="1"/>
          </p:cNvSpPr>
          <p:nvPr/>
        </p:nvSpPr>
        <p:spPr bwMode="auto">
          <a:xfrm>
            <a:off x="1836143" y="5204246"/>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en-US" altLang="zh-CN" sz="2400" b="1" dirty="0">
                <a:solidFill>
                  <a:schemeClr val="bg1"/>
                </a:solidFill>
                <a:latin typeface="微软雅黑" pitchFamily="34" charset="-122"/>
                <a:ea typeface="微软雅黑" pitchFamily="34" charset="-122"/>
              </a:rPr>
              <a:t>6</a:t>
            </a:r>
            <a:endParaRPr lang="zh-CN" altLang="zh-CN"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174776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lvl="0" algn="r"/>
            <a:r>
              <a:rPr lang="en-US" altLang="zh-CN" sz="2800" dirty="0">
                <a:latin typeface="微软雅黑" panose="020B0503020204020204" pitchFamily="34" charset="-122"/>
                <a:ea typeface="微软雅黑" panose="020B0503020204020204" pitchFamily="34" charset="-122"/>
              </a:rPr>
              <a:t>5</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核心问题</a:t>
            </a:r>
            <a:endParaRPr lang="zh-CN" altLang="zh-CN" sz="2800" b="1" dirty="0"/>
          </a:p>
        </p:txBody>
      </p:sp>
      <p:cxnSp>
        <p:nvCxnSpPr>
          <p:cNvPr id="15" name="直接连接符 1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46067" y="1341923"/>
            <a:ext cx="8875827" cy="961289"/>
          </a:xfrm>
          <a:prstGeom prst="rect">
            <a:avLst/>
          </a:prstGeom>
        </p:spPr>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区块头包含一个随机数，使得区块的随机散列值出现了所需的</a:t>
            </a:r>
            <a:r>
              <a:rPr lang="en-US" altLang="zh-CN" sz="2000" dirty="0" smtClean="0">
                <a:latin typeface="微软雅黑" panose="020B0503020204020204" pitchFamily="34" charset="-122"/>
                <a:ea typeface="微软雅黑" panose="020B0503020204020204" pitchFamily="34" charset="-122"/>
              </a:rPr>
              <a:t>0</a:t>
            </a:r>
            <a:r>
              <a:rPr lang="zh-CN" altLang="en-US" sz="2000" dirty="0" smtClean="0">
                <a:latin typeface="微软雅黑" panose="020B0503020204020204" pitchFamily="34" charset="-122"/>
                <a:ea typeface="微软雅黑" panose="020B0503020204020204" pitchFamily="34" charset="-122"/>
              </a:rPr>
              <a:t>个数。节点通过反复尝试来找到这个随机数， 这样就构建了一个工作量证明机制。</a:t>
            </a:r>
            <a:endParaRPr lang="en-US" altLang="zh-CN" sz="2000" dirty="0" smtClean="0">
              <a:latin typeface="微软雅黑" panose="020B0503020204020204" pitchFamily="34" charset="-122"/>
              <a:ea typeface="微软雅黑" panose="020B0503020204020204" pitchFamily="34" charset="-122"/>
            </a:endParaRPr>
          </a:p>
        </p:txBody>
      </p:sp>
      <p:sp>
        <p:nvSpPr>
          <p:cNvPr id="17" name="矩形 16"/>
          <p:cNvSpPr/>
          <p:nvPr/>
        </p:nvSpPr>
        <p:spPr>
          <a:xfrm>
            <a:off x="251520" y="712292"/>
            <a:ext cx="864096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工</a:t>
            </a:r>
            <a:r>
              <a:rPr lang="zh-CN" altLang="en-US" sz="2400" b="1" dirty="0" smtClean="0">
                <a:latin typeface="微软雅黑" panose="020B0503020204020204" pitchFamily="34" charset="-122"/>
                <a:ea typeface="微软雅黑" panose="020B0503020204020204" pitchFamily="34" charset="-122"/>
              </a:rPr>
              <a:t>作量证明</a:t>
            </a:r>
            <a:endParaRPr lang="en-US" altLang="zh-CN" sz="2400" b="1" dirty="0">
              <a:latin typeface="微软雅黑" panose="020B0503020204020204" pitchFamily="34" charset="-122"/>
              <a:ea typeface="微软雅黑" panose="020B0503020204020204" pitchFamily="34" charset="-122"/>
            </a:endParaRPr>
          </a:p>
        </p:txBody>
      </p:sp>
      <p:sp>
        <p:nvSpPr>
          <p:cNvPr id="2" name="矩形 1"/>
          <p:cNvSpPr/>
          <p:nvPr/>
        </p:nvSpPr>
        <p:spPr>
          <a:xfrm>
            <a:off x="246067" y="2614012"/>
            <a:ext cx="8646413" cy="2400657"/>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工作量证明机制的本</a:t>
            </a:r>
            <a:r>
              <a:rPr lang="zh-CN" altLang="en-US" sz="2000" dirty="0" smtClean="0">
                <a:latin typeface="微软雅黑" panose="020B0503020204020204" pitchFamily="34" charset="-122"/>
                <a:ea typeface="微软雅黑" panose="020B0503020204020204" pitchFamily="34" charset="-122"/>
              </a:rPr>
              <a:t>质是</a:t>
            </a:r>
            <a:r>
              <a:rPr lang="zh-CN" altLang="en-US" sz="2000" dirty="0">
                <a:latin typeface="微软雅黑" panose="020B0503020204020204" pitchFamily="34" charset="-122"/>
                <a:ea typeface="微软雅黑" panose="020B0503020204020204" pitchFamily="34" charset="-122"/>
              </a:rPr>
              <a:t>一</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一</a:t>
            </a:r>
            <a:r>
              <a:rPr lang="zh-CN" altLang="en-US" sz="2000" dirty="0" smtClean="0">
                <a:latin typeface="微软雅黑" panose="020B0503020204020204" pitchFamily="34" charset="-122"/>
                <a:ea typeface="微软雅黑" panose="020B0503020204020204" pitchFamily="34" charset="-122"/>
              </a:rPr>
              <a:t>票，“</a:t>
            </a:r>
            <a:r>
              <a:rPr lang="zh-CN" altLang="en-US" sz="2000" dirty="0">
                <a:latin typeface="微软雅黑" panose="020B0503020204020204" pitchFamily="34" charset="-122"/>
                <a:ea typeface="微软雅黑" panose="020B0503020204020204" pitchFamily="34" charset="-122"/>
              </a:rPr>
              <a:t>大多数”的决定表达为最长的链，因为最长的链包含了最大的工作 量。如果大多数的</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为诚实的节点控制，那么诚实的链条将以最快的速度延长，并超越其他的竞争链条。如果想</a:t>
            </a:r>
            <a:r>
              <a:rPr lang="zh-CN" altLang="en-US" sz="2000" dirty="0" smtClean="0">
                <a:latin typeface="微软雅黑" panose="020B0503020204020204" pitchFamily="34" charset="-122"/>
                <a:ea typeface="微软雅黑" panose="020B0503020204020204" pitchFamily="34" charset="-122"/>
              </a:rPr>
              <a:t>要修</a:t>
            </a:r>
            <a:r>
              <a:rPr lang="zh-CN" altLang="en-US" sz="2000" dirty="0">
                <a:latin typeface="微软雅黑" panose="020B0503020204020204" pitchFamily="34" charset="-122"/>
                <a:ea typeface="微软雅黑" panose="020B0503020204020204" pitchFamily="34" charset="-122"/>
              </a:rPr>
              <a:t>改</a:t>
            </a:r>
            <a:r>
              <a:rPr lang="zh-CN" altLang="en-US" sz="2000" dirty="0" smtClean="0">
                <a:latin typeface="微软雅黑" panose="020B0503020204020204" pitchFamily="34" charset="-122"/>
                <a:ea typeface="微软雅黑" panose="020B0503020204020204" pitchFamily="34" charset="-122"/>
              </a:rPr>
              <a:t>已</a:t>
            </a:r>
            <a:r>
              <a:rPr lang="zh-CN" altLang="en-US" sz="2000" dirty="0">
                <a:latin typeface="微软雅黑" panose="020B0503020204020204" pitchFamily="34" charset="-122"/>
                <a:ea typeface="微软雅黑" panose="020B0503020204020204" pitchFamily="34" charset="-122"/>
              </a:rPr>
              <a:t>出现的区</a:t>
            </a:r>
            <a:r>
              <a:rPr lang="zh-CN" altLang="en-US" sz="2000" dirty="0" smtClean="0">
                <a:latin typeface="微软雅黑" panose="020B0503020204020204" pitchFamily="34" charset="-122"/>
                <a:ea typeface="微软雅黑" panose="020B0503020204020204" pitchFamily="34" charset="-122"/>
              </a:rPr>
              <a:t>块，</a:t>
            </a:r>
            <a:r>
              <a:rPr lang="zh-CN" altLang="en-US" sz="2000" dirty="0">
                <a:latin typeface="微软雅黑" panose="020B0503020204020204" pitchFamily="34" charset="-122"/>
                <a:ea typeface="微软雅黑" panose="020B0503020204020204" pitchFamily="34" charset="-122"/>
              </a:rPr>
              <a:t>攻击者必须重新完成该区块的工作量外加该区块之后所有区块的工作量，并最终赶上和超越诚实节点的工作量。</a:t>
            </a:r>
          </a:p>
        </p:txBody>
      </p:sp>
    </p:spTree>
    <p:extLst>
      <p:ext uri="{BB962C8B-B14F-4D97-AF65-F5344CB8AC3E}">
        <p14:creationId xmlns:p14="http://schemas.microsoft.com/office/powerpoint/2010/main" val="2476708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lvl="0" algn="r"/>
            <a:r>
              <a:rPr lang="en-US" altLang="zh-CN" sz="2800" dirty="0">
                <a:latin typeface="微软雅黑" panose="020B0503020204020204" pitchFamily="34" charset="-122"/>
                <a:ea typeface="微软雅黑" panose="020B0503020204020204" pitchFamily="34" charset="-122"/>
              </a:rPr>
              <a:t>5</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核心问题</a:t>
            </a:r>
            <a:endParaRPr lang="zh-CN" altLang="zh-CN" sz="2800" b="1" dirty="0"/>
          </a:p>
        </p:txBody>
      </p:sp>
      <p:sp>
        <p:nvSpPr>
          <p:cNvPr id="2" name="矩形 1"/>
          <p:cNvSpPr/>
          <p:nvPr/>
        </p:nvSpPr>
        <p:spPr>
          <a:xfrm>
            <a:off x="251521" y="1268760"/>
            <a:ext cx="8640960" cy="1015663"/>
          </a:xfrm>
          <a:prstGeom prst="rect">
            <a:avLst/>
          </a:prstGeom>
        </p:spPr>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同一时间段内全</a:t>
            </a:r>
            <a:r>
              <a:rPr lang="zh-CN" altLang="en-US" sz="2000" dirty="0">
                <a:latin typeface="微软雅黑" panose="020B0503020204020204" pitchFamily="34" charset="-122"/>
                <a:ea typeface="微软雅黑" panose="020B0503020204020204" pitchFamily="34" charset="-122"/>
              </a:rPr>
              <a:t>网不止一个节点能计算</a:t>
            </a:r>
            <a:r>
              <a:rPr lang="zh-CN" altLang="en-US" sz="2000" dirty="0" smtClean="0">
                <a:latin typeface="微软雅黑" panose="020B0503020204020204" pitchFamily="34" charset="-122"/>
                <a:ea typeface="微软雅黑" panose="020B0503020204020204" pitchFamily="34" charset="-122"/>
              </a:rPr>
              <a:t>出</a:t>
            </a:r>
            <a:r>
              <a:rPr lang="zh-CN" altLang="en-US" sz="2000" dirty="0">
                <a:latin typeface="微软雅黑" panose="020B0503020204020204" pitchFamily="34" charset="-122"/>
                <a:ea typeface="微软雅黑" panose="020B0503020204020204" pitchFamily="34" charset="-122"/>
              </a:rPr>
              <a:t>随</a:t>
            </a:r>
            <a:r>
              <a:rPr lang="zh-CN" altLang="en-US" sz="2000" dirty="0" smtClean="0">
                <a:latin typeface="微软雅黑" panose="020B0503020204020204" pitchFamily="34" charset="-122"/>
                <a:ea typeface="微软雅黑" panose="020B0503020204020204" pitchFamily="34" charset="-122"/>
              </a:rPr>
              <a:t>机数，即会</a:t>
            </a:r>
            <a:r>
              <a:rPr lang="zh-CN" altLang="en-US" sz="2000" dirty="0">
                <a:latin typeface="微软雅黑" panose="020B0503020204020204" pitchFamily="34" charset="-122"/>
                <a:ea typeface="微软雅黑" panose="020B0503020204020204" pitchFamily="34" charset="-122"/>
              </a:rPr>
              <a:t>有多个节点在网络中广播它们各自打包好的临</a:t>
            </a:r>
            <a:r>
              <a:rPr lang="zh-CN" altLang="en-US" sz="2000" dirty="0" smtClean="0">
                <a:latin typeface="微软雅黑" panose="020B0503020204020204" pitchFamily="34" charset="-122"/>
                <a:ea typeface="微软雅黑" panose="020B0503020204020204" pitchFamily="34" charset="-122"/>
              </a:rPr>
              <a:t>时</a:t>
            </a:r>
            <a:r>
              <a:rPr lang="zh-CN" altLang="en-US" sz="2000" dirty="0">
                <a:latin typeface="微软雅黑" panose="020B0503020204020204" pitchFamily="34" charset="-122"/>
                <a:ea typeface="微软雅黑" panose="020B0503020204020204" pitchFamily="34" charset="-122"/>
              </a:rPr>
              <a:t>区块</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都是合法的</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12" name="矩形 11"/>
          <p:cNvSpPr/>
          <p:nvPr/>
        </p:nvSpPr>
        <p:spPr>
          <a:xfrm>
            <a:off x="251520" y="712292"/>
            <a:ext cx="8640960" cy="581057"/>
          </a:xfrm>
          <a:prstGeom prst="rect">
            <a:avLst/>
          </a:prstGeom>
        </p:spPr>
        <p:txBody>
          <a:bodyPr wrap="square">
            <a:spAutoFit/>
          </a:bodyPr>
          <a:lstStyle/>
          <a:p>
            <a:pPr>
              <a:lnSpc>
                <a:spcPct val="150000"/>
              </a:lnSpc>
            </a:pPr>
            <a:r>
              <a:rPr lang="zh-CN" altLang="en-US" sz="2400" b="1" dirty="0" smtClean="0">
                <a:latin typeface="微软雅黑" panose="020B0503020204020204" pitchFamily="34" charset="-122"/>
                <a:ea typeface="微软雅黑" panose="020B0503020204020204" pitchFamily="34" charset="-122"/>
              </a:rPr>
              <a:t>分叉</a:t>
            </a:r>
            <a:endParaRPr lang="en-US" altLang="zh-CN" sz="2400" b="1" dirty="0">
              <a:latin typeface="微软雅黑" panose="020B0503020204020204" pitchFamily="34" charset="-122"/>
              <a:ea typeface="微软雅黑" panose="020B0503020204020204" pitchFamily="34" charset="-122"/>
            </a:endParaRPr>
          </a:p>
        </p:txBody>
      </p:sp>
      <p:sp>
        <p:nvSpPr>
          <p:cNvPr id="14" name="矩形 13"/>
          <p:cNvSpPr/>
          <p:nvPr/>
        </p:nvSpPr>
        <p:spPr>
          <a:xfrm>
            <a:off x="251520" y="4195903"/>
            <a:ext cx="8640960" cy="2346283"/>
          </a:xfrm>
          <a:prstGeom prst="rect">
            <a:avLst/>
          </a:prstGeom>
        </p:spPr>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某一节点若收到多个针对同一前</a:t>
            </a:r>
            <a:r>
              <a:rPr lang="zh-CN" altLang="en-US" sz="2000" dirty="0">
                <a:latin typeface="微软雅黑" panose="020B0503020204020204" pitchFamily="34" charset="-122"/>
                <a:ea typeface="微软雅黑" panose="020B0503020204020204" pitchFamily="34" charset="-122"/>
              </a:rPr>
              <a:t>续区块的</a:t>
            </a:r>
            <a:r>
              <a:rPr lang="zh-CN" altLang="en-US" sz="2000" dirty="0" smtClean="0">
                <a:latin typeface="微软雅黑" panose="020B0503020204020204" pitchFamily="34" charset="-122"/>
                <a:ea typeface="微软雅黑" panose="020B0503020204020204" pitchFamily="34" charset="-122"/>
              </a:rPr>
              <a:t>后续临</a:t>
            </a:r>
            <a:r>
              <a:rPr lang="zh-CN" altLang="en-US" sz="2000" dirty="0">
                <a:latin typeface="微软雅黑" panose="020B0503020204020204" pitchFamily="34" charset="-122"/>
                <a:ea typeface="微软雅黑" panose="020B0503020204020204" pitchFamily="34" charset="-122"/>
              </a:rPr>
              <a:t>时区块，</a:t>
            </a:r>
            <a:r>
              <a:rPr lang="zh-CN" altLang="en-US" sz="2000" dirty="0" smtClean="0">
                <a:latin typeface="微软雅黑" panose="020B0503020204020204" pitchFamily="34" charset="-122"/>
                <a:ea typeface="微软雅黑" panose="020B0503020204020204" pitchFamily="34" charset="-122"/>
              </a:rPr>
              <a:t>则该节点会在本</a:t>
            </a:r>
            <a:r>
              <a:rPr lang="zh-CN" altLang="en-US" sz="2000" dirty="0">
                <a:latin typeface="微软雅黑" panose="020B0503020204020204" pitchFamily="34" charset="-122"/>
                <a:ea typeface="微软雅黑" panose="020B0503020204020204" pitchFamily="34" charset="-122"/>
              </a:rPr>
              <a:t>地区块链</a:t>
            </a:r>
            <a:r>
              <a:rPr lang="zh-CN" altLang="en-US" sz="2000" dirty="0" smtClean="0">
                <a:latin typeface="微软雅黑" panose="020B0503020204020204" pitchFamily="34" charset="-122"/>
                <a:ea typeface="微软雅黑" panose="020B0503020204020204" pitchFamily="34" charset="-122"/>
              </a:rPr>
              <a:t>上建立分支，多个临</a:t>
            </a:r>
            <a:r>
              <a:rPr lang="zh-CN" altLang="en-US" sz="2000" dirty="0">
                <a:latin typeface="微软雅黑" panose="020B0503020204020204" pitchFamily="34" charset="-122"/>
                <a:ea typeface="微软雅黑" panose="020B0503020204020204" pitchFamily="34" charset="-122"/>
              </a:rPr>
              <a:t>时区块对</a:t>
            </a:r>
            <a:r>
              <a:rPr lang="zh-CN" altLang="en-US" sz="2000" dirty="0" smtClean="0">
                <a:latin typeface="微软雅黑" panose="020B0503020204020204" pitchFamily="34" charset="-122"/>
                <a:ea typeface="微软雅黑" panose="020B0503020204020204" pitchFamily="34" charset="-122"/>
              </a:rPr>
              <a:t>应多个分支。</a:t>
            </a:r>
            <a:r>
              <a:rPr lang="zh-CN" altLang="en-US" sz="2000" dirty="0">
                <a:latin typeface="微软雅黑" panose="020B0503020204020204" pitchFamily="34" charset="-122"/>
                <a:ea typeface="微软雅黑" panose="020B0503020204020204" pitchFamily="34" charset="-122"/>
              </a:rPr>
              <a:t>该僵局的打破要等到下一个工作量证明被发现，而其中的一条链条被证实为是较长的一条，那么在另一条分支链条上工作的节点将转换阵营，开始在较长的链条上工作</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其他分支将会被网络彻底抛弃</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1187625" y="2284423"/>
            <a:ext cx="6480720" cy="2021056"/>
          </a:xfrm>
          <a:prstGeom prst="rect">
            <a:avLst/>
          </a:prstGeom>
        </p:spPr>
      </p:pic>
    </p:spTree>
    <p:extLst>
      <p:ext uri="{BB962C8B-B14F-4D97-AF65-F5344CB8AC3E}">
        <p14:creationId xmlns:p14="http://schemas.microsoft.com/office/powerpoint/2010/main" val="429302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lvl="0" algn="r"/>
            <a:r>
              <a:rPr lang="en-US" altLang="zh-CN" sz="2800" dirty="0">
                <a:latin typeface="微软雅黑" panose="020B0503020204020204" pitchFamily="34" charset="-122"/>
                <a:ea typeface="微软雅黑" panose="020B0503020204020204" pitchFamily="34" charset="-122"/>
              </a:rPr>
              <a:t>5</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核心问题</a:t>
            </a:r>
            <a:endParaRPr lang="zh-CN" altLang="zh-CN" sz="2800" b="1" dirty="0"/>
          </a:p>
        </p:txBody>
      </p:sp>
      <p:cxnSp>
        <p:nvCxnSpPr>
          <p:cNvPr id="7" name="直接连接符 6"/>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51521" y="1299532"/>
            <a:ext cx="8640960" cy="499624"/>
          </a:xfrm>
          <a:prstGeom prst="rect">
            <a:avLst/>
          </a:prstGeom>
        </p:spPr>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双花，即二</a:t>
            </a:r>
            <a:r>
              <a:rPr lang="zh-CN" altLang="en-US" sz="2000" dirty="0">
                <a:latin typeface="微软雅黑" panose="020B0503020204020204" pitchFamily="34" charset="-122"/>
                <a:ea typeface="微软雅黑" panose="020B0503020204020204" pitchFamily="34" charset="-122"/>
              </a:rPr>
              <a:t>重支</a:t>
            </a:r>
            <a:r>
              <a:rPr lang="zh-CN" altLang="en-US" sz="2000" dirty="0" smtClean="0">
                <a:latin typeface="微软雅黑" panose="020B0503020204020204" pitchFamily="34" charset="-122"/>
                <a:ea typeface="微软雅黑" panose="020B0503020204020204" pitchFamily="34" charset="-122"/>
              </a:rPr>
              <a:t>付，指</a:t>
            </a:r>
            <a:r>
              <a:rPr lang="zh-CN" altLang="en-US" sz="2000" dirty="0">
                <a:latin typeface="微软雅黑" panose="020B0503020204020204" pitchFamily="34" charset="-122"/>
                <a:ea typeface="微软雅黑" panose="020B0503020204020204" pitchFamily="34" charset="-122"/>
              </a:rPr>
              <a:t>攻击者几乎同时将同一笔钱用作不同交易</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9" name="矩形 8"/>
          <p:cNvSpPr/>
          <p:nvPr/>
        </p:nvSpPr>
        <p:spPr>
          <a:xfrm>
            <a:off x="251520" y="712292"/>
            <a:ext cx="8640960" cy="581057"/>
          </a:xfrm>
          <a:prstGeom prst="rect">
            <a:avLst/>
          </a:prstGeom>
        </p:spPr>
        <p:txBody>
          <a:bodyPr wrap="square">
            <a:spAutoFit/>
          </a:bodyPr>
          <a:lstStyle/>
          <a:p>
            <a:pPr>
              <a:lnSpc>
                <a:spcPct val="150000"/>
              </a:lnSpc>
            </a:pPr>
            <a:r>
              <a:rPr lang="zh-CN" altLang="en-US" sz="2400" b="1" dirty="0" smtClean="0">
                <a:latin typeface="微软雅黑" panose="020B0503020204020204" pitchFamily="34" charset="-122"/>
                <a:ea typeface="微软雅黑" panose="020B0503020204020204" pitchFamily="34" charset="-122"/>
              </a:rPr>
              <a:t>双花</a:t>
            </a:r>
            <a:endParaRPr lang="en-US" altLang="zh-CN" sz="2400" b="1" dirty="0">
              <a:latin typeface="微软雅黑" panose="020B0503020204020204" pitchFamily="34" charset="-122"/>
              <a:ea typeface="微软雅黑" panose="020B0503020204020204" pitchFamily="34" charset="-122"/>
            </a:endParaRPr>
          </a:p>
        </p:txBody>
      </p:sp>
      <p:sp>
        <p:nvSpPr>
          <p:cNvPr id="10" name="矩形 9"/>
          <p:cNvSpPr/>
          <p:nvPr/>
        </p:nvSpPr>
        <p:spPr>
          <a:xfrm>
            <a:off x="251520" y="1988840"/>
            <a:ext cx="8640960" cy="2862322"/>
          </a:xfrm>
          <a:prstGeom prst="rect">
            <a:avLst/>
          </a:prstGeom>
        </p:spPr>
        <p:txBody>
          <a:bodyPr wrap="square">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每</a:t>
            </a:r>
            <a:r>
              <a:rPr lang="zh-CN" altLang="en-US" sz="2000" dirty="0">
                <a:latin typeface="微软雅黑" panose="020B0503020204020204" pitchFamily="34" charset="-122"/>
                <a:ea typeface="微软雅黑" panose="020B0503020204020204" pitchFamily="34" charset="-122"/>
              </a:rPr>
              <a:t>当节点在把新收到的交易单加入区块之前，会顺着交易的发起</a:t>
            </a:r>
            <a:r>
              <a:rPr lang="zh-CN" altLang="en-US" sz="2000" dirty="0" smtClean="0">
                <a:latin typeface="微软雅黑" panose="020B0503020204020204" pitchFamily="34" charset="-122"/>
                <a:ea typeface="微软雅黑" panose="020B0503020204020204" pitchFamily="34" charset="-122"/>
              </a:rPr>
              <a:t>方的</a:t>
            </a:r>
            <a:r>
              <a:rPr lang="zh-CN" altLang="en-US" sz="2000" dirty="0">
                <a:latin typeface="微软雅黑" panose="020B0503020204020204" pitchFamily="34" charset="-122"/>
                <a:ea typeface="微软雅黑" panose="020B0503020204020204" pitchFamily="34" charset="-122"/>
              </a:rPr>
              <a:t>公钥向前遍历检查，检查当前交易所用的币是否确实属于当前交易发起方，此检查可遍历到该币的最初诞生点（即产生它的那块区块源）。虽然多份交易单可以任意序的广播，但是它们最终被加入区块时必定呈现一定的顺序。区块之间以</a:t>
            </a:r>
            <a:r>
              <a:rPr lang="en-US" altLang="zh-CN" sz="2000" dirty="0">
                <a:latin typeface="微软雅黑" panose="020B0503020204020204" pitchFamily="34" charset="-122"/>
                <a:ea typeface="微软雅黑" panose="020B0503020204020204" pitchFamily="34" charset="-122"/>
              </a:rPr>
              <a:t>Hash</a:t>
            </a:r>
            <a:r>
              <a:rPr lang="zh-CN" altLang="en-US" sz="2000" dirty="0">
                <a:latin typeface="微软雅黑" panose="020B0503020204020204" pitchFamily="34" charset="-122"/>
                <a:ea typeface="微软雅黑" panose="020B0503020204020204" pitchFamily="34" charset="-122"/>
              </a:rPr>
              <a:t>值作为时间戳则区块，这决定了任意一笔交易资金来源都可以被确定的回溯</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8100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lvl="0" algn="r"/>
            <a:r>
              <a:rPr lang="en-US" altLang="zh-CN" sz="2800" dirty="0">
                <a:latin typeface="微软雅黑" panose="020B0503020204020204" pitchFamily="34" charset="-122"/>
                <a:ea typeface="微软雅黑" panose="020B0503020204020204" pitchFamily="34" charset="-122"/>
              </a:rPr>
              <a:t>5</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核心问题</a:t>
            </a:r>
            <a:endParaRPr lang="zh-CN" altLang="zh-CN" sz="2800" b="1" dirty="0"/>
          </a:p>
        </p:txBody>
      </p:sp>
      <p:cxnSp>
        <p:nvCxnSpPr>
          <p:cNvPr id="7" name="直接连接符 6"/>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51520" y="713745"/>
            <a:ext cx="8640960" cy="581057"/>
          </a:xfrm>
          <a:prstGeom prst="rect">
            <a:avLst/>
          </a:prstGeom>
        </p:spPr>
        <p:txBody>
          <a:bodyPr wrap="square">
            <a:spAutoFit/>
          </a:bodyPr>
          <a:lstStyle/>
          <a:p>
            <a:pPr>
              <a:lnSpc>
                <a:spcPct val="150000"/>
              </a:lnSpc>
            </a:pPr>
            <a:r>
              <a:rPr lang="zh-CN" altLang="en-US" sz="2400" b="1" dirty="0" smtClean="0">
                <a:latin typeface="微软雅黑" panose="020B0503020204020204" pitchFamily="34" charset="-122"/>
                <a:ea typeface="微软雅黑" panose="020B0503020204020204" pitchFamily="34" charset="-122"/>
              </a:rPr>
              <a:t>高</a:t>
            </a:r>
            <a:r>
              <a:rPr lang="zh-CN" altLang="en-US" sz="2400" b="1" dirty="0">
                <a:latin typeface="微软雅黑" panose="020B0503020204020204" pitchFamily="34" charset="-122"/>
                <a:ea typeface="微软雅黑" panose="020B0503020204020204" pitchFamily="34" charset="-122"/>
              </a:rPr>
              <a:t>能</a:t>
            </a:r>
            <a:r>
              <a:rPr lang="zh-CN" altLang="en-US" sz="2400" b="1" dirty="0" smtClean="0">
                <a:latin typeface="微软雅黑" panose="020B0503020204020204" pitchFamily="34" charset="-122"/>
                <a:ea typeface="微软雅黑" panose="020B0503020204020204" pitchFamily="34" charset="-122"/>
              </a:rPr>
              <a:t>耗</a:t>
            </a:r>
            <a:endParaRPr lang="en-US" altLang="zh-CN" sz="2400" b="1" dirty="0">
              <a:latin typeface="微软雅黑" panose="020B0503020204020204" pitchFamily="34" charset="-122"/>
              <a:ea typeface="微软雅黑" panose="020B0503020204020204" pitchFamily="34" charset="-122"/>
            </a:endParaRPr>
          </a:p>
        </p:txBody>
      </p:sp>
      <p:sp>
        <p:nvSpPr>
          <p:cNvPr id="11" name="矩形 10"/>
          <p:cNvSpPr/>
          <p:nvPr/>
        </p:nvSpPr>
        <p:spPr>
          <a:xfrm>
            <a:off x="251520" y="1484784"/>
            <a:ext cx="8640960" cy="646331"/>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数据库存储空</a:t>
            </a:r>
            <a:r>
              <a:rPr lang="zh-CN" altLang="en-US" sz="2400" b="1" dirty="0" smtClean="0">
                <a:latin typeface="微软雅黑" panose="020B0503020204020204" pitchFamily="34" charset="-122"/>
                <a:ea typeface="微软雅黑" panose="020B0503020204020204" pitchFamily="34" charset="-122"/>
              </a:rPr>
              <a:t>间</a:t>
            </a:r>
            <a:endParaRPr lang="en-US" altLang="zh-CN" sz="2400" b="1" dirty="0">
              <a:latin typeface="微软雅黑" panose="020B0503020204020204" pitchFamily="34" charset="-122"/>
              <a:ea typeface="微软雅黑" panose="020B0503020204020204" pitchFamily="34" charset="-122"/>
            </a:endParaRPr>
          </a:p>
        </p:txBody>
      </p:sp>
      <p:sp>
        <p:nvSpPr>
          <p:cNvPr id="12" name="矩形 11"/>
          <p:cNvSpPr/>
          <p:nvPr/>
        </p:nvSpPr>
        <p:spPr>
          <a:xfrm>
            <a:off x="251520" y="2276872"/>
            <a:ext cx="8640960" cy="581057"/>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处理大规模交易的抗</a:t>
            </a:r>
            <a:r>
              <a:rPr lang="zh-CN" altLang="en-US" sz="2400" b="1" dirty="0" smtClean="0">
                <a:latin typeface="微软雅黑" panose="020B0503020204020204" pitchFamily="34" charset="-122"/>
                <a:ea typeface="微软雅黑" panose="020B0503020204020204" pitchFamily="34" charset="-122"/>
              </a:rPr>
              <a:t>压能力</a:t>
            </a:r>
            <a:endParaRPr lang="en-US" altLang="zh-CN" sz="2400" b="1" dirty="0">
              <a:latin typeface="微软雅黑" panose="020B0503020204020204" pitchFamily="34" charset="-122"/>
              <a:ea typeface="微软雅黑" panose="020B0503020204020204" pitchFamily="34" charset="-122"/>
            </a:endParaRPr>
          </a:p>
        </p:txBody>
      </p:sp>
      <p:sp>
        <p:nvSpPr>
          <p:cNvPr id="13" name="矩形 12"/>
          <p:cNvSpPr/>
          <p:nvPr/>
        </p:nvSpPr>
        <p:spPr>
          <a:xfrm>
            <a:off x="251520" y="3068960"/>
            <a:ext cx="8640960" cy="646331"/>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安全</a:t>
            </a:r>
            <a:r>
              <a:rPr lang="zh-CN" altLang="en-US" sz="2400" b="1" dirty="0" smtClean="0">
                <a:latin typeface="微软雅黑" panose="020B0503020204020204" pitchFamily="34" charset="-122"/>
                <a:ea typeface="微软雅黑" panose="020B0503020204020204" pitchFamily="34" charset="-122"/>
              </a:rPr>
              <a:t>性</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272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algn="r"/>
            <a:r>
              <a:rPr lang="en-US" altLang="zh-CN" sz="2800" dirty="0" smtClean="0">
                <a:latin typeface="微软雅黑" panose="020B0503020204020204" pitchFamily="34" charset="-122"/>
                <a:ea typeface="微软雅黑" panose="020B0503020204020204" pitchFamily="34" charset="-122"/>
              </a:rPr>
              <a:t>1</a:t>
            </a:r>
            <a:r>
              <a:rPr lang="en-US" altLang="zh-CN" sz="2800" dirty="0">
                <a:latin typeface="微软雅黑" panose="020B0503020204020204" pitchFamily="34" charset="-122"/>
                <a:ea typeface="微软雅黑" panose="020B0503020204020204" pitchFamily="34" charset="-122"/>
              </a:rPr>
              <a:t>.</a:t>
            </a:r>
            <a:r>
              <a:rPr lang="zh-CN" altLang="en-US" sz="2800" dirty="0" smtClean="0">
                <a:latin typeface="微软雅黑" pitchFamily="34" charset="-122"/>
                <a:ea typeface="微软雅黑" pitchFamily="34" charset="-122"/>
              </a:rPr>
              <a:t>区</a:t>
            </a:r>
            <a:r>
              <a:rPr lang="zh-CN" altLang="en-US" sz="2800" dirty="0">
                <a:latin typeface="微软雅黑" pitchFamily="34" charset="-122"/>
                <a:ea typeface="微软雅黑" pitchFamily="34" charset="-122"/>
              </a:rPr>
              <a:t>块</a:t>
            </a:r>
            <a:r>
              <a:rPr lang="zh-CN" altLang="en-US" sz="2800" dirty="0" smtClean="0">
                <a:latin typeface="微软雅黑" pitchFamily="34" charset="-122"/>
                <a:ea typeface="微软雅黑" pitchFamily="34" charset="-122"/>
              </a:rPr>
              <a:t>链简介</a:t>
            </a:r>
            <a:endParaRPr lang="en-US" altLang="zh-CN" sz="2800" dirty="0" smtClean="0">
              <a:latin typeface="微软雅黑" panose="020B0503020204020204" pitchFamily="34" charset="-122"/>
              <a:ea typeface="微软雅黑" panose="020B0503020204020204" pitchFamily="34" charset="-122"/>
            </a:endParaRPr>
          </a:p>
        </p:txBody>
      </p:sp>
      <p:sp>
        <p:nvSpPr>
          <p:cNvPr id="8" name="矩形 7"/>
          <p:cNvSpPr/>
          <p:nvPr/>
        </p:nvSpPr>
        <p:spPr>
          <a:xfrm>
            <a:off x="251520" y="1340768"/>
            <a:ext cx="8640960" cy="1015663"/>
          </a:xfrm>
          <a:prstGeom prst="rect">
            <a:avLst/>
          </a:prstGeom>
        </p:spPr>
        <p:txBody>
          <a:bodyPr wrap="square">
            <a:spAutoFit/>
          </a:bodyPr>
          <a:lstStyle/>
          <a:p>
            <a:pPr>
              <a:lnSpc>
                <a:spcPct val="150000"/>
              </a:lnSpc>
            </a:pPr>
            <a:r>
              <a:rPr lang="zh-CN" altLang="zh-CN" sz="2000" dirty="0">
                <a:latin typeface="微软雅黑" panose="020B0503020204020204" pitchFamily="34" charset="-122"/>
                <a:ea typeface="微软雅黑" panose="020B0503020204020204" pitchFamily="34" charset="-122"/>
              </a:rPr>
              <a:t>区块链是一个</a:t>
            </a:r>
            <a:r>
              <a:rPr lang="zh-CN" altLang="zh-CN" sz="2000" dirty="0">
                <a:solidFill>
                  <a:srgbClr val="FF0000"/>
                </a:solidFill>
                <a:latin typeface="微软雅黑" panose="020B0503020204020204" pitchFamily="34" charset="-122"/>
                <a:ea typeface="微软雅黑" panose="020B0503020204020204" pitchFamily="34" charset="-122"/>
              </a:rPr>
              <a:t>分布式账本</a:t>
            </a:r>
            <a:r>
              <a:rPr lang="zh-CN" altLang="zh-CN" sz="2000" dirty="0">
                <a:latin typeface="微软雅黑" panose="020B0503020204020204" pitchFamily="34" charset="-122"/>
                <a:ea typeface="微软雅黑" panose="020B0503020204020204" pitchFamily="34" charset="-122"/>
              </a:rPr>
              <a:t>，一种通过</a:t>
            </a:r>
            <a:r>
              <a:rPr lang="zh-CN" altLang="zh-CN" sz="2000" dirty="0">
                <a:solidFill>
                  <a:srgbClr val="FF0000"/>
                </a:solidFill>
                <a:latin typeface="微软雅黑" panose="020B0503020204020204" pitchFamily="34" charset="-122"/>
                <a:ea typeface="微软雅黑" panose="020B0503020204020204" pitchFamily="34" charset="-122"/>
              </a:rPr>
              <a:t>去中心化</a:t>
            </a:r>
            <a:r>
              <a:rPr lang="zh-CN" altLang="zh-CN" sz="2000" dirty="0">
                <a:latin typeface="微软雅黑" panose="020B0503020204020204" pitchFamily="34" charset="-122"/>
                <a:ea typeface="微软雅黑" panose="020B0503020204020204" pitchFamily="34" charset="-122"/>
              </a:rPr>
              <a:t>、</a:t>
            </a:r>
            <a:r>
              <a:rPr lang="zh-CN" altLang="zh-CN" sz="2000" dirty="0">
                <a:solidFill>
                  <a:srgbClr val="FF0000"/>
                </a:solidFill>
                <a:latin typeface="微软雅黑" panose="020B0503020204020204" pitchFamily="34" charset="-122"/>
                <a:ea typeface="微软雅黑" panose="020B0503020204020204" pitchFamily="34" charset="-122"/>
              </a:rPr>
              <a:t>去信任</a:t>
            </a:r>
            <a:r>
              <a:rPr lang="zh-CN" altLang="zh-CN" sz="2000" dirty="0">
                <a:latin typeface="微软雅黑" panose="020B0503020204020204" pitchFamily="34" charset="-122"/>
                <a:ea typeface="微软雅黑" panose="020B0503020204020204" pitchFamily="34" charset="-122"/>
              </a:rPr>
              <a:t>的方式集体维护一个可靠数据库的技术方案</a:t>
            </a:r>
            <a:r>
              <a:rPr lang="zh-CN"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7" name="矩形 6"/>
          <p:cNvSpPr/>
          <p:nvPr/>
        </p:nvSpPr>
        <p:spPr>
          <a:xfrm>
            <a:off x="251520" y="712292"/>
            <a:ext cx="8640960" cy="581057"/>
          </a:xfrm>
          <a:prstGeom prst="rect">
            <a:avLst/>
          </a:prstGeom>
        </p:spPr>
        <p:txBody>
          <a:bodyPr wrap="square">
            <a:spAutoFit/>
          </a:bodyPr>
          <a:lstStyle/>
          <a:p>
            <a:pPr algn="just">
              <a:lnSpc>
                <a:spcPct val="150000"/>
              </a:lnSpc>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定义</a:t>
            </a:r>
            <a:endParaRPr lang="en-US" altLang="zh-CN" sz="24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251520" y="2565268"/>
            <a:ext cx="8640960" cy="1938992"/>
          </a:xfrm>
          <a:prstGeom prst="rect">
            <a:avLst/>
          </a:prstGeom>
        </p:spPr>
        <p:txBody>
          <a:bodyPr wrap="square">
            <a:spAutoFit/>
          </a:bodyPr>
          <a:lstStyle/>
          <a:p>
            <a:pPr>
              <a:lnSpc>
                <a:spcPct val="150000"/>
              </a:lnSpc>
            </a:pPr>
            <a:r>
              <a:rPr lang="zh-CN" altLang="en-US" sz="2000" b="1" dirty="0" smtClean="0">
                <a:latin typeface="微软雅黑" panose="020B0503020204020204" pitchFamily="34" charset="-122"/>
                <a:ea typeface="微软雅黑" panose="020B0503020204020204" pitchFamily="34" charset="-122"/>
              </a:rPr>
              <a:t>从</a:t>
            </a:r>
            <a:r>
              <a:rPr lang="zh-CN" altLang="en-US" sz="2000" b="1" dirty="0">
                <a:latin typeface="微软雅黑" panose="020B0503020204020204" pitchFamily="34" charset="-122"/>
                <a:ea typeface="微软雅黑" panose="020B0503020204020204" pitchFamily="34" charset="-122"/>
              </a:rPr>
              <a:t>数据的角度来</a:t>
            </a:r>
            <a:r>
              <a:rPr lang="zh-CN" altLang="en-US" sz="2000" b="1" dirty="0" smtClean="0">
                <a:latin typeface="微软雅黑" panose="020B0503020204020204" pitchFamily="34" charset="-122"/>
                <a:ea typeface="微软雅黑" panose="020B0503020204020204" pitchFamily="34" charset="-122"/>
              </a:rPr>
              <a:t>看</a:t>
            </a:r>
            <a:endParaRPr lang="en-US" altLang="zh-CN" sz="2000" b="1" dirty="0" smtClean="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区</a:t>
            </a:r>
            <a:r>
              <a:rPr lang="zh-CN" altLang="en-US" sz="2000" dirty="0">
                <a:latin typeface="微软雅黑" panose="020B0503020204020204" pitchFamily="34" charset="-122"/>
                <a:ea typeface="微软雅黑" panose="020B0503020204020204" pitchFamily="34" charset="-122"/>
              </a:rPr>
              <a:t>块链是一种几乎不可能被更改的分布式数据</a:t>
            </a:r>
            <a:r>
              <a:rPr lang="zh-CN" altLang="en-US" sz="2000" dirty="0" smtClean="0">
                <a:latin typeface="微软雅黑" panose="020B0503020204020204" pitchFamily="34" charset="-122"/>
                <a:ea typeface="微软雅黑" panose="020B0503020204020204" pitchFamily="34" charset="-122"/>
              </a:rPr>
              <a:t>库。这</a:t>
            </a:r>
            <a:r>
              <a:rPr lang="zh-CN" altLang="en-US" sz="2000" dirty="0">
                <a:latin typeface="微软雅黑" panose="020B0503020204020204" pitchFamily="34" charset="-122"/>
                <a:ea typeface="微软雅黑" panose="020B0503020204020204" pitchFamily="34" charset="-122"/>
              </a:rPr>
              <a:t>里的“分布式”不仅体现为数据的</a:t>
            </a:r>
            <a:r>
              <a:rPr lang="zh-CN" altLang="en-US" sz="2000" dirty="0">
                <a:solidFill>
                  <a:srgbClr val="FF0000"/>
                </a:solidFill>
                <a:latin typeface="微软雅黑" panose="020B0503020204020204" pitchFamily="34" charset="-122"/>
                <a:ea typeface="微软雅黑" panose="020B0503020204020204" pitchFamily="34" charset="-122"/>
              </a:rPr>
              <a:t>分布式存储</a:t>
            </a:r>
            <a:r>
              <a:rPr lang="zh-CN" altLang="en-US" sz="2000" dirty="0">
                <a:latin typeface="微软雅黑" panose="020B0503020204020204" pitchFamily="34" charset="-122"/>
                <a:ea typeface="微软雅黑" panose="020B0503020204020204" pitchFamily="34" charset="-122"/>
              </a:rPr>
              <a:t>，也体现为数据的</a:t>
            </a:r>
            <a:r>
              <a:rPr lang="zh-CN" altLang="en-US" sz="2000" dirty="0">
                <a:solidFill>
                  <a:srgbClr val="FF0000"/>
                </a:solidFill>
                <a:latin typeface="微软雅黑" panose="020B0503020204020204" pitchFamily="34" charset="-122"/>
                <a:ea typeface="微软雅黑" panose="020B0503020204020204" pitchFamily="34" charset="-122"/>
              </a:rPr>
              <a:t>分布式</a:t>
            </a:r>
            <a:r>
              <a:rPr lang="zh-CN" altLang="en-US" sz="2000" dirty="0" smtClean="0">
                <a:solidFill>
                  <a:srgbClr val="FF0000"/>
                </a:solidFill>
                <a:latin typeface="微软雅黑" panose="020B0503020204020204" pitchFamily="34" charset="-122"/>
                <a:ea typeface="微软雅黑" panose="020B0503020204020204" pitchFamily="34" charset="-122"/>
              </a:rPr>
              <a:t>记录</a:t>
            </a:r>
            <a:r>
              <a:rPr lang="zh-CN" altLang="en-US" sz="2000" dirty="0">
                <a:latin typeface="微软雅黑" panose="020B0503020204020204" pitchFamily="34" charset="-122"/>
                <a:ea typeface="微软雅黑" panose="020B0503020204020204" pitchFamily="34" charset="-122"/>
              </a:rPr>
              <a:t>（即由系统参与</a:t>
            </a:r>
            <a:r>
              <a:rPr lang="zh-CN" altLang="en-US" sz="2000" dirty="0" smtClean="0">
                <a:latin typeface="微软雅黑" panose="020B0503020204020204" pitchFamily="34" charset="-122"/>
                <a:ea typeface="微软雅黑" panose="020B0503020204020204" pitchFamily="34" charset="-122"/>
              </a:rPr>
              <a:t>者共同维</a:t>
            </a:r>
            <a:r>
              <a:rPr lang="zh-CN" altLang="en-US" sz="2000" dirty="0">
                <a:latin typeface="微软雅黑" panose="020B0503020204020204" pitchFamily="34" charset="-122"/>
                <a:ea typeface="微软雅黑" panose="020B0503020204020204" pitchFamily="34" charset="-122"/>
              </a:rPr>
              <a:t>护</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1" name="矩形 10"/>
          <p:cNvSpPr/>
          <p:nvPr/>
        </p:nvSpPr>
        <p:spPr>
          <a:xfrm>
            <a:off x="251520" y="4687976"/>
            <a:ext cx="8640960" cy="1477328"/>
          </a:xfrm>
          <a:prstGeom prst="rect">
            <a:avLst/>
          </a:prstGeom>
        </p:spPr>
        <p:txBody>
          <a:bodyPr wrap="square">
            <a:spAutoFit/>
          </a:bodyPr>
          <a:lstStyle/>
          <a:p>
            <a:pPr>
              <a:lnSpc>
                <a:spcPct val="150000"/>
              </a:lnSpc>
            </a:pPr>
            <a:r>
              <a:rPr lang="zh-CN" altLang="en-US" sz="2000" b="1" dirty="0" smtClean="0">
                <a:latin typeface="微软雅黑" panose="020B0503020204020204" pitchFamily="34" charset="-122"/>
                <a:ea typeface="微软雅黑" panose="020B0503020204020204" pitchFamily="34" charset="-122"/>
              </a:rPr>
              <a:t>从</a:t>
            </a:r>
            <a:r>
              <a:rPr lang="zh-CN" altLang="en-US" sz="2000" b="1" dirty="0">
                <a:latin typeface="微软雅黑" panose="020B0503020204020204" pitchFamily="34" charset="-122"/>
                <a:ea typeface="微软雅黑" panose="020B0503020204020204" pitchFamily="34" charset="-122"/>
              </a:rPr>
              <a:t>技术</a:t>
            </a:r>
            <a:r>
              <a:rPr lang="zh-CN" altLang="en-US" sz="2000" b="1" dirty="0" smtClean="0">
                <a:latin typeface="微软雅黑" panose="020B0503020204020204" pitchFamily="34" charset="-122"/>
                <a:ea typeface="微软雅黑" panose="020B0503020204020204" pitchFamily="34" charset="-122"/>
              </a:rPr>
              <a:t>的</a:t>
            </a:r>
            <a:r>
              <a:rPr lang="zh-CN" altLang="en-US" sz="2000" b="1" dirty="0">
                <a:latin typeface="微软雅黑" panose="020B0503020204020204" pitchFamily="34" charset="-122"/>
                <a:ea typeface="微软雅黑" panose="020B0503020204020204" pitchFamily="34" charset="-122"/>
              </a:rPr>
              <a:t>角度来</a:t>
            </a:r>
            <a:r>
              <a:rPr lang="zh-CN" altLang="en-US" sz="2000" b="1" dirty="0" smtClean="0">
                <a:latin typeface="微软雅黑" panose="020B0503020204020204" pitchFamily="34" charset="-122"/>
                <a:ea typeface="微软雅黑" panose="020B0503020204020204" pitchFamily="34" charset="-122"/>
              </a:rPr>
              <a:t>看</a:t>
            </a:r>
            <a:endParaRPr lang="en-US" altLang="zh-CN" sz="2000" b="1" dirty="0" smtClean="0">
              <a:latin typeface="微软雅黑" panose="020B0503020204020204" pitchFamily="34" charset="-122"/>
              <a:ea typeface="微软雅黑" panose="020B0503020204020204" pitchFamily="34" charset="-122"/>
            </a:endParaRPr>
          </a:p>
          <a:p>
            <a:pPr>
              <a:lnSpc>
                <a:spcPct val="150000"/>
              </a:lnSpc>
            </a:pPr>
            <a:r>
              <a:rPr lang="zh-CN" altLang="zh-CN" sz="2000" dirty="0" smtClean="0">
                <a:latin typeface="微软雅黑" panose="020B0503020204020204" pitchFamily="34" charset="-122"/>
                <a:ea typeface="微软雅黑" panose="020B0503020204020204" pitchFamily="34" charset="-122"/>
              </a:rPr>
              <a:t>区块链并不是一种单一的技术，而是</a:t>
            </a:r>
            <a:r>
              <a:rPr lang="zh-CN" altLang="zh-CN" sz="2000" dirty="0" smtClean="0">
                <a:solidFill>
                  <a:srgbClr val="FF0000"/>
                </a:solidFill>
                <a:latin typeface="微软雅黑" panose="020B0503020204020204" pitchFamily="34" charset="-122"/>
                <a:ea typeface="微软雅黑" panose="020B0503020204020204" pitchFamily="34" charset="-122"/>
              </a:rPr>
              <a:t>多种技术整合</a:t>
            </a:r>
            <a:r>
              <a:rPr lang="zh-CN" altLang="zh-CN" sz="2000" dirty="0" smtClean="0">
                <a:latin typeface="微软雅黑" panose="020B0503020204020204" pitchFamily="34" charset="-122"/>
                <a:ea typeface="微软雅黑" panose="020B0503020204020204" pitchFamily="34" charset="-122"/>
              </a:rPr>
              <a:t>的结果</a:t>
            </a:r>
            <a:r>
              <a:rPr lang="zh-CN" altLang="en-US" sz="2000" dirty="0" smtClean="0">
                <a:latin typeface="微软雅黑" panose="020B0503020204020204" pitchFamily="34" charset="-122"/>
                <a:ea typeface="微软雅黑" panose="020B0503020204020204" pitchFamily="34" charset="-122"/>
              </a:rPr>
              <a:t>。</a:t>
            </a:r>
            <a:r>
              <a:rPr lang="zh-CN" altLang="zh-CN" sz="2000" dirty="0" smtClean="0">
                <a:latin typeface="微软雅黑" panose="020B0503020204020204" pitchFamily="34" charset="-122"/>
                <a:ea typeface="微软雅黑" panose="020B0503020204020204" pitchFamily="34" charset="-122"/>
              </a:rPr>
              <a:t>这些技术以新的结构组合</a:t>
            </a:r>
            <a:r>
              <a:rPr lang="zh-CN" altLang="zh-CN" sz="2000" dirty="0" smtClean="0">
                <a:latin typeface="微软雅黑" panose="020B0503020204020204" pitchFamily="34" charset="-122"/>
                <a:ea typeface="微软雅黑" panose="020B0503020204020204" pitchFamily="34" charset="-122"/>
                <a:cs typeface="Times New Roman" panose="02020603050405020304" pitchFamily="18" charset="0"/>
              </a:rPr>
              <a:t>在一起，形成了一种新的数据记录、存储和表达的方式。</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022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4139952" y="189072"/>
            <a:ext cx="5004048" cy="523220"/>
          </a:xfrm>
          <a:prstGeom prst="rect">
            <a:avLst/>
          </a:prstGeom>
          <a:noFill/>
        </p:spPr>
        <p:txBody>
          <a:bodyPr wrap="square" rtlCol="0">
            <a:spAutoFit/>
          </a:bodyPr>
          <a:lstStyle/>
          <a:p>
            <a:pPr algn="r"/>
            <a:r>
              <a:rPr lang="zh-CN" altLang="en-US" sz="2800" dirty="0" smtClean="0">
                <a:latin typeface="微软雅黑" panose="020B0503020204020204" pitchFamily="34" charset="-122"/>
                <a:ea typeface="微软雅黑" panose="020B0503020204020204" pitchFamily="34" charset="-122"/>
              </a:rPr>
              <a:t>目录</a:t>
            </a:r>
            <a:endParaRPr lang="en-US" altLang="zh-CN" sz="2800" dirty="0" smtClean="0">
              <a:latin typeface="微软雅黑" panose="020B0503020204020204" pitchFamily="34" charset="-122"/>
              <a:ea typeface="微软雅黑" panose="020B0503020204020204" pitchFamily="34" charset="-122"/>
            </a:endParaRPr>
          </a:p>
        </p:txBody>
      </p:sp>
      <p:sp>
        <p:nvSpPr>
          <p:cNvPr id="105" name="AutoShape 2"/>
          <p:cNvSpPr>
            <a:spLocks noChangeArrowheads="1"/>
          </p:cNvSpPr>
          <p:nvPr/>
        </p:nvSpPr>
        <p:spPr bwMode="auto">
          <a:xfrm>
            <a:off x="2062162" y="2026147"/>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fontAlgn="base">
              <a:spcBef>
                <a:spcPct val="0"/>
              </a:spcBef>
              <a:spcAft>
                <a:spcPct val="0"/>
              </a:spcAft>
            </a:pPr>
            <a:endParaRPr lang="zh-CN" altLang="en-US" sz="2400">
              <a:latin typeface="微软雅黑" pitchFamily="34" charset="-122"/>
              <a:ea typeface="微软雅黑" pitchFamily="34" charset="-122"/>
            </a:endParaRPr>
          </a:p>
        </p:txBody>
      </p:sp>
      <p:sp>
        <p:nvSpPr>
          <p:cNvPr id="110" name="AutoShape 6"/>
          <p:cNvSpPr>
            <a:spLocks noChangeArrowheads="1"/>
          </p:cNvSpPr>
          <p:nvPr/>
        </p:nvSpPr>
        <p:spPr bwMode="auto">
          <a:xfrm>
            <a:off x="2082799" y="1245543"/>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107" name="AutoShape 3"/>
          <p:cNvSpPr>
            <a:spLocks noChangeArrowheads="1"/>
          </p:cNvSpPr>
          <p:nvPr/>
        </p:nvSpPr>
        <p:spPr bwMode="auto">
          <a:xfrm>
            <a:off x="1701800" y="1124744"/>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08" name="Text Box 4"/>
          <p:cNvSpPr txBox="1">
            <a:spLocks noChangeArrowheads="1"/>
          </p:cNvSpPr>
          <p:nvPr/>
        </p:nvSpPr>
        <p:spPr bwMode="auto">
          <a:xfrm>
            <a:off x="2311400" y="1299369"/>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vl="0"/>
            <a:r>
              <a:rPr lang="zh-CN" altLang="en-US" sz="2400" dirty="0" smtClean="0">
                <a:latin typeface="微软雅黑" pitchFamily="34" charset="-122"/>
                <a:ea typeface="微软雅黑" pitchFamily="34" charset="-122"/>
              </a:rPr>
              <a:t>   区块链简介</a:t>
            </a:r>
            <a:endParaRPr lang="zh-CN" altLang="en-US" sz="2400" dirty="0">
              <a:latin typeface="微软雅黑" pitchFamily="34" charset="-122"/>
              <a:ea typeface="微软雅黑" pitchFamily="34" charset="-122"/>
            </a:endParaRPr>
          </a:p>
        </p:txBody>
      </p:sp>
      <p:sp>
        <p:nvSpPr>
          <p:cNvPr id="109" name="Text Box 5"/>
          <p:cNvSpPr txBox="1">
            <a:spLocks noChangeArrowheads="1"/>
          </p:cNvSpPr>
          <p:nvPr/>
        </p:nvSpPr>
        <p:spPr bwMode="auto">
          <a:xfrm>
            <a:off x="1846262" y="124380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dirty="0">
                <a:solidFill>
                  <a:schemeClr val="bg1"/>
                </a:solidFill>
                <a:latin typeface="微软雅黑" pitchFamily="34" charset="-122"/>
                <a:ea typeface="微软雅黑" pitchFamily="34" charset="-122"/>
              </a:rPr>
              <a:t>1</a:t>
            </a:r>
          </a:p>
        </p:txBody>
      </p:sp>
      <p:sp>
        <p:nvSpPr>
          <p:cNvPr id="111" name="AutoShape 7"/>
          <p:cNvSpPr>
            <a:spLocks noChangeArrowheads="1"/>
          </p:cNvSpPr>
          <p:nvPr/>
        </p:nvSpPr>
        <p:spPr bwMode="auto">
          <a:xfrm>
            <a:off x="1681162" y="184546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13" name="Text Box 8"/>
          <p:cNvSpPr txBox="1">
            <a:spLocks noChangeArrowheads="1"/>
          </p:cNvSpPr>
          <p:nvPr/>
        </p:nvSpPr>
        <p:spPr bwMode="auto">
          <a:xfrm>
            <a:off x="2290762" y="2088356"/>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vl="0" eaLnBrk="0" hangingPunct="0"/>
            <a:r>
              <a:rPr lang="zh-CN" altLang="en-US" sz="2400" dirty="0" smtClean="0">
                <a:latin typeface="微软雅黑" pitchFamily="34" charset="-122"/>
                <a:ea typeface="微软雅黑" pitchFamily="34" charset="-122"/>
              </a:rPr>
              <a:t>   特征及分类</a:t>
            </a:r>
            <a:endParaRPr lang="zh-CN" altLang="en-US" sz="2400" dirty="0">
              <a:latin typeface="微软雅黑" pitchFamily="34" charset="-122"/>
              <a:ea typeface="微软雅黑" pitchFamily="34" charset="-122"/>
            </a:endParaRPr>
          </a:p>
        </p:txBody>
      </p:sp>
      <p:sp>
        <p:nvSpPr>
          <p:cNvPr id="114" name="Text Box 9"/>
          <p:cNvSpPr txBox="1">
            <a:spLocks noChangeArrowheads="1"/>
          </p:cNvSpPr>
          <p:nvPr/>
        </p:nvSpPr>
        <p:spPr bwMode="auto">
          <a:xfrm>
            <a:off x="1825625" y="1962944"/>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2</a:t>
            </a:r>
          </a:p>
        </p:txBody>
      </p:sp>
      <p:sp>
        <p:nvSpPr>
          <p:cNvPr id="115" name="AutoShape 10"/>
          <p:cNvSpPr>
            <a:spLocks noChangeArrowheads="1"/>
          </p:cNvSpPr>
          <p:nvPr/>
        </p:nvSpPr>
        <p:spPr bwMode="auto">
          <a:xfrm>
            <a:off x="2082800" y="2791619"/>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fontAlgn="base">
              <a:spcBef>
                <a:spcPct val="0"/>
              </a:spcBef>
              <a:spcAft>
                <a:spcPct val="0"/>
              </a:spcAft>
            </a:pPr>
            <a:endParaRPr lang="zh-CN" altLang="en-US" sz="2400">
              <a:latin typeface="微软雅黑" pitchFamily="34" charset="-122"/>
              <a:ea typeface="微软雅黑" pitchFamily="34" charset="-122"/>
            </a:endParaRPr>
          </a:p>
        </p:txBody>
      </p:sp>
      <p:sp>
        <p:nvSpPr>
          <p:cNvPr id="116" name="AutoShape 11"/>
          <p:cNvSpPr>
            <a:spLocks noChangeArrowheads="1"/>
          </p:cNvSpPr>
          <p:nvPr/>
        </p:nvSpPr>
        <p:spPr bwMode="auto">
          <a:xfrm>
            <a:off x="1701800" y="2682081"/>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17" name="Text Box 12"/>
          <p:cNvSpPr txBox="1">
            <a:spLocks noChangeArrowheads="1"/>
          </p:cNvSpPr>
          <p:nvPr/>
        </p:nvSpPr>
        <p:spPr bwMode="auto">
          <a:xfrm>
            <a:off x="2311400" y="2847181"/>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en-US" sz="2400" dirty="0" smtClean="0">
                <a:latin typeface="微软雅黑" pitchFamily="34" charset="-122"/>
                <a:ea typeface="微软雅黑" pitchFamily="34" charset="-122"/>
              </a:rPr>
              <a:t>   区块链网络</a:t>
            </a:r>
            <a:endParaRPr lang="zh-CN" altLang="zh-CN" sz="2400" dirty="0">
              <a:latin typeface="微软雅黑" pitchFamily="34" charset="-122"/>
              <a:ea typeface="微软雅黑" pitchFamily="34" charset="-122"/>
            </a:endParaRPr>
          </a:p>
        </p:txBody>
      </p:sp>
      <p:sp>
        <p:nvSpPr>
          <p:cNvPr id="118" name="Text Box 13"/>
          <p:cNvSpPr txBox="1">
            <a:spLocks noChangeArrowheads="1"/>
          </p:cNvSpPr>
          <p:nvPr/>
        </p:nvSpPr>
        <p:spPr bwMode="auto">
          <a:xfrm>
            <a:off x="1852612" y="2791619"/>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3</a:t>
            </a:r>
          </a:p>
        </p:txBody>
      </p:sp>
      <p:sp>
        <p:nvSpPr>
          <p:cNvPr id="119" name="AutoShape 14"/>
          <p:cNvSpPr>
            <a:spLocks noChangeArrowheads="1"/>
          </p:cNvSpPr>
          <p:nvPr/>
        </p:nvSpPr>
        <p:spPr bwMode="auto">
          <a:xfrm>
            <a:off x="2082800" y="3583781"/>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fontAlgn="base">
              <a:spcBef>
                <a:spcPct val="0"/>
              </a:spcBef>
              <a:spcAft>
                <a:spcPct val="0"/>
              </a:spcAft>
            </a:pPr>
            <a:endParaRPr lang="zh-CN" altLang="en-US" sz="2400">
              <a:latin typeface="微软雅黑" pitchFamily="34" charset="-122"/>
              <a:ea typeface="微软雅黑" pitchFamily="34" charset="-122"/>
            </a:endParaRPr>
          </a:p>
        </p:txBody>
      </p:sp>
      <p:sp>
        <p:nvSpPr>
          <p:cNvPr id="120" name="AutoShape 15"/>
          <p:cNvSpPr>
            <a:spLocks noChangeArrowheads="1"/>
          </p:cNvSpPr>
          <p:nvPr/>
        </p:nvSpPr>
        <p:spPr bwMode="auto">
          <a:xfrm>
            <a:off x="1701800" y="346471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21" name="Text Box 16"/>
          <p:cNvSpPr txBox="1">
            <a:spLocks noChangeArrowheads="1"/>
          </p:cNvSpPr>
          <p:nvPr/>
        </p:nvSpPr>
        <p:spPr bwMode="auto">
          <a:xfrm>
            <a:off x="2311400" y="3639344"/>
            <a:ext cx="48528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lvl="0" eaLnBrk="0" fontAlgn="base" hangingPunct="0">
              <a:spcBef>
                <a:spcPct val="0"/>
              </a:spcBef>
              <a:spcAft>
                <a:spcPct val="0"/>
              </a:spcAft>
              <a:defRPr sz="2400">
                <a:latin typeface="微软雅黑" pitchFamily="34" charset="-122"/>
                <a:ea typeface="微软雅黑" pitchFamily="34" charset="-122"/>
              </a:defRPr>
            </a:lvl1pPr>
            <a:lvl2pPr fontAlgn="base">
              <a:spcBef>
                <a:spcPct val="0"/>
              </a:spcBef>
              <a:spcAft>
                <a:spcPct val="0"/>
              </a:spcAft>
              <a:defRPr>
                <a:latin typeface="Arial" pitchFamily="34" charset="0"/>
                <a:ea typeface="宋体" pitchFamily="2" charset="-122"/>
              </a:defRPr>
            </a:lvl2pPr>
            <a:lvl3pPr fontAlgn="base">
              <a:spcBef>
                <a:spcPct val="0"/>
              </a:spcBef>
              <a:spcAft>
                <a:spcPct val="0"/>
              </a:spcAft>
              <a:defRPr>
                <a:latin typeface="Arial" pitchFamily="34" charset="0"/>
                <a:ea typeface="宋体" pitchFamily="2" charset="-122"/>
              </a:defRPr>
            </a:lvl3pPr>
            <a:lvl4pPr fontAlgn="base">
              <a:spcBef>
                <a:spcPct val="0"/>
              </a:spcBef>
              <a:spcAft>
                <a:spcPct val="0"/>
              </a:spcAft>
              <a:defRPr>
                <a:latin typeface="Arial" pitchFamily="34" charset="0"/>
                <a:ea typeface="宋体" pitchFamily="2" charset="-122"/>
              </a:defRPr>
            </a:lvl4pPr>
            <a:lvl5pPr fontAlgn="base">
              <a:spcBef>
                <a:spcPct val="0"/>
              </a:spcBef>
              <a:spcAft>
                <a:spcPct val="0"/>
              </a:spcAft>
              <a:defRPr>
                <a:latin typeface="Arial" pitchFamily="34" charset="0"/>
                <a:ea typeface="宋体" pitchFamily="2" charset="-122"/>
              </a:defRPr>
            </a:lvl5pPr>
            <a:lvl6pPr>
              <a:defRPr>
                <a:latin typeface="Arial" pitchFamily="34" charset="0"/>
                <a:ea typeface="宋体" pitchFamily="2" charset="-122"/>
              </a:defRPr>
            </a:lvl6pPr>
            <a:lvl7pPr>
              <a:defRPr>
                <a:latin typeface="Arial" pitchFamily="34" charset="0"/>
                <a:ea typeface="宋体" pitchFamily="2" charset="-122"/>
              </a:defRPr>
            </a:lvl7pPr>
            <a:lvl8pPr>
              <a:defRPr>
                <a:latin typeface="Arial" pitchFamily="34" charset="0"/>
                <a:ea typeface="宋体" pitchFamily="2" charset="-122"/>
              </a:defRPr>
            </a:lvl8pPr>
            <a:lvl9pPr>
              <a:defRPr>
                <a:latin typeface="Arial" pitchFamily="34" charset="0"/>
                <a:ea typeface="宋体" pitchFamily="2" charset="-122"/>
              </a:defRPr>
            </a:lvl9pPr>
          </a:lstStyle>
          <a:p>
            <a:r>
              <a:rPr lang="zh-CN" altLang="en-US" dirty="0"/>
              <a:t>   </a:t>
            </a:r>
            <a:r>
              <a:rPr lang="zh-CN" altLang="en-US" dirty="0" smtClean="0"/>
              <a:t>数据结构</a:t>
            </a:r>
            <a:endParaRPr lang="zh-CN" altLang="zh-CN" dirty="0"/>
          </a:p>
        </p:txBody>
      </p:sp>
      <p:sp>
        <p:nvSpPr>
          <p:cNvPr id="122" name="Text Box 17"/>
          <p:cNvSpPr txBox="1">
            <a:spLocks noChangeArrowheads="1"/>
          </p:cNvSpPr>
          <p:nvPr/>
        </p:nvSpPr>
        <p:spPr bwMode="auto">
          <a:xfrm>
            <a:off x="1846262" y="358378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4</a:t>
            </a:r>
          </a:p>
        </p:txBody>
      </p:sp>
      <p:sp>
        <p:nvSpPr>
          <p:cNvPr id="42" name="AutoShape 18"/>
          <p:cNvSpPr>
            <a:spLocks noChangeArrowheads="1"/>
          </p:cNvSpPr>
          <p:nvPr/>
        </p:nvSpPr>
        <p:spPr bwMode="auto">
          <a:xfrm>
            <a:off x="2062162" y="4409281"/>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fontAlgn="base">
              <a:spcBef>
                <a:spcPct val="0"/>
              </a:spcBef>
              <a:spcAft>
                <a:spcPct val="0"/>
              </a:spcAft>
            </a:pPr>
            <a:endParaRPr lang="zh-CN" altLang="en-US" sz="2400">
              <a:latin typeface="微软雅黑" pitchFamily="34" charset="-122"/>
              <a:ea typeface="微软雅黑" pitchFamily="34" charset="-122"/>
            </a:endParaRPr>
          </a:p>
        </p:txBody>
      </p:sp>
      <p:sp>
        <p:nvSpPr>
          <p:cNvPr id="43" name="AutoShape 19"/>
          <p:cNvSpPr>
            <a:spLocks noChangeArrowheads="1"/>
          </p:cNvSpPr>
          <p:nvPr/>
        </p:nvSpPr>
        <p:spPr bwMode="auto">
          <a:xfrm>
            <a:off x="1681162" y="429021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44" name="Text Box 20"/>
          <p:cNvSpPr txBox="1">
            <a:spLocks noChangeArrowheads="1"/>
          </p:cNvSpPr>
          <p:nvPr/>
        </p:nvSpPr>
        <p:spPr bwMode="auto">
          <a:xfrm>
            <a:off x="2290762" y="4464844"/>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zh-CN"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核心问题</a:t>
            </a:r>
            <a:endParaRPr lang="zh-CN" sz="2400" dirty="0">
              <a:latin typeface="微软雅黑" pitchFamily="34" charset="-122"/>
              <a:ea typeface="微软雅黑" pitchFamily="34" charset="-122"/>
            </a:endParaRPr>
          </a:p>
        </p:txBody>
      </p:sp>
      <p:sp>
        <p:nvSpPr>
          <p:cNvPr id="45" name="Text Box 21"/>
          <p:cNvSpPr txBox="1">
            <a:spLocks noChangeArrowheads="1"/>
          </p:cNvSpPr>
          <p:nvPr/>
        </p:nvSpPr>
        <p:spPr bwMode="auto">
          <a:xfrm>
            <a:off x="1825625" y="4409281"/>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5</a:t>
            </a:r>
          </a:p>
        </p:txBody>
      </p:sp>
      <p:sp>
        <p:nvSpPr>
          <p:cNvPr id="46" name="AutoShape 18"/>
          <p:cNvSpPr>
            <a:spLocks noChangeArrowheads="1"/>
          </p:cNvSpPr>
          <p:nvPr/>
        </p:nvSpPr>
        <p:spPr bwMode="auto">
          <a:xfrm>
            <a:off x="2072680" y="5204246"/>
            <a:ext cx="5380038" cy="457200"/>
          </a:xfrm>
          <a:prstGeom prst="roundRect">
            <a:avLst>
              <a:gd name="adj" fmla="val 16667"/>
            </a:avLst>
          </a:prstGeom>
          <a:solidFill>
            <a:schemeClr val="accent2">
              <a:lumMod val="40000"/>
              <a:lumOff val="60000"/>
            </a:schemeClr>
          </a:solidFill>
          <a:ln w="12700" cmpd="sng">
            <a:solidFill>
              <a:schemeClr val="bg1"/>
            </a:solidFill>
            <a:round/>
            <a:headEnd/>
            <a:tailEnd/>
          </a:ln>
          <a:effectLst/>
          <a:extLst/>
        </p:spPr>
        <p:txBody>
          <a:bodyPr wrap="none" anchor="ctr"/>
          <a:lstStyle/>
          <a:p>
            <a:pPr fontAlgn="base">
              <a:spcBef>
                <a:spcPct val="0"/>
              </a:spcBef>
              <a:spcAft>
                <a:spcPct val="0"/>
              </a:spcAft>
            </a:pPr>
            <a:endParaRPr lang="zh-CN" altLang="en-US" sz="2400">
              <a:latin typeface="微软雅黑" pitchFamily="34" charset="-122"/>
              <a:ea typeface="微软雅黑" pitchFamily="34" charset="-122"/>
            </a:endParaRPr>
          </a:p>
        </p:txBody>
      </p:sp>
      <p:sp>
        <p:nvSpPr>
          <p:cNvPr id="47" name="AutoShape 19"/>
          <p:cNvSpPr>
            <a:spLocks noChangeArrowheads="1"/>
          </p:cNvSpPr>
          <p:nvPr/>
        </p:nvSpPr>
        <p:spPr bwMode="auto">
          <a:xfrm>
            <a:off x="1691680" y="5085184"/>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48" name="Text Box 20"/>
          <p:cNvSpPr txBox="1">
            <a:spLocks noChangeArrowheads="1"/>
          </p:cNvSpPr>
          <p:nvPr/>
        </p:nvSpPr>
        <p:spPr bwMode="auto">
          <a:xfrm>
            <a:off x="2301280" y="5259809"/>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前景展望</a:t>
            </a:r>
            <a:endParaRPr lang="zh-CN" sz="2400" dirty="0">
              <a:latin typeface="微软雅黑" pitchFamily="34" charset="-122"/>
              <a:ea typeface="微软雅黑" pitchFamily="34" charset="-122"/>
            </a:endParaRPr>
          </a:p>
        </p:txBody>
      </p:sp>
      <p:sp>
        <p:nvSpPr>
          <p:cNvPr id="49" name="Text Box 21"/>
          <p:cNvSpPr txBox="1">
            <a:spLocks noChangeArrowheads="1"/>
          </p:cNvSpPr>
          <p:nvPr/>
        </p:nvSpPr>
        <p:spPr bwMode="auto">
          <a:xfrm>
            <a:off x="1836143" y="5204246"/>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en-US" altLang="zh-CN" sz="2400" b="1" dirty="0">
                <a:solidFill>
                  <a:schemeClr val="bg1"/>
                </a:solidFill>
                <a:latin typeface="微软雅黑" pitchFamily="34" charset="-122"/>
                <a:ea typeface="微软雅黑" pitchFamily="34" charset="-122"/>
              </a:rPr>
              <a:t>6</a:t>
            </a:r>
            <a:endParaRPr lang="zh-CN" altLang="zh-CN"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261000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6</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itchFamily="34" charset="-122"/>
                <a:ea typeface="微软雅黑" pitchFamily="34" charset="-122"/>
              </a:rPr>
              <a:t> 前景展望</a:t>
            </a:r>
            <a:endParaRPr lang="en-US" altLang="zh-CN" sz="2800" dirty="0" smtClean="0">
              <a:latin typeface="微软雅黑" panose="020B0503020204020204" pitchFamily="34" charset="-122"/>
              <a:ea typeface="微软雅黑" panose="020B0503020204020204" pitchFamily="34" charset="-122"/>
            </a:endParaRPr>
          </a:p>
        </p:txBody>
      </p:sp>
      <p:sp>
        <p:nvSpPr>
          <p:cNvPr id="7" name="矩形 6"/>
          <p:cNvSpPr/>
          <p:nvPr/>
        </p:nvSpPr>
        <p:spPr>
          <a:xfrm>
            <a:off x="251520" y="710694"/>
            <a:ext cx="8640960" cy="961289"/>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从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2008</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年的比特币开始，区块链经历了可编程货币、可编程金融与可编程社会三大应用时代，其应用范围逐步扩展到社会生活的方方面面</a:t>
            </a: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251520" y="1916832"/>
            <a:ext cx="8640960" cy="1015663"/>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从需求端来看</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，金融、 医疗、公证、通信、供应链、域名、投票等领域都开始意识到区块链的重要性并开始尝试将技术与现实社会对接。</a:t>
            </a:r>
          </a:p>
        </p:txBody>
      </p:sp>
      <p:sp>
        <p:nvSpPr>
          <p:cNvPr id="6" name="矩形 5"/>
          <p:cNvSpPr/>
          <p:nvPr/>
        </p:nvSpPr>
        <p:spPr>
          <a:xfrm>
            <a:off x="251520" y="3081734"/>
            <a:ext cx="8640960" cy="1015663"/>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从投资端来看</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，区块链的投资资金供给逐步上升， 风投的投资热情也不断高涨，投资密度越来越大，供给端的资金供给有望推动技术的进一步发展。</a:t>
            </a:r>
          </a:p>
        </p:txBody>
      </p:sp>
      <p:sp>
        <p:nvSpPr>
          <p:cNvPr id="9" name="矩形 8"/>
          <p:cNvSpPr/>
          <p:nvPr/>
        </p:nvSpPr>
        <p:spPr>
          <a:xfrm>
            <a:off x="251520" y="4437112"/>
            <a:ext cx="8640960" cy="1477328"/>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从市场应</a:t>
            </a: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用来看</a:t>
            </a: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，区</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块链能成为一种市场工具，帮助社会削减平台</a:t>
            </a: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成本</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，让中间机构成为过去；区块链将促使公司现有业务模式重心的转移，有望加速公司的发展。</a:t>
            </a:r>
          </a:p>
        </p:txBody>
      </p:sp>
    </p:spTree>
    <p:extLst>
      <p:ext uri="{BB962C8B-B14F-4D97-AF65-F5344CB8AC3E}">
        <p14:creationId xmlns:p14="http://schemas.microsoft.com/office/powerpoint/2010/main" val="36886366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6</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itchFamily="34" charset="-122"/>
                <a:ea typeface="微软雅黑" pitchFamily="34" charset="-122"/>
              </a:rPr>
              <a:t> 前景展望</a:t>
            </a:r>
            <a:endParaRPr lang="en-US" altLang="zh-CN" sz="28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251520" y="2297413"/>
            <a:ext cx="8640960" cy="1477328"/>
          </a:xfrm>
          <a:prstGeom prst="rect">
            <a:avLst/>
          </a:prstGeom>
        </p:spPr>
        <p:txBody>
          <a:bodyPr wrap="square">
            <a:spAutoFit/>
          </a:bodyPr>
          <a:lstStyle/>
          <a:p>
            <a:pPr>
              <a:lnSpc>
                <a:spcPct val="150000"/>
              </a:lnSpc>
            </a:pPr>
            <a:r>
              <a:rPr lang="zh-CN" altLang="en-US" sz="2000" b="1" dirty="0" smtClean="0">
                <a:latin typeface="微软雅黑" panose="020B0503020204020204" pitchFamily="34" charset="-122"/>
                <a:ea typeface="微软雅黑" panose="020B0503020204020204" pitchFamily="34" charset="-122"/>
                <a:cs typeface="Times New Roman" panose="02020603050405020304" pitchFamily="18" charset="0"/>
              </a:rPr>
              <a:t>从社</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会结构来看</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，区块链技术有望将法律与</a:t>
            </a: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经济</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融为一体，彻底颠覆原有社会的监管模式；组织形态会因其而发生改变，区块链也许最终会带领人们走向分布式自治的社</a:t>
            </a: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会。</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251520" y="727536"/>
            <a:ext cx="8640960" cy="1477328"/>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从底层技术来看</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，区块链有望促进数据记录、数据传播及数据存储管理方式的转型；区块链本身更像一种互联网底层的开源 式协议，在不远的将来会触动甚至最后彻底取代现有互联网的底层基础协议。</a:t>
            </a:r>
          </a:p>
        </p:txBody>
      </p:sp>
    </p:spTree>
    <p:extLst>
      <p:ext uri="{BB962C8B-B14F-4D97-AF65-F5344CB8AC3E}">
        <p14:creationId xmlns:p14="http://schemas.microsoft.com/office/powerpoint/2010/main" val="3394413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189072"/>
            <a:ext cx="5004048" cy="523220"/>
          </a:xfrm>
          <a:prstGeom prst="rect">
            <a:avLst/>
          </a:prstGeom>
          <a:noFill/>
        </p:spPr>
        <p:txBody>
          <a:bodyPr wrap="square" rtlCol="0">
            <a:spAutoFit/>
          </a:bodyPr>
          <a:lstStyle/>
          <a:p>
            <a:pPr algn="r"/>
            <a:r>
              <a:rPr lang="en-US" altLang="zh-CN" sz="2800" dirty="0" smtClean="0">
                <a:latin typeface="微软雅黑" panose="020B0503020204020204" pitchFamily="34" charset="-122"/>
                <a:ea typeface="微软雅黑" panose="020B0503020204020204" pitchFamily="34" charset="-122"/>
              </a:rPr>
              <a:t>1</a:t>
            </a:r>
            <a:r>
              <a:rPr lang="en-US" altLang="zh-CN" sz="2800" dirty="0">
                <a:latin typeface="微软雅黑" panose="020B0503020204020204" pitchFamily="34" charset="-122"/>
                <a:ea typeface="微软雅黑" panose="020B0503020204020204" pitchFamily="34" charset="-122"/>
              </a:rPr>
              <a:t>.</a:t>
            </a:r>
            <a:r>
              <a:rPr lang="zh-CN" altLang="en-US" sz="2800" dirty="0" smtClean="0">
                <a:latin typeface="微软雅黑" pitchFamily="34" charset="-122"/>
                <a:ea typeface="微软雅黑" pitchFamily="34" charset="-122"/>
              </a:rPr>
              <a:t>区</a:t>
            </a:r>
            <a:r>
              <a:rPr lang="zh-CN" altLang="en-US" sz="2800" dirty="0">
                <a:latin typeface="微软雅黑" pitchFamily="34" charset="-122"/>
                <a:ea typeface="微软雅黑" pitchFamily="34" charset="-122"/>
              </a:rPr>
              <a:t>块</a:t>
            </a:r>
            <a:r>
              <a:rPr lang="zh-CN" altLang="en-US" sz="2800" dirty="0" smtClean="0">
                <a:latin typeface="微软雅黑" pitchFamily="34" charset="-122"/>
                <a:ea typeface="微软雅黑" pitchFamily="34" charset="-122"/>
              </a:rPr>
              <a:t>链简介</a:t>
            </a:r>
            <a:endParaRPr lang="en-US" altLang="zh-CN" sz="28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251520" y="1375608"/>
            <a:ext cx="8676480" cy="1015663"/>
          </a:xfrm>
          <a:prstGeom prst="rect">
            <a:avLst/>
          </a:prstGeom>
        </p:spPr>
        <p:txBody>
          <a:bodyPr wrap="square">
            <a:spAutoFit/>
          </a:bodyPr>
          <a:lstStyle/>
          <a:p>
            <a:pPr>
              <a:lnSpc>
                <a:spcPct val="150000"/>
              </a:lnSpc>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国际权威杂志《经济学人》、《哈佛商业周刊》、《福布斯杂志》等相继报道</a:t>
            </a:r>
            <a:r>
              <a:rPr lang="zh-CN"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区块链技术将影响世</a:t>
            </a:r>
            <a:r>
              <a:rPr lang="zh-CN" altLang="zh-CN" sz="20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界</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dirty="0">
              <a:latin typeface="微软雅黑" panose="020B0503020204020204" pitchFamily="34" charset="-122"/>
              <a:ea typeface="微软雅黑" panose="020B0503020204020204" pitchFamily="34" charset="-122"/>
            </a:endParaRPr>
          </a:p>
        </p:txBody>
      </p:sp>
      <p:sp>
        <p:nvSpPr>
          <p:cNvPr id="7" name="矩形 6"/>
          <p:cNvSpPr/>
          <p:nvPr/>
        </p:nvSpPr>
        <p:spPr>
          <a:xfrm>
            <a:off x="251520" y="2564904"/>
            <a:ext cx="8640000" cy="1422954"/>
          </a:xfrm>
          <a:prstGeom prst="rect">
            <a:avLst/>
          </a:prstGeom>
        </p:spPr>
        <p:txBody>
          <a:bodyPr wrap="square">
            <a:spAutoFit/>
          </a:bodyPr>
          <a:lstStyle/>
          <a:p>
            <a:pPr>
              <a:lnSpc>
                <a:spcPct val="150000"/>
              </a:lnSpc>
            </a:pPr>
            <a:r>
              <a:rPr lang="zh-CN" altLang="zh-CN" sz="2000" dirty="0" smtClean="0">
                <a:latin typeface="微软雅黑" panose="020B0503020204020204" pitchFamily="34" charset="-122"/>
                <a:ea typeface="微软雅黑" panose="020B0503020204020204" pitchFamily="34" charset="-122"/>
                <a:cs typeface="Times New Roman" panose="02020603050405020304" pitchFamily="18" charset="0"/>
              </a:rPr>
              <a:t>创</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业公司</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R3</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联</a:t>
            </a:r>
            <a:r>
              <a:rPr lang="zh-CN" altLang="zh-CN" sz="2000" dirty="0" smtClean="0">
                <a:latin typeface="微软雅黑" panose="020B0503020204020204" pitchFamily="34" charset="-122"/>
                <a:ea typeface="微软雅黑" panose="020B0503020204020204" pitchFamily="34" charset="-122"/>
                <a:cs typeface="Times New Roman" panose="02020603050405020304" pitchFamily="18" charset="0"/>
              </a:rPr>
              <a:t>合</a:t>
            </a: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全球</a:t>
            </a:r>
            <a:r>
              <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rPr>
              <a:t>42</a:t>
            </a: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家顶级</a:t>
            </a:r>
            <a:r>
              <a:rPr lang="zh-CN" altLang="zh-CN" sz="2000" dirty="0" smtClean="0">
                <a:latin typeface="微软雅黑" panose="020B0503020204020204" pitchFamily="34" charset="-122"/>
                <a:ea typeface="微软雅黑" panose="020B0503020204020204" pitchFamily="34" charset="-122"/>
                <a:cs typeface="Times New Roman" panose="02020603050405020304" pitchFamily="18" charset="0"/>
              </a:rPr>
              <a:t>银</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行成立区块链联盟</a:t>
            </a:r>
            <a:r>
              <a:rPr lang="zh-CN" altLang="zh-CN" sz="20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smtClean="0">
                <a:latin typeface="微软雅黑" panose="020B0503020204020204" pitchFamily="34" charset="-122"/>
                <a:ea typeface="微软雅黑" panose="020B0503020204020204" pitchFamily="34" charset="-122"/>
                <a:cs typeface="Times New Roman" panose="02020603050405020304" pitchFamily="18" charset="0"/>
              </a:rPr>
              <a:t>包括</a:t>
            </a:r>
            <a:r>
              <a:rPr lang="zh-CN" altLang="zh-CN" sz="2000" dirty="0" smtClean="0">
                <a:latin typeface="微软雅黑" panose="020B0503020204020204" pitchFamily="34" charset="-122"/>
                <a:ea typeface="微软雅黑" panose="020B0503020204020204" pitchFamily="34" charset="-122"/>
                <a:cs typeface="Times New Roman" panose="02020603050405020304" pitchFamily="18" charset="0"/>
              </a:rPr>
              <a:t>摩</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根大通、美国银行、汇丰银行、花旗银行、富国银行、三菱</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UFJ</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金融集团、巴克莱银行、高盛、德意志银行</a:t>
            </a:r>
            <a:r>
              <a:rPr lang="zh-CN" altLang="zh-CN" sz="2000" dirty="0" smtClean="0">
                <a:latin typeface="微软雅黑" panose="020B0503020204020204" pitchFamily="34" charset="-122"/>
                <a:ea typeface="微软雅黑" panose="020B0503020204020204" pitchFamily="34" charset="-122"/>
                <a:cs typeface="Times New Roman" panose="02020603050405020304" pitchFamily="18" charset="0"/>
              </a:rPr>
              <a:t>等。</a:t>
            </a:r>
            <a:endPar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251520" y="712292"/>
            <a:ext cx="8640960" cy="581057"/>
          </a:xfrm>
          <a:prstGeom prst="rect">
            <a:avLst/>
          </a:prstGeom>
        </p:spPr>
        <p:txBody>
          <a:bodyPr wrap="square">
            <a:spAutoFit/>
          </a:bodyPr>
          <a:lstStyle/>
          <a:p>
            <a:pPr algn="just">
              <a:lnSpc>
                <a:spcPct val="150000"/>
              </a:lnSpc>
            </a:pPr>
            <a:r>
              <a:rPr lang="zh-CN" altLang="en-US" sz="2400" b="1" dirty="0" smtClean="0">
                <a:latin typeface="微软雅黑" panose="020B0503020204020204" pitchFamily="34" charset="-122"/>
                <a:ea typeface="微软雅黑" panose="020B0503020204020204" pitchFamily="34" charset="-122"/>
                <a:cs typeface="Times New Roman" panose="02020603050405020304" pitchFamily="18" charset="0"/>
              </a:rPr>
              <a:t>动态</a:t>
            </a:r>
            <a:endParaRPr lang="en-US" altLang="zh-CN" sz="24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3406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4139952" y="189072"/>
            <a:ext cx="5004048" cy="523220"/>
          </a:xfrm>
          <a:prstGeom prst="rect">
            <a:avLst/>
          </a:prstGeom>
          <a:noFill/>
        </p:spPr>
        <p:txBody>
          <a:bodyPr wrap="square" rtlCol="0">
            <a:spAutoFit/>
          </a:bodyPr>
          <a:lstStyle/>
          <a:p>
            <a:pPr algn="r"/>
            <a:r>
              <a:rPr lang="zh-CN" altLang="en-US" sz="2800" dirty="0" smtClean="0">
                <a:latin typeface="微软雅黑" panose="020B0503020204020204" pitchFamily="34" charset="-122"/>
                <a:ea typeface="微软雅黑" panose="020B0503020204020204" pitchFamily="34" charset="-122"/>
              </a:rPr>
              <a:t>目录</a:t>
            </a:r>
            <a:endParaRPr lang="en-US" altLang="zh-CN" sz="2800" dirty="0" smtClean="0">
              <a:latin typeface="微软雅黑" panose="020B0503020204020204" pitchFamily="34" charset="-122"/>
              <a:ea typeface="微软雅黑" panose="020B0503020204020204" pitchFamily="34" charset="-122"/>
            </a:endParaRPr>
          </a:p>
        </p:txBody>
      </p:sp>
      <p:sp>
        <p:nvSpPr>
          <p:cNvPr id="105" name="AutoShape 2"/>
          <p:cNvSpPr>
            <a:spLocks noChangeArrowheads="1"/>
          </p:cNvSpPr>
          <p:nvPr/>
        </p:nvSpPr>
        <p:spPr bwMode="auto">
          <a:xfrm>
            <a:off x="2062162" y="2026147"/>
            <a:ext cx="5380037" cy="457200"/>
          </a:xfrm>
          <a:prstGeom prst="roundRect">
            <a:avLst>
              <a:gd name="adj" fmla="val 16667"/>
            </a:avLst>
          </a:prstGeom>
          <a:solidFill>
            <a:schemeClr val="accent2">
              <a:lumMod val="40000"/>
              <a:lumOff val="60000"/>
            </a:schemeClr>
          </a:solidFill>
          <a:ln w="12700" cmpd="sng">
            <a:solidFill>
              <a:schemeClr val="bg1"/>
            </a:solidFill>
            <a:round/>
            <a:headEnd/>
            <a:tailEnd/>
          </a:ln>
          <a:effectLs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110" name="AutoShape 6"/>
          <p:cNvSpPr>
            <a:spLocks noChangeArrowheads="1"/>
          </p:cNvSpPr>
          <p:nvPr/>
        </p:nvSpPr>
        <p:spPr bwMode="auto">
          <a:xfrm>
            <a:off x="2082799" y="1245543"/>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107" name="AutoShape 3"/>
          <p:cNvSpPr>
            <a:spLocks noChangeArrowheads="1"/>
          </p:cNvSpPr>
          <p:nvPr/>
        </p:nvSpPr>
        <p:spPr bwMode="auto">
          <a:xfrm>
            <a:off x="1701800" y="1124744"/>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08" name="Text Box 4"/>
          <p:cNvSpPr txBox="1">
            <a:spLocks noChangeArrowheads="1"/>
          </p:cNvSpPr>
          <p:nvPr/>
        </p:nvSpPr>
        <p:spPr bwMode="auto">
          <a:xfrm>
            <a:off x="2311400" y="1299369"/>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vl="0"/>
            <a:r>
              <a:rPr lang="zh-CN" altLang="en-US" sz="2400" dirty="0" smtClean="0">
                <a:latin typeface="微软雅黑" pitchFamily="34" charset="-122"/>
                <a:ea typeface="微软雅黑" pitchFamily="34" charset="-122"/>
              </a:rPr>
              <a:t>   区块链简介</a:t>
            </a:r>
            <a:endParaRPr lang="zh-CN" altLang="en-US" sz="2400" dirty="0">
              <a:latin typeface="微软雅黑" pitchFamily="34" charset="-122"/>
              <a:ea typeface="微软雅黑" pitchFamily="34" charset="-122"/>
            </a:endParaRPr>
          </a:p>
        </p:txBody>
      </p:sp>
      <p:sp>
        <p:nvSpPr>
          <p:cNvPr id="109" name="Text Box 5"/>
          <p:cNvSpPr txBox="1">
            <a:spLocks noChangeArrowheads="1"/>
          </p:cNvSpPr>
          <p:nvPr/>
        </p:nvSpPr>
        <p:spPr bwMode="auto">
          <a:xfrm>
            <a:off x="1846262" y="124380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dirty="0">
                <a:solidFill>
                  <a:schemeClr val="bg1"/>
                </a:solidFill>
                <a:latin typeface="微软雅黑" pitchFamily="34" charset="-122"/>
                <a:ea typeface="微软雅黑" pitchFamily="34" charset="-122"/>
              </a:rPr>
              <a:t>1</a:t>
            </a:r>
          </a:p>
        </p:txBody>
      </p:sp>
      <p:sp>
        <p:nvSpPr>
          <p:cNvPr id="111" name="AutoShape 7"/>
          <p:cNvSpPr>
            <a:spLocks noChangeArrowheads="1"/>
          </p:cNvSpPr>
          <p:nvPr/>
        </p:nvSpPr>
        <p:spPr bwMode="auto">
          <a:xfrm>
            <a:off x="1681162" y="184546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13" name="Text Box 8"/>
          <p:cNvSpPr txBox="1">
            <a:spLocks noChangeArrowheads="1"/>
          </p:cNvSpPr>
          <p:nvPr/>
        </p:nvSpPr>
        <p:spPr bwMode="auto">
          <a:xfrm>
            <a:off x="2290762" y="2088356"/>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vl="0" eaLnBrk="0" hangingPunct="0"/>
            <a:r>
              <a:rPr lang="zh-CN" altLang="en-US" sz="2400" dirty="0" smtClean="0">
                <a:latin typeface="微软雅黑" pitchFamily="34" charset="-122"/>
                <a:ea typeface="微软雅黑" pitchFamily="34" charset="-122"/>
              </a:rPr>
              <a:t>   特征及分类</a:t>
            </a:r>
            <a:endParaRPr lang="zh-CN" altLang="en-US" sz="2400" dirty="0">
              <a:latin typeface="微软雅黑" pitchFamily="34" charset="-122"/>
              <a:ea typeface="微软雅黑" pitchFamily="34" charset="-122"/>
            </a:endParaRPr>
          </a:p>
        </p:txBody>
      </p:sp>
      <p:sp>
        <p:nvSpPr>
          <p:cNvPr id="114" name="Text Box 9"/>
          <p:cNvSpPr txBox="1">
            <a:spLocks noChangeArrowheads="1"/>
          </p:cNvSpPr>
          <p:nvPr/>
        </p:nvSpPr>
        <p:spPr bwMode="auto">
          <a:xfrm>
            <a:off x="1825625" y="1962944"/>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2</a:t>
            </a:r>
          </a:p>
        </p:txBody>
      </p:sp>
      <p:sp>
        <p:nvSpPr>
          <p:cNvPr id="115" name="AutoShape 10"/>
          <p:cNvSpPr>
            <a:spLocks noChangeArrowheads="1"/>
          </p:cNvSpPr>
          <p:nvPr/>
        </p:nvSpPr>
        <p:spPr bwMode="auto">
          <a:xfrm>
            <a:off x="2082800" y="2791619"/>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116" name="AutoShape 11"/>
          <p:cNvSpPr>
            <a:spLocks noChangeArrowheads="1"/>
          </p:cNvSpPr>
          <p:nvPr/>
        </p:nvSpPr>
        <p:spPr bwMode="auto">
          <a:xfrm>
            <a:off x="1701800" y="2682081"/>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17" name="Text Box 12"/>
          <p:cNvSpPr txBox="1">
            <a:spLocks noChangeArrowheads="1"/>
          </p:cNvSpPr>
          <p:nvPr/>
        </p:nvSpPr>
        <p:spPr bwMode="auto">
          <a:xfrm>
            <a:off x="2311400" y="2847181"/>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en-US" sz="2400" dirty="0" smtClean="0">
                <a:latin typeface="微软雅黑" pitchFamily="34" charset="-122"/>
                <a:ea typeface="微软雅黑" pitchFamily="34" charset="-122"/>
              </a:rPr>
              <a:t>   区块链网络</a:t>
            </a:r>
            <a:endParaRPr lang="zh-CN" altLang="zh-CN" sz="2400" dirty="0">
              <a:latin typeface="微软雅黑" pitchFamily="34" charset="-122"/>
              <a:ea typeface="微软雅黑" pitchFamily="34" charset="-122"/>
            </a:endParaRPr>
          </a:p>
        </p:txBody>
      </p:sp>
      <p:sp>
        <p:nvSpPr>
          <p:cNvPr id="118" name="Text Box 13"/>
          <p:cNvSpPr txBox="1">
            <a:spLocks noChangeArrowheads="1"/>
          </p:cNvSpPr>
          <p:nvPr/>
        </p:nvSpPr>
        <p:spPr bwMode="auto">
          <a:xfrm>
            <a:off x="1852612" y="2791619"/>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3</a:t>
            </a:r>
          </a:p>
        </p:txBody>
      </p:sp>
      <p:sp>
        <p:nvSpPr>
          <p:cNvPr id="119" name="AutoShape 14"/>
          <p:cNvSpPr>
            <a:spLocks noChangeArrowheads="1"/>
          </p:cNvSpPr>
          <p:nvPr/>
        </p:nvSpPr>
        <p:spPr bwMode="auto">
          <a:xfrm>
            <a:off x="2082800" y="3583781"/>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120" name="AutoShape 15"/>
          <p:cNvSpPr>
            <a:spLocks noChangeArrowheads="1"/>
          </p:cNvSpPr>
          <p:nvPr/>
        </p:nvSpPr>
        <p:spPr bwMode="auto">
          <a:xfrm>
            <a:off x="1701800" y="346471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21" name="Text Box 16"/>
          <p:cNvSpPr txBox="1">
            <a:spLocks noChangeArrowheads="1"/>
          </p:cNvSpPr>
          <p:nvPr/>
        </p:nvSpPr>
        <p:spPr bwMode="auto">
          <a:xfrm>
            <a:off x="2311400" y="3639344"/>
            <a:ext cx="48528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en-US" sz="2400" dirty="0" smtClean="0">
                <a:latin typeface="微软雅黑" pitchFamily="34" charset="-122"/>
                <a:ea typeface="微软雅黑" pitchFamily="34" charset="-122"/>
              </a:rPr>
              <a:t>   数据结构</a:t>
            </a:r>
            <a:endParaRPr lang="zh-CN" altLang="zh-CN" sz="2400" dirty="0">
              <a:latin typeface="微软雅黑" pitchFamily="34" charset="-122"/>
              <a:ea typeface="微软雅黑" pitchFamily="34" charset="-122"/>
            </a:endParaRPr>
          </a:p>
        </p:txBody>
      </p:sp>
      <p:sp>
        <p:nvSpPr>
          <p:cNvPr id="122" name="Text Box 17"/>
          <p:cNvSpPr txBox="1">
            <a:spLocks noChangeArrowheads="1"/>
          </p:cNvSpPr>
          <p:nvPr/>
        </p:nvSpPr>
        <p:spPr bwMode="auto">
          <a:xfrm>
            <a:off x="1846262" y="358378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4</a:t>
            </a:r>
          </a:p>
        </p:txBody>
      </p:sp>
      <p:sp>
        <p:nvSpPr>
          <p:cNvPr id="34" name="AutoShape 18"/>
          <p:cNvSpPr>
            <a:spLocks noChangeArrowheads="1"/>
          </p:cNvSpPr>
          <p:nvPr/>
        </p:nvSpPr>
        <p:spPr bwMode="auto">
          <a:xfrm>
            <a:off x="2062162" y="4409281"/>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35" name="AutoShape 19"/>
          <p:cNvSpPr>
            <a:spLocks noChangeArrowheads="1"/>
          </p:cNvSpPr>
          <p:nvPr/>
        </p:nvSpPr>
        <p:spPr bwMode="auto">
          <a:xfrm>
            <a:off x="1681162" y="429021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36" name="Text Box 20"/>
          <p:cNvSpPr txBox="1">
            <a:spLocks noChangeArrowheads="1"/>
          </p:cNvSpPr>
          <p:nvPr/>
        </p:nvSpPr>
        <p:spPr bwMode="auto">
          <a:xfrm>
            <a:off x="2290762" y="4464844"/>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zh-CN"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核心问题</a:t>
            </a:r>
            <a:endParaRPr lang="zh-CN" sz="2400" dirty="0">
              <a:latin typeface="微软雅黑" pitchFamily="34" charset="-122"/>
              <a:ea typeface="微软雅黑" pitchFamily="34" charset="-122"/>
            </a:endParaRPr>
          </a:p>
        </p:txBody>
      </p:sp>
      <p:sp>
        <p:nvSpPr>
          <p:cNvPr id="37" name="Text Box 21"/>
          <p:cNvSpPr txBox="1">
            <a:spLocks noChangeArrowheads="1"/>
          </p:cNvSpPr>
          <p:nvPr/>
        </p:nvSpPr>
        <p:spPr bwMode="auto">
          <a:xfrm>
            <a:off x="1825625" y="4409281"/>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5</a:t>
            </a:r>
          </a:p>
        </p:txBody>
      </p:sp>
      <p:sp>
        <p:nvSpPr>
          <p:cNvPr id="38" name="AutoShape 18"/>
          <p:cNvSpPr>
            <a:spLocks noChangeArrowheads="1"/>
          </p:cNvSpPr>
          <p:nvPr/>
        </p:nvSpPr>
        <p:spPr bwMode="auto">
          <a:xfrm>
            <a:off x="2072680" y="5204246"/>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39" name="AutoShape 19"/>
          <p:cNvSpPr>
            <a:spLocks noChangeArrowheads="1"/>
          </p:cNvSpPr>
          <p:nvPr/>
        </p:nvSpPr>
        <p:spPr bwMode="auto">
          <a:xfrm>
            <a:off x="1691680" y="5085184"/>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40" name="Text Box 20"/>
          <p:cNvSpPr txBox="1">
            <a:spLocks noChangeArrowheads="1"/>
          </p:cNvSpPr>
          <p:nvPr/>
        </p:nvSpPr>
        <p:spPr bwMode="auto">
          <a:xfrm>
            <a:off x="2301280" y="5259809"/>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zh-CN"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前景展望</a:t>
            </a:r>
            <a:endParaRPr lang="zh-CN" sz="2400" dirty="0">
              <a:latin typeface="微软雅黑" pitchFamily="34" charset="-122"/>
              <a:ea typeface="微软雅黑" pitchFamily="34" charset="-122"/>
            </a:endParaRPr>
          </a:p>
        </p:txBody>
      </p:sp>
      <p:sp>
        <p:nvSpPr>
          <p:cNvPr id="41" name="Text Box 21"/>
          <p:cNvSpPr txBox="1">
            <a:spLocks noChangeArrowheads="1"/>
          </p:cNvSpPr>
          <p:nvPr/>
        </p:nvSpPr>
        <p:spPr bwMode="auto">
          <a:xfrm>
            <a:off x="1836143" y="5204246"/>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en-US" altLang="zh-CN" sz="2400" b="1" dirty="0">
                <a:solidFill>
                  <a:schemeClr val="bg1"/>
                </a:solidFill>
                <a:latin typeface="微软雅黑" pitchFamily="34" charset="-122"/>
                <a:ea typeface="微软雅黑" pitchFamily="34" charset="-122"/>
              </a:rPr>
              <a:t>6</a:t>
            </a:r>
            <a:endParaRPr lang="zh-CN" altLang="zh-CN"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510850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itchFamily="34" charset="-122"/>
                <a:ea typeface="微软雅黑" pitchFamily="34" charset="-122"/>
              </a:rPr>
              <a:t>2</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特征及分类</a:t>
            </a:r>
            <a:endParaRPr lang="en-US" altLang="zh-CN" sz="2800" dirty="0">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51520" y="712292"/>
            <a:ext cx="8640960" cy="581057"/>
          </a:xfrm>
          <a:prstGeom prst="rect">
            <a:avLst/>
          </a:prstGeom>
        </p:spPr>
        <p:txBody>
          <a:bodyPr wrap="square">
            <a:spAutoFit/>
          </a:bodyPr>
          <a:lstStyle/>
          <a:p>
            <a:pPr algn="just">
              <a:lnSpc>
                <a:spcPct val="150000"/>
              </a:lnSpc>
            </a:pPr>
            <a:r>
              <a:rPr lang="zh-CN" altLang="en-US" sz="2400" b="1" dirty="0" smtClean="0">
                <a:latin typeface="微软雅黑" panose="020B0503020204020204" pitchFamily="34" charset="-122"/>
                <a:ea typeface="微软雅黑" panose="020B0503020204020204" pitchFamily="34" charset="-122"/>
                <a:cs typeface="Times New Roman" panose="02020603050405020304" pitchFamily="18" charset="0"/>
              </a:rPr>
              <a:t>特征</a:t>
            </a:r>
            <a:endParaRPr lang="en-US" altLang="zh-CN" sz="24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251520" y="3632614"/>
            <a:ext cx="8640960" cy="1884618"/>
          </a:xfrm>
          <a:prstGeom prst="rect">
            <a:avLst/>
          </a:prstGeom>
        </p:spPr>
        <p:txBody>
          <a:bodyPr wrap="square">
            <a:spAutoFit/>
          </a:bodyPr>
          <a:lstStyle/>
          <a:p>
            <a:pPr lvl="0" algn="just">
              <a:lnSpc>
                <a:spcPct val="150000"/>
              </a:lnSpc>
              <a:spcAft>
                <a:spcPts val="0"/>
              </a:spcAft>
            </a:pPr>
            <a:r>
              <a:rPr lang="zh-CN"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去中心，去信任</a:t>
            </a:r>
            <a:endPar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区块链由众多节点共同组成一个端到端的网络，不存在中心化的设备和管理机构。节点之间数据交换通过数字签名技术进行验证，无需互相信任，只要按照系统既定的规则进行，节点之间不能也无法欺骗其它节点。</a:t>
            </a:r>
          </a:p>
        </p:txBody>
      </p:sp>
      <p:sp>
        <p:nvSpPr>
          <p:cNvPr id="3" name="矩形 2"/>
          <p:cNvSpPr/>
          <p:nvPr/>
        </p:nvSpPr>
        <p:spPr>
          <a:xfrm>
            <a:off x="251520" y="1485458"/>
            <a:ext cx="8640960" cy="1884618"/>
          </a:xfrm>
          <a:prstGeom prst="rect">
            <a:avLst/>
          </a:prstGeom>
        </p:spPr>
        <p:txBody>
          <a:bodyPr wrap="square">
            <a:spAutoFit/>
          </a:bodyPr>
          <a:lstStyle/>
          <a:p>
            <a:pPr lvl="0" algn="just">
              <a:lnSpc>
                <a:spcPct val="150000"/>
              </a:lnSpc>
              <a:spcAft>
                <a:spcPts val="0"/>
              </a:spcAft>
            </a:pPr>
            <a:r>
              <a:rPr lang="zh-CN"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开放，共识</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任何人都可以参与到区块链网络，每一台设备都能作为一个节点，每个节点都允许获得一份完整的数据库拷贝。节点间基于一套共识机制，通过竞争计算共同维护整个区块链。任一节点失效，其余节点仍能正常工作。</a:t>
            </a:r>
          </a:p>
        </p:txBody>
      </p:sp>
    </p:spTree>
    <p:extLst>
      <p:ext uri="{BB962C8B-B14F-4D97-AF65-F5344CB8AC3E}">
        <p14:creationId xmlns:p14="http://schemas.microsoft.com/office/powerpoint/2010/main" val="179647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139952" y="189072"/>
            <a:ext cx="5004048" cy="523220"/>
          </a:xfrm>
          <a:prstGeom prst="rect">
            <a:avLst/>
          </a:prstGeom>
          <a:noFill/>
        </p:spPr>
        <p:txBody>
          <a:bodyPr wrap="square" rtlCol="0">
            <a:spAutoFit/>
          </a:bodyPr>
          <a:lstStyle/>
          <a:p>
            <a:pPr algn="r"/>
            <a:r>
              <a:rPr lang="en-US" altLang="zh-CN" sz="2800" dirty="0">
                <a:latin typeface="微软雅黑" panose="020B0503020204020204" pitchFamily="34" charset="-122"/>
                <a:ea typeface="微软雅黑" panose="020B0503020204020204" pitchFamily="34" charset="-122"/>
              </a:rPr>
              <a:t>2</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itchFamily="34" charset="-122"/>
                <a:ea typeface="微软雅黑" pitchFamily="34" charset="-122"/>
              </a:rPr>
              <a:t>特征及分类</a:t>
            </a:r>
            <a:endParaRPr lang="en-US" altLang="zh-CN" sz="2800" dirty="0">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51520" y="712292"/>
            <a:ext cx="8640960" cy="581057"/>
          </a:xfrm>
          <a:prstGeom prst="rect">
            <a:avLst/>
          </a:prstGeom>
        </p:spPr>
        <p:txBody>
          <a:bodyPr wrap="square">
            <a:spAutoFit/>
          </a:bodyPr>
          <a:lstStyle/>
          <a:p>
            <a:pPr algn="just">
              <a:lnSpc>
                <a:spcPct val="150000"/>
              </a:lnSpc>
            </a:pPr>
            <a:r>
              <a:rPr lang="zh-CN" altLang="en-US" sz="2400" b="1" dirty="0" smtClean="0">
                <a:latin typeface="微软雅黑" panose="020B0503020204020204" pitchFamily="34" charset="-122"/>
                <a:ea typeface="微软雅黑" panose="020B0503020204020204" pitchFamily="34" charset="-122"/>
                <a:cs typeface="Times New Roman" panose="02020603050405020304" pitchFamily="18" charset="0"/>
              </a:rPr>
              <a:t>特征</a:t>
            </a:r>
            <a:endPar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258786" y="3622707"/>
            <a:ext cx="8640960" cy="2346283"/>
          </a:xfrm>
          <a:prstGeom prst="rect">
            <a:avLst/>
          </a:prstGeom>
        </p:spPr>
        <p:txBody>
          <a:bodyPr wrap="square">
            <a:spAutoFit/>
          </a:bodyPr>
          <a:lstStyle/>
          <a:p>
            <a:pPr lvl="0" algn="just">
              <a:lnSpc>
                <a:spcPct val="150000"/>
              </a:lnSpc>
              <a:spcAft>
                <a:spcPts val="0"/>
              </a:spcAft>
            </a:pPr>
            <a:r>
              <a:rPr lang="zh-CN"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不可篡改，可追溯</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单个甚至多个节点对数据库的修改无法影响其他节点的数据库，除非能控制整个网络中超过</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51%</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的节点同时修改，这几乎不可能发生。区块链中的每一笔交易都通过密码学方法与相邻两个区块串联，因此可以追溯到任何一笔交易的前世今生。</a:t>
            </a:r>
          </a:p>
        </p:txBody>
      </p:sp>
      <p:sp>
        <p:nvSpPr>
          <p:cNvPr id="3" name="矩形 2"/>
          <p:cNvSpPr/>
          <p:nvPr/>
        </p:nvSpPr>
        <p:spPr>
          <a:xfrm>
            <a:off x="258786" y="1515719"/>
            <a:ext cx="8626427" cy="1884618"/>
          </a:xfrm>
          <a:prstGeom prst="rect">
            <a:avLst/>
          </a:prstGeom>
        </p:spPr>
        <p:txBody>
          <a:bodyPr wrap="square">
            <a:spAutoFit/>
          </a:bodyPr>
          <a:lstStyle/>
          <a:p>
            <a:pPr lvl="0" algn="just">
              <a:lnSpc>
                <a:spcPct val="150000"/>
              </a:lnSpc>
              <a:spcAft>
                <a:spcPts val="0"/>
              </a:spcAft>
            </a:pPr>
            <a:r>
              <a:rPr lang="zh-CN"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交易透明，双方匿名</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区块链的运行规则是公开透明的，所有的数据信息也是公开的，因此每一笔交易都对所有节点可见。由于节点与节点之间是去信任的，因此节点之间无需公开身份，每个参与的节点都是匿名的。</a:t>
            </a:r>
          </a:p>
        </p:txBody>
      </p:sp>
    </p:spTree>
    <p:extLst>
      <p:ext uri="{BB962C8B-B14F-4D97-AF65-F5344CB8AC3E}">
        <p14:creationId xmlns:p14="http://schemas.microsoft.com/office/powerpoint/2010/main" val="264701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139952" y="189072"/>
            <a:ext cx="5004048" cy="523220"/>
          </a:xfrm>
          <a:prstGeom prst="rect">
            <a:avLst/>
          </a:prstGeom>
          <a:noFill/>
        </p:spPr>
        <p:txBody>
          <a:bodyPr wrap="square" rtlCol="0">
            <a:spAutoFit/>
          </a:bodyPr>
          <a:lstStyle/>
          <a:p>
            <a:pPr algn="r"/>
            <a:r>
              <a:rPr lang="zh-CN" altLang="en-US" sz="2800" dirty="0">
                <a:latin typeface="微软雅黑" pitchFamily="34" charset="-122"/>
                <a:ea typeface="微软雅黑" pitchFamily="34" charset="-122"/>
              </a:rPr>
              <a:t> </a:t>
            </a:r>
            <a:r>
              <a:rPr lang="en-US" altLang="zh-CN" sz="2800" dirty="0">
                <a:latin typeface="微软雅黑" panose="020B0503020204020204" pitchFamily="34" charset="-122"/>
                <a:ea typeface="微软雅黑" panose="020B0503020204020204" pitchFamily="34" charset="-122"/>
              </a:rPr>
              <a:t>2</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itchFamily="34" charset="-122"/>
                <a:ea typeface="微软雅黑" pitchFamily="34" charset="-122"/>
              </a:rPr>
              <a:t>特征及分类</a:t>
            </a:r>
            <a:endParaRPr lang="en-US" altLang="zh-CN" sz="2800" dirty="0">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66217" y="712292"/>
            <a:ext cx="8626263" cy="646331"/>
          </a:xfrm>
          <a:prstGeom prst="rect">
            <a:avLst/>
          </a:prstGeom>
        </p:spPr>
        <p:txBody>
          <a:bodyPr wrap="square">
            <a:spAutoFit/>
          </a:bodyPr>
          <a:lstStyle/>
          <a:p>
            <a:pPr lvl="0" algn="just">
              <a:lnSpc>
                <a:spcPct val="150000"/>
              </a:lnSpc>
              <a:spcAft>
                <a:spcPts val="0"/>
              </a:spcAft>
            </a:pPr>
            <a:r>
              <a:rPr lang="zh-CN" altLang="en-US" sz="2400" b="1" kern="100" dirty="0" smtClean="0">
                <a:latin typeface="微软雅黑" panose="020B0503020204020204" pitchFamily="34" charset="-122"/>
                <a:ea typeface="微软雅黑" panose="020B0503020204020204" pitchFamily="34" charset="-122"/>
                <a:cs typeface="Times New Roman" panose="02020603050405020304" pitchFamily="18" charset="0"/>
              </a:rPr>
              <a:t>分类</a:t>
            </a:r>
            <a:endPar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266217" y="4924704"/>
            <a:ext cx="8626262" cy="1015663"/>
          </a:xfrm>
          <a:prstGeom prst="rect">
            <a:avLst/>
          </a:prstGeom>
        </p:spPr>
        <p:txBody>
          <a:bodyPr wrap="square">
            <a:spAutoFit/>
          </a:bodyPr>
          <a:lstStyle/>
          <a:p>
            <a:pPr lvl="0" algn="just">
              <a:lnSpc>
                <a:spcPct val="150000"/>
              </a:lnSpc>
              <a:spcAft>
                <a:spcPts val="0"/>
              </a:spcAft>
            </a:pPr>
            <a:r>
              <a:rPr lang="zh-CN"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联盟链</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由若干机构联合发起，介于公有链和私有链之间，兼具部分去中心化的特性。</a:t>
            </a:r>
          </a:p>
        </p:txBody>
      </p:sp>
      <p:sp>
        <p:nvSpPr>
          <p:cNvPr id="6" name="矩形 5"/>
          <p:cNvSpPr/>
          <p:nvPr/>
        </p:nvSpPr>
        <p:spPr>
          <a:xfrm>
            <a:off x="280062" y="2941977"/>
            <a:ext cx="8612417" cy="1938992"/>
          </a:xfrm>
          <a:prstGeom prst="rect">
            <a:avLst/>
          </a:prstGeom>
        </p:spPr>
        <p:txBody>
          <a:bodyPr wrap="square">
            <a:spAutoFit/>
          </a:bodyPr>
          <a:lstStyle/>
          <a:p>
            <a:pPr lvl="0" algn="just">
              <a:lnSpc>
                <a:spcPct val="150000"/>
              </a:lnSpc>
              <a:spcAft>
                <a:spcPts val="0"/>
              </a:spcAft>
            </a:pPr>
            <a:r>
              <a:rPr lang="zh-CN"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私有链</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建立在某个企业内部，系统的运作规则根据企业要求进行设定，修改甚至是读取权限仅限于少数节点，同时仍保留着区块链的真实性和部分去中心化的特性。</a:t>
            </a:r>
          </a:p>
        </p:txBody>
      </p:sp>
      <p:sp>
        <p:nvSpPr>
          <p:cNvPr id="7" name="矩形 6"/>
          <p:cNvSpPr/>
          <p:nvPr/>
        </p:nvSpPr>
        <p:spPr>
          <a:xfrm>
            <a:off x="280062" y="1420916"/>
            <a:ext cx="8626262" cy="1477328"/>
          </a:xfrm>
          <a:prstGeom prst="rect">
            <a:avLst/>
          </a:prstGeom>
        </p:spPr>
        <p:txBody>
          <a:bodyPr wrap="square">
            <a:spAutoFit/>
          </a:bodyPr>
          <a:lstStyle/>
          <a:p>
            <a:pPr lvl="0" algn="just">
              <a:lnSpc>
                <a:spcPct val="150000"/>
              </a:lnSpc>
              <a:spcAft>
                <a:spcPts val="0"/>
              </a:spcAft>
            </a:pPr>
            <a:r>
              <a:rPr lang="zh-CN"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公有链</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ct val="150000"/>
              </a:lnSpc>
              <a:spcAft>
                <a:spcPts val="0"/>
              </a:spcAft>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无官方组织及管理机构，无中心服务器，参与的节点按照系统规则自由接入网络、不受控制，节点间基于共识机制开展工作。</a:t>
            </a:r>
          </a:p>
        </p:txBody>
      </p:sp>
    </p:spTree>
    <p:extLst>
      <p:ext uri="{BB962C8B-B14F-4D97-AF65-F5344CB8AC3E}">
        <p14:creationId xmlns:p14="http://schemas.microsoft.com/office/powerpoint/2010/main" val="163338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4139952" y="189072"/>
            <a:ext cx="5004048" cy="523220"/>
          </a:xfrm>
          <a:prstGeom prst="rect">
            <a:avLst/>
          </a:prstGeom>
          <a:noFill/>
        </p:spPr>
        <p:txBody>
          <a:bodyPr wrap="square" rtlCol="0">
            <a:spAutoFit/>
          </a:bodyPr>
          <a:lstStyle/>
          <a:p>
            <a:pPr algn="r"/>
            <a:r>
              <a:rPr lang="zh-CN" altLang="en-US" sz="2800" dirty="0" smtClean="0">
                <a:latin typeface="微软雅黑" panose="020B0503020204020204" pitchFamily="34" charset="-122"/>
                <a:ea typeface="微软雅黑" panose="020B0503020204020204" pitchFamily="34" charset="-122"/>
              </a:rPr>
              <a:t>目录</a:t>
            </a:r>
            <a:endParaRPr lang="en-US" altLang="zh-CN" sz="2800" dirty="0" smtClean="0">
              <a:latin typeface="微软雅黑" panose="020B0503020204020204" pitchFamily="34" charset="-122"/>
              <a:ea typeface="微软雅黑" panose="020B0503020204020204" pitchFamily="34" charset="-122"/>
            </a:endParaRPr>
          </a:p>
        </p:txBody>
      </p:sp>
      <p:sp>
        <p:nvSpPr>
          <p:cNvPr id="105" name="AutoShape 2"/>
          <p:cNvSpPr>
            <a:spLocks noChangeArrowheads="1"/>
          </p:cNvSpPr>
          <p:nvPr/>
        </p:nvSpPr>
        <p:spPr bwMode="auto">
          <a:xfrm>
            <a:off x="2062162" y="2026147"/>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fontAlgn="base">
              <a:spcBef>
                <a:spcPct val="0"/>
              </a:spcBef>
              <a:spcAft>
                <a:spcPct val="0"/>
              </a:spcAft>
            </a:pPr>
            <a:endParaRPr lang="zh-CN" altLang="en-US" sz="2400">
              <a:latin typeface="微软雅黑" pitchFamily="34" charset="-122"/>
              <a:ea typeface="微软雅黑" pitchFamily="34" charset="-122"/>
            </a:endParaRPr>
          </a:p>
        </p:txBody>
      </p:sp>
      <p:sp>
        <p:nvSpPr>
          <p:cNvPr id="110" name="AutoShape 6"/>
          <p:cNvSpPr>
            <a:spLocks noChangeArrowheads="1"/>
          </p:cNvSpPr>
          <p:nvPr/>
        </p:nvSpPr>
        <p:spPr bwMode="auto">
          <a:xfrm>
            <a:off x="2082799" y="1245543"/>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107" name="AutoShape 3"/>
          <p:cNvSpPr>
            <a:spLocks noChangeArrowheads="1"/>
          </p:cNvSpPr>
          <p:nvPr/>
        </p:nvSpPr>
        <p:spPr bwMode="auto">
          <a:xfrm>
            <a:off x="1701800" y="1124744"/>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08" name="Text Box 4"/>
          <p:cNvSpPr txBox="1">
            <a:spLocks noChangeArrowheads="1"/>
          </p:cNvSpPr>
          <p:nvPr/>
        </p:nvSpPr>
        <p:spPr bwMode="auto">
          <a:xfrm>
            <a:off x="2311400" y="1299369"/>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vl="0"/>
            <a:r>
              <a:rPr lang="zh-CN" altLang="en-US" sz="2400" dirty="0" smtClean="0">
                <a:latin typeface="微软雅黑" pitchFamily="34" charset="-122"/>
                <a:ea typeface="微软雅黑" pitchFamily="34" charset="-122"/>
              </a:rPr>
              <a:t>   区块链简介</a:t>
            </a:r>
            <a:endParaRPr lang="zh-CN" altLang="en-US" sz="2400" dirty="0">
              <a:latin typeface="微软雅黑" pitchFamily="34" charset="-122"/>
              <a:ea typeface="微软雅黑" pitchFamily="34" charset="-122"/>
            </a:endParaRPr>
          </a:p>
        </p:txBody>
      </p:sp>
      <p:sp>
        <p:nvSpPr>
          <p:cNvPr id="109" name="Text Box 5"/>
          <p:cNvSpPr txBox="1">
            <a:spLocks noChangeArrowheads="1"/>
          </p:cNvSpPr>
          <p:nvPr/>
        </p:nvSpPr>
        <p:spPr bwMode="auto">
          <a:xfrm>
            <a:off x="1846262" y="124380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dirty="0">
                <a:solidFill>
                  <a:schemeClr val="bg1"/>
                </a:solidFill>
                <a:latin typeface="微软雅黑" pitchFamily="34" charset="-122"/>
                <a:ea typeface="微软雅黑" pitchFamily="34" charset="-122"/>
              </a:rPr>
              <a:t>1</a:t>
            </a:r>
          </a:p>
        </p:txBody>
      </p:sp>
      <p:sp>
        <p:nvSpPr>
          <p:cNvPr id="111" name="AutoShape 7"/>
          <p:cNvSpPr>
            <a:spLocks noChangeArrowheads="1"/>
          </p:cNvSpPr>
          <p:nvPr/>
        </p:nvSpPr>
        <p:spPr bwMode="auto">
          <a:xfrm>
            <a:off x="1681162" y="184546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13" name="Text Box 8"/>
          <p:cNvSpPr txBox="1">
            <a:spLocks noChangeArrowheads="1"/>
          </p:cNvSpPr>
          <p:nvPr/>
        </p:nvSpPr>
        <p:spPr bwMode="auto">
          <a:xfrm>
            <a:off x="2290762" y="2088356"/>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vl="0" eaLnBrk="0" hangingPunct="0"/>
            <a:r>
              <a:rPr lang="zh-CN" altLang="en-US" sz="2400" dirty="0" smtClean="0">
                <a:latin typeface="微软雅黑" pitchFamily="34" charset="-122"/>
                <a:ea typeface="微软雅黑" pitchFamily="34" charset="-122"/>
              </a:rPr>
              <a:t>   特征及分类</a:t>
            </a:r>
            <a:endParaRPr lang="zh-CN" altLang="en-US" sz="2400" dirty="0">
              <a:latin typeface="微软雅黑" pitchFamily="34" charset="-122"/>
              <a:ea typeface="微软雅黑" pitchFamily="34" charset="-122"/>
            </a:endParaRPr>
          </a:p>
        </p:txBody>
      </p:sp>
      <p:sp>
        <p:nvSpPr>
          <p:cNvPr id="114" name="Text Box 9"/>
          <p:cNvSpPr txBox="1">
            <a:spLocks noChangeArrowheads="1"/>
          </p:cNvSpPr>
          <p:nvPr/>
        </p:nvSpPr>
        <p:spPr bwMode="auto">
          <a:xfrm>
            <a:off x="1825625" y="1962944"/>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2</a:t>
            </a:r>
          </a:p>
        </p:txBody>
      </p:sp>
      <p:sp>
        <p:nvSpPr>
          <p:cNvPr id="115" name="AutoShape 10"/>
          <p:cNvSpPr>
            <a:spLocks noChangeArrowheads="1"/>
          </p:cNvSpPr>
          <p:nvPr/>
        </p:nvSpPr>
        <p:spPr bwMode="auto">
          <a:xfrm>
            <a:off x="2082800" y="2791619"/>
            <a:ext cx="5380037" cy="457200"/>
          </a:xfrm>
          <a:prstGeom prst="roundRect">
            <a:avLst>
              <a:gd name="adj" fmla="val 16667"/>
            </a:avLst>
          </a:prstGeom>
          <a:solidFill>
            <a:schemeClr val="accent2">
              <a:lumMod val="40000"/>
              <a:lumOff val="60000"/>
            </a:schemeClr>
          </a:solidFill>
          <a:ln w="12700" cmpd="sng">
            <a:solidFill>
              <a:schemeClr val="bg1"/>
            </a:solidFill>
            <a:round/>
            <a:headEnd/>
            <a:tailEnd/>
          </a:ln>
          <a:effectLst/>
          <a:extLst/>
        </p:spPr>
        <p:txBody>
          <a:bodyPr wrap="none" anchor="ctr"/>
          <a:lstStyle/>
          <a:p>
            <a:pPr fontAlgn="base">
              <a:spcBef>
                <a:spcPct val="0"/>
              </a:spcBef>
              <a:spcAft>
                <a:spcPct val="0"/>
              </a:spcAft>
            </a:pPr>
            <a:endParaRPr lang="zh-CN" altLang="en-US" sz="2400">
              <a:latin typeface="微软雅黑" pitchFamily="34" charset="-122"/>
              <a:ea typeface="微软雅黑" pitchFamily="34" charset="-122"/>
            </a:endParaRPr>
          </a:p>
        </p:txBody>
      </p:sp>
      <p:sp>
        <p:nvSpPr>
          <p:cNvPr id="116" name="AutoShape 11"/>
          <p:cNvSpPr>
            <a:spLocks noChangeArrowheads="1"/>
          </p:cNvSpPr>
          <p:nvPr/>
        </p:nvSpPr>
        <p:spPr bwMode="auto">
          <a:xfrm>
            <a:off x="1701800" y="2682081"/>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17" name="Text Box 12"/>
          <p:cNvSpPr txBox="1">
            <a:spLocks noChangeArrowheads="1"/>
          </p:cNvSpPr>
          <p:nvPr/>
        </p:nvSpPr>
        <p:spPr bwMode="auto">
          <a:xfrm>
            <a:off x="2311400" y="2847181"/>
            <a:ext cx="342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en-US" sz="2400" dirty="0" smtClean="0">
                <a:latin typeface="微软雅黑" pitchFamily="34" charset="-122"/>
                <a:ea typeface="微软雅黑" pitchFamily="34" charset="-122"/>
              </a:rPr>
              <a:t>   区块链网络</a:t>
            </a:r>
            <a:endParaRPr lang="zh-CN" altLang="zh-CN" sz="2400" dirty="0">
              <a:latin typeface="微软雅黑" pitchFamily="34" charset="-122"/>
              <a:ea typeface="微软雅黑" pitchFamily="34" charset="-122"/>
            </a:endParaRPr>
          </a:p>
        </p:txBody>
      </p:sp>
      <p:sp>
        <p:nvSpPr>
          <p:cNvPr id="118" name="Text Box 13"/>
          <p:cNvSpPr txBox="1">
            <a:spLocks noChangeArrowheads="1"/>
          </p:cNvSpPr>
          <p:nvPr/>
        </p:nvSpPr>
        <p:spPr bwMode="auto">
          <a:xfrm>
            <a:off x="1852612" y="2791619"/>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3</a:t>
            </a:r>
          </a:p>
        </p:txBody>
      </p:sp>
      <p:sp>
        <p:nvSpPr>
          <p:cNvPr id="119" name="AutoShape 14"/>
          <p:cNvSpPr>
            <a:spLocks noChangeArrowheads="1"/>
          </p:cNvSpPr>
          <p:nvPr/>
        </p:nvSpPr>
        <p:spPr bwMode="auto">
          <a:xfrm>
            <a:off x="2082800" y="3583781"/>
            <a:ext cx="5380037"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p>
            <a:pPr fontAlgn="base">
              <a:spcBef>
                <a:spcPct val="0"/>
              </a:spcBef>
              <a:spcAft>
                <a:spcPct val="0"/>
              </a:spcAft>
            </a:pPr>
            <a:endParaRPr lang="zh-CN" altLang="en-US" sz="2400">
              <a:latin typeface="微软雅黑" pitchFamily="34" charset="-122"/>
              <a:ea typeface="微软雅黑" pitchFamily="34" charset="-122"/>
            </a:endParaRPr>
          </a:p>
        </p:txBody>
      </p:sp>
      <p:sp>
        <p:nvSpPr>
          <p:cNvPr id="120" name="AutoShape 15"/>
          <p:cNvSpPr>
            <a:spLocks noChangeArrowheads="1"/>
          </p:cNvSpPr>
          <p:nvPr/>
        </p:nvSpPr>
        <p:spPr bwMode="auto">
          <a:xfrm>
            <a:off x="1701800" y="346471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121" name="Text Box 16"/>
          <p:cNvSpPr txBox="1">
            <a:spLocks noChangeArrowheads="1"/>
          </p:cNvSpPr>
          <p:nvPr/>
        </p:nvSpPr>
        <p:spPr bwMode="auto">
          <a:xfrm>
            <a:off x="2311400" y="3639344"/>
            <a:ext cx="48528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lvl="0" eaLnBrk="0" fontAlgn="base" hangingPunct="0">
              <a:spcBef>
                <a:spcPct val="0"/>
              </a:spcBef>
              <a:spcAft>
                <a:spcPct val="0"/>
              </a:spcAft>
              <a:defRPr sz="2400">
                <a:latin typeface="微软雅黑" pitchFamily="34" charset="-122"/>
                <a:ea typeface="微软雅黑" pitchFamily="34" charset="-122"/>
              </a:defRPr>
            </a:lvl1pPr>
            <a:lvl2pPr fontAlgn="base">
              <a:spcBef>
                <a:spcPct val="0"/>
              </a:spcBef>
              <a:spcAft>
                <a:spcPct val="0"/>
              </a:spcAft>
              <a:defRPr>
                <a:latin typeface="Arial" pitchFamily="34" charset="0"/>
                <a:ea typeface="宋体" pitchFamily="2" charset="-122"/>
              </a:defRPr>
            </a:lvl2pPr>
            <a:lvl3pPr fontAlgn="base">
              <a:spcBef>
                <a:spcPct val="0"/>
              </a:spcBef>
              <a:spcAft>
                <a:spcPct val="0"/>
              </a:spcAft>
              <a:defRPr>
                <a:latin typeface="Arial" pitchFamily="34" charset="0"/>
                <a:ea typeface="宋体" pitchFamily="2" charset="-122"/>
              </a:defRPr>
            </a:lvl3pPr>
            <a:lvl4pPr fontAlgn="base">
              <a:spcBef>
                <a:spcPct val="0"/>
              </a:spcBef>
              <a:spcAft>
                <a:spcPct val="0"/>
              </a:spcAft>
              <a:defRPr>
                <a:latin typeface="Arial" pitchFamily="34" charset="0"/>
                <a:ea typeface="宋体" pitchFamily="2" charset="-122"/>
              </a:defRPr>
            </a:lvl4pPr>
            <a:lvl5pPr fontAlgn="base">
              <a:spcBef>
                <a:spcPct val="0"/>
              </a:spcBef>
              <a:spcAft>
                <a:spcPct val="0"/>
              </a:spcAft>
              <a:defRPr>
                <a:latin typeface="Arial" pitchFamily="34" charset="0"/>
                <a:ea typeface="宋体" pitchFamily="2" charset="-122"/>
              </a:defRPr>
            </a:lvl5pPr>
            <a:lvl6pPr>
              <a:defRPr>
                <a:latin typeface="Arial" pitchFamily="34" charset="0"/>
                <a:ea typeface="宋体" pitchFamily="2" charset="-122"/>
              </a:defRPr>
            </a:lvl6pPr>
            <a:lvl7pPr>
              <a:defRPr>
                <a:latin typeface="Arial" pitchFamily="34" charset="0"/>
                <a:ea typeface="宋体" pitchFamily="2" charset="-122"/>
              </a:defRPr>
            </a:lvl7pPr>
            <a:lvl8pPr>
              <a:defRPr>
                <a:latin typeface="Arial" pitchFamily="34" charset="0"/>
                <a:ea typeface="宋体" pitchFamily="2" charset="-122"/>
              </a:defRPr>
            </a:lvl8pPr>
            <a:lvl9pPr>
              <a:defRPr>
                <a:latin typeface="Arial" pitchFamily="34" charset="0"/>
                <a:ea typeface="宋体" pitchFamily="2" charset="-122"/>
              </a:defRPr>
            </a:lvl9pPr>
          </a:lstStyle>
          <a:p>
            <a:r>
              <a:rPr lang="zh-CN" altLang="en-US" dirty="0"/>
              <a:t>   </a:t>
            </a:r>
            <a:r>
              <a:rPr lang="zh-CN" altLang="en-US" dirty="0" smtClean="0"/>
              <a:t>数据结构</a:t>
            </a:r>
            <a:endParaRPr lang="zh-CN" altLang="zh-CN" dirty="0"/>
          </a:p>
        </p:txBody>
      </p:sp>
      <p:sp>
        <p:nvSpPr>
          <p:cNvPr id="122" name="Text Box 17"/>
          <p:cNvSpPr txBox="1">
            <a:spLocks noChangeArrowheads="1"/>
          </p:cNvSpPr>
          <p:nvPr/>
        </p:nvSpPr>
        <p:spPr bwMode="auto">
          <a:xfrm>
            <a:off x="1846262" y="358378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4</a:t>
            </a:r>
          </a:p>
        </p:txBody>
      </p:sp>
      <p:sp>
        <p:nvSpPr>
          <p:cNvPr id="34" name="AutoShape 18"/>
          <p:cNvSpPr>
            <a:spLocks noChangeArrowheads="1"/>
          </p:cNvSpPr>
          <p:nvPr/>
        </p:nvSpPr>
        <p:spPr bwMode="auto">
          <a:xfrm>
            <a:off x="2062162" y="4409281"/>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35" name="AutoShape 19"/>
          <p:cNvSpPr>
            <a:spLocks noChangeArrowheads="1"/>
          </p:cNvSpPr>
          <p:nvPr/>
        </p:nvSpPr>
        <p:spPr bwMode="auto">
          <a:xfrm>
            <a:off x="1681162" y="4290219"/>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36" name="Text Box 20"/>
          <p:cNvSpPr txBox="1">
            <a:spLocks noChangeArrowheads="1"/>
          </p:cNvSpPr>
          <p:nvPr/>
        </p:nvSpPr>
        <p:spPr bwMode="auto">
          <a:xfrm>
            <a:off x="2290762" y="4464844"/>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zh-CN"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核心问题</a:t>
            </a:r>
            <a:endParaRPr lang="zh-CN" sz="2400" dirty="0">
              <a:latin typeface="微软雅黑" pitchFamily="34" charset="-122"/>
              <a:ea typeface="微软雅黑" pitchFamily="34" charset="-122"/>
            </a:endParaRPr>
          </a:p>
        </p:txBody>
      </p:sp>
      <p:sp>
        <p:nvSpPr>
          <p:cNvPr id="37" name="Text Box 21"/>
          <p:cNvSpPr txBox="1">
            <a:spLocks noChangeArrowheads="1"/>
          </p:cNvSpPr>
          <p:nvPr/>
        </p:nvSpPr>
        <p:spPr bwMode="auto">
          <a:xfrm>
            <a:off x="1825625" y="4409281"/>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zh-CN" altLang="zh-CN" sz="2400" b="1">
                <a:solidFill>
                  <a:schemeClr val="bg1"/>
                </a:solidFill>
                <a:latin typeface="微软雅黑" pitchFamily="34" charset="-122"/>
                <a:ea typeface="微软雅黑" pitchFamily="34" charset="-122"/>
              </a:rPr>
              <a:t>5</a:t>
            </a:r>
          </a:p>
        </p:txBody>
      </p:sp>
      <p:sp>
        <p:nvSpPr>
          <p:cNvPr id="38" name="AutoShape 18"/>
          <p:cNvSpPr>
            <a:spLocks noChangeArrowheads="1"/>
          </p:cNvSpPr>
          <p:nvPr/>
        </p:nvSpPr>
        <p:spPr bwMode="auto">
          <a:xfrm>
            <a:off x="2072680" y="5204246"/>
            <a:ext cx="5380038" cy="457200"/>
          </a:xfrm>
          <a:prstGeom prst="roundRect">
            <a:avLst>
              <a:gd name="adj" fmla="val 16667"/>
            </a:avLst>
          </a:prstGeom>
          <a:gradFill rotWithShape="1">
            <a:gsLst>
              <a:gs pos="0">
                <a:srgbClr val="ECEDEF"/>
              </a:gs>
              <a:gs pos="50000">
                <a:srgbClr val="ECEDEF">
                  <a:gamma/>
                  <a:tint val="21176"/>
                  <a:invGamma/>
                </a:srgbClr>
              </a:gs>
              <a:gs pos="100000">
                <a:srgbClr val="ECEDEF"/>
              </a:gs>
            </a:gsLst>
            <a:lin ang="5400000" scaled="1"/>
          </a:gradFill>
          <a:ln w="12700" cmpd="sng">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endParaRPr lang="zh-CN" altLang="en-US" sz="2400">
              <a:latin typeface="微软雅黑" pitchFamily="34" charset="-122"/>
              <a:ea typeface="微软雅黑" pitchFamily="34" charset="-122"/>
            </a:endParaRPr>
          </a:p>
        </p:txBody>
      </p:sp>
      <p:sp>
        <p:nvSpPr>
          <p:cNvPr id="39" name="AutoShape 19"/>
          <p:cNvSpPr>
            <a:spLocks noChangeArrowheads="1"/>
          </p:cNvSpPr>
          <p:nvPr/>
        </p:nvSpPr>
        <p:spPr bwMode="auto">
          <a:xfrm>
            <a:off x="1691680" y="5085184"/>
            <a:ext cx="685800" cy="685800"/>
          </a:xfrm>
          <a:prstGeom prst="diamond">
            <a:avLst/>
          </a:prstGeom>
          <a:solidFill>
            <a:srgbClr val="CC0000"/>
          </a:solidFill>
          <a:ln w="25400" cmpd="sng">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a:endParaRPr lang="zh-CN" altLang="zh-CN" sz="2400">
              <a:solidFill>
                <a:srgbClr val="CC0000"/>
              </a:solidFill>
              <a:latin typeface="微软雅黑" pitchFamily="34" charset="-122"/>
              <a:ea typeface="微软雅黑" pitchFamily="34" charset="-122"/>
            </a:endParaRPr>
          </a:p>
        </p:txBody>
      </p:sp>
      <p:sp>
        <p:nvSpPr>
          <p:cNvPr id="40" name="Text Box 20"/>
          <p:cNvSpPr txBox="1">
            <a:spLocks noChangeArrowheads="1"/>
          </p:cNvSpPr>
          <p:nvPr/>
        </p:nvSpPr>
        <p:spPr bwMode="auto">
          <a:xfrm>
            <a:off x="2301280" y="5259809"/>
            <a:ext cx="4513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eaLnBrk="0" hangingPunct="0"/>
            <a:r>
              <a:rPr lang="zh-CN"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前景展望</a:t>
            </a:r>
            <a:endParaRPr lang="zh-CN" sz="2400" dirty="0">
              <a:latin typeface="微软雅黑" pitchFamily="34" charset="-122"/>
              <a:ea typeface="微软雅黑" pitchFamily="34" charset="-122"/>
            </a:endParaRPr>
          </a:p>
        </p:txBody>
      </p:sp>
      <p:sp>
        <p:nvSpPr>
          <p:cNvPr id="41" name="Text Box 21"/>
          <p:cNvSpPr txBox="1">
            <a:spLocks noChangeArrowheads="1"/>
          </p:cNvSpPr>
          <p:nvPr/>
        </p:nvSpPr>
        <p:spPr bwMode="auto">
          <a:xfrm>
            <a:off x="1836143" y="5204246"/>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hangingPunct="0"/>
            <a:r>
              <a:rPr lang="en-US" altLang="zh-CN" sz="2400" b="1" dirty="0">
                <a:solidFill>
                  <a:schemeClr val="bg1"/>
                </a:solidFill>
                <a:latin typeface="微软雅黑" pitchFamily="34" charset="-122"/>
                <a:ea typeface="微软雅黑" pitchFamily="34" charset="-122"/>
              </a:rPr>
              <a:t>6</a:t>
            </a:r>
            <a:endParaRPr lang="zh-CN" altLang="zh-CN"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048457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青岛银行ppt模板-16比9</Template>
  <TotalTime>15865</TotalTime>
  <Words>4733</Words>
  <Application>Microsoft Office PowerPoint</Application>
  <PresentationFormat>全屏显示(4:3)</PresentationFormat>
  <Paragraphs>243</Paragraphs>
  <Slides>32</Slides>
  <Notes>32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宋体</vt:lpstr>
      <vt:lpstr>Microsoft YaHei</vt:lpstr>
      <vt:lpstr>Microsoft YaHei</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青岛银行ODS建设方案</dc:title>
  <dc:creator>zhaoxiuna</dc:creator>
  <cp:lastModifiedBy>Jinya Liang</cp:lastModifiedBy>
  <cp:revision>600</cp:revision>
  <dcterms:created xsi:type="dcterms:W3CDTF">2015-01-22T01:40:51Z</dcterms:created>
  <dcterms:modified xsi:type="dcterms:W3CDTF">2016-07-08T02:02:58Z</dcterms:modified>
</cp:coreProperties>
</file>