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7" r:id="rId4"/>
    <p:sldId id="270" r:id="rId5"/>
    <p:sldId id="259" r:id="rId6"/>
    <p:sldId id="260" r:id="rId7"/>
    <p:sldId id="262" r:id="rId8"/>
    <p:sldId id="271" r:id="rId9"/>
    <p:sldId id="264" r:id="rId10"/>
    <p:sldId id="273" r:id="rId11"/>
    <p:sldId id="274" r:id="rId12"/>
    <p:sldId id="275" r:id="rId13"/>
    <p:sldId id="276" r:id="rId14"/>
    <p:sldId id="282" r:id="rId15"/>
    <p:sldId id="278" r:id="rId16"/>
    <p:sldId id="279" r:id="rId17"/>
    <p:sldId id="283" r:id="rId18"/>
    <p:sldId id="266" r:id="rId19"/>
    <p:sldId id="284" r:id="rId20"/>
    <p:sldId id="26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D232695-3D5A-4FEC-9CE5-8C61386FF810}" type="datetimeFigureOut">
              <a:rPr lang="ko-KR" altLang="en-US" smtClean="0"/>
              <a:pPr/>
              <a:t>2015-07-16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181BA68-5D95-414C-A15E-C2D9A3C399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2695-3D5A-4FEC-9CE5-8C61386FF810}" type="datetimeFigureOut">
              <a:rPr lang="ko-KR" altLang="en-US" smtClean="0"/>
              <a:pPr/>
              <a:t>2015-07-16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BA68-5D95-414C-A15E-C2D9A3C399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2695-3D5A-4FEC-9CE5-8C61386FF810}" type="datetimeFigureOut">
              <a:rPr lang="ko-KR" altLang="en-US" smtClean="0"/>
              <a:pPr/>
              <a:t>2015-07-16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BA68-5D95-414C-A15E-C2D9A3C399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2695-3D5A-4FEC-9CE5-8C61386FF810}" type="datetimeFigureOut">
              <a:rPr lang="ko-KR" altLang="en-US" smtClean="0"/>
              <a:pPr/>
              <a:t>2015-07-16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BA68-5D95-414C-A15E-C2D9A3C399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2695-3D5A-4FEC-9CE5-8C61386FF810}" type="datetimeFigureOut">
              <a:rPr lang="ko-KR" altLang="en-US" smtClean="0"/>
              <a:pPr/>
              <a:t>2015-07-16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BA68-5D95-414C-A15E-C2D9A3C399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2695-3D5A-4FEC-9CE5-8C61386FF810}" type="datetimeFigureOut">
              <a:rPr lang="ko-KR" altLang="en-US" smtClean="0"/>
              <a:pPr/>
              <a:t>2015-07-16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BA68-5D95-414C-A15E-C2D9A3C399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D232695-3D5A-4FEC-9CE5-8C61386FF810}" type="datetimeFigureOut">
              <a:rPr lang="ko-KR" altLang="en-US" smtClean="0"/>
              <a:pPr/>
              <a:t>2015-07-16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181BA68-5D95-414C-A15E-C2D9A3C399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D232695-3D5A-4FEC-9CE5-8C61386FF810}" type="datetimeFigureOut">
              <a:rPr lang="ko-KR" altLang="en-US" smtClean="0"/>
              <a:pPr/>
              <a:t>2015-07-16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181BA68-5D95-414C-A15E-C2D9A3C399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2695-3D5A-4FEC-9CE5-8C61386FF810}" type="datetimeFigureOut">
              <a:rPr lang="ko-KR" altLang="en-US" smtClean="0"/>
              <a:pPr/>
              <a:t>2015-07-16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BA68-5D95-414C-A15E-C2D9A3C399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2695-3D5A-4FEC-9CE5-8C61386FF810}" type="datetimeFigureOut">
              <a:rPr lang="ko-KR" altLang="en-US" smtClean="0"/>
              <a:pPr/>
              <a:t>2015-07-16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BA68-5D95-414C-A15E-C2D9A3C399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2695-3D5A-4FEC-9CE5-8C61386FF810}" type="datetimeFigureOut">
              <a:rPr lang="ko-KR" altLang="en-US" smtClean="0"/>
              <a:pPr/>
              <a:t>2015-07-16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BA68-5D95-414C-A15E-C2D9A3C399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D232695-3D5A-4FEC-9CE5-8C61386FF810}" type="datetimeFigureOut">
              <a:rPr lang="ko-KR" altLang="en-US" smtClean="0"/>
              <a:pPr/>
              <a:t>2015-07-16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181BA68-5D95-414C-A15E-C2D9A3C399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KBO statistic analysis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6347048" cy="1752600"/>
          </a:xfrm>
        </p:spPr>
        <p:txBody>
          <a:bodyPr/>
          <a:lstStyle/>
          <a:p>
            <a:r>
              <a:rPr lang="en-US" altLang="ko-KR" dirty="0" smtClean="0"/>
              <a:t>Focuses on the correlation</a:t>
            </a:r>
          </a:p>
          <a:p>
            <a:r>
              <a:rPr lang="en-US" altLang="ko-KR" dirty="0" smtClean="0"/>
              <a:t>between team performance and attendance</a:t>
            </a:r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915816" y="6068888"/>
            <a:ext cx="6347048" cy="1752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4008" marR="0" lvl="0" indent="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lang="en-US" altLang="ko-KR" sz="2400" dirty="0" err="1" smtClean="0">
                <a:solidFill>
                  <a:schemeClr val="tx2"/>
                </a:solidFill>
              </a:rPr>
              <a:t>Hyunjae</a:t>
            </a:r>
            <a:r>
              <a:rPr lang="en-US" altLang="ko-KR" sz="2400" dirty="0" smtClean="0">
                <a:solidFill>
                  <a:schemeClr val="tx2"/>
                </a:solidFill>
              </a:rPr>
              <a:t> Lee</a:t>
            </a:r>
            <a:r>
              <a:rPr lang="en-US" altLang="ko-KR" sz="2400" dirty="0">
                <a:solidFill>
                  <a:schemeClr val="tx2"/>
                </a:solidFill>
              </a:rPr>
              <a:t> </a:t>
            </a:r>
            <a:r>
              <a:rPr lang="en-US" altLang="ko-KR" sz="2400" dirty="0" smtClean="0">
                <a:solidFill>
                  <a:schemeClr val="tx2"/>
                </a:solidFill>
              </a:rPr>
              <a:t>/ </a:t>
            </a:r>
            <a:r>
              <a:rPr lang="en-US" altLang="ko-KR" sz="2400" dirty="0" err="1" smtClean="0">
                <a:solidFill>
                  <a:schemeClr val="tx2"/>
                </a:solidFill>
              </a:rPr>
              <a:t>Hosoo</a:t>
            </a:r>
            <a:r>
              <a:rPr lang="en-US" altLang="ko-KR" sz="2400" dirty="0" smtClean="0">
                <a:solidFill>
                  <a:schemeClr val="tx2"/>
                </a:solidFill>
              </a:rPr>
              <a:t> Lee / </a:t>
            </a:r>
            <a:r>
              <a:rPr lang="en-US" altLang="ko-KR" sz="2400" dirty="0" err="1" smtClean="0">
                <a:solidFill>
                  <a:schemeClr val="tx2"/>
                </a:solidFill>
              </a:rPr>
              <a:t>Duyoung</a:t>
            </a:r>
            <a:r>
              <a:rPr lang="en-US" altLang="ko-KR" sz="2400" dirty="0" smtClean="0">
                <a:solidFill>
                  <a:schemeClr val="tx2"/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2"/>
                </a:solidFill>
              </a:rPr>
              <a:t>Choi</a:t>
            </a:r>
            <a:endParaRPr lang="en-US" altLang="ko-KR" sz="2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attendance with Rank</a:t>
            </a:r>
            <a:endParaRPr lang="ko-KR" altLang="en-US" dirty="0"/>
          </a:p>
        </p:txBody>
      </p:sp>
      <p:pic>
        <p:nvPicPr>
          <p:cNvPr id="4" name="그림 3" descr="C:\Users\내문서\Desktop\Lotte-Ran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285" y="1927655"/>
            <a:ext cx="3532675" cy="2509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그림 4" descr="C:\Users\내문서\Desktop\SK-Ran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916832"/>
            <a:ext cx="3532675" cy="2509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그림 5" descr="C:\Users\내문서\Desktop\LG-Rank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9285" y="4231911"/>
            <a:ext cx="3532675" cy="2509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 descr="C:\Users\내문서\Desktop\Nexen-Rank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4149080"/>
            <a:ext cx="3532675" cy="2509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Null hypothesis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560" y="1700808"/>
            <a:ext cx="9144000" cy="4325112"/>
          </a:xfrm>
        </p:spPr>
        <p:txBody>
          <a:bodyPr/>
          <a:lstStyle/>
          <a:p>
            <a:pPr>
              <a:buNone/>
            </a:pPr>
            <a:r>
              <a:rPr lang="en-US" altLang="ko-KR" sz="2400" dirty="0" smtClean="0"/>
              <a:t>each team’s attendance and Rank, there is no correlation</a:t>
            </a:r>
          </a:p>
          <a:p>
            <a:pPr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231833"/>
              </p:ext>
            </p:extLst>
          </p:nvPr>
        </p:nvGraphicFramePr>
        <p:xfrm>
          <a:off x="1187624" y="2420888"/>
          <a:ext cx="6096000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P-Value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Samsung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맑은 고딕"/>
                          <a:cs typeface="Times New Roman"/>
                        </a:rPr>
                        <a:t>-0.1559318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맑은 고딕"/>
                          <a:cs typeface="Times New Roman"/>
                        </a:rPr>
                        <a:t>0.611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Kia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-0.1144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0.7097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Lotte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-0.9396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1.869e-06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-0.1142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0.7103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Doosan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-0.2684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0.3752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Hanhwa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0.4112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0.0993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-0.4770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0.0993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Nexen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-0.0181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0.9532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43608" y="6093296"/>
            <a:ext cx="6423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The correlation is not exist except </a:t>
            </a:r>
            <a:r>
              <a:rPr lang="en-US" altLang="ko-KR" sz="2400" b="1" dirty="0" err="1" smtClean="0"/>
              <a:t>Lotte</a:t>
            </a:r>
            <a:endParaRPr lang="ko-KR" altLang="en-US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attendance with AVG</a:t>
            </a:r>
            <a:endParaRPr lang="ko-KR" altLang="en-US" dirty="0"/>
          </a:p>
        </p:txBody>
      </p:sp>
      <p:pic>
        <p:nvPicPr>
          <p:cNvPr id="4" name="그림 3" descr="C:\Users\내문서\Desktop\Samsung-AVG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285" y="1916832"/>
            <a:ext cx="3532675" cy="2509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그림 4" descr="C:\Users\내문서\Desktop\Doosan-AVG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5749" y="1927655"/>
            <a:ext cx="3532675" cy="2509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그림 5" descr="C:\Users\내문서\Desktop\Kia-AVG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077072"/>
            <a:ext cx="3532675" cy="2509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 descr="C:\Users\내문서\Desktop\Hanhwa-AVG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55749" y="4159903"/>
            <a:ext cx="3532675" cy="2509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attendance with AVG</a:t>
            </a:r>
            <a:endParaRPr lang="ko-KR" altLang="en-US" dirty="0"/>
          </a:p>
        </p:txBody>
      </p:sp>
      <p:pic>
        <p:nvPicPr>
          <p:cNvPr id="4" name="그림 3" descr="C:\Users\내문서\Desktop\Lotte-AVG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16832"/>
            <a:ext cx="3532675" cy="2509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그림 4" descr="C:\Users\내문서\Desktop\SK-AVG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5749" y="1927655"/>
            <a:ext cx="3532675" cy="2509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그림 5" descr="C:\Users\내문서\Desktop\LG-AVG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149080"/>
            <a:ext cx="3532675" cy="2509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 descr="C:\Users\내문서\Desktop\Nexen-AVG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55749" y="4159903"/>
            <a:ext cx="3532675" cy="2509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Null hypothesis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560" y="1700808"/>
            <a:ext cx="9144000" cy="4325112"/>
          </a:xfrm>
        </p:spPr>
        <p:txBody>
          <a:bodyPr/>
          <a:lstStyle/>
          <a:p>
            <a:pPr>
              <a:buNone/>
            </a:pPr>
            <a:r>
              <a:rPr lang="en-US" altLang="ko-KR" sz="2400" dirty="0" smtClean="0"/>
              <a:t>each team’s attendance and AVG, there is no correlation</a:t>
            </a:r>
          </a:p>
          <a:p>
            <a:pPr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84312" y="2420888"/>
          <a:ext cx="6096000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P-Value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Samsung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0.2488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0.4124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Kia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0.4286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0.1439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Lotte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0.7779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0.0017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LG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0.6650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0.0131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Doosan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0.3825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0.1971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Hanhwa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-0.0521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0.866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0.1244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0.6855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Nexen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0.5747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0.04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6093296"/>
            <a:ext cx="8089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The correlation is not exist except </a:t>
            </a:r>
            <a:r>
              <a:rPr lang="en-US" altLang="ko-KR" sz="2400" b="1" dirty="0" err="1" smtClean="0"/>
              <a:t>Lotte,LG,Nexen</a:t>
            </a:r>
            <a:endParaRPr lang="ko-KR" altLang="en-US" sz="24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attendance with ERA</a:t>
            </a:r>
            <a:endParaRPr lang="ko-KR" altLang="en-US" dirty="0"/>
          </a:p>
        </p:txBody>
      </p:sp>
      <p:pic>
        <p:nvPicPr>
          <p:cNvPr id="4" name="그림 3" descr="C:\Users\내문서\Desktop\Samsung-ERA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27655"/>
            <a:ext cx="3532675" cy="2509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그림 4" descr="C:\Users\내문서\Desktop\Doosan-ERA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99765" y="1916832"/>
            <a:ext cx="3532675" cy="2509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그림 5" descr="C:\Users\내문서\Desktop\Kia-ERA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7277" y="4149080"/>
            <a:ext cx="3532675" cy="2509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 descr="C:\Users\내문서\Desktop\Hanhwa-ERA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4077072"/>
            <a:ext cx="3532675" cy="2509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attendance with ERA</a:t>
            </a:r>
            <a:endParaRPr lang="ko-KR" altLang="en-US" dirty="0"/>
          </a:p>
        </p:txBody>
      </p:sp>
      <p:pic>
        <p:nvPicPr>
          <p:cNvPr id="4" name="그림 3" descr="C:\Users\내문서\Desktop\Lotte-ERA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77" y="1916832"/>
            <a:ext cx="3532675" cy="2509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그림 4" descr="C:\Users\내문서\Desktop\SK-ERA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844824"/>
            <a:ext cx="3532675" cy="2509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그림 5" descr="C:\Users\내문서\Desktop\LG-ERA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7277" y="4293096"/>
            <a:ext cx="3532675" cy="2509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 descr="C:\Users\내문서\Desktop\Nexen-ERA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4293096"/>
            <a:ext cx="3532675" cy="2509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Null hypothesis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560" y="1700808"/>
            <a:ext cx="9144000" cy="4325112"/>
          </a:xfrm>
        </p:spPr>
        <p:txBody>
          <a:bodyPr/>
          <a:lstStyle/>
          <a:p>
            <a:pPr>
              <a:buNone/>
            </a:pPr>
            <a:r>
              <a:rPr lang="en-US" altLang="ko-KR" sz="2400" dirty="0" smtClean="0"/>
              <a:t>each team’s attendance and </a:t>
            </a:r>
            <a:r>
              <a:rPr lang="en-US" altLang="ko-KR" sz="2400" dirty="0" smtClean="0"/>
              <a:t>ERA, </a:t>
            </a:r>
            <a:r>
              <a:rPr lang="en-US" altLang="ko-KR" sz="2400" dirty="0" smtClean="0"/>
              <a:t>there is no correlation</a:t>
            </a:r>
          </a:p>
          <a:p>
            <a:pPr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214153"/>
              </p:ext>
            </p:extLst>
          </p:nvPr>
        </p:nvGraphicFramePr>
        <p:xfrm>
          <a:off x="1284312" y="2420888"/>
          <a:ext cx="6096000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P-Value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kern="1200" dirty="0" smtClean="0"/>
                        <a:t>Samsung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0.058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0.8506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Kia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0.4157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0.157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Lotte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-0.3141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0.296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-0.0936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0.761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Doosan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0.4118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0.1621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Hanhwa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0.3704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0.2128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-0.1382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0.6526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Nexen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-0.0207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0.9466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59632" y="6093296"/>
            <a:ext cx="616226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/>
              <a:t>The correlation is not </a:t>
            </a:r>
            <a:r>
              <a:rPr lang="en-US" altLang="ko-KR" sz="2400" b="1" dirty="0" smtClean="0"/>
              <a:t>exist in all team</a:t>
            </a:r>
            <a:endParaRPr lang="ko-KR" altLang="en-US" sz="24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supplementation and modification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We need to increase the quantity of data</a:t>
            </a:r>
          </a:p>
          <a:p>
            <a:r>
              <a:rPr lang="en-US" altLang="ko-KR" dirty="0" smtClean="0"/>
              <a:t>Reflection of hometown loyalty</a:t>
            </a:r>
          </a:p>
          <a:p>
            <a:pPr>
              <a:buNone/>
            </a:pPr>
            <a:r>
              <a:rPr lang="en-US" altLang="ko-KR" dirty="0" smtClean="0"/>
              <a:t>    ex) </a:t>
            </a:r>
            <a:r>
              <a:rPr lang="en-US" altLang="ko-KR" dirty="0" err="1" smtClean="0"/>
              <a:t>Hanhwa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The reason spectators come to baseball stadium is very complex and various</a:t>
            </a:r>
          </a:p>
          <a:p>
            <a:r>
              <a:rPr lang="en-US" altLang="ko-KR" dirty="0" smtClean="0"/>
              <a:t>Team performance can affect to the attendance</a:t>
            </a:r>
          </a:p>
          <a:p>
            <a:r>
              <a:rPr lang="en-US" altLang="ko-KR" dirty="0" smtClean="0"/>
              <a:t>It will show clearer correlation after the materials are stacked as time goes by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/>
          <a:lstStyle/>
          <a:p>
            <a:r>
              <a:rPr lang="en-US" altLang="ko-KR" sz="4400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25112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sz="4000" dirty="0" smtClean="0"/>
              <a:t>Introduction</a:t>
            </a:r>
          </a:p>
          <a:p>
            <a:pPr>
              <a:buNone/>
            </a:pPr>
            <a:r>
              <a:rPr lang="en-US" altLang="ko-KR" dirty="0" smtClean="0"/>
              <a:t>   - defining theme</a:t>
            </a:r>
          </a:p>
          <a:p>
            <a:pPr>
              <a:buNone/>
            </a:pPr>
            <a:r>
              <a:rPr lang="en-US" altLang="ko-KR" dirty="0" smtClean="0"/>
              <a:t>   - reason for select</a:t>
            </a:r>
          </a:p>
          <a:p>
            <a:r>
              <a:rPr lang="en-US" altLang="ko-KR" sz="4000" dirty="0" smtClean="0"/>
              <a:t>Body</a:t>
            </a:r>
          </a:p>
          <a:p>
            <a:pPr>
              <a:buNone/>
            </a:pPr>
            <a:r>
              <a:rPr lang="en-US" altLang="ko-KR" dirty="0" smtClean="0"/>
              <a:t>  - explaining our data </a:t>
            </a:r>
          </a:p>
          <a:p>
            <a:pPr>
              <a:buNone/>
            </a:pPr>
            <a:r>
              <a:rPr lang="en-US" altLang="ko-KR" dirty="0" smtClean="0"/>
              <a:t>  - proposal of analysis means</a:t>
            </a:r>
          </a:p>
          <a:p>
            <a:pPr>
              <a:buNone/>
            </a:pPr>
            <a:r>
              <a:rPr lang="en-US" altLang="ko-KR" dirty="0" smtClean="0"/>
              <a:t>  - core features</a:t>
            </a:r>
          </a:p>
          <a:p>
            <a:pPr>
              <a:buNone/>
            </a:pPr>
            <a:r>
              <a:rPr lang="en-US" altLang="ko-KR" dirty="0" smtClean="0"/>
              <a:t>  - limitations</a:t>
            </a:r>
          </a:p>
          <a:p>
            <a:pPr>
              <a:buNone/>
            </a:pPr>
            <a:r>
              <a:rPr lang="en-US" altLang="ko-KR" dirty="0" smtClean="0"/>
              <a:t>  - plot for each factors</a:t>
            </a:r>
          </a:p>
          <a:p>
            <a:pPr>
              <a:buNone/>
            </a:pPr>
            <a:r>
              <a:rPr lang="en-US" altLang="ko-KR" dirty="0" smtClean="0"/>
              <a:t>  - null hypothesis</a:t>
            </a:r>
          </a:p>
          <a:p>
            <a:pPr>
              <a:buNone/>
            </a:pPr>
            <a:r>
              <a:rPr lang="en-US" altLang="ko-KR" dirty="0" smtClean="0"/>
              <a:t>  - supplementation and modification</a:t>
            </a:r>
          </a:p>
          <a:p>
            <a:r>
              <a:rPr lang="en-US" altLang="ko-KR" sz="4000" dirty="0" smtClean="0"/>
              <a:t>Conclusion</a:t>
            </a:r>
          </a:p>
          <a:p>
            <a:pPr>
              <a:buNone/>
            </a:pPr>
            <a:r>
              <a:rPr lang="en-US" altLang="ko-KR" dirty="0" smtClean="0"/>
              <a:t>  - our speculation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ko-KR" dirty="0" smtClean="0"/>
          </a:p>
          <a:p>
            <a:pPr algn="ctr">
              <a:buNone/>
            </a:pPr>
            <a:endParaRPr lang="en-US" altLang="ko-KR" dirty="0" smtClean="0"/>
          </a:p>
          <a:p>
            <a:pPr algn="ctr">
              <a:buNone/>
            </a:pPr>
            <a:r>
              <a:rPr lang="en-US" altLang="ko-KR" sz="6000" dirty="0" smtClean="0"/>
              <a:t>THANK YOU</a:t>
            </a:r>
            <a:endParaRPr lang="ko-KR" altLang="en-US"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Defining theme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3200" b="1" dirty="0" smtClean="0"/>
          </a:p>
          <a:p>
            <a:pPr>
              <a:buNone/>
            </a:pPr>
            <a:r>
              <a:rPr lang="en-US" altLang="ko-KR" sz="3200" b="1" dirty="0" smtClean="0"/>
              <a:t>The correlation between </a:t>
            </a:r>
          </a:p>
          <a:p>
            <a:pPr>
              <a:buNone/>
            </a:pPr>
            <a:r>
              <a:rPr lang="en-US" altLang="ko-KR" sz="3200" b="1" dirty="0" smtClean="0"/>
              <a:t>teams performance</a:t>
            </a:r>
          </a:p>
          <a:p>
            <a:pPr>
              <a:buNone/>
            </a:pPr>
            <a:r>
              <a:rPr lang="en-US" altLang="ko-KR" sz="3200" b="1" dirty="0" smtClean="0"/>
              <a:t>and the number of spectators</a:t>
            </a:r>
            <a:endParaRPr lang="ko-KR" altLang="en-US" sz="3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Reason for selection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Korean professional baseball welcomes </a:t>
            </a:r>
          </a:p>
          <a:p>
            <a:pPr>
              <a:buNone/>
            </a:pPr>
            <a:r>
              <a:rPr lang="en-US" altLang="ko-KR" b="1" dirty="0" smtClean="0"/>
              <a:t>    the 34th anniversary </a:t>
            </a:r>
            <a:r>
              <a:rPr lang="en-US" altLang="ko-KR" dirty="0" smtClean="0"/>
              <a:t>this year</a:t>
            </a:r>
          </a:p>
          <a:p>
            <a:r>
              <a:rPr lang="en-US" altLang="ko-KR" dirty="0" smtClean="0"/>
              <a:t>It has drawn </a:t>
            </a:r>
            <a:r>
              <a:rPr lang="en-US" altLang="ko-KR" b="1" dirty="0" smtClean="0"/>
              <a:t>the largest audiences </a:t>
            </a:r>
            <a:r>
              <a:rPr lang="en-US" altLang="ko-KR" dirty="0" smtClean="0"/>
              <a:t>among the whole professional sports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Explaining our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Attendance</a:t>
            </a:r>
          </a:p>
          <a:p>
            <a:r>
              <a:rPr lang="en-US" altLang="ko-KR" b="1" dirty="0" smtClean="0"/>
              <a:t>Rank</a:t>
            </a:r>
            <a:r>
              <a:rPr lang="en-US" altLang="ko-KR" dirty="0" smtClean="0"/>
              <a:t> - team ranking</a:t>
            </a:r>
          </a:p>
          <a:p>
            <a:r>
              <a:rPr lang="en-US" altLang="ko-KR" b="1" dirty="0" smtClean="0"/>
              <a:t>AVG</a:t>
            </a:r>
            <a:r>
              <a:rPr lang="en-US" altLang="ko-KR" dirty="0" smtClean="0"/>
              <a:t> - batting average</a:t>
            </a:r>
          </a:p>
          <a:p>
            <a:r>
              <a:rPr lang="en-US" altLang="ko-KR" b="1" dirty="0" smtClean="0"/>
              <a:t>ERA</a:t>
            </a:r>
            <a:r>
              <a:rPr lang="en-US" altLang="ko-KR" dirty="0" smtClean="0"/>
              <a:t> - earned run average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proposal of analysis means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Regression analysis (plot)</a:t>
            </a:r>
          </a:p>
          <a:p>
            <a:r>
              <a:rPr lang="en-US" altLang="ko-KR" dirty="0" smtClean="0"/>
              <a:t>Correlation analysis (</a:t>
            </a:r>
            <a:r>
              <a:rPr lang="en-US" altLang="ko-KR" dirty="0" err="1" smtClean="0"/>
              <a:t>cor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cor.test</a:t>
            </a:r>
            <a:r>
              <a:rPr lang="en-US" altLang="ko-KR" dirty="0" smtClean="0"/>
              <a:t>)</a:t>
            </a:r>
            <a:endParaRPr lang="ko-KR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core features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Core feature - attendance</a:t>
            </a:r>
          </a:p>
          <a:p>
            <a:r>
              <a:rPr lang="en-US" altLang="ko-KR" dirty="0" smtClean="0"/>
              <a:t>Sub data - Rank, AVG,ERA </a:t>
            </a:r>
          </a:p>
          <a:p>
            <a:pPr>
              <a:buNone/>
            </a:pPr>
            <a:r>
              <a:rPr lang="en-US" altLang="ko-KR" dirty="0" smtClean="0"/>
              <a:t>                      (showing attack/defense ability)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Limitations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International contest grade</a:t>
            </a:r>
          </a:p>
          <a:p>
            <a:pPr>
              <a:buNone/>
            </a:pPr>
            <a:r>
              <a:rPr lang="en-US" altLang="ko-KR" dirty="0" smtClean="0"/>
              <a:t> - relative evaluation is impossible</a:t>
            </a:r>
          </a:p>
          <a:p>
            <a:pPr>
              <a:buNone/>
            </a:pPr>
            <a:r>
              <a:rPr lang="en-US" altLang="ko-KR" dirty="0" smtClean="0"/>
              <a:t> - Impact the contest has to spectators</a:t>
            </a:r>
          </a:p>
          <a:p>
            <a:r>
              <a:rPr lang="en-US" altLang="ko-KR" b="1" dirty="0" smtClean="0"/>
              <a:t>Social event</a:t>
            </a:r>
          </a:p>
          <a:p>
            <a:pPr>
              <a:buNone/>
            </a:pPr>
            <a:r>
              <a:rPr lang="en-US" altLang="ko-KR" dirty="0" smtClean="0"/>
              <a:t> - group cheering events are restricted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attendance with Rank</a:t>
            </a:r>
            <a:endParaRPr lang="ko-KR" altLang="en-US" dirty="0"/>
          </a:p>
        </p:txBody>
      </p:sp>
      <p:pic>
        <p:nvPicPr>
          <p:cNvPr id="10244" name="그림 1" descr="Samsung-Ran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88840"/>
            <a:ext cx="3532675" cy="2509457"/>
          </a:xfrm>
          <a:prstGeom prst="rect">
            <a:avLst/>
          </a:prstGeom>
          <a:noFill/>
        </p:spPr>
      </p:pic>
      <p:pic>
        <p:nvPicPr>
          <p:cNvPr id="10243" name="그림 5" descr="Doosan-Ran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988840"/>
            <a:ext cx="3532675" cy="2509457"/>
          </a:xfrm>
          <a:prstGeom prst="rect">
            <a:avLst/>
          </a:prstGeom>
          <a:noFill/>
        </p:spPr>
      </p:pic>
      <p:pic>
        <p:nvPicPr>
          <p:cNvPr id="10242" name="그림 2" descr="Kia-Ran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077072"/>
            <a:ext cx="3532675" cy="2509457"/>
          </a:xfrm>
          <a:prstGeom prst="rect">
            <a:avLst/>
          </a:prstGeom>
          <a:noFill/>
        </p:spPr>
      </p:pic>
      <p:pic>
        <p:nvPicPr>
          <p:cNvPr id="10241" name="그림 6" descr="Hanhwa-Rank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4149080"/>
            <a:ext cx="3532675" cy="25094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436</TotalTime>
  <Words>408</Words>
  <Application>Microsoft Office PowerPoint</Application>
  <PresentationFormat>화면 슬라이드 쇼(4:3)</PresentationFormat>
  <Paragraphs>156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도시</vt:lpstr>
      <vt:lpstr>KBO statistic analysis</vt:lpstr>
      <vt:lpstr>contents</vt:lpstr>
      <vt:lpstr>Defining theme</vt:lpstr>
      <vt:lpstr>Reason for selection</vt:lpstr>
      <vt:lpstr>Explaining our data</vt:lpstr>
      <vt:lpstr>proposal of analysis means</vt:lpstr>
      <vt:lpstr>core features</vt:lpstr>
      <vt:lpstr>Limitations</vt:lpstr>
      <vt:lpstr>attendance with Rank</vt:lpstr>
      <vt:lpstr>attendance with Rank</vt:lpstr>
      <vt:lpstr>Null hypothesis </vt:lpstr>
      <vt:lpstr>attendance with AVG</vt:lpstr>
      <vt:lpstr>attendance with AVG</vt:lpstr>
      <vt:lpstr>Null hypothesis </vt:lpstr>
      <vt:lpstr>attendance with ERA</vt:lpstr>
      <vt:lpstr>attendance with ERA</vt:lpstr>
      <vt:lpstr>Null hypothesis </vt:lpstr>
      <vt:lpstr>supplementation and modification</vt:lpstr>
      <vt:lpstr>Conclusion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KBO statistic analysis</dc:title>
  <dc:creator>내문서</dc:creator>
  <cp:lastModifiedBy>ebuff</cp:lastModifiedBy>
  <cp:revision>45</cp:revision>
  <dcterms:created xsi:type="dcterms:W3CDTF">2015-07-11T06:48:16Z</dcterms:created>
  <dcterms:modified xsi:type="dcterms:W3CDTF">2015-07-16T12:49:38Z</dcterms:modified>
</cp:coreProperties>
</file>