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C2D1-F058-004D-9378-379D2D140F32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3F93-FE1B-AC4E-878F-2BD175DA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240" y="5103080"/>
            <a:ext cx="4957073" cy="125813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Understanding </a:t>
            </a:r>
            <a:r>
              <a:rPr lang="en-US" sz="2400" dirty="0" smtClean="0"/>
              <a:t>the Exposure </a:t>
            </a:r>
            <a:r>
              <a:rPr lang="en-US" sz="2400" dirty="0" smtClean="0"/>
              <a:t>Triangle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Hain-Lee Hsueh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 descr="Link_Wind_Waker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13" y="665935"/>
            <a:ext cx="3912687" cy="586903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13578" y="409640"/>
            <a:ext cx="3472683" cy="3072688"/>
            <a:chOff x="274240" y="310427"/>
            <a:chExt cx="3876338" cy="34298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240" y="310427"/>
              <a:ext cx="3876338" cy="342984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845419" y="2271945"/>
              <a:ext cx="2305159" cy="873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145" y="2166899"/>
            <a:ext cx="3188481" cy="364622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pperplate Gothic Light"/>
                <a:cs typeface="Copperplate Gothic Light"/>
              </a:rPr>
              <a:t>Mastering the Tri-force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pperplate Gothic Light"/>
              <a:cs typeface="Copperplate Gothic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03" y="2759523"/>
            <a:ext cx="2464558" cy="2135950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rot="10800000" flipV="1">
            <a:off x="3480259" y="2531521"/>
            <a:ext cx="1012004" cy="694481"/>
          </a:xfrm>
          <a:prstGeom prst="curvedConnector3">
            <a:avLst>
              <a:gd name="adj1" fmla="val -5882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9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352" y="1600200"/>
            <a:ext cx="379544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 want to retake the photo so that</a:t>
            </a:r>
          </a:p>
          <a:p>
            <a:pPr lvl="1"/>
            <a:r>
              <a:rPr lang="en-US" sz="2400" dirty="0" smtClean="0"/>
              <a:t>Background is less blurry (higher DOF)</a:t>
            </a:r>
          </a:p>
          <a:p>
            <a:pPr lvl="1"/>
            <a:r>
              <a:rPr lang="en-US" sz="2400" dirty="0" smtClean="0"/>
              <a:t>Subject is brighter</a:t>
            </a:r>
          </a:p>
          <a:p>
            <a:r>
              <a:rPr lang="en-US" sz="2800" dirty="0" smtClean="0"/>
              <a:t>But…</a:t>
            </a:r>
          </a:p>
          <a:p>
            <a:pPr lvl="1"/>
            <a:r>
              <a:rPr lang="en-US" sz="2400" dirty="0" smtClean="0"/>
              <a:t>I don’t want to introduce additional noise</a:t>
            </a:r>
            <a:endParaRPr lang="en-US" sz="2400" dirty="0"/>
          </a:p>
        </p:txBody>
      </p:sp>
      <p:pic>
        <p:nvPicPr>
          <p:cNvPr id="4" name="Picture 3" descr="s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6" y="1600200"/>
            <a:ext cx="4576904" cy="30522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276" y="5714587"/>
            <a:ext cx="1458475" cy="823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5497" y="5714587"/>
            <a:ext cx="6657398" cy="823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aperture, decrease shutter speed, fix 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86" y="2916046"/>
            <a:ext cx="2636014" cy="3577448"/>
          </a:xfrm>
          <a:prstGeom prst="rect">
            <a:avLst/>
          </a:prstGeom>
        </p:spPr>
      </p:pic>
      <p:pic>
        <p:nvPicPr>
          <p:cNvPr id="5" name="Picture 4" descr="Link_Wind_Waker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2" y="2692639"/>
            <a:ext cx="2627969" cy="3941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480" y="4479893"/>
            <a:ext cx="1804440" cy="156384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669266" y="1634397"/>
            <a:ext cx="3287449" cy="1058242"/>
          </a:xfrm>
          <a:prstGeom prst="wedgeRectCallout">
            <a:avLst>
              <a:gd name="adj1" fmla="val -55787"/>
              <a:gd name="adj2" fmla="val 1083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saved you, and found this triangle thing.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39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86" y="2916046"/>
            <a:ext cx="2636014" cy="3577448"/>
          </a:xfrm>
          <a:prstGeom prst="rect">
            <a:avLst/>
          </a:prstGeom>
        </p:spPr>
      </p:pic>
      <p:pic>
        <p:nvPicPr>
          <p:cNvPr id="5" name="Picture 4" descr="Link_Wind_Waker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2" y="2692639"/>
            <a:ext cx="2627969" cy="3941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480" y="4479893"/>
            <a:ext cx="1804440" cy="156384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763337" y="525822"/>
            <a:ext cx="3725393" cy="2247280"/>
          </a:xfrm>
          <a:prstGeom prst="wedgeRectCallout">
            <a:avLst>
              <a:gd name="adj1" fmla="val -51495"/>
              <a:gd name="adj2" fmla="val 806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Man, I got lost in these gnarly places and saw gnarly creatures! Should’ve seen them!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99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86" y="2916046"/>
            <a:ext cx="2636014" cy="3577448"/>
          </a:xfrm>
          <a:prstGeom prst="rect">
            <a:avLst/>
          </a:prstGeom>
        </p:spPr>
      </p:pic>
      <p:pic>
        <p:nvPicPr>
          <p:cNvPr id="5" name="Picture 4" descr="Link_Wind_Waker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2" y="2692639"/>
            <a:ext cx="2627969" cy="3941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480" y="4479893"/>
            <a:ext cx="1804440" cy="156384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3033791" y="1610881"/>
            <a:ext cx="3287449" cy="1305165"/>
          </a:xfrm>
          <a:prstGeom prst="wedgeRectCallout">
            <a:avLst>
              <a:gd name="adj1" fmla="val 54024"/>
              <a:gd name="adj2" fmla="val 941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Pics</a:t>
            </a:r>
            <a:r>
              <a:rPr lang="en-US" sz="2400" dirty="0" smtClean="0"/>
              <a:t> or it didn’t happen. *giggle*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02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Exposure Triangle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21" y="1417638"/>
            <a:ext cx="5286689" cy="4581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8929" y="4497051"/>
            <a:ext cx="23517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Aperture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69197" y="4497051"/>
            <a:ext cx="235177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ISO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5550" y="2123453"/>
            <a:ext cx="2751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Shutter Speed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168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092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Understand how each part of the triangle and combinations of settings affect the outcome of a photo.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67561" y="3016031"/>
            <a:ext cx="3499626" cy="3033009"/>
            <a:chOff x="1745121" y="1417638"/>
            <a:chExt cx="5286689" cy="45817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121" y="1417638"/>
              <a:ext cx="5286689" cy="458179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38929" y="4497051"/>
              <a:ext cx="2351777" cy="69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Aperture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69198" y="4497051"/>
              <a:ext cx="2351777" cy="69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ISO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5550" y="2123453"/>
              <a:ext cx="2751581" cy="1255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Shutter Speed</a:t>
              </a:r>
              <a:endParaRPr lang="en-US" sz="24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35" b="65193" l="34987" r="64752"/>
                    </a14:imgEffect>
                  </a14:imgLayer>
                </a14:imgProps>
              </a:ext>
            </a:extLst>
          </a:blip>
          <a:srcRect l="39355" t="7782" r="39158" b="38110"/>
          <a:stretch/>
        </p:blipFill>
        <p:spPr>
          <a:xfrm>
            <a:off x="894080" y="4033519"/>
            <a:ext cx="1493520" cy="177729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989453" y="3615661"/>
            <a:ext cx="2564566" cy="530919"/>
          </a:xfrm>
          <a:prstGeom prst="wedgeRectCallout">
            <a:avLst>
              <a:gd name="adj1" fmla="val -42597"/>
              <a:gd name="adj2" fmla="val 1740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I use this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2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concept map that organizes how to tweak settings</a:t>
            </a:r>
          </a:p>
          <a:p>
            <a:pPr lvl="1"/>
            <a:r>
              <a:rPr lang="en-US" dirty="0" smtClean="0"/>
              <a:t>Adjustments for each </a:t>
            </a:r>
            <a:r>
              <a:rPr lang="en-US" b="1" dirty="0" smtClean="0"/>
              <a:t>desired effect</a:t>
            </a:r>
          </a:p>
          <a:p>
            <a:pPr lvl="1"/>
            <a:r>
              <a:rPr lang="en-US" dirty="0" smtClean="0"/>
              <a:t>Adjustments satisfying each </a:t>
            </a:r>
            <a:r>
              <a:rPr lang="en-US" b="1" dirty="0" smtClean="0"/>
              <a:t>constraint</a:t>
            </a:r>
          </a:p>
          <a:p>
            <a:pPr lvl="1"/>
            <a:r>
              <a:rPr lang="en-US" dirty="0" smtClean="0"/>
              <a:t>Each setting can be </a:t>
            </a:r>
            <a:r>
              <a:rPr lang="en-US" b="1" dirty="0" smtClean="0"/>
              <a:t>increased</a:t>
            </a:r>
            <a:r>
              <a:rPr lang="en-US" dirty="0" smtClean="0"/>
              <a:t>, </a:t>
            </a:r>
            <a:r>
              <a:rPr lang="en-US" b="1" dirty="0" smtClean="0"/>
              <a:t>decreased</a:t>
            </a:r>
            <a:r>
              <a:rPr lang="en-US" dirty="0" smtClean="0"/>
              <a:t>, or </a:t>
            </a:r>
            <a:r>
              <a:rPr lang="en-US" b="1" dirty="0" smtClean="0"/>
              <a:t>fixed</a:t>
            </a:r>
          </a:p>
          <a:p>
            <a:pPr lvl="1"/>
            <a:r>
              <a:rPr lang="en-US" dirty="0" smtClean="0"/>
              <a:t>Multiple tweaks can be AND-</a:t>
            </a:r>
            <a:r>
              <a:rPr lang="en-US" dirty="0" err="1" smtClean="0"/>
              <a:t>ed</a:t>
            </a:r>
            <a:r>
              <a:rPr lang="en-US" dirty="0" smtClean="0"/>
              <a:t> or OR-</a:t>
            </a:r>
            <a:r>
              <a:rPr lang="en-US" dirty="0" err="1" smtClean="0"/>
              <a:t>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6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Partial Concept Map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798265"/>
            <a:ext cx="1365427" cy="5927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noise</a:t>
            </a:r>
          </a:p>
        </p:txBody>
      </p:sp>
      <p:sp>
        <p:nvSpPr>
          <p:cNvPr id="8" name="Terminator 7"/>
          <p:cNvSpPr/>
          <p:nvPr/>
        </p:nvSpPr>
        <p:spPr>
          <a:xfrm>
            <a:off x="2515126" y="1911092"/>
            <a:ext cx="1577535" cy="36708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ISO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654846"/>
            <a:ext cx="1365427" cy="8274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Waterfall Effect</a:t>
            </a:r>
          </a:p>
        </p:txBody>
      </p:sp>
      <p:sp>
        <p:nvSpPr>
          <p:cNvPr id="10" name="Terminator 9"/>
          <p:cNvSpPr/>
          <p:nvPr/>
        </p:nvSpPr>
        <p:spPr>
          <a:xfrm>
            <a:off x="2311734" y="2775114"/>
            <a:ext cx="1875184" cy="59670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shutter speed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02701" y="3845028"/>
            <a:ext cx="1365427" cy="5927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exposure</a:t>
            </a:r>
          </a:p>
        </p:txBody>
      </p:sp>
      <p:sp>
        <p:nvSpPr>
          <p:cNvPr id="14" name="Terminator 13"/>
          <p:cNvSpPr/>
          <p:nvPr/>
        </p:nvSpPr>
        <p:spPr>
          <a:xfrm>
            <a:off x="134609" y="5571035"/>
            <a:ext cx="1577535" cy="36708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ISO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2768128" y="5466229"/>
            <a:ext cx="1875184" cy="487736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shutter speed</a:t>
            </a:r>
          </a:p>
        </p:txBody>
      </p:sp>
      <p:sp>
        <p:nvSpPr>
          <p:cNvPr id="17" name="Decision 16"/>
          <p:cNvSpPr/>
          <p:nvPr/>
        </p:nvSpPr>
        <p:spPr>
          <a:xfrm>
            <a:off x="1688546" y="4635385"/>
            <a:ext cx="793738" cy="605191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2"/>
            <a:endCxn id="14" idx="0"/>
          </p:cNvCxnSpPr>
          <p:nvPr/>
        </p:nvCxnSpPr>
        <p:spPr>
          <a:xfrm flipH="1">
            <a:off x="923377" y="5240576"/>
            <a:ext cx="1162038" cy="33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  <a:endCxn id="16" idx="1"/>
          </p:cNvCxnSpPr>
          <p:nvPr/>
        </p:nvCxnSpPr>
        <p:spPr>
          <a:xfrm>
            <a:off x="2085415" y="5240576"/>
            <a:ext cx="682713" cy="469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  <a:endCxn id="17" idx="0"/>
          </p:cNvCxnSpPr>
          <p:nvPr/>
        </p:nvCxnSpPr>
        <p:spPr>
          <a:xfrm>
            <a:off x="2085415" y="4437763"/>
            <a:ext cx="0" cy="197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3"/>
            <a:endCxn id="10" idx="1"/>
          </p:cNvCxnSpPr>
          <p:nvPr/>
        </p:nvCxnSpPr>
        <p:spPr>
          <a:xfrm>
            <a:off x="1822627" y="3068588"/>
            <a:ext cx="489107" cy="4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8" idx="1"/>
          </p:cNvCxnSpPr>
          <p:nvPr/>
        </p:nvCxnSpPr>
        <p:spPr>
          <a:xfrm>
            <a:off x="1822627" y="2094633"/>
            <a:ext cx="6924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57615" y="1947080"/>
            <a:ext cx="1365427" cy="5927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Maintain DOF</a:t>
            </a:r>
          </a:p>
        </p:txBody>
      </p:sp>
      <p:sp>
        <p:nvSpPr>
          <p:cNvPr id="37" name="Terminator 36"/>
          <p:cNvSpPr/>
          <p:nvPr/>
        </p:nvSpPr>
        <p:spPr>
          <a:xfrm>
            <a:off x="6715541" y="2059907"/>
            <a:ext cx="1577535" cy="36708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 aperture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43312" y="3017545"/>
            <a:ext cx="1365427" cy="827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Maintain sharpness</a:t>
            </a:r>
          </a:p>
        </p:txBody>
      </p:sp>
      <p:cxnSp>
        <p:nvCxnSpPr>
          <p:cNvPr id="40" name="Straight Connector 39"/>
          <p:cNvCxnSpPr>
            <a:stCxn id="38" idx="3"/>
            <a:endCxn id="62" idx="1"/>
          </p:cNvCxnSpPr>
          <p:nvPr/>
        </p:nvCxnSpPr>
        <p:spPr>
          <a:xfrm>
            <a:off x="6008739" y="3431287"/>
            <a:ext cx="21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3"/>
            <a:endCxn id="37" idx="1"/>
          </p:cNvCxnSpPr>
          <p:nvPr/>
        </p:nvCxnSpPr>
        <p:spPr>
          <a:xfrm>
            <a:off x="6023042" y="2243448"/>
            <a:ext cx="6924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rminator 41"/>
          <p:cNvSpPr/>
          <p:nvPr/>
        </p:nvSpPr>
        <p:spPr>
          <a:xfrm>
            <a:off x="1232151" y="6137506"/>
            <a:ext cx="1706527" cy="54026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aperture</a:t>
            </a:r>
          </a:p>
        </p:txBody>
      </p:sp>
      <p:cxnSp>
        <p:nvCxnSpPr>
          <p:cNvPr id="44" name="Straight Connector 43"/>
          <p:cNvCxnSpPr>
            <a:stCxn id="17" idx="2"/>
            <a:endCxn id="42" idx="0"/>
          </p:cNvCxnSpPr>
          <p:nvPr/>
        </p:nvCxnSpPr>
        <p:spPr>
          <a:xfrm>
            <a:off x="2085415" y="5240576"/>
            <a:ext cx="0" cy="896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Decision 61"/>
          <p:cNvSpPr/>
          <p:nvPr/>
        </p:nvSpPr>
        <p:spPr>
          <a:xfrm>
            <a:off x="6220036" y="3128691"/>
            <a:ext cx="793738" cy="605191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</a:t>
            </a:r>
            <a:endParaRPr lang="en-US" sz="1400" dirty="0"/>
          </a:p>
        </p:txBody>
      </p:sp>
      <p:sp>
        <p:nvSpPr>
          <p:cNvPr id="63" name="Terminator 62"/>
          <p:cNvSpPr/>
          <p:nvPr/>
        </p:nvSpPr>
        <p:spPr>
          <a:xfrm>
            <a:off x="7248168" y="3004737"/>
            <a:ext cx="1577535" cy="36708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 ISO</a:t>
            </a:r>
          </a:p>
        </p:txBody>
      </p:sp>
      <p:sp>
        <p:nvSpPr>
          <p:cNvPr id="64" name="Terminator 63"/>
          <p:cNvSpPr/>
          <p:nvPr/>
        </p:nvSpPr>
        <p:spPr>
          <a:xfrm>
            <a:off x="7109265" y="5700319"/>
            <a:ext cx="1577535" cy="36708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ISO</a:t>
            </a:r>
          </a:p>
        </p:txBody>
      </p:sp>
      <p:sp>
        <p:nvSpPr>
          <p:cNvPr id="67" name="Terminator 66"/>
          <p:cNvSpPr/>
          <p:nvPr/>
        </p:nvSpPr>
        <p:spPr>
          <a:xfrm>
            <a:off x="4979675" y="5540801"/>
            <a:ext cx="1875184" cy="59670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shutter speed</a:t>
            </a:r>
          </a:p>
        </p:txBody>
      </p:sp>
      <p:sp>
        <p:nvSpPr>
          <p:cNvPr id="87" name="Decision 86"/>
          <p:cNvSpPr/>
          <p:nvPr/>
        </p:nvSpPr>
        <p:spPr>
          <a:xfrm>
            <a:off x="6504807" y="4135167"/>
            <a:ext cx="1017934" cy="605191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AND</a:t>
            </a:r>
            <a:endParaRPr lang="en-US" sz="1400" dirty="0"/>
          </a:p>
        </p:txBody>
      </p:sp>
      <p:cxnSp>
        <p:nvCxnSpPr>
          <p:cNvPr id="89" name="Straight Connector 88"/>
          <p:cNvCxnSpPr>
            <a:stCxn id="87" idx="2"/>
            <a:endCxn id="67" idx="0"/>
          </p:cNvCxnSpPr>
          <p:nvPr/>
        </p:nvCxnSpPr>
        <p:spPr>
          <a:xfrm flipH="1">
            <a:off x="5917267" y="4740358"/>
            <a:ext cx="1096507" cy="800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7" idx="2"/>
            <a:endCxn id="64" idx="0"/>
          </p:cNvCxnSpPr>
          <p:nvPr/>
        </p:nvCxnSpPr>
        <p:spPr>
          <a:xfrm>
            <a:off x="7013774" y="4740358"/>
            <a:ext cx="884259" cy="959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2" idx="2"/>
            <a:endCxn id="87" idx="0"/>
          </p:cNvCxnSpPr>
          <p:nvPr/>
        </p:nvCxnSpPr>
        <p:spPr>
          <a:xfrm>
            <a:off x="6616905" y="3733882"/>
            <a:ext cx="396869" cy="401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2" idx="3"/>
            <a:endCxn id="63" idx="1"/>
          </p:cNvCxnSpPr>
          <p:nvPr/>
        </p:nvCxnSpPr>
        <p:spPr>
          <a:xfrm flipV="1">
            <a:off x="7013774" y="3188278"/>
            <a:ext cx="234394" cy="243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4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Show given photo with suboptimal settings</a:t>
            </a:r>
          </a:p>
          <a:p>
            <a:pPr lvl="1"/>
            <a:r>
              <a:rPr lang="en-US" dirty="0" smtClean="0"/>
              <a:t>List desired effects</a:t>
            </a:r>
          </a:p>
          <a:p>
            <a:pPr lvl="1"/>
            <a:r>
              <a:rPr lang="en-US" dirty="0" smtClean="0"/>
              <a:t>List constraints needed to be satisfied</a:t>
            </a:r>
          </a:p>
          <a:p>
            <a:r>
              <a:rPr lang="en-US" dirty="0" smtClean="0"/>
              <a:t>Answer</a:t>
            </a:r>
          </a:p>
          <a:p>
            <a:pPr lvl="1"/>
            <a:r>
              <a:rPr lang="en-US" dirty="0" smtClean="0"/>
              <a:t>A list of actions (increase, decrease, fix) for relevant settings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86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241</Words>
  <Application>Microsoft Macintosh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Mastering the Tri-force</vt:lpstr>
      <vt:lpstr>PowerPoint Presentation</vt:lpstr>
      <vt:lpstr>PowerPoint Presentation</vt:lpstr>
      <vt:lpstr>PowerPoint Presentation</vt:lpstr>
      <vt:lpstr>The Exposure Triangle</vt:lpstr>
      <vt:lpstr>Objective</vt:lpstr>
      <vt:lpstr>Teaching Part</vt:lpstr>
      <vt:lpstr>Example Partial Concept Map</vt:lpstr>
      <vt:lpstr>Assessment</vt:lpstr>
      <vt:lpstr>Example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Link: Mastering the Tri-force</dc:title>
  <dc:creator>Hain-Lee Hsueh</dc:creator>
  <cp:lastModifiedBy>Hain-Lee Hsueh</cp:lastModifiedBy>
  <cp:revision>18</cp:revision>
  <dcterms:created xsi:type="dcterms:W3CDTF">2012-05-06T23:04:12Z</dcterms:created>
  <dcterms:modified xsi:type="dcterms:W3CDTF">2012-05-07T03:10:55Z</dcterms:modified>
</cp:coreProperties>
</file>