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301" r:id="rId3"/>
    <p:sldId id="302" r:id="rId4"/>
    <p:sldId id="293" r:id="rId5"/>
    <p:sldId id="300" r:id="rId6"/>
    <p:sldId id="305" r:id="rId7"/>
    <p:sldId id="303" r:id="rId8"/>
    <p:sldId id="299" r:id="rId9"/>
    <p:sldId id="294" r:id="rId10"/>
    <p:sldId id="298" r:id="rId11"/>
    <p:sldId id="296" r:id="rId12"/>
    <p:sldId id="295" r:id="rId13"/>
    <p:sldId id="297" r:id="rId14"/>
    <p:sldId id="28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CC"/>
    <a:srgbClr val="FF3399"/>
    <a:srgbClr val="78B832"/>
    <a:srgbClr val="7ABC32"/>
    <a:srgbClr val="FF7C80"/>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1" autoAdjust="0"/>
    <p:restoredTop sz="76242" autoAdjust="0"/>
  </p:normalViewPr>
  <p:slideViewPr>
    <p:cSldViewPr>
      <p:cViewPr varScale="1">
        <p:scale>
          <a:sx n="100" d="100"/>
          <a:sy n="100" d="100"/>
        </p:scale>
        <p:origin x="-19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9695B-E41F-42C9-B310-2BE1909E8989}" type="datetimeFigureOut">
              <a:rPr lang="en-US" smtClean="0"/>
              <a:pPr/>
              <a:t>3/15/12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EDBC02-2569-4905-80E8-1865B854F4CB}" type="slidenum">
              <a:rPr lang="en-US" smtClean="0"/>
              <a:pPr/>
              <a:t>‹#›</a:t>
            </a:fld>
            <a:endParaRPr lang="en-US"/>
          </a:p>
        </p:txBody>
      </p:sp>
    </p:spTree>
    <p:extLst>
      <p:ext uri="{BB962C8B-B14F-4D97-AF65-F5344CB8AC3E}">
        <p14:creationId xmlns:p14="http://schemas.microsoft.com/office/powerpoint/2010/main" val="365189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ube.com/watch?v=o-fkkMV3tmM" TargetMode="External"/><Relationship Id="rId4" Type="http://schemas.openxmlformats.org/officeDocument/2006/relationships/hyperlink" Target="http://www.youtube.com/watch?v=T3yrbNLFXr4"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Design</a:t>
            </a:r>
            <a:r>
              <a:rPr lang="en-US" sz="1200" b="1" i="0" u="none" strike="noStrike" kern="1200" baseline="0" dirty="0" smtClean="0">
                <a:solidFill>
                  <a:schemeClr val="tx1"/>
                </a:solidFill>
                <a:latin typeface="+mn-lt"/>
                <a:ea typeface="+mn-ea"/>
                <a:cs typeface="+mn-cs"/>
              </a:rPr>
              <a:t> Scenario that we built: </a:t>
            </a:r>
            <a:endParaRPr lang="en-US" sz="1200" b="1" i="0" u="none" strike="noStrike" kern="1200" dirty="0" smtClean="0">
              <a:solidFill>
                <a:schemeClr val="tx1"/>
              </a:solidFill>
              <a:latin typeface="+mn-lt"/>
              <a:ea typeface="+mn-ea"/>
              <a:cs typeface="+mn-cs"/>
            </a:endParaRPr>
          </a:p>
          <a:p>
            <a:pPr rtl="0"/>
            <a:r>
              <a:rPr lang="en-US" sz="1200" b="0" i="0" u="none" strike="noStrike" kern="1200" dirty="0" smtClean="0">
                <a:solidFill>
                  <a:schemeClr val="tx1"/>
                </a:solidFill>
                <a:latin typeface="+mn-lt"/>
                <a:ea typeface="+mn-ea"/>
                <a:cs typeface="+mn-cs"/>
              </a:rPr>
              <a:t>Date / Time: Wednesday, 3:00PM</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rPr>
              <a:t>Setting: Group therapy session after school</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rPr>
              <a:t>Summary: The session is focused on training Janie on reading and expressing emotions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rPr>
              <a:t>Personas: Janie and Cathy (sisters, 10 and 11 respectively), Behavior therapist Dave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rPr>
              <a:t>[Pulled from user scenario] Dave has been using a tablet app to help Janie learn how to read emotions by providing digital flash cards with sample facial expressions. The app presents a card along with multiple choices that Janie can choose from. Janie has shown improvement in terms of choosing the right answers in the app, and breezes through a series of tests during the first 10 minutes of the session.</a:t>
            </a:r>
            <a:endParaRPr lang="en-US" sz="1200" b="1" i="0" kern="1200" dirty="0" smtClean="0">
              <a:solidFill>
                <a:schemeClr val="tx1"/>
              </a:solidFill>
              <a:latin typeface="+mn-lt"/>
              <a:ea typeface="+mn-ea"/>
              <a:cs typeface="+mn-cs"/>
            </a:endParaRPr>
          </a:p>
          <a:p>
            <a:pPr rtl="0"/>
            <a:r>
              <a:rPr lang="en-US" sz="1200" b="0" i="0" u="none" strike="noStrike" kern="1200" dirty="0" smtClean="0">
                <a:solidFill>
                  <a:schemeClr val="tx1"/>
                </a:solidFill>
                <a:latin typeface="+mn-lt"/>
                <a:ea typeface="+mn-ea"/>
                <a:cs typeface="+mn-cs"/>
              </a:rPr>
              <a:t>In the next part of the session, Dave wants to teach Janie how to express emotions. Although Janie can use the app to express her emotions, she still needs to learn how to express them physically. </a:t>
            </a:r>
          </a:p>
          <a:p>
            <a:pPr rtl="0"/>
            <a:endParaRPr lang="en-US" sz="1200" b="0" i="0" u="none" strike="noStrike" kern="1200" dirty="0" smtClean="0">
              <a:solidFill>
                <a:schemeClr val="tx1"/>
              </a:solidFill>
              <a:latin typeface="+mn-lt"/>
              <a:ea typeface="+mn-ea"/>
              <a:cs typeface="+mn-cs"/>
            </a:endParaRPr>
          </a:p>
          <a:p>
            <a:pPr rtl="0"/>
            <a:r>
              <a:rPr lang="en-US" sz="1200" b="0" i="0" u="none" strike="noStrike" kern="1200" dirty="0" smtClean="0">
                <a:solidFill>
                  <a:schemeClr val="tx1"/>
                </a:solidFill>
                <a:latin typeface="+mn-lt"/>
                <a:ea typeface="+mn-ea"/>
                <a:cs typeface="+mn-cs"/>
              </a:rPr>
              <a:t>In the next part of the session, Dave wants to teach Janie how to express emotions. Although Janie can use the app to express her emotions, she still needs to learn how to express them physically. He turns on the </a:t>
            </a:r>
            <a:r>
              <a:rPr lang="en-US" sz="1200" b="0" i="0" u="none" strike="noStrike" kern="1200" dirty="0" err="1" smtClean="0">
                <a:solidFill>
                  <a:schemeClr val="tx1"/>
                </a:solidFill>
                <a:latin typeface="+mn-lt"/>
                <a:ea typeface="+mn-ea"/>
                <a:cs typeface="+mn-cs"/>
              </a:rPr>
              <a:t>Kinect</a:t>
            </a:r>
            <a:r>
              <a:rPr lang="en-US" sz="1200" b="0" i="0" u="none" strike="noStrike" kern="1200" dirty="0" smtClean="0">
                <a:solidFill>
                  <a:schemeClr val="tx1"/>
                </a:solidFill>
                <a:latin typeface="+mn-lt"/>
                <a:ea typeface="+mn-ea"/>
                <a:cs typeface="+mn-cs"/>
              </a:rPr>
              <a:t> console. Eager that the video game console is on, tech savvy Janie and Cathy both run over to see what is going on. Inside the </a:t>
            </a:r>
            <a:r>
              <a:rPr lang="en-US" sz="1200" b="0" i="0" u="none" strike="noStrike" kern="1200" dirty="0" err="1" smtClean="0">
                <a:solidFill>
                  <a:schemeClr val="tx1"/>
                </a:solidFill>
                <a:latin typeface="+mn-lt"/>
                <a:ea typeface="+mn-ea"/>
                <a:cs typeface="+mn-cs"/>
              </a:rPr>
              <a:t>Kinect</a:t>
            </a:r>
            <a:r>
              <a:rPr lang="en-US" sz="1200" b="0" i="0" u="none" strike="noStrike" kern="1200" dirty="0" smtClean="0">
                <a:solidFill>
                  <a:schemeClr val="tx1"/>
                </a:solidFill>
                <a:latin typeface="+mn-lt"/>
                <a:ea typeface="+mn-ea"/>
                <a:cs typeface="+mn-cs"/>
              </a:rPr>
              <a:t> console is the game </a:t>
            </a:r>
            <a:r>
              <a:rPr lang="en-US" sz="1200" b="0" i="0" u="none" strike="noStrike" kern="1200" dirty="0" err="1" smtClean="0">
                <a:solidFill>
                  <a:schemeClr val="tx1"/>
                </a:solidFill>
                <a:latin typeface="+mn-lt"/>
                <a:ea typeface="+mn-ea"/>
                <a:cs typeface="+mn-cs"/>
              </a:rPr>
              <a:t>MotionEmotion</a:t>
            </a:r>
            <a:r>
              <a:rPr lang="en-US" sz="1200" b="0" i="0" u="none" strike="noStrike" kern="1200" dirty="0" smtClean="0">
                <a:solidFill>
                  <a:schemeClr val="tx1"/>
                </a:solidFill>
                <a:latin typeface="+mn-lt"/>
                <a:ea typeface="+mn-ea"/>
                <a:cs typeface="+mn-cs"/>
              </a:rPr>
              <a:t> (Name may change...). The game appears on the screen and has a friendly colorful prompt asking for the players to wave to start and join the game. Janie and Cathy both wave, Cathy a little bit more enthusiastically. Cathy selects the Emotion Matching Bear game for her sister. The game then asks them to each choose a character by standing opposite the character on the screen. Cathy and Janie negotiate who is going to be which character. Janie wants to be the baby bear and stands opposite the baby bear that is on the screen. Cathy then chooses to be the mama bear. The game asks them to clap once when their characters are chosen. Janie claps loudly and the game starts.</a:t>
            </a:r>
            <a:endParaRPr lang="en-US" sz="1200" b="1"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WALKTHROUGH</a:t>
            </a:r>
            <a:r>
              <a:rPr lang="en-US" baseline="0" dirty="0" smtClean="0"/>
              <a:t> RESULTS </a:t>
            </a:r>
            <a:endParaRPr lang="en-US" dirty="0" smtClean="0"/>
          </a:p>
          <a:p>
            <a:pPr>
              <a:buFont typeface="Arial" pitchFamily="34" charset="0"/>
              <a:buChar char="•"/>
            </a:pPr>
            <a:r>
              <a:rPr lang="en-US" dirty="0" smtClean="0"/>
              <a:t>Emphasis on realism</a:t>
            </a:r>
            <a:r>
              <a:rPr lang="en-US" baseline="0" dirty="0" smtClean="0"/>
              <a:t> – needs to be extremely salient to user so real faces instead of bears</a:t>
            </a:r>
            <a:endParaRPr lang="en-US" dirty="0" smtClean="0"/>
          </a:p>
          <a:p>
            <a:pPr>
              <a:buFont typeface="Arial" pitchFamily="34" charset="0"/>
              <a:buChar char="•"/>
            </a:pPr>
            <a:r>
              <a:rPr lang="en-US" dirty="0" smtClean="0"/>
              <a:t>Focus on empathy – emotion in context</a:t>
            </a:r>
            <a:r>
              <a:rPr lang="en-US" baseline="0" dirty="0" smtClean="0"/>
              <a:t> – Can’t be just straightforward mimicking; need to relate to situations they understand and put the emotions into context so they understand how to transfer it / </a:t>
            </a:r>
            <a:r>
              <a:rPr lang="en-US" dirty="0" smtClean="0"/>
              <a:t>See</a:t>
            </a:r>
            <a:r>
              <a:rPr lang="en-US" baseline="0" dirty="0" smtClean="0"/>
              <a:t> their face mimic the model face rather than just see the model face so they can monitor how well they match / Need to involve them more </a:t>
            </a:r>
            <a:endParaRPr lang="en-US" dirty="0" smtClean="0"/>
          </a:p>
          <a:p>
            <a:pPr>
              <a:buFont typeface="Arial" pitchFamily="34" charset="0"/>
              <a:buChar char="•"/>
            </a:pPr>
            <a:r>
              <a:rPr lang="en-US" dirty="0" smtClean="0"/>
              <a:t>Minimum level of cognitive functioning </a:t>
            </a:r>
          </a:p>
          <a:p>
            <a:pPr>
              <a:buFont typeface="Arial" pitchFamily="34" charset="0"/>
              <a:buChar char="•"/>
            </a:pPr>
            <a:r>
              <a:rPr lang="en-US" dirty="0" smtClean="0"/>
              <a:t>Collaboration –</a:t>
            </a:r>
            <a:r>
              <a:rPr lang="en-US" baseline="0" dirty="0" smtClean="0"/>
              <a:t> Nice that another child or a therapist can be involved / both hands must be on the object </a:t>
            </a:r>
            <a:endParaRPr lang="en-US" dirty="0" smtClean="0"/>
          </a:p>
          <a:p>
            <a:pPr>
              <a:buFont typeface="Arial" pitchFamily="34" charset="0"/>
              <a:buChar char="•"/>
            </a:pPr>
            <a:r>
              <a:rPr lang="en-US" dirty="0" smtClean="0"/>
              <a:t>Scaffolding (prompts &amp; voice) –</a:t>
            </a:r>
            <a:r>
              <a:rPr lang="en-US" baseline="0" dirty="0" smtClean="0"/>
              <a:t> Maybe have additional prompts for children who are on the more moderate than mild end; voice and text prompts must be salient and clear / Need to point out who Anna is </a:t>
            </a:r>
            <a:endParaRPr lang="en-US" dirty="0" smtClean="0"/>
          </a:p>
          <a:p>
            <a:pPr>
              <a:buFont typeface="Arial" pitchFamily="34" charset="0"/>
              <a:buChar char="•"/>
            </a:pPr>
            <a:r>
              <a:rPr lang="en-US" dirty="0" smtClean="0"/>
              <a:t>Animations as a reward –</a:t>
            </a:r>
            <a:r>
              <a:rPr lang="en-US" baseline="0" dirty="0" smtClean="0"/>
              <a:t> Kids love animations so having it just as the reward is fun for them – or at least letting them take a picture of themselves</a:t>
            </a:r>
            <a:endParaRPr lang="en-US" dirty="0" smtClean="0"/>
          </a:p>
          <a:p>
            <a:pPr>
              <a:buFont typeface="Arial" pitchFamily="34" charset="0"/>
              <a:buChar char="•"/>
            </a:pPr>
            <a:r>
              <a:rPr lang="en-US" dirty="0" smtClean="0"/>
              <a:t>Variety of stories – Kids will</a:t>
            </a:r>
            <a:r>
              <a:rPr lang="en-US" baseline="0" dirty="0" smtClean="0"/>
              <a:t> get bored just from one story ; maybe have videos that the kids like themselves so Shaun the Sheep</a:t>
            </a:r>
            <a:endParaRPr lang="en-US" dirty="0" smtClean="0"/>
          </a:p>
          <a:p>
            <a:pPr>
              <a:buFont typeface="Arial" pitchFamily="34" charset="0"/>
              <a:buChar char="•"/>
            </a:pPr>
            <a:r>
              <a:rPr lang="en-US" dirty="0" smtClean="0"/>
              <a:t>Involving the user – </a:t>
            </a:r>
            <a:endParaRPr lang="en-US" baseline="0" dirty="0" smtClean="0"/>
          </a:p>
          <a:p>
            <a:pPr>
              <a:buFont typeface="Arial" pitchFamily="34" charset="0"/>
              <a:buChar char="•"/>
            </a:pPr>
            <a:r>
              <a:rPr lang="en-US" baseline="0" dirty="0" smtClean="0"/>
              <a:t>Flexibility – </a:t>
            </a:r>
            <a:r>
              <a:rPr lang="en-US" baseline="0" dirty="0" err="1" smtClean="0"/>
              <a:t>coadaptation</a:t>
            </a:r>
            <a:r>
              <a:rPr lang="en-US" baseline="0" dirty="0" smtClean="0"/>
              <a:t> – so we didn’t showcase this in our video prototype but we are planning on building this in more – so allowing the therapists to add their own videos / dynamic data – being able to observe over time (monitoring and not </a:t>
            </a:r>
            <a:r>
              <a:rPr lang="en-US" baseline="0" smtClean="0"/>
              <a:t>just training)</a:t>
            </a:r>
            <a:endParaRPr lang="en-US" baseline="0" dirty="0" smtClean="0"/>
          </a:p>
          <a:p>
            <a:pPr>
              <a:buFont typeface="Arial" pitchFamily="34" charset="0"/>
              <a:buChar char="•"/>
            </a:pPr>
            <a:endParaRPr lang="en-US" baseline="0" dirty="0" smtClean="0"/>
          </a:p>
          <a:p>
            <a:pPr>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0">
              <a:spcBef>
                <a:spcPts val="600"/>
              </a:spcBef>
            </a:pPr>
            <a:r>
              <a:rPr lang="en-US" sz="1200" b="1" dirty="0" err="1" smtClean="0"/>
              <a:t>kineXpressions</a:t>
            </a:r>
            <a:r>
              <a:rPr lang="en-US" sz="1200" dirty="0" smtClean="0"/>
              <a:t> </a:t>
            </a:r>
          </a:p>
          <a:p>
            <a:pPr lvl="0">
              <a:spcBef>
                <a:spcPts val="600"/>
              </a:spcBef>
            </a:pPr>
            <a:r>
              <a:rPr lang="en-US" sz="1200" dirty="0" smtClean="0"/>
              <a:t>The product that we are designing is a game that teaches children with autism to learn facial expressions. Unlike other applications on the market, the children will have to express the proper emotions to proceed through the game emotions. They will also be able to see themselves in real time matching the facial expressions and thus, be able to change it in real time. Furthermore, the game will scaffold the child to eventually learn the expressions for corresponding social contexts and not just the emotions themselves.</a:t>
            </a:r>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Looking forward with our curriculum, we are continuing to work with the Monterey Bay Aquarium to share the curriculum with teachers at their Teacher Institute this summer and hope that it will be implemented in schools next year.</a:t>
            </a:r>
          </a:p>
        </p:txBody>
      </p:sp>
      <p:sp>
        <p:nvSpPr>
          <p:cNvPr id="19459" name="Slide Number Placeholder 3"/>
          <p:cNvSpPr>
            <a:spLocks noGrp="1"/>
          </p:cNvSpPr>
          <p:nvPr>
            <p:ph type="sldNum" sz="quarter" idx="5"/>
          </p:nvPr>
        </p:nvSpPr>
        <p:spPr bwMode="auto">
          <a:noFill/>
          <a:ln>
            <a:miter lim="800000"/>
            <a:headEnd/>
            <a:tailEnd/>
          </a:ln>
        </p:spPr>
        <p:txBody>
          <a:bodyPr/>
          <a:lstStyle/>
          <a:p>
            <a:fld id="{C2026172-8E82-40D5-9F27-6A0D49C820EF}" type="slidenum">
              <a:rPr lang="en-US"/>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Children with autism and other autism spectrum disorders have difficulty understanding how other people feel (empathy).</a:t>
            </a:r>
            <a:r>
              <a:rPr lang="en-US" baseline="0" dirty="0" smtClean="0"/>
              <a:t> One reason for this is an inability to read and interpret non verbal cues, which most people learn naturally and unconsciously / social situations. Our system is an endeavor to help kids with autism about one particular form of non verbal communication – facial expressions </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Mild to moderate implies</a:t>
            </a:r>
            <a:r>
              <a:rPr lang="en-US" baseline="0" dirty="0" smtClean="0"/>
              <a:t> that the children who use our system must be able to function at a minimum level. They may have severe language delays or lack of refined motor skills but will need to have manageable control over his/her body. Common manifestations in children with autism include periods of time when they’re in their own little world as well as emphasis on fixed behaviors and routines, which sometimes translates to ritualistic behaviors</a:t>
            </a:r>
          </a:p>
          <a:p>
            <a:pPr>
              <a:buFont typeface="Arial" pitchFamily="34" charset="0"/>
              <a:buChar char="•"/>
            </a:pPr>
            <a:endParaRPr lang="en-US" baseline="0" dirty="0" smtClean="0"/>
          </a:p>
          <a:p>
            <a:pPr>
              <a:buFont typeface="Arial" pitchFamily="34" charset="0"/>
              <a:buChar char="•"/>
            </a:pPr>
            <a:r>
              <a:rPr lang="en-US" baseline="0" dirty="0" smtClean="0"/>
              <a:t>Originally we wanted to design something for interaction between multiple kids, perhaps more than 1 on the spectrum, but from interviews we decided to focus more on therapists and the work/activities they do with children on the spectrum. A couple also mentioned how difficult and complex it would be to have activities involving multiple children on the spectrum (e.g. most integrated play groups only have 1 child on the spectrum interacting with typically developing peers)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0"/>
            <a:r>
              <a:rPr lang="en-US" sz="1200" b="1" dirty="0" smtClean="0">
                <a:solidFill>
                  <a:schemeClr val="tx1">
                    <a:lumMod val="65000"/>
                    <a:lumOff val="35000"/>
                  </a:schemeClr>
                </a:solidFill>
              </a:rPr>
              <a:t>Facilitated Group Story Creation</a:t>
            </a:r>
            <a:endParaRPr lang="en-US" sz="1200" dirty="0" smtClean="0">
              <a:solidFill>
                <a:schemeClr val="tx1">
                  <a:lumMod val="65000"/>
                  <a:lumOff val="35000"/>
                </a:schemeClr>
              </a:solidFill>
            </a:endParaRPr>
          </a:p>
          <a:p>
            <a:pPr lvl="0" rtl="0"/>
            <a:r>
              <a:rPr lang="en-US" sz="1200" dirty="0" smtClean="0">
                <a:solidFill>
                  <a:schemeClr val="tx1">
                    <a:lumMod val="65000"/>
                    <a:lumOff val="35000"/>
                  </a:schemeClr>
                </a:solidFill>
              </a:rPr>
              <a:t>A screen displays various objects to </a:t>
            </a:r>
            <a:r>
              <a:rPr lang="en-US" sz="1200" dirty="0" err="1" smtClean="0">
                <a:solidFill>
                  <a:schemeClr val="tx1">
                    <a:lumMod val="65000"/>
                    <a:lumOff val="35000"/>
                  </a:schemeClr>
                </a:solidFill>
              </a:rPr>
              <a:t>kickstart</a:t>
            </a:r>
            <a:r>
              <a:rPr lang="en-US" sz="1200" dirty="0" smtClean="0">
                <a:solidFill>
                  <a:schemeClr val="tx1">
                    <a:lumMod val="65000"/>
                    <a:lumOff val="35000"/>
                  </a:schemeClr>
                </a:solidFill>
              </a:rPr>
              <a:t> brainstorming and facilitate turn-taking. (</a:t>
            </a:r>
            <a:r>
              <a:rPr lang="en-US" sz="1200" u="sng" dirty="0" smtClean="0">
                <a:solidFill>
                  <a:schemeClr val="tx1">
                    <a:lumMod val="65000"/>
                    <a:lumOff val="35000"/>
                  </a:schemeClr>
                </a:solidFill>
                <a:hlinkClick r:id="rId3"/>
              </a:rPr>
              <a:t>video</a:t>
            </a:r>
            <a:r>
              <a:rPr lang="en-US" sz="1200" dirty="0" smtClean="0">
                <a:solidFill>
                  <a:schemeClr val="tx1">
                    <a:lumMod val="65000"/>
                    <a:lumOff val="35000"/>
                  </a:schemeClr>
                </a:solidFill>
              </a:rPr>
              <a:t>)</a:t>
            </a:r>
          </a:p>
          <a:p>
            <a:pPr lvl="0" rtl="0"/>
            <a:endParaRPr lang="en-US" sz="1200" dirty="0" smtClean="0">
              <a:solidFill>
                <a:schemeClr val="tx1">
                  <a:lumMod val="65000"/>
                  <a:lumOff val="35000"/>
                </a:schemeClr>
              </a:solidFill>
            </a:endParaRPr>
          </a:p>
          <a:p>
            <a:pPr lvl="0" rtl="0"/>
            <a:r>
              <a:rPr lang="en-US" sz="1200" b="1" dirty="0" smtClean="0">
                <a:solidFill>
                  <a:schemeClr val="tx1">
                    <a:lumMod val="65000"/>
                    <a:lumOff val="35000"/>
                  </a:schemeClr>
                </a:solidFill>
              </a:rPr>
              <a:t>Music Generation with Blocks</a:t>
            </a:r>
            <a:endParaRPr lang="en-US" sz="1200" dirty="0" smtClean="0">
              <a:solidFill>
                <a:schemeClr val="tx1">
                  <a:lumMod val="65000"/>
                  <a:lumOff val="35000"/>
                </a:schemeClr>
              </a:solidFill>
            </a:endParaRPr>
          </a:p>
          <a:p>
            <a:pPr lvl="0" rtl="0"/>
            <a:r>
              <a:rPr lang="en-US" sz="1200" dirty="0" smtClean="0">
                <a:solidFill>
                  <a:schemeClr val="tx1">
                    <a:lumMod val="65000"/>
                    <a:lumOff val="35000"/>
                  </a:schemeClr>
                </a:solidFill>
              </a:rPr>
              <a:t>Blocks that generate a sequence of sounds based on how they are positioned relative to each other. (</a:t>
            </a:r>
            <a:r>
              <a:rPr lang="en-US" sz="1200" u="sng" dirty="0" smtClean="0">
                <a:solidFill>
                  <a:schemeClr val="tx1">
                    <a:lumMod val="65000"/>
                    <a:lumOff val="35000"/>
                  </a:schemeClr>
                </a:solidFill>
                <a:hlinkClick r:id="rId4"/>
              </a:rPr>
              <a:t>video</a:t>
            </a:r>
            <a:r>
              <a:rPr lang="en-US" sz="1200" dirty="0" smtClean="0">
                <a:solidFill>
                  <a:schemeClr val="tx1">
                    <a:lumMod val="65000"/>
                    <a:lumOff val="35000"/>
                  </a:schemeClr>
                </a:solidFill>
              </a:rPr>
              <a:t>)</a:t>
            </a:r>
          </a:p>
          <a:p>
            <a:pPr lvl="0" rtl="0"/>
            <a:endParaRPr lang="en-US" sz="1200" dirty="0" smtClean="0">
              <a:solidFill>
                <a:schemeClr val="tx1">
                  <a:lumMod val="65000"/>
                  <a:lumOff val="35000"/>
                </a:schemeClr>
              </a:solidFill>
            </a:endParaRPr>
          </a:p>
          <a:p>
            <a:pPr lvl="0" rtl="0"/>
            <a:r>
              <a:rPr lang="en-US" sz="1200" b="1" dirty="0" smtClean="0">
                <a:solidFill>
                  <a:schemeClr val="tx1">
                    <a:lumMod val="65000"/>
                    <a:lumOff val="35000"/>
                  </a:schemeClr>
                </a:solidFill>
              </a:rPr>
              <a:t>Color-changing Tiles</a:t>
            </a:r>
          </a:p>
          <a:p>
            <a:pPr lvl="0" rtl="0"/>
            <a:r>
              <a:rPr lang="en-US" sz="1200" dirty="0" smtClean="0">
                <a:solidFill>
                  <a:schemeClr val="tx1">
                    <a:lumMod val="65000"/>
                    <a:lumOff val="35000"/>
                  </a:schemeClr>
                </a:solidFill>
              </a:rPr>
              <a:t>Interactive blocks or tiles that can change color depending on what tiles are connected to it. </a:t>
            </a:r>
          </a:p>
          <a:p>
            <a:pPr lvl="0" rtl="0"/>
            <a:endParaRPr lang="en-US" sz="1200" dirty="0" smtClean="0">
              <a:solidFill>
                <a:schemeClr val="tx1">
                  <a:lumMod val="65000"/>
                  <a:lumOff val="35000"/>
                </a:schemeClr>
              </a:solidFill>
            </a:endParaRPr>
          </a:p>
          <a:p>
            <a:pPr lvl="0" rtl="0"/>
            <a:r>
              <a:rPr lang="en-US" sz="1200" b="1" dirty="0" smtClean="0">
                <a:solidFill>
                  <a:schemeClr val="tx1">
                    <a:lumMod val="65000"/>
                    <a:lumOff val="35000"/>
                  </a:schemeClr>
                </a:solidFill>
              </a:rPr>
              <a:t>Interactive Social Story Quest</a:t>
            </a:r>
          </a:p>
          <a:p>
            <a:pPr lvl="0" rtl="0"/>
            <a:r>
              <a:rPr lang="en-US" sz="1200" dirty="0" smtClean="0">
                <a:solidFill>
                  <a:schemeClr val="tx1">
                    <a:lumMod val="65000"/>
                    <a:lumOff val="35000"/>
                  </a:schemeClr>
                </a:solidFill>
              </a:rPr>
              <a:t>Navigate through a virtual quest by performing appropriate social interactions with characters in the game.</a:t>
            </a:r>
          </a:p>
          <a:p>
            <a:pPr lvl="0" rtl="0"/>
            <a:endParaRPr lang="en-US" sz="1200" b="1" dirty="0" smtClean="0">
              <a:solidFill>
                <a:schemeClr val="tx1">
                  <a:lumMod val="65000"/>
                  <a:lumOff val="35000"/>
                </a:schemeClr>
              </a:solidFill>
            </a:endParaRPr>
          </a:p>
          <a:p>
            <a:pPr lvl="0" rtl="0"/>
            <a:r>
              <a:rPr lang="en-US" sz="1200" b="1" dirty="0" smtClean="0">
                <a:solidFill>
                  <a:schemeClr val="tx1">
                    <a:lumMod val="65000"/>
                    <a:lumOff val="35000"/>
                  </a:schemeClr>
                </a:solidFill>
              </a:rPr>
              <a:t>Reasons</a:t>
            </a:r>
            <a:r>
              <a:rPr lang="en-US" sz="1200" b="1" baseline="0" dirty="0" smtClean="0">
                <a:solidFill>
                  <a:schemeClr val="tx1">
                    <a:lumMod val="65000"/>
                    <a:lumOff val="35000"/>
                  </a:schemeClr>
                </a:solidFill>
              </a:rPr>
              <a:t> why we chose to go with what we’re doing</a:t>
            </a:r>
            <a:endParaRPr lang="en-US" sz="1200" b="1" dirty="0" smtClean="0">
              <a:solidFill>
                <a:schemeClr val="tx1">
                  <a:lumMod val="65000"/>
                  <a:lumOff val="35000"/>
                </a:schemeClr>
              </a:solidFill>
            </a:endParaRPr>
          </a:p>
          <a:p>
            <a:pPr>
              <a:buFont typeface="Arial" pitchFamily="34" charset="0"/>
              <a:buChar char="•"/>
            </a:pPr>
            <a:r>
              <a:rPr lang="en-US" dirty="0" smtClean="0"/>
              <a:t> Interviews</a:t>
            </a:r>
            <a:r>
              <a:rPr lang="en-US" baseline="0" dirty="0" smtClean="0"/>
              <a:t> geared towards emotion</a:t>
            </a:r>
          </a:p>
          <a:p>
            <a:pPr>
              <a:buFont typeface="Arial" pitchFamily="34" charset="0"/>
              <a:buChar char="•"/>
            </a:pPr>
            <a:r>
              <a:rPr lang="en-US" dirty="0" smtClean="0"/>
              <a:t> Most of these ideas exist already (music blocks, facilitated story</a:t>
            </a:r>
            <a:r>
              <a:rPr lang="en-US" baseline="0" dirty="0" smtClean="0"/>
              <a:t> creation, computerized blocks)</a:t>
            </a:r>
            <a:endParaRPr lang="en-US" dirty="0" smtClean="0"/>
          </a:p>
          <a:p>
            <a:pPr>
              <a:buFont typeface="Arial" pitchFamily="34" charset="0"/>
              <a:buChar char="•"/>
            </a:pPr>
            <a:r>
              <a:rPr lang="en-US" dirty="0" smtClean="0"/>
              <a:t> We wanted to explore an</a:t>
            </a:r>
            <a:r>
              <a:rPr lang="en-US" baseline="0" dirty="0" smtClean="0"/>
              <a:t> a</a:t>
            </a:r>
            <a:r>
              <a:rPr lang="en-US" dirty="0" smtClean="0"/>
              <a:t>rea</a:t>
            </a:r>
            <a:r>
              <a:rPr lang="en-US" baseline="0" dirty="0" smtClean="0"/>
              <a:t> that was new and we were not as aware of it </a:t>
            </a:r>
          </a:p>
          <a:p>
            <a:pPr>
              <a:buFont typeface="Arial" pitchFamily="34" charset="0"/>
              <a:buChar char="•"/>
            </a:pPr>
            <a:r>
              <a:rPr lang="en-US" baseline="0" dirty="0" smtClean="0"/>
              <a:t> </a:t>
            </a:r>
            <a:r>
              <a:rPr lang="en-US" baseline="0" dirty="0" err="1" smtClean="0"/>
              <a:t>Kinect</a:t>
            </a:r>
            <a:r>
              <a:rPr lang="en-US" baseline="0" dirty="0" smtClean="0"/>
              <a:t> at Lakeside – research that it is proven to help autism </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Hope</a:t>
            </a:r>
            <a:r>
              <a:rPr lang="en-US" baseline="0" dirty="0" smtClean="0"/>
              <a:t> Technology School ATL staff / Sandra, </a:t>
            </a:r>
            <a:r>
              <a:rPr lang="en-US" baseline="0" dirty="0" err="1" smtClean="0"/>
              <a:t>Erlinda</a:t>
            </a:r>
            <a:r>
              <a:rPr lang="en-US" baseline="0" dirty="0" smtClean="0"/>
              <a:t>, Jen, </a:t>
            </a:r>
            <a:r>
              <a:rPr lang="en-US" baseline="0" dirty="0" err="1" smtClean="0"/>
              <a:t>Maisa</a:t>
            </a:r>
            <a:r>
              <a:rPr lang="en-US" baseline="0" dirty="0" smtClean="0"/>
              <a:t> &amp; Associated Language and Learning Specialists / Michelle </a:t>
            </a:r>
            <a:r>
              <a:rPr lang="en-US" baseline="0" dirty="0" smtClean="0"/>
              <a:t>Fong</a:t>
            </a:r>
          </a:p>
          <a:p>
            <a:pPr>
              <a:buFont typeface="Arial" pitchFamily="34" charset="0"/>
              <a:buNone/>
            </a:pPr>
            <a:endParaRPr lang="en-US" baseline="0" dirty="0" smtClean="0"/>
          </a:p>
          <a:p>
            <a:pPr>
              <a:buFont typeface="Arial" pitchFamily="34" charset="0"/>
              <a:buNone/>
            </a:pPr>
            <a:r>
              <a:rPr lang="en-US" baseline="0" dirty="0" smtClean="0"/>
              <a:t>Proximity</a:t>
            </a:r>
            <a:endParaRPr lang="en-US" baseline="0" dirty="0" smtClean="0"/>
          </a:p>
          <a:p>
            <a:pPr>
              <a:buFont typeface="Arial" pitchFamily="34" charset="0"/>
              <a:buNone/>
            </a:pPr>
            <a:r>
              <a:rPr lang="en-US" dirty="0" smtClean="0"/>
              <a:t>Hula</a:t>
            </a:r>
            <a:r>
              <a:rPr lang="en-US" baseline="0" dirty="0" smtClean="0"/>
              <a:t> hoops – one kid stood right up against the edge instead of staying in the center.</a:t>
            </a:r>
            <a:endParaRPr lang="en-US" dirty="0" smtClean="0"/>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Identification and connection</a:t>
            </a:r>
            <a:endParaRPr lang="en-US" baseline="0" dirty="0" smtClean="0"/>
          </a:p>
          <a:p>
            <a:pPr marL="171450" indent="-171450">
              <a:buFontTx/>
              <a:buChar char="-"/>
            </a:pPr>
            <a:r>
              <a:rPr lang="en-US" dirty="0" smtClean="0"/>
              <a:t>Example with </a:t>
            </a:r>
            <a:r>
              <a:rPr lang="en-US" dirty="0" err="1" smtClean="0"/>
              <a:t>Toca</a:t>
            </a:r>
            <a:r>
              <a:rPr lang="en-US" dirty="0" smtClean="0"/>
              <a:t> Boca salon</a:t>
            </a:r>
          </a:p>
          <a:p>
            <a:pPr marL="171450" indent="-171450">
              <a:buFontTx/>
              <a:buChar char="-"/>
            </a:pPr>
            <a:r>
              <a:rPr lang="en-US" dirty="0" smtClean="0"/>
              <a:t>On child did not want to get his haircut – tried to use the app to get him familiar with what happens</a:t>
            </a:r>
            <a:r>
              <a:rPr lang="en-US" baseline="0" dirty="0" smtClean="0"/>
              <a:t> at a barber shop, hopefully to make him less anxious about it</a:t>
            </a:r>
          </a:p>
          <a:p>
            <a:pPr marL="171450" indent="-171450">
              <a:buFontTx/>
              <a:buChar char="-"/>
            </a:pPr>
            <a:r>
              <a:rPr lang="en-US" baseline="0" dirty="0" smtClean="0"/>
              <a:t>But at the end of it, he still did not want to go.</a:t>
            </a:r>
            <a:endParaRPr lang="en-US" dirty="0" smtClean="0"/>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Concerning facial expressions</a:t>
            </a:r>
            <a:endParaRPr lang="en-US" baseline="0" dirty="0" smtClean="0"/>
          </a:p>
          <a:p>
            <a:pPr>
              <a:buFont typeface="Arial" pitchFamily="34" charset="0"/>
              <a:buNone/>
            </a:pPr>
            <a:r>
              <a:rPr lang="en-US" dirty="0" smtClean="0"/>
              <a:t>- Difficulty expressing emotions</a:t>
            </a:r>
          </a:p>
          <a:p>
            <a:pPr marL="171450" indent="-171450">
              <a:buFontTx/>
              <a:buChar char="-"/>
            </a:pPr>
            <a:r>
              <a:rPr lang="en-US" baseline="0" dirty="0" smtClean="0"/>
              <a:t>Kids need to both express emotions and recognize them in themselves</a:t>
            </a:r>
          </a:p>
          <a:p>
            <a:pPr marL="171450" indent="-171450">
              <a:buFontTx/>
              <a:buChar char="-"/>
            </a:pPr>
            <a:r>
              <a:rPr lang="en-US" baseline="0" dirty="0" smtClean="0"/>
              <a:t>They don’t necessarily automatically show what they’re feeling; if they’re sad, they don’t necessarily make a sad face.</a:t>
            </a:r>
          </a:p>
          <a:p>
            <a:pPr marL="171450" indent="-171450">
              <a:buFontTx/>
              <a:buChar char="-"/>
            </a:pPr>
            <a:r>
              <a:rPr lang="en-US" baseline="0" dirty="0" smtClean="0"/>
              <a:t>This also relates to identification of self and transferring to others</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Wanted to help kids</a:t>
            </a:r>
            <a:r>
              <a:rPr lang="en-US" baseline="0" dirty="0" smtClean="0"/>
              <a:t> learn empathy through recognition of emotions in themselves and in others.</a:t>
            </a:r>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spcBef>
                <a:spcPts val="600"/>
              </a:spcBef>
              <a:buFont typeface="Arial" pitchFamily="34" charset="0"/>
              <a:buChar char="•"/>
            </a:pPr>
            <a:r>
              <a:rPr lang="en-US" sz="1200" dirty="0" smtClean="0"/>
              <a:t> </a:t>
            </a:r>
            <a:r>
              <a:rPr lang="en-US" sz="1200" dirty="0" err="1" smtClean="0"/>
              <a:t>Kinect</a:t>
            </a:r>
            <a:r>
              <a:rPr lang="en-US" sz="1200" dirty="0" smtClean="0"/>
              <a:t> activity to help teach kids with</a:t>
            </a:r>
            <a:r>
              <a:rPr lang="en-US" sz="1200" baseline="0" dirty="0" smtClean="0"/>
              <a:t> autism empathy through emotions and facial expressions</a:t>
            </a:r>
          </a:p>
          <a:p>
            <a:pPr lvl="0">
              <a:spcBef>
                <a:spcPts val="600"/>
              </a:spcBef>
              <a:buFont typeface="Arial" pitchFamily="34" charset="0"/>
              <a:buChar char="•"/>
            </a:pPr>
            <a:r>
              <a:rPr lang="en-US" sz="1200" baseline="0" dirty="0" smtClean="0"/>
              <a:t>Goes beyond recognition by having the child practice and interact – become familiar with the emotion more personally</a:t>
            </a:r>
          </a:p>
          <a:p>
            <a:pPr lvl="0">
              <a:spcBef>
                <a:spcPts val="600"/>
              </a:spcBef>
              <a:buFont typeface="Arial" pitchFamily="34" charset="0"/>
              <a:buChar char="•"/>
            </a:pPr>
            <a:r>
              <a:rPr lang="en-US" sz="1200" baseline="0" dirty="0" smtClean="0"/>
              <a:t>Dynamic , user-generated data that is personal to the therapist vs. other solutions that rely on a large but static set of information</a:t>
            </a:r>
          </a:p>
          <a:p>
            <a:pPr lvl="1">
              <a:spcBef>
                <a:spcPts val="600"/>
              </a:spcBef>
              <a:buFont typeface="Arial" pitchFamily="34" charset="0"/>
              <a:buChar char="•"/>
            </a:pPr>
            <a:r>
              <a:rPr lang="en-US" sz="1200" baseline="0" dirty="0" smtClean="0"/>
              <a:t>Thus, our solution is not a replacement for existing solutions, but more like a supplement that more actively engages the child </a:t>
            </a:r>
            <a:endParaRPr lang="en-US" sz="1200" baseline="0" dirty="0" smtClean="0"/>
          </a:p>
          <a:p>
            <a:pPr lvl="1">
              <a:spcBef>
                <a:spcPts val="600"/>
              </a:spcBef>
              <a:buFont typeface="Arial" pitchFamily="34" charset="0"/>
              <a:buChar char="•"/>
            </a:pPr>
            <a:r>
              <a:rPr lang="en-US" sz="1200" baseline="0" dirty="0" smtClean="0"/>
              <a:t>Flexibility for co-adaptation; therapist can use the data for any purpose</a:t>
            </a:r>
            <a:endParaRPr lang="en-US" sz="1200" baseline="0" dirty="0" smtClean="0"/>
          </a:p>
          <a:p>
            <a:pPr lvl="0">
              <a:spcBef>
                <a:spcPts val="600"/>
              </a:spcBef>
              <a:buFont typeface="Arial" pitchFamily="34" charset="0"/>
              <a:buChar char="•"/>
            </a:pPr>
            <a:r>
              <a:rPr lang="en-US" sz="1200" baseline="0" dirty="0" smtClean="0"/>
              <a:t>Interaction of the activity meant to facilitate social interaction, conversation and </a:t>
            </a:r>
            <a:r>
              <a:rPr lang="en-US" sz="1200" baseline="0" dirty="0" smtClean="0"/>
              <a:t>collaboration – many </a:t>
            </a:r>
            <a:r>
              <a:rPr lang="en-US" sz="1200" baseline="0" dirty="0" err="1" smtClean="0"/>
              <a:t>iPad</a:t>
            </a:r>
            <a:r>
              <a:rPr lang="en-US" sz="1200" baseline="0" dirty="0" smtClean="0"/>
              <a:t> apps are single player focused</a:t>
            </a:r>
            <a:endParaRPr lang="en-US" sz="1200" baseline="0" dirty="0" smtClean="0"/>
          </a:p>
          <a:p>
            <a:pPr lvl="0">
              <a:spcBef>
                <a:spcPts val="600"/>
              </a:spcBef>
              <a:buFont typeface="Arial" pitchFamily="34" charset="0"/>
              <a:buChar char="•"/>
            </a:pPr>
            <a:r>
              <a:rPr lang="en-US" sz="1200" baseline="0" dirty="0" smtClean="0"/>
              <a:t>Key design space dimensions: Social skills/etiquette, awareness and reading emotions</a:t>
            </a:r>
            <a:endParaRPr lang="en-US" sz="1200"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 Lots of room when defining a “good emotion” capabilities of the </a:t>
            </a:r>
            <a:r>
              <a:rPr lang="en-US" b="1" baseline="0" dirty="0" err="1" smtClean="0"/>
              <a:t>Kinect</a:t>
            </a:r>
            <a:r>
              <a:rPr lang="en-US" b="1" baseline="0" dirty="0" smtClean="0"/>
              <a:t> too</a:t>
            </a:r>
          </a:p>
          <a:p>
            <a:endParaRPr lang="en-US" dirty="0"/>
          </a:p>
        </p:txBody>
      </p:sp>
      <p:sp>
        <p:nvSpPr>
          <p:cNvPr id="4" name="Slide Number Placeholder 3"/>
          <p:cNvSpPr>
            <a:spLocks noGrp="1"/>
          </p:cNvSpPr>
          <p:nvPr>
            <p:ph type="sldNum" sz="quarter" idx="10"/>
          </p:nvPr>
        </p:nvSpPr>
        <p:spPr/>
        <p:txBody>
          <a:bodyPr/>
          <a:lstStyle/>
          <a:p>
            <a:fld id="{8CEDBC02-2569-4905-80E8-1865B854F4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lgn="l">
              <a:defRPr>
                <a:solidFill>
                  <a:srgbClr val="92D050"/>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525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F997BCE-8978-4B48-9EDD-153F3B7C8697}" type="datetimeFigureOut">
              <a:rPr lang="en-US" smtClean="0"/>
              <a:pPr/>
              <a:t>3/15/12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
        <p:nvSpPr>
          <p:cNvPr id="11" name="Rectangle 10"/>
          <p:cNvSpPr/>
          <p:nvPr/>
        </p:nvSpPr>
        <p:spPr>
          <a:xfrm>
            <a:off x="0" y="5943600"/>
            <a:ext cx="9144000" cy="91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 y="6096000"/>
            <a:ext cx="2514600" cy="738664"/>
          </a:xfrm>
          <a:prstGeom prst="rect">
            <a:avLst/>
          </a:prstGeom>
          <a:solidFill>
            <a:srgbClr val="92D050"/>
          </a:solidFill>
        </p:spPr>
        <p:txBody>
          <a:bodyPr wrap="square">
            <a:spAutoFit/>
          </a:bodyPr>
          <a:lstStyle/>
          <a:p>
            <a:r>
              <a:rPr lang="en-US" sz="1400" dirty="0" smtClean="0">
                <a:solidFill>
                  <a:schemeClr val="bg1"/>
                </a:solidFill>
                <a:latin typeface="+mj-lt"/>
              </a:rPr>
              <a:t>Prototyping</a:t>
            </a:r>
            <a:r>
              <a:rPr lang="en-US" sz="1400" baseline="0" dirty="0" smtClean="0">
                <a:solidFill>
                  <a:schemeClr val="bg1"/>
                </a:solidFill>
                <a:latin typeface="+mj-lt"/>
              </a:rPr>
              <a:t> Interactive Systems</a:t>
            </a:r>
            <a:endParaRPr lang="en-US" sz="1400" dirty="0" smtClean="0">
              <a:solidFill>
                <a:schemeClr val="bg1"/>
              </a:solidFill>
              <a:latin typeface="+mj-lt"/>
            </a:endParaRPr>
          </a:p>
          <a:p>
            <a:r>
              <a:rPr lang="en-US" sz="1400" dirty="0" smtClean="0">
                <a:solidFill>
                  <a:schemeClr val="bg1"/>
                </a:solidFill>
                <a:latin typeface="+mj-lt"/>
              </a:rPr>
              <a:t>CS</a:t>
            </a:r>
            <a:r>
              <a:rPr lang="en-US" sz="1400" baseline="0" dirty="0" smtClean="0">
                <a:solidFill>
                  <a:schemeClr val="bg1"/>
                </a:solidFill>
                <a:latin typeface="+mj-lt"/>
              </a:rPr>
              <a:t> 377i |  </a:t>
            </a:r>
            <a:r>
              <a:rPr lang="en-US" sz="1400" dirty="0" smtClean="0">
                <a:solidFill>
                  <a:schemeClr val="bg1"/>
                </a:solidFill>
                <a:latin typeface="+mj-lt"/>
              </a:rPr>
              <a:t>Final Presentation</a:t>
            </a:r>
          </a:p>
          <a:p>
            <a:r>
              <a:rPr lang="en-US" sz="1400" dirty="0" smtClean="0">
                <a:solidFill>
                  <a:schemeClr val="bg1"/>
                </a:solidFill>
                <a:latin typeface="+mj-lt"/>
              </a:rPr>
              <a:t>March 15,</a:t>
            </a:r>
            <a:r>
              <a:rPr lang="en-US" sz="1400" baseline="0" dirty="0" smtClean="0">
                <a:solidFill>
                  <a:schemeClr val="bg1"/>
                </a:solidFill>
                <a:latin typeface="+mj-lt"/>
              </a:rPr>
              <a:t> 2012</a:t>
            </a:r>
            <a:endParaRPr lang="en-US" sz="1400" dirty="0" smtClean="0">
              <a:solidFill>
                <a:schemeClr val="bg1"/>
              </a:solidFill>
              <a:latin typeface="+mj-lt"/>
            </a:endParaRPr>
          </a:p>
        </p:txBody>
      </p:sp>
      <p:sp>
        <p:nvSpPr>
          <p:cNvPr id="16" name="Rectangle 15"/>
          <p:cNvSpPr/>
          <p:nvPr/>
        </p:nvSpPr>
        <p:spPr>
          <a:xfrm>
            <a:off x="0" y="5791200"/>
            <a:ext cx="9144000" cy="152400"/>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tanford.png"/>
          <p:cNvPicPr>
            <a:picLocks noChangeAspect="1"/>
          </p:cNvPicPr>
          <p:nvPr userDrawn="1"/>
        </p:nvPicPr>
        <p:blipFill>
          <a:blip r:embed="rId2" cstate="print"/>
          <a:stretch>
            <a:fillRect/>
          </a:stretch>
        </p:blipFill>
        <p:spPr>
          <a:xfrm>
            <a:off x="8077200" y="6019800"/>
            <a:ext cx="837362" cy="762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97BCE-8978-4B48-9EDD-153F3B7C8697}" type="datetimeFigureOut">
              <a:rPr lang="en-US" smtClean="0"/>
              <a:pPr/>
              <a:t>3/15/12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97BCE-8978-4B48-9EDD-153F3B7C8697}" type="datetimeFigureOut">
              <a:rPr lang="en-US" smtClean="0"/>
              <a:pPr/>
              <a:t>3/15/12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997BCE-8978-4B48-9EDD-153F3B7C8697}" type="datetimeFigureOut">
              <a:rPr lang="en-US" smtClean="0"/>
              <a:pPr/>
              <a:t>3/15/12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EF997BCE-8978-4B48-9EDD-153F3B7C8697}" type="datetimeFigureOut">
              <a:rPr lang="en-US" smtClean="0"/>
              <a:pPr/>
              <a:t>3/15/12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997BCE-8978-4B48-9EDD-153F3B7C8697}" type="datetimeFigureOut">
              <a:rPr lang="en-US" smtClean="0"/>
              <a:pPr/>
              <a:t>3/15/12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997BCE-8978-4B48-9EDD-153F3B7C8697}" type="datetimeFigureOut">
              <a:rPr lang="en-US" smtClean="0"/>
              <a:pPr/>
              <a:t>3/15/12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997BCE-8978-4B48-9EDD-153F3B7C8697}" type="datetimeFigureOut">
              <a:rPr lang="en-US" smtClean="0"/>
              <a:pPr/>
              <a:t>3/15/12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97BCE-8978-4B48-9EDD-153F3B7C8697}" type="datetimeFigureOut">
              <a:rPr lang="en-US" smtClean="0"/>
              <a:pPr/>
              <a:t>3/15/12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997BCE-8978-4B48-9EDD-153F3B7C8697}" type="datetimeFigureOut">
              <a:rPr lang="en-US" smtClean="0"/>
              <a:pPr/>
              <a:t>3/15/12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997BCE-8978-4B48-9EDD-153F3B7C8697}" type="datetimeFigureOut">
              <a:rPr lang="en-US" smtClean="0"/>
              <a:pPr/>
              <a:t>3/15/12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BA704-9673-4F7F-B310-62C8675EC3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alpha val="36000"/>
          </a:srgbClr>
        </a:solidFill>
        <a:effectLst/>
      </p:bgPr>
    </p:bg>
    <p:spTree>
      <p:nvGrpSpPr>
        <p:cNvPr id="1" name=""/>
        <p:cNvGrpSpPr/>
        <p:nvPr/>
      </p:nvGrpSpPr>
      <p:grpSpPr>
        <a:xfrm>
          <a:off x="0" y="0"/>
          <a:ext cx="0" cy="0"/>
          <a:chOff x="0" y="0"/>
          <a:chExt cx="0" cy="0"/>
        </a:xfrm>
      </p:grpSpPr>
      <p:sp>
        <p:nvSpPr>
          <p:cNvPr id="13" name="Rectangle 12"/>
          <p:cNvSpPr/>
          <p:nvPr userDrawn="1"/>
        </p:nvSpPr>
        <p:spPr>
          <a:xfrm>
            <a:off x="0" y="5943600"/>
            <a:ext cx="9144000" cy="91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28600" y="6096000"/>
            <a:ext cx="2514600" cy="738664"/>
          </a:xfrm>
          <a:prstGeom prst="rect">
            <a:avLst/>
          </a:prstGeom>
          <a:solidFill>
            <a:srgbClr val="92D050"/>
          </a:solidFill>
        </p:spPr>
        <p:txBody>
          <a:bodyPr wrap="square">
            <a:spAutoFit/>
          </a:bodyPr>
          <a:lstStyle/>
          <a:p>
            <a:r>
              <a:rPr lang="en-US" sz="1400" dirty="0" smtClean="0">
                <a:solidFill>
                  <a:schemeClr val="bg1"/>
                </a:solidFill>
                <a:latin typeface="+mj-lt"/>
              </a:rPr>
              <a:t>Prototyping</a:t>
            </a:r>
            <a:r>
              <a:rPr lang="en-US" sz="1400" baseline="0" dirty="0" smtClean="0">
                <a:solidFill>
                  <a:schemeClr val="bg1"/>
                </a:solidFill>
                <a:latin typeface="+mj-lt"/>
              </a:rPr>
              <a:t> Interactive Systems</a:t>
            </a:r>
            <a:endParaRPr lang="en-US" sz="1400" dirty="0" smtClean="0">
              <a:solidFill>
                <a:schemeClr val="bg1"/>
              </a:solidFill>
              <a:latin typeface="+mj-lt"/>
            </a:endParaRPr>
          </a:p>
          <a:p>
            <a:r>
              <a:rPr lang="en-US" sz="1400" dirty="0" smtClean="0">
                <a:solidFill>
                  <a:schemeClr val="bg1"/>
                </a:solidFill>
                <a:latin typeface="+mj-lt"/>
              </a:rPr>
              <a:t>CS</a:t>
            </a:r>
            <a:r>
              <a:rPr lang="en-US" sz="1400" baseline="0" dirty="0" smtClean="0">
                <a:solidFill>
                  <a:schemeClr val="bg1"/>
                </a:solidFill>
                <a:latin typeface="+mj-lt"/>
              </a:rPr>
              <a:t> 377i |  </a:t>
            </a:r>
            <a:r>
              <a:rPr lang="en-US" sz="1400" dirty="0" smtClean="0">
                <a:solidFill>
                  <a:schemeClr val="bg1"/>
                </a:solidFill>
                <a:latin typeface="+mj-lt"/>
              </a:rPr>
              <a:t>Final Presentation</a:t>
            </a:r>
          </a:p>
          <a:p>
            <a:r>
              <a:rPr lang="en-US" sz="1400" dirty="0" smtClean="0">
                <a:solidFill>
                  <a:schemeClr val="bg1"/>
                </a:solidFill>
                <a:latin typeface="+mj-lt"/>
              </a:rPr>
              <a:t>March 15,</a:t>
            </a:r>
            <a:r>
              <a:rPr lang="en-US" sz="1400" baseline="0" dirty="0" smtClean="0">
                <a:solidFill>
                  <a:schemeClr val="bg1"/>
                </a:solidFill>
                <a:latin typeface="+mj-lt"/>
              </a:rPr>
              <a:t> 2012</a:t>
            </a:r>
            <a:endParaRPr lang="en-US" sz="1400" dirty="0" smtClean="0">
              <a:solidFill>
                <a:schemeClr val="bg1"/>
              </a:solidFill>
              <a:latin typeface="+mj-l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7BCE-8978-4B48-9EDD-153F3B7C8697}" type="datetimeFigureOut">
              <a:rPr lang="en-US" smtClean="0"/>
              <a:pPr/>
              <a:t>3/15/12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BA704-9673-4F7F-B310-62C8675EC3C1}" type="slidenum">
              <a:rPr lang="en-US" smtClean="0"/>
              <a:pPr/>
              <a:t>‹#›</a:t>
            </a:fld>
            <a:endParaRPr lang="en-US"/>
          </a:p>
        </p:txBody>
      </p:sp>
      <p:pic>
        <p:nvPicPr>
          <p:cNvPr id="7" name="Picture 6" descr="stanford.png"/>
          <p:cNvPicPr>
            <a:picLocks noChangeAspect="1"/>
          </p:cNvPicPr>
          <p:nvPr userDrawn="1"/>
        </p:nvPicPr>
        <p:blipFill>
          <a:blip r:embed="rId13" cstate="print"/>
          <a:stretch>
            <a:fillRect/>
          </a:stretch>
        </p:blipFill>
        <p:spPr>
          <a:xfrm>
            <a:off x="8077200" y="6019800"/>
            <a:ext cx="837362" cy="762000"/>
          </a:xfrm>
          <a:prstGeom prst="rect">
            <a:avLst/>
          </a:prstGeom>
        </p:spPr>
      </p:pic>
      <p:sp>
        <p:nvSpPr>
          <p:cNvPr id="15" name="Rectangle 14"/>
          <p:cNvSpPr/>
          <p:nvPr userDrawn="1"/>
        </p:nvSpPr>
        <p:spPr>
          <a:xfrm>
            <a:off x="0" y="5791200"/>
            <a:ext cx="9144000" cy="152400"/>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78B832"/>
          </a:solidFill>
          <a:latin typeface="Arial Rounded MT Bol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QC4-Bfd2wZk" TargetMode="External"/><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SdbgAEY3zh0" TargetMode="External"/><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mailto:akly@stanford.edu" TargetMode="External"/><Relationship Id="rId4" Type="http://schemas.openxmlformats.org/officeDocument/2006/relationships/hyperlink" Target="mailto:leehseuh@stanford.edu" TargetMode="External"/><Relationship Id="rId5" Type="http://schemas.openxmlformats.org/officeDocument/2006/relationships/hyperlink" Target="mailto:ammile9@stanford.edu" TargetMode="External"/><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T3yrbNLFXr4" TargetMode="External"/><Relationship Id="rId4" Type="http://schemas.openxmlformats.org/officeDocument/2006/relationships/hyperlink" Target="http://www.youtube.com/watch?v=o-fkkMV3tmM" TargetMode="External"/><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appy-camera.png"/>
          <p:cNvPicPr>
            <a:picLocks noChangeAspect="1"/>
          </p:cNvPicPr>
          <p:nvPr/>
        </p:nvPicPr>
        <p:blipFill>
          <a:blip r:embed="rId3" cstate="print"/>
          <a:stretch>
            <a:fillRect/>
          </a:stretch>
        </p:blipFill>
        <p:spPr>
          <a:xfrm rot="20729501">
            <a:off x="2937897" y="1746111"/>
            <a:ext cx="1198680" cy="1195387"/>
          </a:xfrm>
          <a:prstGeom prst="rect">
            <a:avLst/>
          </a:prstGeom>
        </p:spPr>
      </p:pic>
      <p:sp>
        <p:nvSpPr>
          <p:cNvPr id="15" name="Rectangle 14"/>
          <p:cNvSpPr/>
          <p:nvPr/>
        </p:nvSpPr>
        <p:spPr>
          <a:xfrm>
            <a:off x="4347960" y="3429000"/>
            <a:ext cx="3881640" cy="923330"/>
          </a:xfrm>
          <a:prstGeom prst="rect">
            <a:avLst/>
          </a:prstGeom>
        </p:spPr>
        <p:txBody>
          <a:bodyPr wrap="none">
            <a:spAutoFit/>
          </a:bodyPr>
          <a:lstStyle/>
          <a:p>
            <a:pPr algn="r"/>
            <a:r>
              <a:rPr lang="en-US" dirty="0" smtClean="0">
                <a:solidFill>
                  <a:schemeClr val="tx1">
                    <a:lumMod val="65000"/>
                    <a:lumOff val="35000"/>
                  </a:schemeClr>
                </a:solidFill>
                <a:latin typeface="+mj-lt"/>
                <a:ea typeface="Arial Unicode MS" pitchFamily="34" charset="-128"/>
                <a:cs typeface="Arial Unicode MS" pitchFamily="34" charset="-128"/>
              </a:rPr>
              <a:t>Prototyping Interactive Systems</a:t>
            </a:r>
          </a:p>
          <a:p>
            <a:pPr algn="r"/>
            <a:r>
              <a:rPr lang="en-US" dirty="0" smtClean="0">
                <a:solidFill>
                  <a:schemeClr val="tx1">
                    <a:lumMod val="65000"/>
                    <a:lumOff val="35000"/>
                  </a:schemeClr>
                </a:solidFill>
                <a:latin typeface="+mj-lt"/>
                <a:ea typeface="Arial Unicode MS" pitchFamily="34" charset="-128"/>
                <a:cs typeface="Arial Unicode MS" pitchFamily="34" charset="-128"/>
              </a:rPr>
              <a:t>CS 377i | March 14, 2012</a:t>
            </a:r>
          </a:p>
          <a:p>
            <a:pPr algn="r"/>
            <a:r>
              <a:rPr lang="en-US" dirty="0" err="1" smtClean="0">
                <a:solidFill>
                  <a:schemeClr val="tx1">
                    <a:lumMod val="65000"/>
                    <a:lumOff val="35000"/>
                  </a:schemeClr>
                </a:solidFill>
                <a:latin typeface="+mj-lt"/>
                <a:ea typeface="Arial Unicode MS" pitchFamily="34" charset="-128"/>
                <a:cs typeface="Arial Unicode MS" pitchFamily="34" charset="-128"/>
              </a:rPr>
              <a:t>Hain</a:t>
            </a:r>
            <a:r>
              <a:rPr lang="en-US" dirty="0" smtClean="0">
                <a:solidFill>
                  <a:schemeClr val="tx1">
                    <a:lumMod val="65000"/>
                    <a:lumOff val="35000"/>
                  </a:schemeClr>
                </a:solidFill>
                <a:latin typeface="+mj-lt"/>
                <a:ea typeface="Arial Unicode MS" pitchFamily="34" charset="-128"/>
                <a:cs typeface="Arial Unicode MS" pitchFamily="34" charset="-128"/>
              </a:rPr>
              <a:t>-Lee </a:t>
            </a:r>
            <a:r>
              <a:rPr lang="en-US" dirty="0" err="1" smtClean="0">
                <a:solidFill>
                  <a:schemeClr val="tx1">
                    <a:lumMod val="65000"/>
                    <a:lumOff val="35000"/>
                  </a:schemeClr>
                </a:solidFill>
                <a:latin typeface="+mj-lt"/>
                <a:ea typeface="Arial Unicode MS" pitchFamily="34" charset="-128"/>
                <a:cs typeface="Arial Unicode MS" pitchFamily="34" charset="-128"/>
              </a:rPr>
              <a:t>Hsueh</a:t>
            </a:r>
            <a:r>
              <a:rPr lang="en-US" dirty="0" smtClean="0">
                <a:solidFill>
                  <a:schemeClr val="tx1">
                    <a:lumMod val="65000"/>
                    <a:lumOff val="35000"/>
                  </a:schemeClr>
                </a:solidFill>
                <a:latin typeface="+mj-lt"/>
                <a:ea typeface="Arial Unicode MS" pitchFamily="34" charset="-128"/>
                <a:cs typeface="Arial Unicode MS" pitchFamily="34" charset="-128"/>
              </a:rPr>
              <a:t>, Anna Ly, Andrea Miller</a:t>
            </a:r>
            <a:endParaRPr lang="en-US" dirty="0">
              <a:solidFill>
                <a:schemeClr val="tx1">
                  <a:lumMod val="65000"/>
                  <a:lumOff val="35000"/>
                </a:schemeClr>
              </a:solidFill>
              <a:latin typeface="+mj-lt"/>
              <a:ea typeface="Arial Unicode MS" pitchFamily="34" charset="-128"/>
              <a:cs typeface="Arial Unicode MS" pitchFamily="34" charset="-128"/>
            </a:endParaRPr>
          </a:p>
        </p:txBody>
      </p:sp>
      <p:sp>
        <p:nvSpPr>
          <p:cNvPr id="16" name="Rectangle 15"/>
          <p:cNvSpPr/>
          <p:nvPr/>
        </p:nvSpPr>
        <p:spPr>
          <a:xfrm>
            <a:off x="1600200" y="2895600"/>
            <a:ext cx="6629400" cy="461665"/>
          </a:xfrm>
          <a:prstGeom prst="rect">
            <a:avLst/>
          </a:prstGeom>
        </p:spPr>
        <p:txBody>
          <a:bodyPr wrap="square">
            <a:spAutoFit/>
          </a:bodyPr>
          <a:lstStyle/>
          <a:p>
            <a:pPr algn="r"/>
            <a:r>
              <a:rPr lang="en-US" sz="2400" dirty="0" smtClean="0">
                <a:solidFill>
                  <a:schemeClr val="tx1">
                    <a:lumMod val="65000"/>
                    <a:lumOff val="35000"/>
                  </a:schemeClr>
                </a:solidFill>
                <a:latin typeface="Arial Rounded MT Bold" pitchFamily="34" charset="0"/>
                <a:ea typeface="Arial Unicode MS" pitchFamily="34" charset="-128"/>
                <a:cs typeface="Arial Unicode MS" pitchFamily="34" charset="-128"/>
              </a:rPr>
              <a:t>Learning Emotions through the </a:t>
            </a:r>
            <a:r>
              <a:rPr lang="en-US" sz="2400" dirty="0" err="1" smtClean="0">
                <a:solidFill>
                  <a:schemeClr val="tx1">
                    <a:lumMod val="65000"/>
                    <a:lumOff val="35000"/>
                  </a:schemeClr>
                </a:solidFill>
                <a:latin typeface="Arial Rounded MT Bold" pitchFamily="34" charset="0"/>
                <a:ea typeface="Arial Unicode MS" pitchFamily="34" charset="-128"/>
                <a:cs typeface="Arial Unicode MS" pitchFamily="34" charset="-128"/>
              </a:rPr>
              <a:t>Kinect</a:t>
            </a:r>
            <a:endParaRPr lang="en-US" sz="2400" dirty="0" smtClean="0">
              <a:solidFill>
                <a:schemeClr val="tx1">
                  <a:lumMod val="65000"/>
                  <a:lumOff val="35000"/>
                </a:schemeClr>
              </a:solidFill>
              <a:latin typeface="Arial Rounded MT Bold" pitchFamily="34" charset="0"/>
              <a:ea typeface="Arial Unicode MS" pitchFamily="34" charset="-128"/>
              <a:cs typeface="Arial Unicode MS" pitchFamily="34" charset="-128"/>
            </a:endParaRPr>
          </a:p>
        </p:txBody>
      </p:sp>
      <p:sp>
        <p:nvSpPr>
          <p:cNvPr id="8" name="Rectangle 7"/>
          <p:cNvSpPr/>
          <p:nvPr/>
        </p:nvSpPr>
        <p:spPr>
          <a:xfrm>
            <a:off x="1600200" y="2362200"/>
            <a:ext cx="6629400" cy="707886"/>
          </a:xfrm>
          <a:prstGeom prst="rect">
            <a:avLst/>
          </a:prstGeom>
        </p:spPr>
        <p:txBody>
          <a:bodyPr wrap="square">
            <a:spAutoFit/>
          </a:bodyPr>
          <a:lstStyle/>
          <a:p>
            <a:pPr algn="r"/>
            <a:r>
              <a:rPr lang="en-US" sz="4000" dirty="0" smtClean="0">
                <a:solidFill>
                  <a:srgbClr val="FF3399"/>
                </a:solidFill>
                <a:latin typeface="Arial Rounded MT Bold" pitchFamily="34" charset="0"/>
                <a:ea typeface="Arial Unicode MS" pitchFamily="34" charset="-128"/>
                <a:cs typeface="Arial Unicode MS" pitchFamily="34" charset="-128"/>
              </a:rPr>
              <a:t>Kinexpressions!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l"/>
            <a:r>
              <a:rPr lang="en-US" dirty="0" smtClean="0"/>
              <a:t>Initial Video Prototype</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7010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556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sp>
        <p:nvSpPr>
          <p:cNvPr id="1027" name="Rectangle 3"/>
          <p:cNvSpPr>
            <a:spLocks noChangeArrowheads="1"/>
          </p:cNvSpPr>
          <p:nvPr/>
        </p:nvSpPr>
        <p:spPr bwMode="auto">
          <a:xfrm>
            <a:off x="457200" y="4902369"/>
            <a:ext cx="8077200" cy="5078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1155CC"/>
                </a:solidFill>
                <a:effectLst/>
                <a:latin typeface="Arial" pitchFamily="34" charset="0"/>
                <a:cs typeface="Arial" pitchFamily="34" charset="0"/>
                <a:hlinkClick r:id="rId3"/>
              </a:rPr>
              <a:t>http://www.youtube.com/watch?v=QC4-Bfd2wZk</a:t>
            </a:r>
            <a:r>
              <a:rPr kumimoji="0" lang="en-US" sz="27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1028" name="Picture 4"/>
          <p:cNvPicPr>
            <a:picLocks noChangeAspect="1" noChangeArrowheads="1"/>
          </p:cNvPicPr>
          <p:nvPr/>
        </p:nvPicPr>
        <p:blipFill>
          <a:blip r:embed="rId4" cstate="print"/>
          <a:srcRect/>
          <a:stretch>
            <a:fillRect/>
          </a:stretch>
        </p:blipFill>
        <p:spPr bwMode="auto">
          <a:xfrm>
            <a:off x="2057400" y="1354052"/>
            <a:ext cx="4724400" cy="332139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 Results</a:t>
            </a:r>
            <a:endParaRPr lang="en-US" dirty="0"/>
          </a:p>
        </p:txBody>
      </p:sp>
      <p:sp>
        <p:nvSpPr>
          <p:cNvPr id="12" name="Content Placeholder 11"/>
          <p:cNvSpPr>
            <a:spLocks noGrp="1"/>
          </p:cNvSpPr>
          <p:nvPr>
            <p:ph idx="1"/>
          </p:nvPr>
        </p:nvSpPr>
        <p:spPr>
          <a:xfrm>
            <a:off x="457200" y="1295400"/>
            <a:ext cx="8229600" cy="4525963"/>
          </a:xfrm>
        </p:spPr>
        <p:txBody>
          <a:bodyPr>
            <a:normAutofit/>
          </a:bodyPr>
          <a:lstStyle/>
          <a:p>
            <a:r>
              <a:rPr lang="en-US" dirty="0" smtClean="0"/>
              <a:t>Emphasis on realism*</a:t>
            </a:r>
          </a:p>
          <a:p>
            <a:r>
              <a:rPr lang="en-US" dirty="0" smtClean="0"/>
              <a:t>Focus on empathy – emotion in context*</a:t>
            </a:r>
          </a:p>
          <a:p>
            <a:r>
              <a:rPr lang="en-US" dirty="0" smtClean="0"/>
              <a:t>Collaboration</a:t>
            </a:r>
          </a:p>
          <a:p>
            <a:r>
              <a:rPr lang="en-US" dirty="0" smtClean="0"/>
              <a:t>Camera  as a reward</a:t>
            </a:r>
          </a:p>
          <a:p>
            <a:r>
              <a:rPr lang="en-US" dirty="0" smtClean="0"/>
              <a:t>Variety of stories</a:t>
            </a:r>
          </a:p>
          <a:p>
            <a:r>
              <a:rPr lang="en-US" dirty="0" smtClean="0"/>
              <a:t>Flexibility</a:t>
            </a:r>
          </a:p>
          <a:p>
            <a:endParaRPr lang="en-US" dirty="0" smtClean="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7620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652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l"/>
            <a:r>
              <a:rPr lang="en-US" dirty="0" smtClean="0"/>
              <a:t>Final Video Prototype</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7010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55685"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sp>
        <p:nvSpPr>
          <p:cNvPr id="1027" name="Rectangle 3"/>
          <p:cNvSpPr>
            <a:spLocks noChangeArrowheads="1"/>
          </p:cNvSpPr>
          <p:nvPr/>
        </p:nvSpPr>
        <p:spPr bwMode="auto">
          <a:xfrm>
            <a:off x="457200" y="5105400"/>
            <a:ext cx="8077200" cy="5078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700" dirty="0">
                <a:solidFill>
                  <a:srgbClr val="1155CC"/>
                </a:solidFill>
                <a:latin typeface="Arial" pitchFamily="34" charset="0"/>
                <a:cs typeface="Arial" pitchFamily="34" charset="0"/>
                <a:hlinkClick r:id="rId3"/>
              </a:rPr>
              <a:t>http://</a:t>
            </a:r>
            <a:r>
              <a:rPr lang="en-US" sz="2700" dirty="0" err="1">
                <a:solidFill>
                  <a:srgbClr val="1155CC"/>
                </a:solidFill>
                <a:latin typeface="Arial" pitchFamily="34" charset="0"/>
                <a:cs typeface="Arial" pitchFamily="34" charset="0"/>
                <a:hlinkClick r:id="rId3"/>
              </a:rPr>
              <a:t>www.youtube.com</a:t>
            </a:r>
            <a:r>
              <a:rPr lang="en-US" sz="2700" dirty="0">
                <a:solidFill>
                  <a:srgbClr val="1155CC"/>
                </a:solidFill>
                <a:latin typeface="Arial" pitchFamily="34" charset="0"/>
                <a:cs typeface="Arial" pitchFamily="34" charset="0"/>
                <a:hlinkClick r:id="rId3"/>
              </a:rPr>
              <a:t>/</a:t>
            </a:r>
            <a:r>
              <a:rPr lang="en-US" sz="2700" dirty="0" err="1">
                <a:solidFill>
                  <a:srgbClr val="1155CC"/>
                </a:solidFill>
                <a:latin typeface="Arial" pitchFamily="34" charset="0"/>
                <a:cs typeface="Arial" pitchFamily="34" charset="0"/>
                <a:hlinkClick r:id="rId3"/>
              </a:rPr>
              <a:t>watch?v</a:t>
            </a:r>
            <a:r>
              <a:rPr lang="en-US" sz="2700" dirty="0">
                <a:solidFill>
                  <a:srgbClr val="1155CC"/>
                </a:solidFill>
                <a:latin typeface="Arial" pitchFamily="34" charset="0"/>
                <a:cs typeface="Arial" pitchFamily="34" charset="0"/>
                <a:hlinkClick r:id="rId3"/>
              </a:rPr>
              <a:t>=SdbgAEY3zh0</a:t>
            </a:r>
            <a:endParaRPr kumimoji="0" lang="en-US" sz="2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Screen Shot 2012-03-15 at 2.36.4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410391"/>
            <a:ext cx="6248400" cy="346640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12" name="Content Placeholder 11"/>
          <p:cNvSpPr>
            <a:spLocks noGrp="1"/>
          </p:cNvSpPr>
          <p:nvPr>
            <p:ph idx="1"/>
          </p:nvPr>
        </p:nvSpPr>
        <p:spPr>
          <a:xfrm>
            <a:off x="457200" y="1447801"/>
            <a:ext cx="8229600" cy="4114800"/>
          </a:xfrm>
        </p:spPr>
        <p:txBody>
          <a:bodyPr>
            <a:normAutofit fontScale="77500" lnSpcReduction="20000"/>
          </a:bodyPr>
          <a:lstStyle/>
          <a:p>
            <a:pPr>
              <a:buNone/>
            </a:pPr>
            <a:r>
              <a:rPr lang="en-US" b="1" dirty="0" smtClean="0"/>
              <a:t>Participatory Design Workshop</a:t>
            </a:r>
          </a:p>
          <a:p>
            <a:r>
              <a:rPr lang="en-US" dirty="0" smtClean="0"/>
              <a:t>Assistance from Wendy</a:t>
            </a:r>
          </a:p>
          <a:p>
            <a:r>
              <a:rPr lang="en-US" dirty="0" smtClean="0"/>
              <a:t>1 day in the </a:t>
            </a:r>
            <a:r>
              <a:rPr lang="en-US" dirty="0" err="1" smtClean="0"/>
              <a:t>d.School</a:t>
            </a:r>
            <a:r>
              <a:rPr lang="en-US" dirty="0" smtClean="0"/>
              <a:t> with therapists and parents</a:t>
            </a:r>
          </a:p>
          <a:p>
            <a:r>
              <a:rPr lang="en-US" dirty="0" smtClean="0"/>
              <a:t>Relationship &amp; Issue maps, Critical incident interviews, User Scenarios, Cultural probes </a:t>
            </a:r>
          </a:p>
          <a:p>
            <a:pPr>
              <a:buNone/>
            </a:pPr>
            <a:endParaRPr lang="en-US" sz="1300" b="1" dirty="0" smtClean="0"/>
          </a:p>
          <a:p>
            <a:pPr>
              <a:buNone/>
            </a:pPr>
            <a:r>
              <a:rPr lang="en-US" b="1" dirty="0" smtClean="0"/>
              <a:t>Build and test</a:t>
            </a:r>
          </a:p>
          <a:p>
            <a:r>
              <a:rPr lang="en-US" dirty="0" smtClean="0"/>
              <a:t>Partnership with Microsoft </a:t>
            </a:r>
            <a:r>
              <a:rPr lang="en-US" dirty="0" err="1" smtClean="0"/>
              <a:t>Kinect</a:t>
            </a:r>
            <a:r>
              <a:rPr lang="en-US" dirty="0" smtClean="0"/>
              <a:t> development team &amp; Developmental Pathways </a:t>
            </a:r>
          </a:p>
          <a:p>
            <a:r>
              <a:rPr lang="en-US" dirty="0" smtClean="0"/>
              <a:t>Submitted idea to Microsoft </a:t>
            </a:r>
            <a:r>
              <a:rPr lang="en-US" dirty="0" err="1" smtClean="0"/>
              <a:t>Kinect</a:t>
            </a:r>
            <a:r>
              <a:rPr lang="en-US" dirty="0" smtClean="0"/>
              <a:t> Challenge </a:t>
            </a:r>
          </a:p>
          <a:p>
            <a:r>
              <a:rPr lang="en-US" dirty="0" smtClean="0"/>
              <a:t>Obtaining IRB for project</a:t>
            </a:r>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791200"/>
            <a:ext cx="8534400" cy="152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993867" y="5605790"/>
            <a:ext cx="540533" cy="261610"/>
          </a:xfrm>
          <a:prstGeom prst="rect">
            <a:avLst/>
          </a:prstGeom>
        </p:spPr>
        <p:txBody>
          <a:bodyPr wrap="none">
            <a:spAutoFit/>
          </a:bodyPr>
          <a:lstStyle/>
          <a:p>
            <a:r>
              <a:rPr lang="en-US" sz="1100" b="1" dirty="0" smtClean="0">
                <a:solidFill>
                  <a:srgbClr val="FFC000"/>
                </a:solidFill>
                <a:ea typeface="Arial Unicode MS" pitchFamily="34" charset="-128"/>
                <a:cs typeface="Arial Unicode MS" pitchFamily="34" charset="-128"/>
              </a:rPr>
              <a:t>status</a:t>
            </a:r>
            <a:endParaRPr lang="en-US" sz="1100" b="1" dirty="0">
              <a:solidFill>
                <a:srgbClr val="FFC000"/>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4901625"/>
            <a:ext cx="6705600" cy="584775"/>
          </a:xfrm>
          <a:prstGeom prst="rect">
            <a:avLst/>
          </a:prstGeom>
          <a:noFill/>
        </p:spPr>
        <p:txBody>
          <a:bodyPr wrap="square" rtlCol="0">
            <a:spAutoFit/>
          </a:bodyPr>
          <a:lstStyle/>
          <a:p>
            <a:pPr algn="ctr"/>
            <a:r>
              <a:rPr lang="en-US" sz="1600" dirty="0" smtClean="0"/>
              <a:t>Anna Ly (</a:t>
            </a:r>
            <a:r>
              <a:rPr lang="en-US" sz="1600" dirty="0" smtClean="0">
                <a:hlinkClick r:id="rId3"/>
              </a:rPr>
              <a:t>akly@stanford.edu</a:t>
            </a:r>
            <a:r>
              <a:rPr lang="en-US" sz="1600" dirty="0" smtClean="0"/>
              <a:t>), </a:t>
            </a:r>
            <a:r>
              <a:rPr lang="en-US" sz="1600" dirty="0" err="1" smtClean="0"/>
              <a:t>Hain</a:t>
            </a:r>
            <a:r>
              <a:rPr lang="en-US" sz="1600" dirty="0" smtClean="0"/>
              <a:t>-Lee </a:t>
            </a:r>
            <a:r>
              <a:rPr lang="en-US" sz="1600" dirty="0" err="1" smtClean="0"/>
              <a:t>Hseuh</a:t>
            </a:r>
            <a:r>
              <a:rPr lang="en-US" sz="1600" dirty="0" smtClean="0"/>
              <a:t> (</a:t>
            </a:r>
            <a:r>
              <a:rPr lang="en-US" sz="1600" dirty="0" smtClean="0">
                <a:hlinkClick r:id="rId4"/>
              </a:rPr>
              <a:t>leehseuh@stanford.edu</a:t>
            </a:r>
            <a:r>
              <a:rPr lang="en-US" sz="1600" dirty="0" smtClean="0"/>
              <a:t>), Andrea Miller (</a:t>
            </a:r>
            <a:r>
              <a:rPr lang="en-US" sz="1600" dirty="0" smtClean="0">
                <a:hlinkClick r:id="rId5"/>
              </a:rPr>
              <a:t>ammile9@stanford.edu</a:t>
            </a:r>
            <a:r>
              <a:rPr lang="en-US" sz="1600" dirty="0" smtClean="0"/>
              <a:t>)</a:t>
            </a:r>
            <a:endParaRPr lang="en-US" sz="1600" dirty="0"/>
          </a:p>
        </p:txBody>
      </p:sp>
      <p:sp>
        <p:nvSpPr>
          <p:cNvPr id="4" name="Rectangle 3"/>
          <p:cNvSpPr/>
          <p:nvPr/>
        </p:nvSpPr>
        <p:spPr>
          <a:xfrm>
            <a:off x="1828800" y="3886200"/>
            <a:ext cx="5410200" cy="1200329"/>
          </a:xfrm>
          <a:prstGeom prst="rect">
            <a:avLst/>
          </a:prstGeom>
        </p:spPr>
        <p:txBody>
          <a:bodyPr wrap="square">
            <a:spAutoFit/>
          </a:bodyPr>
          <a:lstStyle/>
          <a:p>
            <a:pPr algn="ctr"/>
            <a:r>
              <a:rPr lang="en-US" b="1" dirty="0" smtClean="0">
                <a:solidFill>
                  <a:prstClr val="black"/>
                </a:solidFill>
                <a:latin typeface="+mj-lt"/>
              </a:rPr>
              <a:t>Thank you to Developmental Pathways &amp; ALLSINC for providing us the opportunity to user test! </a:t>
            </a:r>
            <a:br>
              <a:rPr lang="en-US" b="1" dirty="0" smtClean="0">
                <a:solidFill>
                  <a:prstClr val="black"/>
                </a:solidFill>
                <a:latin typeface="+mj-lt"/>
              </a:rPr>
            </a:br>
            <a:r>
              <a:rPr lang="en-US" b="1" dirty="0" smtClean="0">
                <a:solidFill>
                  <a:prstClr val="black"/>
                </a:solidFill>
                <a:latin typeface="+mj-lt"/>
              </a:rPr>
              <a:t/>
            </a:r>
            <a:br>
              <a:rPr lang="en-US" b="1" dirty="0" smtClean="0">
                <a:solidFill>
                  <a:prstClr val="black"/>
                </a:solidFill>
                <a:latin typeface="+mj-lt"/>
              </a:rPr>
            </a:br>
            <a:endParaRPr lang="en-US" b="1" dirty="0">
              <a:latin typeface="+mj-lt"/>
            </a:endParaRPr>
          </a:p>
        </p:txBody>
      </p:sp>
      <p:sp>
        <p:nvSpPr>
          <p:cNvPr id="8" name="Rectangle 7"/>
          <p:cNvSpPr/>
          <p:nvPr/>
        </p:nvSpPr>
        <p:spPr>
          <a:xfrm>
            <a:off x="1143000" y="2586335"/>
            <a:ext cx="6629400" cy="707886"/>
          </a:xfrm>
          <a:prstGeom prst="rect">
            <a:avLst/>
          </a:prstGeom>
        </p:spPr>
        <p:txBody>
          <a:bodyPr wrap="square">
            <a:spAutoFit/>
          </a:bodyPr>
          <a:lstStyle/>
          <a:p>
            <a:pPr algn="ctr"/>
            <a:r>
              <a:rPr lang="en-US" sz="4000" dirty="0" smtClean="0">
                <a:solidFill>
                  <a:srgbClr val="FF3399"/>
                </a:solidFill>
                <a:latin typeface="Arial Rounded MT Bold" pitchFamily="34" charset="0"/>
                <a:ea typeface="Arial Unicode MS" pitchFamily="34" charset="-128"/>
                <a:cs typeface="Arial Unicode MS" pitchFamily="34" charset="-128"/>
              </a:rPr>
              <a:t>Thank you! Questions?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p:txBody>
          <a:bodyPr/>
          <a:lstStyle/>
          <a:p>
            <a:r>
              <a:rPr lang="en-US" dirty="0" smtClean="0"/>
              <a:t>Children with autism/ASD have difficulty understanding how other people feel and read non-verbal cues.</a:t>
            </a:r>
          </a:p>
          <a:p>
            <a:endParaRPr lang="en-US" dirty="0" smtClean="0"/>
          </a:p>
          <a:p>
            <a:r>
              <a:rPr lang="en-US" dirty="0" smtClean="0"/>
              <a:t>Our system endeavors to teach kids with autism about one particular form of non-verbal communication: Expressions!</a:t>
            </a:r>
          </a:p>
          <a:p>
            <a:endParaRPr lang="en-US" dirty="0"/>
          </a:p>
        </p:txBody>
      </p:sp>
      <p:sp>
        <p:nvSpPr>
          <p:cNvPr id="13" name="Rectangle 12"/>
          <p:cNvSpPr/>
          <p:nvPr/>
        </p:nvSpPr>
        <p:spPr>
          <a:xfrm>
            <a:off x="0" y="5791200"/>
            <a:ext cx="2057400" cy="152400"/>
          </a:xfrm>
          <a:prstGeom prst="rect">
            <a:avLst/>
          </a:prstGeom>
          <a:solidFill>
            <a:srgbClr val="FF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62480" y="5605790"/>
            <a:ext cx="726481" cy="261610"/>
          </a:xfrm>
          <a:prstGeom prst="rect">
            <a:avLst/>
          </a:prstGeom>
        </p:spPr>
        <p:txBody>
          <a:bodyPr wrap="none">
            <a:spAutoFit/>
          </a:bodyPr>
          <a:lstStyle/>
          <a:p>
            <a:r>
              <a:rPr lang="en-US" sz="1100" b="1" dirty="0" smtClean="0">
                <a:solidFill>
                  <a:srgbClr val="FF66CC"/>
                </a:solidFill>
                <a:ea typeface="Arial Unicode MS" pitchFamily="34" charset="-128"/>
                <a:cs typeface="Arial Unicode MS" pitchFamily="34" charset="-128"/>
              </a:rPr>
              <a:t>overview</a:t>
            </a:r>
            <a:endParaRPr lang="en-US" sz="1100" b="1" dirty="0">
              <a:solidFill>
                <a:srgbClr val="FF66CC"/>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p:txBody>
          <a:bodyPr>
            <a:normAutofit fontScale="85000" lnSpcReduction="20000"/>
          </a:bodyPr>
          <a:lstStyle/>
          <a:p>
            <a:r>
              <a:rPr lang="en-US" dirty="0" smtClean="0"/>
              <a:t>Young children (5-12 years) with mild to moderate ASD</a:t>
            </a:r>
          </a:p>
          <a:p>
            <a:pPr lvl="1"/>
            <a:r>
              <a:rPr lang="en-US" dirty="0" smtClean="0"/>
              <a:t>Janie with mild autism </a:t>
            </a:r>
          </a:p>
          <a:p>
            <a:pPr lvl="1"/>
            <a:r>
              <a:rPr lang="en-US" dirty="0" smtClean="0"/>
              <a:t>Has poor social skills; doesn’t like to be in groups</a:t>
            </a:r>
          </a:p>
          <a:p>
            <a:pPr lvl="1"/>
            <a:r>
              <a:rPr lang="en-US" dirty="0" smtClean="0"/>
              <a:t>High functioning, excels in one talent</a:t>
            </a:r>
          </a:p>
          <a:p>
            <a:pPr lvl="1"/>
            <a:r>
              <a:rPr lang="en-US" dirty="0" smtClean="0"/>
              <a:t>Normal motor functions</a:t>
            </a:r>
          </a:p>
          <a:p>
            <a:r>
              <a:rPr lang="en-US" dirty="0" smtClean="0"/>
              <a:t>Therapists (occupational, speech)</a:t>
            </a:r>
          </a:p>
          <a:p>
            <a:pPr lvl="1"/>
            <a:r>
              <a:rPr lang="en-US" dirty="0" smtClean="0"/>
              <a:t>Works with elementary students in a special needs school </a:t>
            </a:r>
          </a:p>
          <a:p>
            <a:pPr lvl="1"/>
            <a:r>
              <a:rPr lang="en-US" dirty="0" smtClean="0"/>
              <a:t>Therapeutic center on weekend </a:t>
            </a:r>
          </a:p>
          <a:p>
            <a:pPr lvl="1"/>
            <a:r>
              <a:rPr lang="en-US" dirty="0" smtClean="0"/>
              <a:t>SPED for 10 years</a:t>
            </a:r>
          </a:p>
          <a:p>
            <a:pPr lvl="1"/>
            <a:r>
              <a:rPr lang="en-US" dirty="0" smtClean="0"/>
              <a:t>Familiar with assistive technology / Not fan of </a:t>
            </a:r>
            <a:r>
              <a:rPr lang="en-US" dirty="0" err="1" smtClean="0"/>
              <a:t>iPad</a:t>
            </a:r>
            <a:endParaRPr lang="en-US" dirty="0" smtClean="0"/>
          </a:p>
          <a:p>
            <a:pPr lvl="1"/>
            <a:r>
              <a:rPr lang="en-US" dirty="0" smtClean="0"/>
              <a:t>Prefers hands-on, pair activities</a:t>
            </a:r>
          </a:p>
          <a:p>
            <a:endParaRPr lang="en-US" dirty="0"/>
          </a:p>
        </p:txBody>
      </p:sp>
      <p:sp>
        <p:nvSpPr>
          <p:cNvPr id="13" name="Rectangle 12"/>
          <p:cNvSpPr/>
          <p:nvPr/>
        </p:nvSpPr>
        <p:spPr>
          <a:xfrm>
            <a:off x="0" y="5791200"/>
            <a:ext cx="2971800" cy="1524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91437" y="5605790"/>
            <a:ext cx="556563" cy="261610"/>
          </a:xfrm>
          <a:prstGeom prst="rect">
            <a:avLst/>
          </a:prstGeom>
        </p:spPr>
        <p:txBody>
          <a:bodyPr wrap="none">
            <a:spAutoFit/>
          </a:bodyPr>
          <a:lstStyle/>
          <a:p>
            <a:r>
              <a:rPr lang="en-US" sz="1100" b="1" dirty="0" smtClean="0">
                <a:solidFill>
                  <a:schemeClr val="accent6">
                    <a:lumMod val="75000"/>
                  </a:schemeClr>
                </a:solidFill>
                <a:ea typeface="Arial Unicode MS" pitchFamily="34" charset="-128"/>
                <a:cs typeface="Arial Unicode MS" pitchFamily="34" charset="-128"/>
              </a:rPr>
              <a:t>define</a:t>
            </a:r>
            <a:endParaRPr lang="en-US" sz="1100" b="1" dirty="0">
              <a:solidFill>
                <a:schemeClr val="accent6">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mtClean="0"/>
              <a:t>Ideation: Initial Design Concepts </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hape 157"/>
          <p:cNvSpPr/>
          <p:nvPr/>
        </p:nvSpPr>
        <p:spPr>
          <a:xfrm>
            <a:off x="4343400" y="5037922"/>
            <a:ext cx="3276600" cy="677078"/>
          </a:xfrm>
          <a:prstGeom prst="rect">
            <a:avLst/>
          </a:prstGeom>
          <a:noFill/>
          <a:ln>
            <a:noFill/>
          </a:ln>
        </p:spPr>
        <p:txBody>
          <a:bodyPr wrap="square" lIns="91425" tIns="91425" rIns="91425" bIns="91425" anchor="t" anchorCtr="0">
            <a:spAutoFit/>
          </a:bodyPr>
          <a:lstStyle/>
          <a:p>
            <a:pPr lvl="0" rtl="0"/>
            <a:r>
              <a:rPr sz="1600" b="1" dirty="0">
                <a:solidFill>
                  <a:schemeClr val="tx1">
                    <a:lumMod val="65000"/>
                    <a:lumOff val="35000"/>
                  </a:schemeClr>
                </a:solidFill>
              </a:rPr>
              <a:t>Music Generation with </a:t>
            </a:r>
            <a:r>
              <a:rPr sz="1600" b="1" dirty="0" smtClean="0">
                <a:solidFill>
                  <a:schemeClr val="tx1">
                    <a:lumMod val="65000"/>
                    <a:lumOff val="35000"/>
                  </a:schemeClr>
                </a:solidFill>
              </a:rPr>
              <a:t>Blocks</a:t>
            </a:r>
            <a:r>
              <a:rPr lang="en-US" sz="1600" b="1" dirty="0" smtClean="0">
                <a:solidFill>
                  <a:schemeClr val="tx1">
                    <a:lumMod val="65000"/>
                    <a:lumOff val="35000"/>
                  </a:schemeClr>
                </a:solidFill>
              </a:rPr>
              <a:t> </a:t>
            </a:r>
            <a:r>
              <a:rPr sz="1600" dirty="0" smtClean="0">
                <a:solidFill>
                  <a:schemeClr val="tx1">
                    <a:lumMod val="65000"/>
                    <a:lumOff val="35000"/>
                  </a:schemeClr>
                </a:solidFill>
              </a:rPr>
              <a:t>(</a:t>
            </a:r>
            <a:r>
              <a:rPr sz="1600" u="sng" dirty="0" smtClean="0">
                <a:solidFill>
                  <a:schemeClr val="tx1">
                    <a:lumMod val="65000"/>
                    <a:lumOff val="35000"/>
                  </a:schemeClr>
                </a:solidFill>
                <a:hlinkClick r:id="rId3"/>
              </a:rPr>
              <a:t>video</a:t>
            </a:r>
            <a:r>
              <a:rPr sz="1600" dirty="0" smtClean="0">
                <a:solidFill>
                  <a:schemeClr val="tx1">
                    <a:lumMod val="65000"/>
                    <a:lumOff val="35000"/>
                  </a:schemeClr>
                </a:solidFill>
              </a:rPr>
              <a:t>)</a:t>
            </a:r>
            <a:endParaRPr sz="1600" dirty="0">
              <a:solidFill>
                <a:schemeClr val="tx1">
                  <a:lumMod val="65000"/>
                  <a:lumOff val="35000"/>
                </a:schemeClr>
              </a:solidFill>
            </a:endParaRPr>
          </a:p>
        </p:txBody>
      </p:sp>
      <p:sp>
        <p:nvSpPr>
          <p:cNvPr id="20" name="Shape 158"/>
          <p:cNvSpPr/>
          <p:nvPr/>
        </p:nvSpPr>
        <p:spPr>
          <a:xfrm>
            <a:off x="4322150" y="2693343"/>
            <a:ext cx="2808300" cy="430857"/>
          </a:xfrm>
          <a:prstGeom prst="rect">
            <a:avLst/>
          </a:prstGeom>
          <a:noFill/>
          <a:ln>
            <a:noFill/>
          </a:ln>
        </p:spPr>
        <p:txBody>
          <a:bodyPr lIns="91425" tIns="91425" rIns="91425" bIns="91425" anchor="t" anchorCtr="0">
            <a:spAutoFit/>
          </a:bodyPr>
          <a:lstStyle/>
          <a:p>
            <a:pPr lvl="0" rtl="0"/>
            <a:r>
              <a:rPr sz="1600" b="1" dirty="0">
                <a:solidFill>
                  <a:schemeClr val="tx1">
                    <a:lumMod val="65000"/>
                    <a:lumOff val="35000"/>
                  </a:schemeClr>
                </a:solidFill>
              </a:rPr>
              <a:t>Color-changing </a:t>
            </a:r>
            <a:r>
              <a:rPr sz="1600" b="1" dirty="0" smtClean="0">
                <a:solidFill>
                  <a:schemeClr val="tx1">
                    <a:lumMod val="65000"/>
                    <a:lumOff val="35000"/>
                  </a:schemeClr>
                </a:solidFill>
              </a:rPr>
              <a:t>Tiles</a:t>
            </a:r>
            <a:endParaRPr sz="1600" b="1" dirty="0">
              <a:solidFill>
                <a:schemeClr val="tx1">
                  <a:lumMod val="65000"/>
                  <a:lumOff val="35000"/>
                </a:schemeClr>
              </a:solidFill>
            </a:endParaRPr>
          </a:p>
        </p:txBody>
      </p:sp>
      <p:sp>
        <p:nvSpPr>
          <p:cNvPr id="21" name="Shape 159"/>
          <p:cNvSpPr/>
          <p:nvPr/>
        </p:nvSpPr>
        <p:spPr>
          <a:xfrm>
            <a:off x="533400" y="2684444"/>
            <a:ext cx="3026750" cy="677078"/>
          </a:xfrm>
          <a:prstGeom prst="rect">
            <a:avLst/>
          </a:prstGeom>
          <a:noFill/>
          <a:ln>
            <a:noFill/>
          </a:ln>
        </p:spPr>
        <p:txBody>
          <a:bodyPr wrap="square" lIns="91425" tIns="91425" rIns="91425" bIns="91425" anchor="t" anchorCtr="0">
            <a:spAutoFit/>
          </a:bodyPr>
          <a:lstStyle/>
          <a:p>
            <a:pPr lvl="0" rtl="0"/>
            <a:r>
              <a:rPr sz="1600" b="1" dirty="0">
                <a:solidFill>
                  <a:schemeClr val="tx1">
                    <a:lumMod val="65000"/>
                    <a:lumOff val="35000"/>
                  </a:schemeClr>
                </a:solidFill>
              </a:rPr>
              <a:t>Facilitated Group Story </a:t>
            </a:r>
            <a:r>
              <a:rPr sz="1600" b="1" dirty="0" smtClean="0">
                <a:solidFill>
                  <a:schemeClr val="tx1">
                    <a:lumMod val="65000"/>
                    <a:lumOff val="35000"/>
                  </a:schemeClr>
                </a:solidFill>
              </a:rPr>
              <a:t>Creation</a:t>
            </a:r>
            <a:endParaRPr sz="1600" dirty="0">
              <a:solidFill>
                <a:schemeClr val="tx1">
                  <a:lumMod val="65000"/>
                  <a:lumOff val="35000"/>
                </a:schemeClr>
              </a:solidFill>
            </a:endParaRPr>
          </a:p>
          <a:p>
            <a:pPr lvl="0" rtl="0"/>
            <a:r>
              <a:rPr sz="1600" dirty="0" smtClean="0">
                <a:solidFill>
                  <a:schemeClr val="tx1">
                    <a:lumMod val="65000"/>
                    <a:lumOff val="35000"/>
                  </a:schemeClr>
                </a:solidFill>
              </a:rPr>
              <a:t>(</a:t>
            </a:r>
            <a:r>
              <a:rPr sz="1600" u="sng" dirty="0">
                <a:solidFill>
                  <a:schemeClr val="tx1">
                    <a:lumMod val="65000"/>
                    <a:lumOff val="35000"/>
                  </a:schemeClr>
                </a:solidFill>
                <a:hlinkClick r:id="rId4"/>
              </a:rPr>
              <a:t>video</a:t>
            </a:r>
            <a:r>
              <a:rPr sz="1600" dirty="0">
                <a:solidFill>
                  <a:schemeClr val="tx1">
                    <a:lumMod val="65000"/>
                    <a:lumOff val="35000"/>
                  </a:schemeClr>
                </a:solidFill>
              </a:rPr>
              <a:t>)</a:t>
            </a:r>
          </a:p>
        </p:txBody>
      </p:sp>
      <p:sp>
        <p:nvSpPr>
          <p:cNvPr id="22" name="Shape 160"/>
          <p:cNvSpPr/>
          <p:nvPr/>
        </p:nvSpPr>
        <p:spPr>
          <a:xfrm>
            <a:off x="599450" y="5055543"/>
            <a:ext cx="2808300" cy="430857"/>
          </a:xfrm>
          <a:prstGeom prst="rect">
            <a:avLst/>
          </a:prstGeom>
          <a:noFill/>
          <a:ln>
            <a:noFill/>
          </a:ln>
        </p:spPr>
        <p:txBody>
          <a:bodyPr lIns="91425" tIns="91425" rIns="91425" bIns="91425" anchor="t" anchorCtr="0">
            <a:spAutoFit/>
          </a:bodyPr>
          <a:lstStyle/>
          <a:p>
            <a:pPr lvl="0" rtl="0"/>
            <a:r>
              <a:rPr sz="1600" b="1" dirty="0">
                <a:solidFill>
                  <a:schemeClr val="tx1">
                    <a:lumMod val="65000"/>
                    <a:lumOff val="35000"/>
                  </a:schemeClr>
                </a:solidFill>
              </a:rPr>
              <a:t>Interactive Social Story </a:t>
            </a:r>
            <a:r>
              <a:rPr sz="1600" b="1" dirty="0" smtClean="0">
                <a:solidFill>
                  <a:schemeClr val="tx1">
                    <a:lumMod val="65000"/>
                    <a:lumOff val="35000"/>
                  </a:schemeClr>
                </a:solidFill>
              </a:rPr>
              <a:t>Quest</a:t>
            </a:r>
            <a:endParaRPr sz="1600" b="1" dirty="0">
              <a:solidFill>
                <a:schemeClr val="tx1">
                  <a:lumMod val="65000"/>
                  <a:lumOff val="35000"/>
                </a:schemeClr>
              </a:solidFill>
            </a:endParaRPr>
          </a:p>
        </p:txBody>
      </p:sp>
      <p:sp>
        <p:nvSpPr>
          <p:cNvPr id="23" name="Shape 161"/>
          <p:cNvSpPr/>
          <p:nvPr/>
        </p:nvSpPr>
        <p:spPr>
          <a:xfrm>
            <a:off x="4398350" y="1245543"/>
            <a:ext cx="2514600" cy="1398112"/>
          </a:xfrm>
          <a:prstGeom prst="rect">
            <a:avLst/>
          </a:prstGeom>
          <a:blipFill>
            <a:blip r:embed="rId5" cstate="print"/>
            <a:stretch>
              <a:fillRect/>
            </a:stretch>
          </a:blipFill>
          <a:ln>
            <a:noFill/>
          </a:ln>
        </p:spPr>
      </p:sp>
      <p:sp>
        <p:nvSpPr>
          <p:cNvPr id="24" name="Shape 162"/>
          <p:cNvSpPr/>
          <p:nvPr/>
        </p:nvSpPr>
        <p:spPr>
          <a:xfrm>
            <a:off x="4437974" y="3455343"/>
            <a:ext cx="2474976" cy="1524000"/>
          </a:xfrm>
          <a:prstGeom prst="rect">
            <a:avLst/>
          </a:prstGeom>
          <a:blipFill>
            <a:blip r:embed="rId6" cstate="print"/>
            <a:stretch>
              <a:fillRect/>
            </a:stretch>
          </a:blipFill>
          <a:ln>
            <a:noFill/>
          </a:ln>
        </p:spPr>
      </p:sp>
      <p:sp>
        <p:nvSpPr>
          <p:cNvPr id="25" name="Shape 163"/>
          <p:cNvSpPr/>
          <p:nvPr/>
        </p:nvSpPr>
        <p:spPr>
          <a:xfrm>
            <a:off x="664550" y="1245543"/>
            <a:ext cx="2552028" cy="1371600"/>
          </a:xfrm>
          <a:prstGeom prst="rect">
            <a:avLst/>
          </a:prstGeom>
          <a:blipFill>
            <a:blip r:embed="rId7" cstate="print"/>
            <a:stretch>
              <a:fillRect/>
            </a:stretch>
          </a:blipFill>
          <a:ln>
            <a:noFill/>
          </a:ln>
        </p:spPr>
      </p:sp>
      <p:sp>
        <p:nvSpPr>
          <p:cNvPr id="26" name="Shape 164"/>
          <p:cNvSpPr/>
          <p:nvPr/>
        </p:nvSpPr>
        <p:spPr>
          <a:xfrm>
            <a:off x="664550" y="3456638"/>
            <a:ext cx="2590800" cy="1529674"/>
          </a:xfrm>
          <a:prstGeom prst="rect">
            <a:avLst/>
          </a:prstGeom>
          <a:blipFill>
            <a:blip r:embed="rId8" cstate="print"/>
            <a:stretch>
              <a:fillRect/>
            </a:stretch>
          </a:blipFill>
          <a:ln>
            <a:noFill/>
          </a:ln>
        </p:spPr>
      </p:sp>
      <p:sp>
        <p:nvSpPr>
          <p:cNvPr id="28" name="Rectangle 27"/>
          <p:cNvSpPr/>
          <p:nvPr/>
        </p:nvSpPr>
        <p:spPr>
          <a:xfrm>
            <a:off x="0" y="5791200"/>
            <a:ext cx="39624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67000" y="5605790"/>
            <a:ext cx="1382110" cy="261610"/>
          </a:xfrm>
          <a:prstGeom prst="rect">
            <a:avLst/>
          </a:prstGeom>
        </p:spPr>
        <p:txBody>
          <a:bodyPr wrap="none">
            <a:spAutoFit/>
          </a:bodyPr>
          <a:lstStyle/>
          <a:p>
            <a:r>
              <a:rPr lang="en-US" sz="1100" b="1" dirty="0" smtClean="0">
                <a:solidFill>
                  <a:schemeClr val="tx2">
                    <a:lumMod val="75000"/>
                  </a:schemeClr>
                </a:solidFill>
                <a:ea typeface="Arial Unicode MS" pitchFamily="34" charset="-128"/>
                <a:cs typeface="Arial Unicode MS" pitchFamily="34" charset="-128"/>
              </a:rPr>
              <a:t>Initial brainstorming</a:t>
            </a:r>
            <a:endParaRPr lang="en-US" sz="1100" b="1" dirty="0">
              <a:solidFill>
                <a:schemeClr val="tx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Interviews</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00200" y="2133600"/>
            <a:ext cx="5638800" cy="2246769"/>
          </a:xfrm>
          <a:prstGeom prst="rect">
            <a:avLst/>
          </a:prstGeom>
        </p:spPr>
        <p:txBody>
          <a:bodyPr wrap="square">
            <a:spAutoFit/>
          </a:bodyPr>
          <a:lstStyle/>
          <a:p>
            <a:pPr lvl="0">
              <a:spcBef>
                <a:spcPct val="20000"/>
              </a:spcBef>
            </a:pPr>
            <a:r>
              <a:rPr lang="en-US" sz="2800" i="1" dirty="0" smtClean="0">
                <a:solidFill>
                  <a:prstClr val="black">
                    <a:lumMod val="75000"/>
                    <a:lumOff val="25000"/>
                  </a:prstClr>
                </a:solidFill>
              </a:rPr>
              <a:t>“One kid once came up really close to me and said, ‘It’s nice to meet you!’ and </a:t>
            </a:r>
            <a:r>
              <a:rPr lang="en-US" sz="2800" b="1" i="1" dirty="0" smtClean="0">
                <a:solidFill>
                  <a:prstClr val="black">
                    <a:lumMod val="75000"/>
                    <a:lumOff val="25000"/>
                  </a:prstClr>
                </a:solidFill>
              </a:rPr>
              <a:t>I had to back away</a:t>
            </a:r>
            <a:r>
              <a:rPr lang="en-US" sz="2800" i="1" dirty="0" smtClean="0">
                <a:solidFill>
                  <a:prstClr val="black">
                    <a:lumMod val="75000"/>
                    <a:lumOff val="25000"/>
                  </a:prstClr>
                </a:solidFill>
              </a:rPr>
              <a:t> to let him know that he was standing too close.”</a:t>
            </a:r>
          </a:p>
        </p:txBody>
      </p:sp>
      <p:sp>
        <p:nvSpPr>
          <p:cNvPr id="28" name="Rectangle 27"/>
          <p:cNvSpPr/>
          <p:nvPr/>
        </p:nvSpPr>
        <p:spPr>
          <a:xfrm>
            <a:off x="0" y="5791200"/>
            <a:ext cx="47244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14800" y="5605790"/>
            <a:ext cx="720069" cy="261610"/>
          </a:xfrm>
          <a:prstGeom prst="rect">
            <a:avLst/>
          </a:prstGeom>
        </p:spPr>
        <p:txBody>
          <a:bodyPr wrap="none">
            <a:spAutoFit/>
          </a:bodyPr>
          <a:lstStyle/>
          <a:p>
            <a:r>
              <a:rPr lang="en-US" sz="1100" b="1" dirty="0" smtClean="0">
                <a:solidFill>
                  <a:srgbClr val="7030A0"/>
                </a:solidFill>
                <a:ea typeface="Arial Unicode MS" pitchFamily="34" charset="-128"/>
                <a:cs typeface="Arial Unicode MS" pitchFamily="34" charset="-128"/>
              </a:rPr>
              <a:t>re-define</a:t>
            </a:r>
            <a:endParaRPr lang="en-US" sz="1100" b="1" dirty="0">
              <a:solidFill>
                <a:srgbClr val="7030A0"/>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Interviews</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5791200"/>
            <a:ext cx="47244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14800" y="5605790"/>
            <a:ext cx="720069" cy="261610"/>
          </a:xfrm>
          <a:prstGeom prst="rect">
            <a:avLst/>
          </a:prstGeom>
        </p:spPr>
        <p:txBody>
          <a:bodyPr wrap="none">
            <a:spAutoFit/>
          </a:bodyPr>
          <a:lstStyle/>
          <a:p>
            <a:r>
              <a:rPr lang="en-US" sz="1100" b="1" dirty="0" smtClean="0">
                <a:solidFill>
                  <a:srgbClr val="7030A0"/>
                </a:solidFill>
                <a:ea typeface="Arial Unicode MS" pitchFamily="34" charset="-128"/>
                <a:cs typeface="Arial Unicode MS" pitchFamily="34" charset="-128"/>
              </a:rPr>
              <a:t>re-define</a:t>
            </a:r>
            <a:endParaRPr lang="en-US" sz="1100" b="1" dirty="0">
              <a:solidFill>
                <a:srgbClr val="7030A0"/>
              </a:solidFill>
            </a:endParaRPr>
          </a:p>
        </p:txBody>
      </p:sp>
      <p:sp>
        <p:nvSpPr>
          <p:cNvPr id="3" name="Rectangle 2"/>
          <p:cNvSpPr/>
          <p:nvPr/>
        </p:nvSpPr>
        <p:spPr>
          <a:xfrm>
            <a:off x="838200" y="2362200"/>
            <a:ext cx="3657600" cy="1077218"/>
          </a:xfrm>
          <a:prstGeom prst="rect">
            <a:avLst/>
          </a:prstGeom>
        </p:spPr>
        <p:txBody>
          <a:bodyPr wrap="square">
            <a:spAutoFit/>
          </a:bodyPr>
          <a:lstStyle/>
          <a:p>
            <a:r>
              <a:rPr lang="en-US" sz="3200" i="1" dirty="0" smtClean="0"/>
              <a:t>“Let </a:t>
            </a:r>
            <a:r>
              <a:rPr lang="en-US" sz="3200" i="1" dirty="0"/>
              <a:t>him get his hair cut, not </a:t>
            </a:r>
            <a:r>
              <a:rPr lang="en-US" sz="3200" i="1" dirty="0" smtClean="0"/>
              <a:t>me.”</a:t>
            </a:r>
            <a:endParaRPr lang="en-US" sz="3200" i="1" dirty="0"/>
          </a:p>
        </p:txBody>
      </p:sp>
      <p:pic>
        <p:nvPicPr>
          <p:cNvPr id="6" name="Picture 5" descr="games.jpeg"/>
          <p:cNvPicPr>
            <a:picLocks noChangeAspect="1"/>
          </p:cNvPicPr>
          <p:nvPr/>
        </p:nvPicPr>
        <p:blipFill rotWithShape="1">
          <a:blip r:embed="rId3">
            <a:extLst>
              <a:ext uri="{28A0092B-C50C-407E-A947-70E740481C1C}">
                <a14:useLocalDpi xmlns:a14="http://schemas.microsoft.com/office/drawing/2010/main" val="0"/>
              </a:ext>
            </a:extLst>
          </a:blip>
          <a:srcRect t="20000"/>
          <a:stretch/>
        </p:blipFill>
        <p:spPr>
          <a:xfrm>
            <a:off x="4953000" y="1219200"/>
            <a:ext cx="3571875" cy="3810000"/>
          </a:xfrm>
          <a:prstGeom prst="rect">
            <a:avLst/>
          </a:prstGeom>
        </p:spPr>
      </p:pic>
    </p:spTree>
    <p:extLst>
      <p:ext uri="{BB962C8B-B14F-4D97-AF65-F5344CB8AC3E}">
        <p14:creationId xmlns:p14="http://schemas.microsoft.com/office/powerpoint/2010/main" val="39360837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Interviews</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5791200"/>
            <a:ext cx="47244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14800" y="5605790"/>
            <a:ext cx="720069" cy="261610"/>
          </a:xfrm>
          <a:prstGeom prst="rect">
            <a:avLst/>
          </a:prstGeom>
        </p:spPr>
        <p:txBody>
          <a:bodyPr wrap="none">
            <a:spAutoFit/>
          </a:bodyPr>
          <a:lstStyle/>
          <a:p>
            <a:r>
              <a:rPr lang="en-US" sz="1100" b="1" dirty="0" smtClean="0">
                <a:solidFill>
                  <a:srgbClr val="7030A0"/>
                </a:solidFill>
                <a:ea typeface="Arial Unicode MS" pitchFamily="34" charset="-128"/>
                <a:cs typeface="Arial Unicode MS" pitchFamily="34" charset="-128"/>
              </a:rPr>
              <a:t>re-define</a:t>
            </a:r>
            <a:endParaRPr lang="en-US" sz="1100" b="1" dirty="0">
              <a:solidFill>
                <a:srgbClr val="7030A0"/>
              </a:solidFill>
            </a:endParaRPr>
          </a:p>
        </p:txBody>
      </p:sp>
      <p:pic>
        <p:nvPicPr>
          <p:cNvPr id="6" name="Picture 5" descr="photo.jpeg"/>
          <p:cNvPicPr>
            <a:picLocks noChangeAspect="1"/>
          </p:cNvPicPr>
          <p:nvPr/>
        </p:nvPicPr>
        <p:blipFill rotWithShape="1">
          <a:blip r:embed="rId3">
            <a:extLst>
              <a:ext uri="{28A0092B-C50C-407E-A947-70E740481C1C}">
                <a14:useLocalDpi xmlns:a14="http://schemas.microsoft.com/office/drawing/2010/main" val="0"/>
              </a:ext>
            </a:extLst>
          </a:blip>
          <a:srcRect l="3474" t="14091" r="47221" b="5020"/>
          <a:stretch/>
        </p:blipFill>
        <p:spPr>
          <a:xfrm>
            <a:off x="533400" y="1447800"/>
            <a:ext cx="3264776" cy="4000500"/>
          </a:xfrm>
          <a:prstGeom prst="rect">
            <a:avLst/>
          </a:prstGeom>
        </p:spPr>
      </p:pic>
      <p:sp>
        <p:nvSpPr>
          <p:cNvPr id="9" name="Rectangle 8"/>
          <p:cNvSpPr/>
          <p:nvPr/>
        </p:nvSpPr>
        <p:spPr>
          <a:xfrm>
            <a:off x="4038600" y="2057400"/>
            <a:ext cx="4572000" cy="1384995"/>
          </a:xfrm>
          <a:prstGeom prst="rect">
            <a:avLst/>
          </a:prstGeom>
        </p:spPr>
        <p:txBody>
          <a:bodyPr>
            <a:spAutoFit/>
          </a:bodyPr>
          <a:lstStyle/>
          <a:p>
            <a:r>
              <a:rPr lang="en-US" sz="2800" dirty="0" smtClean="0"/>
              <a:t>“</a:t>
            </a:r>
            <a:r>
              <a:rPr lang="en-US" sz="2800" i="1" dirty="0" smtClean="0"/>
              <a:t>I </a:t>
            </a:r>
            <a:r>
              <a:rPr lang="en-US" sz="2800" i="1" dirty="0"/>
              <a:t>continue to see his strange smiling face when he is cued to smile to the </a:t>
            </a:r>
            <a:r>
              <a:rPr lang="en-US" sz="2800" i="1" dirty="0" smtClean="0"/>
              <a:t>cameras.</a:t>
            </a:r>
            <a:r>
              <a:rPr lang="en-US" sz="2800" dirty="0" smtClean="0"/>
              <a:t>”</a:t>
            </a:r>
            <a:endParaRPr lang="en-US" sz="2800" dirty="0"/>
          </a:p>
        </p:txBody>
      </p:sp>
    </p:spTree>
    <p:extLst>
      <p:ext uri="{BB962C8B-B14F-4D97-AF65-F5344CB8AC3E}">
        <p14:creationId xmlns:p14="http://schemas.microsoft.com/office/powerpoint/2010/main" val="4534146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Need</a:t>
            </a:r>
            <a:endParaRPr lang="en-US" dirty="0"/>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457200" y="1447800"/>
            <a:ext cx="8229600" cy="4038599"/>
          </a:xfrm>
        </p:spPr>
        <p:txBody>
          <a:bodyPr/>
          <a:lstStyle/>
          <a:p>
            <a:pPr marL="0" indent="0">
              <a:buNone/>
            </a:pPr>
            <a:r>
              <a:rPr lang="en-US" dirty="0" smtClean="0"/>
              <a:t>5-</a:t>
            </a:r>
            <a:r>
              <a:rPr lang="en-US" dirty="0" smtClean="0"/>
              <a:t>12 </a:t>
            </a:r>
            <a:r>
              <a:rPr lang="en-US" dirty="0" smtClean="0"/>
              <a:t>year old children with mild to moderate autism </a:t>
            </a:r>
            <a:endParaRPr lang="en-US" dirty="0" smtClean="0"/>
          </a:p>
          <a:p>
            <a:pPr marL="0" indent="0">
              <a:buNone/>
            </a:pPr>
            <a:endParaRPr lang="en-US" sz="1200" dirty="0" smtClean="0"/>
          </a:p>
          <a:p>
            <a:pPr marL="0" indent="0">
              <a:buNone/>
            </a:pPr>
            <a:r>
              <a:rPr lang="en-US" dirty="0" smtClean="0"/>
              <a:t>need </a:t>
            </a:r>
            <a:r>
              <a:rPr lang="en-US" dirty="0" smtClean="0"/>
              <a:t>to </a:t>
            </a:r>
            <a:r>
              <a:rPr lang="en-US" dirty="0" smtClean="0"/>
              <a:t>develop </a:t>
            </a:r>
            <a:r>
              <a:rPr lang="en-US" b="1" dirty="0" smtClean="0"/>
              <a:t>empathy</a:t>
            </a:r>
            <a:r>
              <a:rPr lang="en-US" dirty="0" smtClean="0"/>
              <a:t> and </a:t>
            </a:r>
            <a:r>
              <a:rPr lang="en-US" b="1" dirty="0" smtClean="0"/>
              <a:t>emotion expression</a:t>
            </a:r>
            <a:r>
              <a:rPr lang="en-US" dirty="0" smtClean="0"/>
              <a:t> </a:t>
            </a:r>
          </a:p>
          <a:p>
            <a:pPr marL="0" indent="0">
              <a:buNone/>
            </a:pPr>
            <a:endParaRPr lang="en-US" sz="1200" dirty="0" smtClean="0"/>
          </a:p>
          <a:p>
            <a:pPr marL="0" indent="0">
              <a:buNone/>
            </a:pPr>
            <a:r>
              <a:rPr lang="en-US" dirty="0" smtClean="0"/>
              <a:t>because </a:t>
            </a:r>
            <a:r>
              <a:rPr lang="en-US" dirty="0" smtClean="0"/>
              <a:t>failing to do so may lead to </a:t>
            </a:r>
            <a:r>
              <a:rPr lang="en-US" dirty="0" smtClean="0"/>
              <a:t>delayed social development and social isolation.</a:t>
            </a:r>
            <a:endParaRPr lang="en-US" dirty="0" smtClean="0"/>
          </a:p>
        </p:txBody>
      </p:sp>
      <p:sp>
        <p:nvSpPr>
          <p:cNvPr id="17" name="Rectangle 16"/>
          <p:cNvSpPr/>
          <p:nvPr/>
        </p:nvSpPr>
        <p:spPr>
          <a:xfrm>
            <a:off x="0" y="5791200"/>
            <a:ext cx="47244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114800" y="5605790"/>
            <a:ext cx="720069" cy="261610"/>
          </a:xfrm>
          <a:prstGeom prst="rect">
            <a:avLst/>
          </a:prstGeom>
        </p:spPr>
        <p:txBody>
          <a:bodyPr wrap="none">
            <a:spAutoFit/>
          </a:bodyPr>
          <a:lstStyle/>
          <a:p>
            <a:r>
              <a:rPr lang="en-US" sz="1100" b="1" dirty="0" smtClean="0">
                <a:solidFill>
                  <a:srgbClr val="7030A0"/>
                </a:solidFill>
                <a:ea typeface="Arial Unicode MS" pitchFamily="34" charset="-128"/>
                <a:cs typeface="Arial Unicode MS" pitchFamily="34" charset="-128"/>
              </a:rPr>
              <a:t>re-define</a:t>
            </a:r>
            <a:endParaRPr lang="en-US" sz="1100" b="1" dirty="0">
              <a:solidFill>
                <a:srgbClr val="7030A0"/>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Concept</a:t>
            </a:r>
            <a:endParaRPr lang="en-US" dirty="0"/>
          </a:p>
        </p:txBody>
      </p:sp>
      <p:sp>
        <p:nvSpPr>
          <p:cNvPr id="12" name="Content Placeholder 11"/>
          <p:cNvSpPr>
            <a:spLocks noGrp="1"/>
          </p:cNvSpPr>
          <p:nvPr>
            <p:ph idx="1"/>
          </p:nvPr>
        </p:nvSpPr>
        <p:spPr>
          <a:xfrm>
            <a:off x="457200" y="1295400"/>
            <a:ext cx="8229600" cy="4525963"/>
          </a:xfrm>
        </p:spPr>
        <p:txBody>
          <a:bodyPr>
            <a:normAutofit lnSpcReduction="10000"/>
          </a:bodyPr>
          <a:lstStyle/>
          <a:p>
            <a:pPr>
              <a:buNone/>
            </a:pPr>
            <a:r>
              <a:rPr lang="en-US" b="1" dirty="0" smtClean="0">
                <a:solidFill>
                  <a:schemeClr val="tx1">
                    <a:lumMod val="65000"/>
                    <a:lumOff val="35000"/>
                  </a:schemeClr>
                </a:solidFill>
              </a:rPr>
              <a:t>Core Concept</a:t>
            </a:r>
          </a:p>
          <a:p>
            <a:r>
              <a:rPr lang="en-US" dirty="0" smtClean="0">
                <a:solidFill>
                  <a:schemeClr val="tx1">
                    <a:lumMod val="65000"/>
                    <a:lumOff val="35000"/>
                  </a:schemeClr>
                </a:solidFill>
              </a:rPr>
              <a:t>Teaching and practicing emotions </a:t>
            </a:r>
            <a:r>
              <a:rPr lang="en-US" dirty="0" smtClean="0">
                <a:solidFill>
                  <a:schemeClr val="tx1">
                    <a:lumMod val="65000"/>
                    <a:lumOff val="35000"/>
                  </a:schemeClr>
                </a:solidFill>
              </a:rPr>
              <a:t>through </a:t>
            </a:r>
            <a:r>
              <a:rPr lang="en-US" dirty="0" smtClean="0">
                <a:solidFill>
                  <a:schemeClr val="tx1">
                    <a:lumMod val="65000"/>
                    <a:lumOff val="35000"/>
                  </a:schemeClr>
                </a:solidFill>
              </a:rPr>
              <a:t>facial &amp; gestural recognition and expression using the Microsoft </a:t>
            </a:r>
            <a:r>
              <a:rPr lang="en-US" dirty="0" err="1" smtClean="0">
                <a:solidFill>
                  <a:schemeClr val="tx1">
                    <a:lumMod val="65000"/>
                    <a:lumOff val="35000"/>
                  </a:schemeClr>
                </a:solidFill>
              </a:rPr>
              <a:t>Kinect</a:t>
            </a:r>
            <a:r>
              <a:rPr lang="en-US" dirty="0" smtClean="0">
                <a:solidFill>
                  <a:schemeClr val="tx1">
                    <a:lumMod val="65000"/>
                    <a:lumOff val="35000"/>
                  </a:schemeClr>
                </a:solidFill>
              </a:rPr>
              <a:t>.</a:t>
            </a:r>
          </a:p>
          <a:p>
            <a:pPr>
              <a:buNone/>
            </a:pPr>
            <a:endParaRPr lang="en-US" sz="1300" b="1" dirty="0" smtClean="0">
              <a:solidFill>
                <a:schemeClr val="tx1">
                  <a:lumMod val="65000"/>
                  <a:lumOff val="35000"/>
                </a:schemeClr>
              </a:solidFill>
            </a:endParaRPr>
          </a:p>
          <a:p>
            <a:pPr>
              <a:buNone/>
            </a:pPr>
            <a:r>
              <a:rPr lang="en-US" b="1" dirty="0" smtClean="0">
                <a:solidFill>
                  <a:schemeClr val="tx1">
                    <a:lumMod val="65000"/>
                    <a:lumOff val="35000"/>
                  </a:schemeClr>
                </a:solidFill>
              </a:rPr>
              <a:t>Uniqueness</a:t>
            </a:r>
            <a:endParaRPr lang="en-US" b="1" dirty="0" smtClean="0">
              <a:solidFill>
                <a:schemeClr val="tx1">
                  <a:lumMod val="65000"/>
                  <a:lumOff val="35000"/>
                </a:schemeClr>
              </a:solidFill>
            </a:endParaRPr>
          </a:p>
          <a:p>
            <a:r>
              <a:rPr lang="en-US" dirty="0" smtClean="0">
                <a:solidFill>
                  <a:schemeClr val="tx1">
                    <a:lumMod val="65000"/>
                    <a:lumOff val="35000"/>
                  </a:schemeClr>
                </a:solidFill>
              </a:rPr>
              <a:t>Goes beyond recognition</a:t>
            </a:r>
            <a:endParaRPr lang="en-US" dirty="0" smtClean="0">
              <a:solidFill>
                <a:schemeClr val="tx1">
                  <a:lumMod val="65000"/>
                  <a:lumOff val="35000"/>
                </a:schemeClr>
              </a:solidFill>
            </a:endParaRPr>
          </a:p>
          <a:p>
            <a:r>
              <a:rPr lang="en-US" dirty="0" smtClean="0">
                <a:solidFill>
                  <a:schemeClr val="tx1">
                    <a:lumMod val="65000"/>
                    <a:lumOff val="35000"/>
                  </a:schemeClr>
                </a:solidFill>
              </a:rPr>
              <a:t>Dynamic data</a:t>
            </a:r>
            <a:endParaRPr lang="en-US" dirty="0" smtClean="0">
              <a:solidFill>
                <a:schemeClr val="tx1">
                  <a:lumMod val="65000"/>
                  <a:lumOff val="35000"/>
                </a:schemeClr>
              </a:solidFill>
            </a:endParaRPr>
          </a:p>
          <a:p>
            <a:r>
              <a:rPr lang="en-US" dirty="0" smtClean="0">
                <a:solidFill>
                  <a:schemeClr val="tx1">
                    <a:lumMod val="65000"/>
                    <a:lumOff val="35000"/>
                  </a:schemeClr>
                </a:solidFill>
              </a:rPr>
              <a:t>Collaboration with another</a:t>
            </a:r>
            <a:endParaRPr lang="en-US" dirty="0" smtClean="0">
              <a:solidFill>
                <a:schemeClr val="tx1">
                  <a:lumMod val="65000"/>
                  <a:lumOff val="35000"/>
                </a:schemeClr>
              </a:solidFill>
            </a:endParaRPr>
          </a:p>
        </p:txBody>
      </p:sp>
      <p:sp>
        <p:nvSpPr>
          <p:cNvPr id="8" name="Rectangle 7"/>
          <p:cNvSpPr/>
          <p:nvPr/>
        </p:nvSpPr>
        <p:spPr>
          <a:xfrm>
            <a:off x="0" y="5791200"/>
            <a:ext cx="9144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91200"/>
            <a:ext cx="64008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3600" y="5605790"/>
            <a:ext cx="530915" cy="261610"/>
          </a:xfrm>
          <a:prstGeom prst="rect">
            <a:avLst/>
          </a:prstGeom>
        </p:spPr>
        <p:txBody>
          <a:bodyPr wrap="none">
            <a:spAutoFit/>
          </a:bodyPr>
          <a:lstStyle/>
          <a:p>
            <a:r>
              <a:rPr lang="en-US" sz="1100" b="1" dirty="0" smtClean="0">
                <a:solidFill>
                  <a:srgbClr val="00B0F0"/>
                </a:solidFill>
                <a:ea typeface="Arial Unicode MS" pitchFamily="34" charset="-128"/>
                <a:cs typeface="Arial Unicode MS" pitchFamily="34" charset="-128"/>
              </a:rPr>
              <a:t>refine</a:t>
            </a:r>
            <a:endParaRPr lang="en-US" sz="1100" b="1" dirty="0">
              <a:solidFill>
                <a:srgbClr val="00B0F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10114</TotalTime>
  <Words>1502</Words>
  <Application>Microsoft Macintosh PowerPoint</Application>
  <PresentationFormat>On-screen Show (4:3)</PresentationFormat>
  <Paragraphs>160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Arial Unicode MS</vt:lpstr>
      <vt:lpstr>Arial Rounded MT Bold</vt:lpstr>
      <vt:lpstr>Office Theme</vt:lpstr>
      <vt:lpstr>PowerPoint Presentation</vt:lpstr>
      <vt:lpstr>Design Problem</vt:lpstr>
      <vt:lpstr>Users</vt:lpstr>
      <vt:lpstr>Ideation: Initial Design Concepts </vt:lpstr>
      <vt:lpstr>Interviews</vt:lpstr>
      <vt:lpstr>Interviews</vt:lpstr>
      <vt:lpstr>Interviews</vt:lpstr>
      <vt:lpstr>Statement of Need</vt:lpstr>
      <vt:lpstr>Design Concept</vt:lpstr>
      <vt:lpstr>Initial Video Prototype</vt:lpstr>
      <vt:lpstr>Feedback / Results</vt:lpstr>
      <vt:lpstr>Final Video Prototype</vt:lpstr>
      <vt:lpstr>Next steps</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AnnaLy</dc:creator>
  <cp:lastModifiedBy>Hain-Lee Hsueh</cp:lastModifiedBy>
  <cp:revision>157</cp:revision>
  <dcterms:created xsi:type="dcterms:W3CDTF">2012-02-15T06:54:37Z</dcterms:created>
  <dcterms:modified xsi:type="dcterms:W3CDTF">2012-03-15T09:39:44Z</dcterms:modified>
</cp:coreProperties>
</file>