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0FC89-B53B-F442-84EC-32F40ED92A81}" type="datetimeFigureOut">
              <a:rPr lang="en-US" smtClean="0"/>
              <a:t>3/20/12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23362-3777-534F-9DB1-2B8154D34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4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Internet = INTER-connected NET-works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3362-3777-534F-9DB1-2B8154D346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decide to pass a note, asking for her </a:t>
            </a:r>
            <a:r>
              <a:rPr lang="en-US" dirty="0" smtClean="0"/>
              <a:t>#. You know her name, but not exactly where she sits.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3362-3777-534F-9DB1-2B8154D346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say you want to go on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3362-3777-534F-9DB1-2B8154D346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18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students</a:t>
            </a:r>
            <a:r>
              <a:rPr lang="en-US" baseline="0" dirty="0" smtClean="0"/>
              <a:t> recall on piece of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3362-3777-534F-9DB1-2B8154D346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7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E183-32D1-834D-ABCE-F00C72B4A234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939C-8564-6940-8589-DAE25902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9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E183-32D1-834D-ABCE-F00C72B4A234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939C-8564-6940-8589-DAE25902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E183-32D1-834D-ABCE-F00C72B4A234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939C-8564-6940-8589-DAE25902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8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E183-32D1-834D-ABCE-F00C72B4A234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939C-8564-6940-8589-DAE25902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7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E183-32D1-834D-ABCE-F00C72B4A234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939C-8564-6940-8589-DAE25902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3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E183-32D1-834D-ABCE-F00C72B4A234}" type="datetimeFigureOut">
              <a:rPr lang="en-US" smtClean="0"/>
              <a:t>3/20/12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939C-8564-6940-8589-DAE25902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E183-32D1-834D-ABCE-F00C72B4A234}" type="datetimeFigureOut">
              <a:rPr lang="en-US" smtClean="0"/>
              <a:t>3/20/12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939C-8564-6940-8589-DAE25902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E183-32D1-834D-ABCE-F00C72B4A234}" type="datetimeFigureOut">
              <a:rPr lang="en-US" smtClean="0"/>
              <a:t>3/20/12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939C-8564-6940-8589-DAE25902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E183-32D1-834D-ABCE-F00C72B4A234}" type="datetimeFigureOut">
              <a:rPr lang="en-US" smtClean="0"/>
              <a:t>3/20/12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939C-8564-6940-8589-DAE25902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5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E183-32D1-834D-ABCE-F00C72B4A234}" type="datetimeFigureOut">
              <a:rPr lang="en-US" smtClean="0"/>
              <a:t>3/20/12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939C-8564-6940-8589-DAE25902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9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E183-32D1-834D-ABCE-F00C72B4A234}" type="datetimeFigureOut">
              <a:rPr lang="en-US" smtClean="0"/>
              <a:t>3/20/12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939C-8564-6940-8589-DAE25902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E183-32D1-834D-ABCE-F00C72B4A234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939C-8564-6940-8589-DAE25902B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Conceptual Understanding of the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Hain-Lee Hsueh</a:t>
            </a:r>
          </a:p>
          <a:p>
            <a:r>
              <a:rPr lang="en-US" dirty="0" smtClean="0"/>
              <a:t>EDUC 328X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0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56870" y="2880085"/>
            <a:ext cx="759692" cy="1780471"/>
            <a:chOff x="1103826" y="2623311"/>
            <a:chExt cx="759692" cy="1780471"/>
          </a:xfrm>
        </p:grpSpPr>
        <p:sp>
          <p:nvSpPr>
            <p:cNvPr id="5" name="Oval 4"/>
            <p:cNvSpPr/>
            <p:nvPr/>
          </p:nvSpPr>
          <p:spPr>
            <a:xfrm>
              <a:off x="1115737" y="2623311"/>
              <a:ext cx="747781" cy="7240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elay 5"/>
            <p:cNvSpPr/>
            <p:nvPr/>
          </p:nvSpPr>
          <p:spPr>
            <a:xfrm rot="16200000">
              <a:off x="955477" y="3495741"/>
              <a:ext cx="1056390" cy="75969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11309" y="2713930"/>
            <a:ext cx="1067307" cy="2019187"/>
            <a:chOff x="6966955" y="2596795"/>
            <a:chExt cx="1067307" cy="2019187"/>
          </a:xfrm>
        </p:grpSpPr>
        <p:sp>
          <p:nvSpPr>
            <p:cNvPr id="8" name="Chord 7"/>
            <p:cNvSpPr/>
            <p:nvPr/>
          </p:nvSpPr>
          <p:spPr>
            <a:xfrm rot="6305829">
              <a:off x="6597581" y="2966169"/>
              <a:ext cx="1806055" cy="1067307"/>
            </a:xfrm>
            <a:prstGeom prst="chor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155451" y="2835511"/>
              <a:ext cx="747781" cy="7240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elay 9"/>
            <p:cNvSpPr/>
            <p:nvPr/>
          </p:nvSpPr>
          <p:spPr>
            <a:xfrm rot="16200000">
              <a:off x="6995191" y="3707941"/>
              <a:ext cx="1056390" cy="75969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88000" y="2114139"/>
            <a:ext cx="5050312" cy="3789804"/>
            <a:chOff x="1880652" y="2041578"/>
            <a:chExt cx="5050312" cy="3789804"/>
          </a:xfrm>
        </p:grpSpPr>
        <p:grpSp>
          <p:nvGrpSpPr>
            <p:cNvPr id="12" name="Group 11"/>
            <p:cNvGrpSpPr/>
            <p:nvPr/>
          </p:nvGrpSpPr>
          <p:grpSpPr>
            <a:xfrm>
              <a:off x="2206844" y="2041578"/>
              <a:ext cx="759692" cy="1780471"/>
              <a:chOff x="1103826" y="2623311"/>
              <a:chExt cx="759692" cy="1780471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Delay 49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736433" y="2041578"/>
              <a:ext cx="759692" cy="1780471"/>
              <a:chOff x="1103826" y="2623311"/>
              <a:chExt cx="759692" cy="1780471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elay 47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37165" y="2041578"/>
              <a:ext cx="759692" cy="1780471"/>
              <a:chOff x="1103826" y="2623311"/>
              <a:chExt cx="759692" cy="178047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elay 45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073159" y="3127045"/>
              <a:ext cx="759692" cy="1780471"/>
              <a:chOff x="1103826" y="2623311"/>
              <a:chExt cx="759692" cy="1780471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Delay 43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397627" y="2041578"/>
              <a:ext cx="759692" cy="1780471"/>
              <a:chOff x="1103826" y="2623311"/>
              <a:chExt cx="759692" cy="178047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elay 41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07450" y="3153545"/>
              <a:ext cx="759692" cy="1780471"/>
              <a:chOff x="1103826" y="2623311"/>
              <a:chExt cx="759692" cy="178047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elay 39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171272" y="3151698"/>
              <a:ext cx="759692" cy="1780471"/>
              <a:chOff x="1103826" y="2623311"/>
              <a:chExt cx="759692" cy="178047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Delay 37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879073" y="3153545"/>
              <a:ext cx="759692" cy="1780471"/>
              <a:chOff x="1103826" y="2623311"/>
              <a:chExt cx="759692" cy="1780471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elay 35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880652" y="3127045"/>
              <a:ext cx="759692" cy="1780471"/>
              <a:chOff x="1103826" y="2623311"/>
              <a:chExt cx="759692" cy="1780471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elay 33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736433" y="4050911"/>
              <a:ext cx="759692" cy="1780471"/>
              <a:chOff x="1103826" y="2623311"/>
              <a:chExt cx="759692" cy="178047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elay 31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409537" y="4050911"/>
              <a:ext cx="759692" cy="1780471"/>
              <a:chOff x="1103826" y="2623311"/>
              <a:chExt cx="759692" cy="178047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elay 29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206844" y="4042867"/>
              <a:ext cx="759692" cy="1780471"/>
              <a:chOff x="1103826" y="2623311"/>
              <a:chExt cx="759692" cy="1780471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Delay 27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537165" y="4042867"/>
              <a:ext cx="759692" cy="1780471"/>
              <a:chOff x="1103826" y="2623311"/>
              <a:chExt cx="759692" cy="1780471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elay 25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302263" y="2393652"/>
            <a:ext cx="759692" cy="1780471"/>
            <a:chOff x="1103826" y="2623311"/>
            <a:chExt cx="759692" cy="1780471"/>
          </a:xfrm>
        </p:grpSpPr>
        <p:sp>
          <p:nvSpPr>
            <p:cNvPr id="61" name="Oval 60"/>
            <p:cNvSpPr/>
            <p:nvPr/>
          </p:nvSpPr>
          <p:spPr>
            <a:xfrm>
              <a:off x="1115737" y="2623311"/>
              <a:ext cx="747781" cy="72408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elay 61"/>
            <p:cNvSpPr/>
            <p:nvPr/>
          </p:nvSpPr>
          <p:spPr>
            <a:xfrm rot="16200000">
              <a:off x="955477" y="3495741"/>
              <a:ext cx="1056390" cy="759692"/>
            </a:xfrm>
            <a:prstGeom prst="flowChartDelay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42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First: How does data travel on the Internet?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4265" y="3731578"/>
            <a:ext cx="1885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Internet</a:t>
            </a:r>
            <a:endParaRPr lang="en-US" sz="4000" dirty="0"/>
          </a:p>
        </p:txBody>
      </p:sp>
      <p:pic>
        <p:nvPicPr>
          <p:cNvPr id="6" name="Picture 5" descr="Screen Shot 2012-03-19 at 7.1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1643"/>
            <a:ext cx="4702138" cy="3374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Not Equal 6"/>
          <p:cNvSpPr/>
          <p:nvPr/>
        </p:nvSpPr>
        <p:spPr>
          <a:xfrm>
            <a:off x="5354260" y="3730065"/>
            <a:ext cx="1052547" cy="789493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8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3-19 at 3.31.07 PM.png"/>
          <p:cNvPicPr>
            <a:picLocks noChangeAspect="1"/>
          </p:cNvPicPr>
          <p:nvPr/>
        </p:nvPicPr>
        <p:blipFill rotWithShape="1"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t="23691" r="23150"/>
          <a:stretch/>
        </p:blipFill>
        <p:spPr>
          <a:xfrm>
            <a:off x="0" y="0"/>
            <a:ext cx="50092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971" y="113524"/>
            <a:ext cx="5329402" cy="95057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US Postal System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898673" y="5935650"/>
            <a:ext cx="2840155" cy="857211"/>
            <a:chOff x="2533653" y="5935650"/>
            <a:chExt cx="2840155" cy="857211"/>
          </a:xfrm>
        </p:grpSpPr>
        <p:sp>
          <p:nvSpPr>
            <p:cNvPr id="5" name="Predefined Process 4"/>
            <p:cNvSpPr/>
            <p:nvPr/>
          </p:nvSpPr>
          <p:spPr>
            <a:xfrm>
              <a:off x="4662095" y="6312827"/>
              <a:ext cx="351312" cy="312043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33653" y="5935650"/>
              <a:ext cx="1354143" cy="5098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Stanford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3"/>
              <a:endCxn id="5" idx="1"/>
            </p:cNvCxnSpPr>
            <p:nvPr/>
          </p:nvCxnSpPr>
          <p:spPr>
            <a:xfrm>
              <a:off x="3887796" y="6190552"/>
              <a:ext cx="774299" cy="27829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440449" y="6123131"/>
              <a:ext cx="933359" cy="66973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15471" y="1734215"/>
            <a:ext cx="3904063" cy="4388916"/>
            <a:chOff x="1250451" y="1734215"/>
            <a:chExt cx="3904063" cy="4388916"/>
          </a:xfrm>
        </p:grpSpPr>
        <p:sp>
          <p:nvSpPr>
            <p:cNvPr id="6" name="Predefined Process 5"/>
            <p:cNvSpPr/>
            <p:nvPr/>
          </p:nvSpPr>
          <p:spPr>
            <a:xfrm>
              <a:off x="3887796" y="5206616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redefined Process 6"/>
            <p:cNvSpPr/>
            <p:nvPr/>
          </p:nvSpPr>
          <p:spPr>
            <a:xfrm>
              <a:off x="4650655" y="5618525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redefined Process 7"/>
            <p:cNvSpPr/>
            <p:nvPr/>
          </p:nvSpPr>
          <p:spPr>
            <a:xfrm>
              <a:off x="3251161" y="3830474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redefined Process 8"/>
            <p:cNvSpPr/>
            <p:nvPr/>
          </p:nvSpPr>
          <p:spPr>
            <a:xfrm>
              <a:off x="4233708" y="3226377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redefined Process 9"/>
            <p:cNvSpPr/>
            <p:nvPr/>
          </p:nvSpPr>
          <p:spPr>
            <a:xfrm>
              <a:off x="1860374" y="3114460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redefined Process 10"/>
            <p:cNvSpPr/>
            <p:nvPr/>
          </p:nvSpPr>
          <p:spPr>
            <a:xfrm>
              <a:off x="2823808" y="2750768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redefined Process 11"/>
            <p:cNvSpPr/>
            <p:nvPr/>
          </p:nvSpPr>
          <p:spPr>
            <a:xfrm>
              <a:off x="2293490" y="1957111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redefined Process 12"/>
            <p:cNvSpPr/>
            <p:nvPr/>
          </p:nvSpPr>
          <p:spPr>
            <a:xfrm>
              <a:off x="1415413" y="1957111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redefined Process 21"/>
            <p:cNvSpPr/>
            <p:nvPr/>
          </p:nvSpPr>
          <p:spPr>
            <a:xfrm>
              <a:off x="4299343" y="4142517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440450" y="5475107"/>
              <a:ext cx="714064" cy="64802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671716" y="4938465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56083" y="3962073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39216" y="3575738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16399" y="2996063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634788" y="2570686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634818" y="2840042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118037" y="1798016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50451" y="1734215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171208" y="1468219"/>
            <a:ext cx="3798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Each office manages a local “network of places”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How does a letter get from Stanford to South SF?</a:t>
            </a:r>
          </a:p>
        </p:txBody>
      </p:sp>
      <p:sp>
        <p:nvSpPr>
          <p:cNvPr id="46" name="Oval 45"/>
          <p:cNvSpPr/>
          <p:nvPr/>
        </p:nvSpPr>
        <p:spPr>
          <a:xfrm>
            <a:off x="4519534" y="6445453"/>
            <a:ext cx="137289" cy="1417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918499" y="949787"/>
            <a:ext cx="2624472" cy="773333"/>
            <a:chOff x="1553479" y="949787"/>
            <a:chExt cx="2624472" cy="773333"/>
          </a:xfrm>
        </p:grpSpPr>
        <p:sp>
          <p:nvSpPr>
            <p:cNvPr id="14" name="Predefined Process 13"/>
            <p:cNvSpPr/>
            <p:nvPr/>
          </p:nvSpPr>
          <p:spPr>
            <a:xfrm>
              <a:off x="1766725" y="1156176"/>
              <a:ext cx="351312" cy="312043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23808" y="1213317"/>
              <a:ext cx="1354143" cy="5098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South SF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1"/>
              <a:endCxn id="14" idx="3"/>
            </p:cNvCxnSpPr>
            <p:nvPr/>
          </p:nvCxnSpPr>
          <p:spPr>
            <a:xfrm flipH="1" flipV="1">
              <a:off x="2118037" y="1312198"/>
              <a:ext cx="705771" cy="15602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553479" y="949787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/>
          <p:cNvSpPr/>
          <p:nvPr/>
        </p:nvSpPr>
        <p:spPr>
          <a:xfrm>
            <a:off x="1246916" y="1534941"/>
            <a:ext cx="137289" cy="1417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171208" y="4741361"/>
            <a:ext cx="379832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USPS is a </a:t>
            </a:r>
            <a:r>
              <a:rPr lang="en-US" sz="3600" b="1" dirty="0" smtClean="0"/>
              <a:t>network</a:t>
            </a:r>
            <a:r>
              <a:rPr lang="en-US" sz="3600" dirty="0" smtClean="0"/>
              <a:t> of </a:t>
            </a:r>
            <a:r>
              <a:rPr lang="en-US" sz="3600" b="1" dirty="0" smtClean="0"/>
              <a:t>“place” networks</a:t>
            </a:r>
          </a:p>
        </p:txBody>
      </p:sp>
    </p:spTree>
    <p:extLst>
      <p:ext uri="{BB962C8B-B14F-4D97-AF65-F5344CB8AC3E}">
        <p14:creationId xmlns:p14="http://schemas.microsoft.com/office/powerpoint/2010/main" val="207222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971" y="113524"/>
            <a:ext cx="5329402" cy="95057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805469" y="6123131"/>
            <a:ext cx="933359" cy="669730"/>
            <a:chOff x="4440449" y="6123131"/>
            <a:chExt cx="933359" cy="669730"/>
          </a:xfrm>
        </p:grpSpPr>
        <p:sp>
          <p:nvSpPr>
            <p:cNvPr id="5" name="Predefined Process 4"/>
            <p:cNvSpPr/>
            <p:nvPr/>
          </p:nvSpPr>
          <p:spPr>
            <a:xfrm>
              <a:off x="4662095" y="6312827"/>
              <a:ext cx="351312" cy="312043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440449" y="6123131"/>
              <a:ext cx="933359" cy="66973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15471" y="1734215"/>
            <a:ext cx="3904063" cy="4388916"/>
            <a:chOff x="1250451" y="1734215"/>
            <a:chExt cx="3904063" cy="4388916"/>
          </a:xfrm>
        </p:grpSpPr>
        <p:sp>
          <p:nvSpPr>
            <p:cNvPr id="6" name="Predefined Process 5"/>
            <p:cNvSpPr/>
            <p:nvPr/>
          </p:nvSpPr>
          <p:spPr>
            <a:xfrm>
              <a:off x="3887796" y="5206616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redefined Process 6"/>
            <p:cNvSpPr/>
            <p:nvPr/>
          </p:nvSpPr>
          <p:spPr>
            <a:xfrm>
              <a:off x="4650655" y="5618525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redefined Process 7"/>
            <p:cNvSpPr/>
            <p:nvPr/>
          </p:nvSpPr>
          <p:spPr>
            <a:xfrm>
              <a:off x="3251161" y="3830474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redefined Process 8"/>
            <p:cNvSpPr/>
            <p:nvPr/>
          </p:nvSpPr>
          <p:spPr>
            <a:xfrm>
              <a:off x="4233708" y="3226377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redefined Process 9"/>
            <p:cNvSpPr/>
            <p:nvPr/>
          </p:nvSpPr>
          <p:spPr>
            <a:xfrm>
              <a:off x="1860374" y="3114460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redefined Process 10"/>
            <p:cNvSpPr/>
            <p:nvPr/>
          </p:nvSpPr>
          <p:spPr>
            <a:xfrm>
              <a:off x="2823808" y="2750768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redefined Process 11"/>
            <p:cNvSpPr/>
            <p:nvPr/>
          </p:nvSpPr>
          <p:spPr>
            <a:xfrm>
              <a:off x="2293490" y="1957111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redefined Process 12"/>
            <p:cNvSpPr/>
            <p:nvPr/>
          </p:nvSpPr>
          <p:spPr>
            <a:xfrm>
              <a:off x="1415413" y="1957111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redefined Process 21"/>
            <p:cNvSpPr/>
            <p:nvPr/>
          </p:nvSpPr>
          <p:spPr>
            <a:xfrm>
              <a:off x="4299343" y="4142517"/>
              <a:ext cx="351312" cy="312043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440450" y="5475107"/>
              <a:ext cx="714064" cy="64802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671716" y="4938465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56083" y="3962073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39216" y="3575738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16399" y="2996063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634788" y="2570686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634818" y="2840042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118037" y="1798016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50451" y="1734215"/>
              <a:ext cx="768734" cy="77267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50868" y="1468219"/>
            <a:ext cx="4118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Place = </a:t>
            </a:r>
            <a:r>
              <a:rPr lang="en-US" sz="2400" b="1" dirty="0" smtClean="0"/>
              <a:t>a computer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Post office = </a:t>
            </a:r>
            <a:r>
              <a:rPr lang="en-US" sz="2400" b="1" dirty="0" smtClean="0"/>
              <a:t>router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 router manages its local network of computers</a:t>
            </a:r>
          </a:p>
        </p:txBody>
      </p:sp>
      <p:sp>
        <p:nvSpPr>
          <p:cNvPr id="46" name="Oval 45"/>
          <p:cNvSpPr/>
          <p:nvPr/>
        </p:nvSpPr>
        <p:spPr>
          <a:xfrm>
            <a:off x="4519534" y="6445453"/>
            <a:ext cx="137289" cy="1417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918499" y="949787"/>
            <a:ext cx="768734" cy="772670"/>
            <a:chOff x="918499" y="949787"/>
            <a:chExt cx="768734" cy="772670"/>
          </a:xfrm>
        </p:grpSpPr>
        <p:grpSp>
          <p:nvGrpSpPr>
            <p:cNvPr id="43" name="Group 42"/>
            <p:cNvGrpSpPr/>
            <p:nvPr/>
          </p:nvGrpSpPr>
          <p:grpSpPr>
            <a:xfrm>
              <a:off x="918499" y="949787"/>
              <a:ext cx="768734" cy="772670"/>
              <a:chOff x="1553479" y="949787"/>
              <a:chExt cx="768734" cy="772670"/>
            </a:xfrm>
          </p:grpSpPr>
          <p:sp>
            <p:nvSpPr>
              <p:cNvPr id="14" name="Predefined Process 13"/>
              <p:cNvSpPr/>
              <p:nvPr/>
            </p:nvSpPr>
            <p:spPr>
              <a:xfrm>
                <a:off x="1766725" y="1156176"/>
                <a:ext cx="351312" cy="312043"/>
              </a:xfrm>
              <a:prstGeom prst="flowChartPredefined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553479" y="949787"/>
                <a:ext cx="768734" cy="772670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1246916" y="1534941"/>
              <a:ext cx="137289" cy="14174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519534" y="3986496"/>
            <a:ext cx="4352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network</a:t>
            </a:r>
            <a:r>
              <a:rPr lang="en-US" sz="3600" dirty="0" smtClean="0"/>
              <a:t> of </a:t>
            </a:r>
            <a:r>
              <a:rPr lang="en-US" sz="3600" b="1" dirty="0" smtClean="0"/>
              <a:t>computer  networks</a:t>
            </a:r>
          </a:p>
        </p:txBody>
      </p:sp>
      <p:cxnSp>
        <p:nvCxnSpPr>
          <p:cNvPr id="15" name="Elbow Connector 14"/>
          <p:cNvCxnSpPr>
            <a:stCxn id="7" idx="1"/>
            <a:endCxn id="6" idx="3"/>
          </p:cNvCxnSpPr>
          <p:nvPr/>
        </p:nvCxnSpPr>
        <p:spPr>
          <a:xfrm rot="10800000">
            <a:off x="3604129" y="5362639"/>
            <a:ext cx="411547" cy="4119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7" idx="0"/>
            <a:endCxn id="22" idx="3"/>
          </p:cNvCxnSpPr>
          <p:nvPr/>
        </p:nvCxnSpPr>
        <p:spPr>
          <a:xfrm rot="16200000" flipV="1">
            <a:off x="3443510" y="4870704"/>
            <a:ext cx="1319986" cy="175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" idx="1"/>
            <a:endCxn id="8" idx="2"/>
          </p:cNvCxnSpPr>
          <p:nvPr/>
        </p:nvCxnSpPr>
        <p:spPr>
          <a:xfrm rot="10800000">
            <a:off x="2791838" y="4142518"/>
            <a:ext cx="460979" cy="122012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" idx="0"/>
            <a:endCxn id="22" idx="2"/>
          </p:cNvCxnSpPr>
          <p:nvPr/>
        </p:nvCxnSpPr>
        <p:spPr>
          <a:xfrm rot="5400000" flipH="1" flipV="1">
            <a:off x="3258217" y="4624815"/>
            <a:ext cx="752056" cy="4115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9" idx="1"/>
            <a:endCxn id="8" idx="3"/>
          </p:cNvCxnSpPr>
          <p:nvPr/>
        </p:nvCxnSpPr>
        <p:spPr>
          <a:xfrm rot="10800000" flipV="1">
            <a:off x="2967494" y="3382398"/>
            <a:ext cx="631235" cy="6040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9" idx="0"/>
            <a:endCxn id="11" idx="3"/>
          </p:cNvCxnSpPr>
          <p:nvPr/>
        </p:nvCxnSpPr>
        <p:spPr>
          <a:xfrm rot="16200000" flipV="1">
            <a:off x="2997469" y="2449462"/>
            <a:ext cx="319587" cy="12342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1" idx="1"/>
            <a:endCxn id="10" idx="3"/>
          </p:cNvCxnSpPr>
          <p:nvPr/>
        </p:nvCxnSpPr>
        <p:spPr>
          <a:xfrm rot="10800000" flipV="1">
            <a:off x="1576706" y="2906790"/>
            <a:ext cx="612122" cy="3636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0" idx="1"/>
            <a:endCxn id="13" idx="2"/>
          </p:cNvCxnSpPr>
          <p:nvPr/>
        </p:nvCxnSpPr>
        <p:spPr>
          <a:xfrm rot="10800000">
            <a:off x="956090" y="2269154"/>
            <a:ext cx="269305" cy="100132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1" idx="0"/>
            <a:endCxn id="12" idx="3"/>
          </p:cNvCxnSpPr>
          <p:nvPr/>
        </p:nvCxnSpPr>
        <p:spPr>
          <a:xfrm rot="16200000" flipV="1">
            <a:off x="1868336" y="2254620"/>
            <a:ext cx="637635" cy="35466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0" idx="0"/>
            <a:endCxn id="12" idx="2"/>
          </p:cNvCxnSpPr>
          <p:nvPr/>
        </p:nvCxnSpPr>
        <p:spPr>
          <a:xfrm rot="5400000" flipH="1" flipV="1">
            <a:off x="1194955" y="2475249"/>
            <a:ext cx="845306" cy="4331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2" idx="1"/>
            <a:endCxn id="13" idx="3"/>
          </p:cNvCxnSpPr>
          <p:nvPr/>
        </p:nvCxnSpPr>
        <p:spPr>
          <a:xfrm rot="10800000">
            <a:off x="1131746" y="2113133"/>
            <a:ext cx="526765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4" idx="1"/>
            <a:endCxn id="13" idx="0"/>
          </p:cNvCxnSpPr>
          <p:nvPr/>
        </p:nvCxnSpPr>
        <p:spPr>
          <a:xfrm rot="10800000" flipV="1">
            <a:off x="956089" y="1312197"/>
            <a:ext cx="175656" cy="64491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" idx="0"/>
            <a:endCxn id="7" idx="2"/>
          </p:cNvCxnSpPr>
          <p:nvPr/>
        </p:nvCxnSpPr>
        <p:spPr>
          <a:xfrm rot="16200000" flipV="1">
            <a:off x="4005922" y="6115978"/>
            <a:ext cx="382259" cy="114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286102" y="3518292"/>
            <a:ext cx="2828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The Internet is a… </a:t>
            </a:r>
            <a:endParaRPr lang="en-US" sz="2800" dirty="0"/>
          </a:p>
        </p:txBody>
      </p:sp>
      <p:sp>
        <p:nvSpPr>
          <p:cNvPr id="85" name="TextBox 84"/>
          <p:cNvSpPr txBox="1"/>
          <p:nvPr/>
        </p:nvSpPr>
        <p:spPr>
          <a:xfrm>
            <a:off x="5286102" y="5627557"/>
            <a:ext cx="2554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Why is it called the </a:t>
            </a:r>
          </a:p>
          <a:p>
            <a:pPr algn="ctr"/>
            <a:r>
              <a:rPr lang="en-US" sz="2400" dirty="0" smtClean="0"/>
              <a:t>“Inter - net?”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718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4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I “go to a website?”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4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large lecture…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56870" y="2880085"/>
            <a:ext cx="759692" cy="1780471"/>
            <a:chOff x="1103826" y="2623311"/>
            <a:chExt cx="759692" cy="1780471"/>
          </a:xfrm>
        </p:grpSpPr>
        <p:sp>
          <p:nvSpPr>
            <p:cNvPr id="4" name="Oval 3"/>
            <p:cNvSpPr/>
            <p:nvPr/>
          </p:nvSpPr>
          <p:spPr>
            <a:xfrm>
              <a:off x="1115737" y="2623311"/>
              <a:ext cx="747781" cy="7240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elay 4"/>
            <p:cNvSpPr/>
            <p:nvPr/>
          </p:nvSpPr>
          <p:spPr>
            <a:xfrm rot="16200000">
              <a:off x="955477" y="3495741"/>
              <a:ext cx="1056390" cy="75969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211309" y="2713930"/>
            <a:ext cx="1067307" cy="2019187"/>
            <a:chOff x="6966955" y="2596795"/>
            <a:chExt cx="1067307" cy="2019187"/>
          </a:xfrm>
        </p:grpSpPr>
        <p:sp>
          <p:nvSpPr>
            <p:cNvPr id="52" name="Chord 51"/>
            <p:cNvSpPr/>
            <p:nvPr/>
          </p:nvSpPr>
          <p:spPr>
            <a:xfrm rot="6305829">
              <a:off x="6597581" y="2966169"/>
              <a:ext cx="1806055" cy="1067307"/>
            </a:xfrm>
            <a:prstGeom prst="chor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155451" y="2835511"/>
              <a:ext cx="747781" cy="7240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elay 29"/>
            <p:cNvSpPr/>
            <p:nvPr/>
          </p:nvSpPr>
          <p:spPr>
            <a:xfrm rot="16200000">
              <a:off x="6995191" y="3707941"/>
              <a:ext cx="1056390" cy="75969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88000" y="2114139"/>
            <a:ext cx="5050312" cy="3789804"/>
            <a:chOff x="1880652" y="2041578"/>
            <a:chExt cx="5050312" cy="3789804"/>
          </a:xfrm>
        </p:grpSpPr>
        <p:grpSp>
          <p:nvGrpSpPr>
            <p:cNvPr id="37" name="Group 36"/>
            <p:cNvGrpSpPr/>
            <p:nvPr/>
          </p:nvGrpSpPr>
          <p:grpSpPr>
            <a:xfrm>
              <a:off x="2206844" y="2041578"/>
              <a:ext cx="759692" cy="1780471"/>
              <a:chOff x="1103826" y="2623311"/>
              <a:chExt cx="759692" cy="178047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Delay 38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736433" y="2041578"/>
              <a:ext cx="759692" cy="1780471"/>
              <a:chOff x="1103826" y="2623311"/>
              <a:chExt cx="759692" cy="1780471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elay 50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37165" y="2041578"/>
              <a:ext cx="759692" cy="1780471"/>
              <a:chOff x="1103826" y="2623311"/>
              <a:chExt cx="759692" cy="1780471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elay 14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073159" y="3127045"/>
              <a:ext cx="759692" cy="1780471"/>
              <a:chOff x="1103826" y="2623311"/>
              <a:chExt cx="759692" cy="1780471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Delay 8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397627" y="2041578"/>
              <a:ext cx="759692" cy="1780471"/>
              <a:chOff x="1103826" y="2623311"/>
              <a:chExt cx="759692" cy="1780471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elay 20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907450" y="3153545"/>
              <a:ext cx="759692" cy="1780471"/>
              <a:chOff x="1103826" y="2623311"/>
              <a:chExt cx="759692" cy="1780471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elay 23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171272" y="3151698"/>
              <a:ext cx="759692" cy="1780471"/>
              <a:chOff x="1103826" y="2623311"/>
              <a:chExt cx="759692" cy="178047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Delay 26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879073" y="3153545"/>
              <a:ext cx="759692" cy="1780471"/>
              <a:chOff x="1103826" y="2623311"/>
              <a:chExt cx="759692" cy="1780471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Delay 32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880652" y="3127045"/>
              <a:ext cx="759692" cy="1780471"/>
              <a:chOff x="1103826" y="2623311"/>
              <a:chExt cx="759692" cy="178047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elay 41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736433" y="4050911"/>
              <a:ext cx="759692" cy="1780471"/>
              <a:chOff x="1103826" y="2623311"/>
              <a:chExt cx="759692" cy="1780471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elay 47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409537" y="4050911"/>
              <a:ext cx="759692" cy="1780471"/>
              <a:chOff x="1103826" y="2623311"/>
              <a:chExt cx="759692" cy="178047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elay 17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206844" y="4042867"/>
              <a:ext cx="759692" cy="1780471"/>
              <a:chOff x="1103826" y="2623311"/>
              <a:chExt cx="759692" cy="1780471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elay 35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537165" y="4042867"/>
              <a:ext cx="759692" cy="1780471"/>
              <a:chOff x="1103826" y="2623311"/>
              <a:chExt cx="759692" cy="1780471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Delay 11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061955" y="1632226"/>
            <a:ext cx="1177877" cy="1247859"/>
            <a:chOff x="854607" y="1559665"/>
            <a:chExt cx="1177877" cy="1247859"/>
          </a:xfrm>
        </p:grpSpPr>
        <p:sp>
          <p:nvSpPr>
            <p:cNvPr id="54" name="TextBox 53"/>
            <p:cNvSpPr txBox="1"/>
            <p:nvPr/>
          </p:nvSpPr>
          <p:spPr>
            <a:xfrm>
              <a:off x="854607" y="1559665"/>
              <a:ext cx="1177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is Bob</a:t>
              </a:r>
              <a:endParaRPr lang="en-US" dirty="0"/>
            </a:p>
          </p:txBody>
        </p:sp>
        <p:cxnSp>
          <p:nvCxnSpPr>
            <p:cNvPr id="56" name="Straight Arrow Connector 55"/>
            <p:cNvCxnSpPr>
              <a:stCxn id="54" idx="2"/>
              <a:endCxn id="4" idx="0"/>
            </p:cNvCxnSpPr>
            <p:nvPr/>
          </p:nvCxnSpPr>
          <p:spPr>
            <a:xfrm flipH="1">
              <a:off x="1335324" y="1928997"/>
              <a:ext cx="108222" cy="8785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7348510" y="1632226"/>
            <a:ext cx="1710725" cy="1081703"/>
            <a:chOff x="803312" y="1559666"/>
            <a:chExt cx="1710725" cy="1247857"/>
          </a:xfrm>
        </p:grpSpPr>
        <p:sp>
          <p:nvSpPr>
            <p:cNvPr id="62" name="TextBox 61"/>
            <p:cNvSpPr txBox="1"/>
            <p:nvPr/>
          </p:nvSpPr>
          <p:spPr>
            <a:xfrm>
              <a:off x="803312" y="1559666"/>
              <a:ext cx="1710725" cy="745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</a:p>
            <a:p>
              <a:pPr algn="ctr"/>
              <a:r>
                <a:rPr lang="en-US" dirty="0" smtClean="0"/>
                <a:t>Bob wants her #</a:t>
              </a:r>
              <a:endParaRPr lang="en-US" dirty="0"/>
            </a:p>
          </p:txBody>
        </p:sp>
        <p:cxnSp>
          <p:nvCxnSpPr>
            <p:cNvPr id="63" name="Straight Arrow Connector 62"/>
            <p:cNvCxnSpPr>
              <a:stCxn id="62" idx="2"/>
            </p:cNvCxnSpPr>
            <p:nvPr/>
          </p:nvCxnSpPr>
          <p:spPr>
            <a:xfrm flipH="1">
              <a:off x="1433013" y="2305276"/>
              <a:ext cx="225662" cy="5022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2393652"/>
            <a:ext cx="1909735" cy="3825412"/>
            <a:chOff x="39966" y="3152632"/>
            <a:chExt cx="1909735" cy="3825412"/>
          </a:xfrm>
        </p:grpSpPr>
        <p:grpSp>
          <p:nvGrpSpPr>
            <p:cNvPr id="68" name="Group 67"/>
            <p:cNvGrpSpPr/>
            <p:nvPr/>
          </p:nvGrpSpPr>
          <p:grpSpPr>
            <a:xfrm>
              <a:off x="342229" y="3152632"/>
              <a:ext cx="759692" cy="1780471"/>
              <a:chOff x="1103826" y="2623311"/>
              <a:chExt cx="759692" cy="178047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elay 69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9966" y="6331713"/>
              <a:ext cx="1909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Creeper with the seating chart</a:t>
              </a:r>
              <a:endParaRPr lang="en-US" dirty="0"/>
            </a:p>
          </p:txBody>
        </p:sp>
        <p:cxnSp>
          <p:nvCxnSpPr>
            <p:cNvPr id="74" name="Straight Arrow Connector 73"/>
            <p:cNvCxnSpPr>
              <a:stCxn id="72" idx="0"/>
              <a:endCxn id="70" idx="1"/>
            </p:cNvCxnSpPr>
            <p:nvPr/>
          </p:nvCxnSpPr>
          <p:spPr>
            <a:xfrm flipH="1" flipV="1">
              <a:off x="722075" y="4933103"/>
              <a:ext cx="272759" cy="1398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8" name="Rounded Rectangle 77"/>
          <p:cNvSpPr/>
          <p:nvPr/>
        </p:nvSpPr>
        <p:spPr>
          <a:xfrm>
            <a:off x="1964943" y="3331621"/>
            <a:ext cx="734007" cy="5100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Digits please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 rot="19842107" flipV="1">
            <a:off x="1409872" y="3679610"/>
            <a:ext cx="722653" cy="181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7780582" y="3732926"/>
            <a:ext cx="734007" cy="5100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 #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7412161" y="4868116"/>
            <a:ext cx="102346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Seat H12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21302" y="4724424"/>
            <a:ext cx="89621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Seat A3</a:t>
            </a:r>
          </a:p>
        </p:txBody>
      </p:sp>
    </p:spTree>
    <p:extLst>
      <p:ext uri="{BB962C8B-B14F-4D97-AF65-F5344CB8AC3E}">
        <p14:creationId xmlns:p14="http://schemas.microsoft.com/office/powerpoint/2010/main" val="335002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389 0.06204 0.02778 0.12431 0.04757 0.12524 C 0.06736 0.12616 0.09705 0.04144 0.11892 0.00533 C 0.1408 -0.03078 0.15243 -0.0912 0.17847 -0.09166 C 0.20451 -0.09213 0.24687 -0.04259 0.275 0.00186 C 0.30312 0.0463 0.32882 0.12315 0.34774 0.17454 C 0.36667 0.22593 0.36684 0.31135 0.38889 0.31042 C 0.41094 0.30949 0.44844 0.20903 0.48003 0.16945 C 0.51163 0.12987 0.54479 0.10116 0.57795 0.07246 " pathEditMode="relative" ptsTypes="aaaaaaaaA">
                                      <p:cBhvr>
                                        <p:cTn id="30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295 -0.06111 -0.1059 -0.12222 -0.14306 -0.15347 C -0.17986 -0.18472 -0.19115 -0.18958 -0.22222 -0.1868 C -0.25365 -0.18403 -0.29722 -0.13565 -0.33073 -0.1375 C -0.36424 -0.13935 -0.39653 -0.19745 -0.42326 -0.19745 C -0.45 -0.19745 -0.46215 -0.1412 -0.4908 -0.1375 C -0.51962 -0.13379 -0.56007 -0.19629 -0.59531 -0.17454 C -0.63056 -0.15278 -0.66649 -0.07986 -0.70243 -0.00694 " pathEditMode="relative" ptsTypes="aaaaaaaA">
                                      <p:cBhvr>
                                        <p:cTn id="41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8" grpId="2" animBg="1"/>
      <p:bldP spid="79" grpId="0" animBg="1"/>
      <p:bldP spid="80" grpId="1" animBg="1"/>
      <p:bldP spid="8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Website</a:t>
            </a:r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581608" y="2504609"/>
            <a:ext cx="1412475" cy="1519383"/>
            <a:chOff x="581608" y="2504609"/>
            <a:chExt cx="1412475" cy="1519383"/>
          </a:xfrm>
        </p:grpSpPr>
        <p:sp>
          <p:nvSpPr>
            <p:cNvPr id="4" name="Rounded Rectangle 3"/>
            <p:cNvSpPr/>
            <p:nvPr/>
          </p:nvSpPr>
          <p:spPr>
            <a:xfrm>
              <a:off x="581608" y="2504609"/>
              <a:ext cx="1056389" cy="1056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latin typeface="Arial Black"/>
                  <a:cs typeface="Arial Black"/>
                </a:rPr>
                <a:t>f</a:t>
              </a:r>
              <a:endParaRPr lang="en-US" sz="7200" dirty="0">
                <a:latin typeface="Arial Black"/>
                <a:cs typeface="Arial Black"/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1281910" y="3311781"/>
              <a:ext cx="712173" cy="71221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 flipH="1">
            <a:off x="7138267" y="1958169"/>
            <a:ext cx="890216" cy="726910"/>
            <a:chOff x="6813119" y="2224448"/>
            <a:chExt cx="724041" cy="726910"/>
          </a:xfrm>
        </p:grpSpPr>
        <p:sp>
          <p:nvSpPr>
            <p:cNvPr id="61" name="Rectangle 60"/>
            <p:cNvSpPr/>
            <p:nvPr/>
          </p:nvSpPr>
          <p:spPr>
            <a:xfrm>
              <a:off x="6896205" y="2224448"/>
              <a:ext cx="629085" cy="4575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Browser</a:t>
              </a:r>
              <a:endParaRPr lang="en-US" dirty="0"/>
            </a:p>
          </p:txBody>
        </p:sp>
        <p:sp>
          <p:nvSpPr>
            <p:cNvPr id="62" name="Parallelogram 61"/>
            <p:cNvSpPr/>
            <p:nvPr/>
          </p:nvSpPr>
          <p:spPr>
            <a:xfrm>
              <a:off x="6813119" y="2685080"/>
              <a:ext cx="724041" cy="26627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Can 67"/>
          <p:cNvSpPr/>
          <p:nvPr/>
        </p:nvSpPr>
        <p:spPr>
          <a:xfrm>
            <a:off x="6658211" y="4253832"/>
            <a:ext cx="705661" cy="592226"/>
          </a:xfrm>
          <a:prstGeom prst="can">
            <a:avLst>
              <a:gd name="adj" fmla="val 29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994083" y="1845530"/>
            <a:ext cx="5158778" cy="4388916"/>
            <a:chOff x="1994083" y="1845530"/>
            <a:chExt cx="5158778" cy="4388916"/>
          </a:xfrm>
        </p:grpSpPr>
        <p:grpSp>
          <p:nvGrpSpPr>
            <p:cNvPr id="58" name="Group 57"/>
            <p:cNvGrpSpPr/>
            <p:nvPr/>
          </p:nvGrpSpPr>
          <p:grpSpPr>
            <a:xfrm>
              <a:off x="2630698" y="1845530"/>
              <a:ext cx="3904063" cy="4388916"/>
              <a:chOff x="2540140" y="1948059"/>
              <a:chExt cx="3904063" cy="438891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40140" y="1948059"/>
                <a:ext cx="3904063" cy="4388916"/>
                <a:chOff x="1250451" y="1734215"/>
                <a:chExt cx="3904063" cy="4388916"/>
              </a:xfrm>
            </p:grpSpPr>
            <p:sp>
              <p:nvSpPr>
                <p:cNvPr id="7" name="Predefined Process 6"/>
                <p:cNvSpPr/>
                <p:nvPr/>
              </p:nvSpPr>
              <p:spPr>
                <a:xfrm>
                  <a:off x="3887796" y="5206616"/>
                  <a:ext cx="351312" cy="312043"/>
                </a:xfrm>
                <a:prstGeom prst="flowChartPredefinedProcess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Predefined Process 7"/>
                <p:cNvSpPr/>
                <p:nvPr/>
              </p:nvSpPr>
              <p:spPr>
                <a:xfrm>
                  <a:off x="4650655" y="5618525"/>
                  <a:ext cx="351312" cy="312043"/>
                </a:xfrm>
                <a:prstGeom prst="flowChartPredefinedProcess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Predefined Process 8"/>
                <p:cNvSpPr/>
                <p:nvPr/>
              </p:nvSpPr>
              <p:spPr>
                <a:xfrm>
                  <a:off x="3251161" y="3830474"/>
                  <a:ext cx="351312" cy="312043"/>
                </a:xfrm>
                <a:prstGeom prst="flowChartPredefinedProcess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Predefined Process 9"/>
                <p:cNvSpPr/>
                <p:nvPr/>
              </p:nvSpPr>
              <p:spPr>
                <a:xfrm>
                  <a:off x="4233708" y="3226377"/>
                  <a:ext cx="351312" cy="312043"/>
                </a:xfrm>
                <a:prstGeom prst="flowChartPredefinedProcess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Predefined Process 10"/>
                <p:cNvSpPr/>
                <p:nvPr/>
              </p:nvSpPr>
              <p:spPr>
                <a:xfrm>
                  <a:off x="1860374" y="3114460"/>
                  <a:ext cx="351312" cy="312043"/>
                </a:xfrm>
                <a:prstGeom prst="flowChartPredefinedProcess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Predefined Process 11"/>
                <p:cNvSpPr/>
                <p:nvPr/>
              </p:nvSpPr>
              <p:spPr>
                <a:xfrm>
                  <a:off x="2823808" y="2750768"/>
                  <a:ext cx="351312" cy="312043"/>
                </a:xfrm>
                <a:prstGeom prst="flowChartPredefinedProcess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Predefined Process 12"/>
                <p:cNvSpPr/>
                <p:nvPr/>
              </p:nvSpPr>
              <p:spPr>
                <a:xfrm>
                  <a:off x="2293490" y="1957111"/>
                  <a:ext cx="351312" cy="312043"/>
                </a:xfrm>
                <a:prstGeom prst="flowChartPredefinedProcess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Predefined Process 13"/>
                <p:cNvSpPr/>
                <p:nvPr/>
              </p:nvSpPr>
              <p:spPr>
                <a:xfrm>
                  <a:off x="1415413" y="1957111"/>
                  <a:ext cx="351312" cy="312043"/>
                </a:xfrm>
                <a:prstGeom prst="flowChartPredefinedProcess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Predefined Process 14"/>
                <p:cNvSpPr/>
                <p:nvPr/>
              </p:nvSpPr>
              <p:spPr>
                <a:xfrm>
                  <a:off x="4299343" y="4142517"/>
                  <a:ext cx="351312" cy="312043"/>
                </a:xfrm>
                <a:prstGeom prst="flowChartPredefinedProcess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440450" y="5475107"/>
                  <a:ext cx="714064" cy="6480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671716" y="4938465"/>
                  <a:ext cx="768734" cy="7726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4056083" y="3962073"/>
                  <a:ext cx="768734" cy="7726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039216" y="3575738"/>
                  <a:ext cx="768734" cy="7726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16399" y="2996063"/>
                  <a:ext cx="768734" cy="7726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634788" y="2570686"/>
                  <a:ext cx="768734" cy="7726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634818" y="2840042"/>
                  <a:ext cx="768734" cy="7726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118037" y="1798016"/>
                  <a:ext cx="768734" cy="7726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250451" y="1734215"/>
                  <a:ext cx="768734" cy="77267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Elbow Connector 24"/>
              <p:cNvCxnSpPr>
                <a:stCxn id="8" idx="1"/>
                <a:endCxn id="7" idx="3"/>
              </p:cNvCxnSpPr>
              <p:nvPr/>
            </p:nvCxnSpPr>
            <p:spPr>
              <a:xfrm rot="10800000">
                <a:off x="5528798" y="5576483"/>
                <a:ext cx="411547" cy="41190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>
                <a:stCxn id="8" idx="0"/>
                <a:endCxn id="15" idx="3"/>
              </p:cNvCxnSpPr>
              <p:nvPr/>
            </p:nvCxnSpPr>
            <p:spPr>
              <a:xfrm rot="16200000" flipV="1">
                <a:off x="5368179" y="5084548"/>
                <a:ext cx="1319986" cy="175656"/>
              </a:xfrm>
              <a:prstGeom prst="bentConnector2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26"/>
              <p:cNvCxnSpPr>
                <a:stCxn id="7" idx="1"/>
                <a:endCxn id="9" idx="2"/>
              </p:cNvCxnSpPr>
              <p:nvPr/>
            </p:nvCxnSpPr>
            <p:spPr>
              <a:xfrm rot="10800000">
                <a:off x="4716507" y="4356362"/>
                <a:ext cx="460979" cy="1220121"/>
              </a:xfrm>
              <a:prstGeom prst="bentConnector2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>
                <a:stCxn id="7" idx="0"/>
                <a:endCxn id="15" idx="2"/>
              </p:cNvCxnSpPr>
              <p:nvPr/>
            </p:nvCxnSpPr>
            <p:spPr>
              <a:xfrm rot="5400000" flipH="1" flipV="1">
                <a:off x="5182886" y="4838659"/>
                <a:ext cx="752056" cy="41154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stCxn id="10" idx="1"/>
                <a:endCxn id="9" idx="3"/>
              </p:cNvCxnSpPr>
              <p:nvPr/>
            </p:nvCxnSpPr>
            <p:spPr>
              <a:xfrm rot="10800000" flipV="1">
                <a:off x="4892163" y="3596242"/>
                <a:ext cx="631235" cy="60409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stCxn id="10" idx="0"/>
                <a:endCxn id="12" idx="3"/>
              </p:cNvCxnSpPr>
              <p:nvPr/>
            </p:nvCxnSpPr>
            <p:spPr>
              <a:xfrm rot="16200000" flipV="1">
                <a:off x="4922138" y="2663306"/>
                <a:ext cx="319587" cy="1234244"/>
              </a:xfrm>
              <a:prstGeom prst="bentConnector2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12" idx="1"/>
                <a:endCxn id="11" idx="3"/>
              </p:cNvCxnSpPr>
              <p:nvPr/>
            </p:nvCxnSpPr>
            <p:spPr>
              <a:xfrm rot="10800000" flipV="1">
                <a:off x="3501375" y="3120634"/>
                <a:ext cx="612122" cy="36369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stCxn id="11" idx="1"/>
                <a:endCxn id="14" idx="2"/>
              </p:cNvCxnSpPr>
              <p:nvPr/>
            </p:nvCxnSpPr>
            <p:spPr>
              <a:xfrm rot="10800000">
                <a:off x="2880759" y="2482998"/>
                <a:ext cx="269305" cy="1001328"/>
              </a:xfrm>
              <a:prstGeom prst="bentConnector2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12" idx="0"/>
                <a:endCxn id="13" idx="3"/>
              </p:cNvCxnSpPr>
              <p:nvPr/>
            </p:nvCxnSpPr>
            <p:spPr>
              <a:xfrm rot="16200000" flipV="1">
                <a:off x="3793005" y="2468464"/>
                <a:ext cx="637635" cy="354662"/>
              </a:xfrm>
              <a:prstGeom prst="bentConnector2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/>
              <p:cNvCxnSpPr>
                <a:stCxn id="11" idx="0"/>
                <a:endCxn id="13" idx="2"/>
              </p:cNvCxnSpPr>
              <p:nvPr/>
            </p:nvCxnSpPr>
            <p:spPr>
              <a:xfrm rot="5400000" flipH="1" flipV="1">
                <a:off x="3119624" y="2689093"/>
                <a:ext cx="845306" cy="43311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13" idx="1"/>
                <a:endCxn id="14" idx="3"/>
              </p:cNvCxnSpPr>
              <p:nvPr/>
            </p:nvCxnSpPr>
            <p:spPr>
              <a:xfrm rot="10800000">
                <a:off x="3056415" y="2326977"/>
                <a:ext cx="526765" cy="1270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Elbow Connector 64"/>
            <p:cNvCxnSpPr>
              <a:stCxn id="61" idx="3"/>
              <a:endCxn id="10" idx="3"/>
            </p:cNvCxnSpPr>
            <p:nvPr/>
          </p:nvCxnSpPr>
          <p:spPr>
            <a:xfrm rot="10800000" flipV="1">
              <a:off x="5965267" y="2186946"/>
              <a:ext cx="1187594" cy="1306768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5" idx="4"/>
              <a:endCxn id="14" idx="1"/>
            </p:cNvCxnSpPr>
            <p:nvPr/>
          </p:nvCxnSpPr>
          <p:spPr>
            <a:xfrm flipV="1">
              <a:off x="1994083" y="2224448"/>
              <a:ext cx="801577" cy="1443439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68" idx="2"/>
              <a:endCxn id="10" idx="3"/>
            </p:cNvCxnSpPr>
            <p:nvPr/>
          </p:nvCxnSpPr>
          <p:spPr>
            <a:xfrm rot="10800000">
              <a:off x="5965267" y="3493715"/>
              <a:ext cx="692944" cy="105623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7138267" y="1527660"/>
            <a:ext cx="72714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1092" y="3638243"/>
            <a:ext cx="78739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61912" y="4865114"/>
            <a:ext cx="58221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DNS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90179" y="3094660"/>
            <a:ext cx="1362573" cy="1146454"/>
            <a:chOff x="6974570" y="2951358"/>
            <a:chExt cx="1362573" cy="1146454"/>
          </a:xfrm>
        </p:grpSpPr>
        <p:cxnSp>
          <p:nvCxnSpPr>
            <p:cNvPr id="89" name="Curved Connector 88"/>
            <p:cNvCxnSpPr/>
            <p:nvPr/>
          </p:nvCxnSpPr>
          <p:spPr>
            <a:xfrm rot="5400000">
              <a:off x="6823835" y="3265790"/>
              <a:ext cx="1146454" cy="517589"/>
            </a:xfrm>
            <a:prstGeom prst="curvedConnector3">
              <a:avLst>
                <a:gd name="adj1" fmla="val 24115"/>
              </a:avLst>
            </a:prstGeom>
            <a:ln w="104775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974570" y="3324438"/>
              <a:ext cx="136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f</a:t>
              </a:r>
              <a:r>
                <a:rPr lang="en-US" sz="1600" dirty="0" err="1" smtClean="0"/>
                <a:t>acebook.com</a:t>
              </a:r>
              <a:endParaRPr lang="en-US" sz="16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471465" y="2862086"/>
            <a:ext cx="1380006" cy="1703790"/>
            <a:chOff x="7471465" y="2862086"/>
            <a:chExt cx="1380006" cy="1703790"/>
          </a:xfrm>
        </p:grpSpPr>
        <p:cxnSp>
          <p:nvCxnSpPr>
            <p:cNvPr id="92" name="Curved Connector 91"/>
            <p:cNvCxnSpPr/>
            <p:nvPr/>
          </p:nvCxnSpPr>
          <p:spPr>
            <a:xfrm rot="5400000" flipH="1" flipV="1">
              <a:off x="6898079" y="3435472"/>
              <a:ext cx="1703790" cy="557017"/>
            </a:xfrm>
            <a:prstGeom prst="curvedConnector3">
              <a:avLst>
                <a:gd name="adj1" fmla="val 3321"/>
              </a:avLst>
            </a:prstGeom>
            <a:ln w="104775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471466" y="3904111"/>
              <a:ext cx="1380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69.171.229.11</a:t>
              </a: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5820697" y="1726888"/>
            <a:ext cx="906218" cy="3648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</a:t>
            </a:r>
            <a:endParaRPr lang="en-US" sz="1400" dirty="0"/>
          </a:p>
        </p:txBody>
      </p:sp>
      <p:sp>
        <p:nvSpPr>
          <p:cNvPr id="101" name="Rounded Rectangle 100"/>
          <p:cNvSpPr/>
          <p:nvPr/>
        </p:nvSpPr>
        <p:spPr>
          <a:xfrm>
            <a:off x="1736550" y="3873261"/>
            <a:ext cx="906218" cy="3648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response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664386" y="3037778"/>
            <a:ext cx="976732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Domain Name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911250" y="4250904"/>
            <a:ext cx="97673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283828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355 0.09417 0.02762 0.18834 0.01563 0.22652 C 0.00365 0.2647 -0.05801 0.2404 -0.07139 0.22837 C -0.08494 0.21634 -0.04082 0.1659 -0.06514 0.15387 C -0.08945 0.14184 -0.19072 0.174 -0.21695 0.15572 C -0.24318 0.13744 -0.19611 0.0634 -0.22199 0.04489 C -0.24787 0.02638 -0.33594 0.04489 -0.37276 0.04489 C -0.40959 0.04489 -0.43252 0.01019 -0.44294 0.04489 C -0.45336 0.0796 -0.42817 0.21773 -0.43512 0.25267 C -0.44207 0.2876 -0.47629 0.25405 -0.48445 0.25429 " pathEditMode="relative" ptsTypes="aaaaaaaaaA">
                                      <p:cBhvr>
                                        <p:cTn id="5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33 -0.10643 -0.0165 -0.21286 -0.00521 -0.2559 C 0.00608 -0.29893 0.05733 -0.28621 0.06757 -0.25775 C 0.07782 -0.22929 0.04864 -0.11129 0.05594 -0.08468 C 0.06323 -0.05807 0.09519 -0.09717 0.1117 -0.09856 C 0.1282 -0.09995 0.14765 -0.08491 0.1546 -0.09324 C 0.16155 -0.10157 0.11725 -0.14021 0.15338 -0.14877 C 0.18951 -0.15733 0.33508 -0.15571 0.37155 -0.1453 C 0.40803 -0.13489 0.36009 -0.09787 0.37277 -0.08653 C 0.38545 -0.07519 0.43652 -0.04673 0.44815 -0.07774 C 0.45979 -0.10874 0.4287 -0.24132 0.44294 -0.27325 C 0.45719 -0.30518 0.4954 -0.28759 0.53379 -0.26978 " pathEditMode="relative" ptsTypes="aaaaaaaaaaaA">
                                      <p:cBhvr>
                                        <p:cTn id="6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72" grpId="0" animBg="1"/>
      <p:bldP spid="73" grpId="0" animBg="1"/>
      <p:bldP spid="100" grpId="0" animBg="1"/>
      <p:bldP spid="100" grpId="1" animBg="1"/>
      <p:bldP spid="100" grpId="2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2581180" y="2105015"/>
            <a:ext cx="3970479" cy="2979487"/>
            <a:chOff x="1880652" y="2041578"/>
            <a:chExt cx="5050312" cy="3789804"/>
          </a:xfrm>
        </p:grpSpPr>
        <p:grpSp>
          <p:nvGrpSpPr>
            <p:cNvPr id="66" name="Group 65"/>
            <p:cNvGrpSpPr/>
            <p:nvPr/>
          </p:nvGrpSpPr>
          <p:grpSpPr>
            <a:xfrm>
              <a:off x="2206844" y="2041578"/>
              <a:ext cx="759692" cy="1780471"/>
              <a:chOff x="1103826" y="2623311"/>
              <a:chExt cx="759692" cy="1780471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Delay 103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736433" y="2041578"/>
              <a:ext cx="759692" cy="1780471"/>
              <a:chOff x="1103826" y="2623311"/>
              <a:chExt cx="759692" cy="1780471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elay 101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537165" y="2041578"/>
              <a:ext cx="759692" cy="1780471"/>
              <a:chOff x="1103826" y="2623311"/>
              <a:chExt cx="759692" cy="178047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Delay 99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073159" y="3127045"/>
              <a:ext cx="759692" cy="1780471"/>
              <a:chOff x="1103826" y="2623311"/>
              <a:chExt cx="759692" cy="1780471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Delay 97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397627" y="2041578"/>
              <a:ext cx="759692" cy="1780471"/>
              <a:chOff x="1103826" y="2623311"/>
              <a:chExt cx="759692" cy="1780471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elay 95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907450" y="3153545"/>
              <a:ext cx="759692" cy="1780471"/>
              <a:chOff x="1103826" y="2623311"/>
              <a:chExt cx="759692" cy="1780471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Delay 93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171272" y="3151698"/>
              <a:ext cx="759692" cy="1780471"/>
              <a:chOff x="1103826" y="2623311"/>
              <a:chExt cx="759692" cy="1780471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elay 91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879073" y="3153545"/>
              <a:ext cx="759692" cy="1780471"/>
              <a:chOff x="1103826" y="2623311"/>
              <a:chExt cx="759692" cy="1780471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Delay 89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880652" y="3127045"/>
              <a:ext cx="759692" cy="1780471"/>
              <a:chOff x="1103826" y="2623311"/>
              <a:chExt cx="759692" cy="1780471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Delay 87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736433" y="4050911"/>
              <a:ext cx="759692" cy="1780471"/>
              <a:chOff x="1103826" y="2623311"/>
              <a:chExt cx="759692" cy="1780471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elay 85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409537" y="4050911"/>
              <a:ext cx="759692" cy="1780471"/>
              <a:chOff x="1103826" y="2623311"/>
              <a:chExt cx="759692" cy="178047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Delay 83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206844" y="4042867"/>
              <a:ext cx="759692" cy="1780471"/>
              <a:chOff x="1103826" y="2623311"/>
              <a:chExt cx="759692" cy="1780471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Delay 81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537165" y="4042867"/>
              <a:ext cx="759692" cy="1780471"/>
              <a:chOff x="1103826" y="2623311"/>
              <a:chExt cx="759692" cy="178047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115737" y="2623311"/>
                <a:ext cx="747781" cy="724081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elay 79"/>
              <p:cNvSpPr/>
              <p:nvPr/>
            </p:nvSpPr>
            <p:spPr>
              <a:xfrm rot="16200000">
                <a:off x="955477" y="3495741"/>
                <a:ext cx="1056390" cy="759692"/>
              </a:xfrm>
              <a:prstGeom prst="flowChartDelay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Can you map the objects/entities between the lecture hall and the Internet?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1679027" y="4203541"/>
            <a:ext cx="759692" cy="1780471"/>
            <a:chOff x="342229" y="3152632"/>
            <a:chExt cx="759692" cy="1780471"/>
          </a:xfrm>
        </p:grpSpPr>
        <p:sp>
          <p:nvSpPr>
            <p:cNvPr id="4" name="Oval 3"/>
            <p:cNvSpPr/>
            <p:nvPr/>
          </p:nvSpPr>
          <p:spPr>
            <a:xfrm>
              <a:off x="354140" y="3152632"/>
              <a:ext cx="747781" cy="72408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elay 4"/>
            <p:cNvSpPr/>
            <p:nvPr/>
          </p:nvSpPr>
          <p:spPr>
            <a:xfrm rot="16200000">
              <a:off x="193880" y="4025062"/>
              <a:ext cx="1056390" cy="759692"/>
            </a:xfrm>
            <a:prstGeom prst="flowChartDelay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787180" y="2369020"/>
            <a:ext cx="1067307" cy="2019187"/>
            <a:chOff x="6966955" y="2596795"/>
            <a:chExt cx="1067307" cy="2019187"/>
          </a:xfrm>
        </p:grpSpPr>
        <p:sp>
          <p:nvSpPr>
            <p:cNvPr id="51" name="Chord 50"/>
            <p:cNvSpPr/>
            <p:nvPr/>
          </p:nvSpPr>
          <p:spPr>
            <a:xfrm rot="6305829">
              <a:off x="6597581" y="2966169"/>
              <a:ext cx="1806055" cy="1067307"/>
            </a:xfrm>
            <a:prstGeom prst="chor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155451" y="2835511"/>
              <a:ext cx="747781" cy="7240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elay 52"/>
            <p:cNvSpPr/>
            <p:nvPr/>
          </p:nvSpPr>
          <p:spPr>
            <a:xfrm rot="16200000">
              <a:off x="6995191" y="3707941"/>
              <a:ext cx="1056390" cy="75969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74432" y="2553179"/>
            <a:ext cx="759692" cy="1780471"/>
            <a:chOff x="1103826" y="2623311"/>
            <a:chExt cx="759692" cy="1780471"/>
          </a:xfrm>
        </p:grpSpPr>
        <p:sp>
          <p:nvSpPr>
            <p:cNvPr id="55" name="Oval 54"/>
            <p:cNvSpPr/>
            <p:nvPr/>
          </p:nvSpPr>
          <p:spPr>
            <a:xfrm>
              <a:off x="1115737" y="2623311"/>
              <a:ext cx="747781" cy="7240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elay 55"/>
            <p:cNvSpPr/>
            <p:nvPr/>
          </p:nvSpPr>
          <p:spPr>
            <a:xfrm rot="16200000">
              <a:off x="955477" y="3495741"/>
              <a:ext cx="1056390" cy="759692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1518349" y="2647182"/>
            <a:ext cx="734007" cy="5100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Digits please</a:t>
            </a:r>
            <a:endParaRPr lang="en-US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7822959" y="2851895"/>
            <a:ext cx="734007" cy="5100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 #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91204" y="3484952"/>
            <a:ext cx="72714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40955" y="3684722"/>
            <a:ext cx="78739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97161" y="3361501"/>
            <a:ext cx="1090438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 of the Internet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39454" y="5433484"/>
            <a:ext cx="58221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DNS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79027" y="2356907"/>
            <a:ext cx="95410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Request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14690" y="2561287"/>
            <a:ext cx="108455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Response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40955" y="4488254"/>
            <a:ext cx="102346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Seat H12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22138" y="4388207"/>
            <a:ext cx="89621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Seat A3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687147" y="1846530"/>
            <a:ext cx="976732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Domain Name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34593" y="4786360"/>
            <a:ext cx="97673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IP address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050509" y="1982321"/>
            <a:ext cx="6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9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105" grpId="0" animBg="1"/>
      <p:bldP spid="106" grpId="0" animBg="1"/>
      <p:bldP spid="107" grpId="0" animBg="1"/>
      <p:bldP spid="108" grpId="0" animBg="1"/>
      <p:bldP spid="1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things don’t work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might cause delays?</a:t>
            </a:r>
          </a:p>
          <a:p>
            <a:r>
              <a:rPr lang="en-US" dirty="0" smtClean="0"/>
              <a:t>What might cause these errors?</a:t>
            </a:r>
          </a:p>
          <a:p>
            <a:pPr lvl="1"/>
            <a:r>
              <a:rPr lang="en-US" dirty="0" smtClean="0"/>
              <a:t>Error 404: Not Found</a:t>
            </a:r>
          </a:p>
          <a:p>
            <a:pPr lvl="1"/>
            <a:r>
              <a:rPr lang="en-US" dirty="0" smtClean="0"/>
              <a:t>Error 403: Forbidden</a:t>
            </a:r>
          </a:p>
          <a:p>
            <a:pPr lvl="1"/>
            <a:r>
              <a:rPr lang="en-US" dirty="0" smtClean="0"/>
              <a:t>Error 503: Service Unavailable</a:t>
            </a:r>
          </a:p>
          <a:p>
            <a:pPr lvl="1"/>
            <a:r>
              <a:rPr lang="en-US" dirty="0" smtClean="0"/>
              <a:t>“Oops! Google Chrome could not find …”</a:t>
            </a:r>
          </a:p>
          <a:p>
            <a:r>
              <a:rPr lang="en-US" dirty="0" smtClean="0"/>
              <a:t>FYI:</a:t>
            </a:r>
          </a:p>
          <a:p>
            <a:pPr lvl="1"/>
            <a:r>
              <a:rPr lang="en-US" dirty="0" smtClean="0"/>
              <a:t>Error 4xx means issue with client</a:t>
            </a:r>
          </a:p>
          <a:p>
            <a:pPr lvl="1"/>
            <a:r>
              <a:rPr lang="en-US" dirty="0" smtClean="0"/>
              <a:t>Error 5xx means issue with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2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297</Words>
  <Application>Microsoft Macintosh PowerPoint</Application>
  <PresentationFormat>On-screen Show (4:3)</PresentationFormat>
  <Paragraphs>74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Conceptual Understanding of the Internet</vt:lpstr>
      <vt:lpstr>First: How does data travel on the Internet?</vt:lpstr>
      <vt:lpstr>US Postal System</vt:lpstr>
      <vt:lpstr>The Internet</vt:lpstr>
      <vt:lpstr>What happens when I “go to a website?”</vt:lpstr>
      <vt:lpstr>Consider a large lecture…</vt:lpstr>
      <vt:lpstr>Accessing a Website</vt:lpstr>
      <vt:lpstr>Can you map the objects/entities between the lecture hall and the Internet?</vt:lpstr>
      <vt:lpstr>Sometimes things don’t work out</vt:lpstr>
      <vt:lpstr>What could go wrong?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Internet Works</dc:title>
  <dc:creator>Hain-Lee Hsueh</dc:creator>
  <cp:lastModifiedBy>Hain-Lee Hsueh</cp:lastModifiedBy>
  <cp:revision>17</cp:revision>
  <dcterms:created xsi:type="dcterms:W3CDTF">2012-03-19T22:26:54Z</dcterms:created>
  <dcterms:modified xsi:type="dcterms:W3CDTF">2012-03-21T01:06:16Z</dcterms:modified>
</cp:coreProperties>
</file>