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</p:sldMasterIdLst>
  <p:sldIdLst>
    <p:sldId id="256" r:id="rId19"/>
    <p:sldId id="257" r:id="rId20"/>
    <p:sldId id="258" r:id="rId21"/>
    <p:sldId id="260" r:id="rId22"/>
    <p:sldId id="261" r:id="rId23"/>
    <p:sldId id="259" r:id="rId24"/>
    <p:sldId id="262" r:id="rId25"/>
    <p:sldId id="266" r:id="rId26"/>
    <p:sldId id="264" r:id="rId27"/>
    <p:sldId id="267" r:id="rId2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4572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4572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4572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4572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6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2163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94819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2139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4222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771903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4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92498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87231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091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434813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76478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164714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94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34583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1779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09502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0590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26384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04421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9097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6043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777591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446839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382739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9239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1144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62830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260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50029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459141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09863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9679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5630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779228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251797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21365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581263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1754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4651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5462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8989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756010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1123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80467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4567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214579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542328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685126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0346722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1171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2614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31288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6704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432665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54000"/>
            <a:ext cx="6070600" cy="923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4000"/>
            <a:ext cx="6070600" cy="923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0822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9188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4079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77200"/>
            <a:ext cx="6070600" cy="120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77200"/>
            <a:ext cx="6070600" cy="120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897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563263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4291141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408821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9706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92329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9232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59139"/>
      </p:ext>
    </p:extLst>
  </p:cSld>
  <p:clrMapOvr>
    <a:masterClrMapping/>
  </p:clrMapOvr>
  <p:transition xmlns:p14="http://schemas.microsoft.com/office/powerpoint/2010/main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4265"/>
      </p:ext>
    </p:extLst>
  </p:cSld>
  <p:clrMapOvr>
    <a:masterClrMapping/>
  </p:clrMapOvr>
  <p:transition xmlns:p14="http://schemas.microsoft.com/office/powerpoint/2010/main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64606"/>
      </p:ext>
    </p:extLst>
  </p:cSld>
  <p:clrMapOvr>
    <a:masterClrMapping/>
  </p:clrMapOvr>
  <p:transition xmlns:p14="http://schemas.microsoft.com/office/powerpoint/2010/main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4278324"/>
      </p:ext>
    </p:extLst>
  </p:cSld>
  <p:clrMapOvr>
    <a:masterClrMapping/>
  </p:clrMapOvr>
  <p:transition xmlns:p14="http://schemas.microsoft.com/office/powerpoint/2010/main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179"/>
      </p:ext>
    </p:extLst>
  </p:cSld>
  <p:clrMapOvr>
    <a:masterClrMapping/>
  </p:clrMapOvr>
  <p:transition xmlns:p14="http://schemas.microsoft.com/office/powerpoint/2010/main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744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064"/>
      </p:ext>
    </p:extLst>
  </p:cSld>
  <p:clrMapOvr>
    <a:masterClrMapping/>
  </p:clrMapOvr>
  <p:transition xmlns:p14="http://schemas.microsoft.com/office/powerpoint/2010/main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81157"/>
      </p:ext>
    </p:extLst>
  </p:cSld>
  <p:clrMapOvr>
    <a:masterClrMapping/>
  </p:clrMapOvr>
  <p:transition xmlns:p14="http://schemas.microsoft.com/office/powerpoint/2010/main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99487"/>
      </p:ext>
    </p:extLst>
  </p:cSld>
  <p:clrMapOvr>
    <a:masterClrMapping/>
  </p:clrMapOvr>
  <p:transition xmlns:p14="http://schemas.microsoft.com/office/powerpoint/2010/main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56253"/>
      </p:ext>
    </p:extLst>
  </p:cSld>
  <p:clrMapOvr>
    <a:masterClrMapping/>
  </p:clrMapOvr>
  <p:transition xmlns:p14="http://schemas.microsoft.com/office/powerpoint/2010/main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160429"/>
      </p:ext>
    </p:extLst>
  </p:cSld>
  <p:clrMapOvr>
    <a:masterClrMapping/>
  </p:clrMapOvr>
  <p:transition xmlns:p14="http://schemas.microsoft.com/office/powerpoint/2010/main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5799"/>
      </p:ext>
    </p:extLst>
  </p:cSld>
  <p:clrMapOvr>
    <a:masterClrMapping/>
  </p:clrMapOvr>
  <p:transition xmlns:p14="http://schemas.microsoft.com/office/powerpoint/2010/main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5184"/>
      </p:ext>
    </p:extLst>
  </p:cSld>
  <p:clrMapOvr>
    <a:masterClrMapping/>
  </p:clrMapOvr>
  <p:transition xmlns:p14="http://schemas.microsoft.com/office/powerpoint/2010/main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5506"/>
      </p:ext>
    </p:extLst>
  </p:cSld>
  <p:clrMapOvr>
    <a:masterClrMapping/>
  </p:clrMapOvr>
  <p:transition xmlns:p14="http://schemas.microsoft.com/office/powerpoint/2010/main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3974"/>
      </p:ext>
    </p:extLst>
  </p:cSld>
  <p:clrMapOvr>
    <a:masterClrMapping/>
  </p:clrMapOvr>
  <p:transition xmlns:p14="http://schemas.microsoft.com/office/powerpoint/2010/main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123363"/>
      </p:ext>
    </p:extLst>
  </p:cSld>
  <p:clrMapOvr>
    <a:masterClrMapping/>
  </p:clrMapOvr>
  <p:transition xmlns:p14="http://schemas.microsoft.com/office/powerpoint/2010/main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57365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7705"/>
      </p:ext>
    </p:extLst>
  </p:cSld>
  <p:clrMapOvr>
    <a:masterClrMapping/>
  </p:clrMapOvr>
  <p:transition xmlns:p14="http://schemas.microsoft.com/office/powerpoint/2010/main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566"/>
      </p:ext>
    </p:extLst>
  </p:cSld>
  <p:clrMapOvr>
    <a:masterClrMapping/>
  </p:clrMapOvr>
  <p:transition xmlns:p14="http://schemas.microsoft.com/office/powerpoint/2010/main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67384"/>
      </p:ext>
    </p:extLst>
  </p:cSld>
  <p:clrMapOvr>
    <a:masterClrMapping/>
  </p:clrMapOvr>
  <p:transition xmlns:p14="http://schemas.microsoft.com/office/powerpoint/2010/main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82051"/>
      </p:ext>
    </p:extLst>
  </p:cSld>
  <p:clrMapOvr>
    <a:masterClrMapping/>
  </p:clrMapOvr>
  <p:transition xmlns:p14="http://schemas.microsoft.com/office/powerpoint/2010/main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3989756"/>
      </p:ext>
    </p:extLst>
  </p:cSld>
  <p:clrMapOvr>
    <a:masterClrMapping/>
  </p:clrMapOvr>
  <p:transition xmlns:p14="http://schemas.microsoft.com/office/powerpoint/2010/main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611119"/>
      </p:ext>
    </p:extLst>
  </p:cSld>
  <p:clrMapOvr>
    <a:masterClrMapping/>
  </p:clrMapOvr>
  <p:transition xmlns:p14="http://schemas.microsoft.com/office/powerpoint/2010/main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0968"/>
      </p:ext>
    </p:extLst>
  </p:cSld>
  <p:clrMapOvr>
    <a:masterClrMapping/>
  </p:clrMapOvr>
  <p:transition xmlns:p14="http://schemas.microsoft.com/office/powerpoint/2010/main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097"/>
      </p:ext>
    </p:extLst>
  </p:cSld>
  <p:clrMapOvr>
    <a:masterClrMapping/>
  </p:clrMapOvr>
  <p:transition xmlns:p14="http://schemas.microsoft.com/office/powerpoint/2010/main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8486"/>
      </p:ext>
    </p:extLst>
  </p:cSld>
  <p:clrMapOvr>
    <a:masterClrMapping/>
  </p:clrMapOvr>
  <p:transition xmlns:p14="http://schemas.microsoft.com/office/powerpoint/2010/main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15470"/>
      </p:ext>
    </p:extLst>
  </p:cSld>
  <p:clrMapOvr>
    <a:masterClrMapping/>
  </p:clrMapOvr>
  <p:transition xmlns:p14="http://schemas.microsoft.com/office/powerpoint/2010/main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69386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764606"/>
      </p:ext>
    </p:extLst>
  </p:cSld>
  <p:clrMapOvr>
    <a:masterClrMapping/>
  </p:clrMapOvr>
  <p:transition xmlns:p14="http://schemas.microsoft.com/office/powerpoint/2010/main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409"/>
      </p:ext>
    </p:extLst>
  </p:cSld>
  <p:clrMapOvr>
    <a:masterClrMapping/>
  </p:clrMapOvr>
  <p:transition xmlns:p14="http://schemas.microsoft.com/office/powerpoint/2010/main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1486"/>
      </p:ext>
    </p:extLst>
  </p:cSld>
  <p:clrMapOvr>
    <a:masterClrMapping/>
  </p:clrMapOvr>
  <p:transition xmlns:p14="http://schemas.microsoft.com/office/powerpoint/2010/main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41008"/>
      </p:ext>
    </p:extLst>
  </p:cSld>
  <p:clrMapOvr>
    <a:masterClrMapping/>
  </p:clrMapOvr>
  <p:transition xmlns:p14="http://schemas.microsoft.com/office/powerpoint/2010/main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311178"/>
      </p:ext>
    </p:extLst>
  </p:cSld>
  <p:clrMapOvr>
    <a:masterClrMapping/>
  </p:clrMapOvr>
  <p:transition xmlns:p14="http://schemas.microsoft.com/office/powerpoint/2010/main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237706"/>
      </p:ext>
    </p:extLst>
  </p:cSld>
  <p:clrMapOvr>
    <a:masterClrMapping/>
  </p:clrMapOvr>
  <p:transition xmlns:p14="http://schemas.microsoft.com/office/powerpoint/2010/main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538025"/>
      </p:ext>
    </p:extLst>
  </p:cSld>
  <p:clrMapOvr>
    <a:masterClrMapping/>
  </p:clrMapOvr>
  <p:transition xmlns:p14="http://schemas.microsoft.com/office/powerpoint/2010/main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5601"/>
      </p:ext>
    </p:extLst>
  </p:cSld>
  <p:clrMapOvr>
    <a:masterClrMapping/>
  </p:clrMapOvr>
  <p:transition xmlns:p14="http://schemas.microsoft.com/office/powerpoint/2010/main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60587"/>
      </p:ext>
    </p:extLst>
  </p:cSld>
  <p:clrMapOvr>
    <a:masterClrMapping/>
  </p:clrMapOvr>
  <p:transition xmlns:p14="http://schemas.microsoft.com/office/powerpoint/2010/main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57529"/>
      </p:ext>
    </p:extLst>
  </p:cSld>
  <p:clrMapOvr>
    <a:masterClrMapping/>
  </p:clrMapOvr>
  <p:transition xmlns:p14="http://schemas.microsoft.com/office/powerpoint/2010/main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5824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011179"/>
      </p:ext>
    </p:extLst>
  </p:cSld>
  <p:clrMapOvr>
    <a:masterClrMapping/>
  </p:clrMapOvr>
  <p:transition xmlns:p14="http://schemas.microsoft.com/office/powerpoint/2010/main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791125"/>
      </p:ext>
    </p:extLst>
  </p:cSld>
  <p:clrMapOvr>
    <a:masterClrMapping/>
  </p:clrMapOvr>
  <p:transition xmlns:p14="http://schemas.microsoft.com/office/powerpoint/2010/main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12744"/>
      </p:ext>
    </p:extLst>
  </p:cSld>
  <p:clrMapOvr>
    <a:masterClrMapping/>
  </p:clrMapOvr>
  <p:transition xmlns:p14="http://schemas.microsoft.com/office/powerpoint/2010/main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29574"/>
      </p:ext>
    </p:extLst>
  </p:cSld>
  <p:clrMapOvr>
    <a:masterClrMapping/>
  </p:clrMapOvr>
  <p:transition xmlns:p14="http://schemas.microsoft.com/office/powerpoint/2010/main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6539"/>
      </p:ext>
    </p:extLst>
  </p:cSld>
  <p:clrMapOvr>
    <a:masterClrMapping/>
  </p:clrMapOvr>
  <p:transition xmlns:p14="http://schemas.microsoft.com/office/powerpoint/2010/main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265771"/>
      </p:ext>
    </p:extLst>
  </p:cSld>
  <p:clrMapOvr>
    <a:masterClrMapping/>
  </p:clrMapOvr>
  <p:transition xmlns:p14="http://schemas.microsoft.com/office/powerpoint/2010/main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144879"/>
      </p:ext>
    </p:extLst>
  </p:cSld>
  <p:clrMapOvr>
    <a:masterClrMapping/>
  </p:clrMapOvr>
  <p:transition xmlns:p14="http://schemas.microsoft.com/office/powerpoint/2010/main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846522"/>
      </p:ext>
    </p:extLst>
  </p:cSld>
  <p:clrMapOvr>
    <a:masterClrMapping/>
  </p:clrMapOvr>
  <p:transition xmlns:p14="http://schemas.microsoft.com/office/powerpoint/2010/main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2666"/>
      </p:ext>
    </p:extLst>
  </p:cSld>
  <p:clrMapOvr>
    <a:masterClrMapping/>
  </p:clrMapOvr>
  <p:transition xmlns:p14="http://schemas.microsoft.com/office/powerpoint/2010/main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634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4191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80238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95437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832600"/>
            <a:ext cx="3073400" cy="2451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832600"/>
            <a:ext cx="9067800" cy="2451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8337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3193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54215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546187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8928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8830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5659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88057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8156815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811359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834674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1801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7295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4936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6775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717845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5471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90365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948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5270500"/>
            <a:ext cx="60706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270500"/>
            <a:ext cx="60706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2036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007112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570497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23728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4100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82474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5364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89408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886430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9158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384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3665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4197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789867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335687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5981693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3055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6521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3160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98769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184607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730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7981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05959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6339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770788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25392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625835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86319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00711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2672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8473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05828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73768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0523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83931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74907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537930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609124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243764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30678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0045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57069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38493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386575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378411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09093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9322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26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64996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177951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168445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8062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5985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431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252328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7018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9123527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77200"/>
            <a:ext cx="6070600" cy="120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77200"/>
            <a:ext cx="6070600" cy="120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85443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0836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7424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960735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852123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361039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6929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832600"/>
            <a:ext cx="3073400" cy="2451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832600"/>
            <a:ext cx="9067800" cy="2451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552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5270500"/>
            <a:ext cx="12293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>
                <a:sym typeface="Gill Sans Light" charset="0"/>
              </a:rPr>
              <a:t>Second level</a:t>
            </a:r>
          </a:p>
          <a:p>
            <a:pPr lvl="2"/>
            <a:r>
              <a:rPr lang="en-US">
                <a:sym typeface="Gill Sans Light" charset="0"/>
              </a:rPr>
              <a:t>Third level</a:t>
            </a:r>
          </a:p>
          <a:p>
            <a:pPr lvl="3"/>
            <a:r>
              <a:rPr lang="en-US">
                <a:sym typeface="Gill Sans Light" charset="0"/>
              </a:rPr>
              <a:t>Fourth level</a:t>
            </a:r>
          </a:p>
          <a:p>
            <a:pPr lvl="4"/>
            <a:r>
              <a:rPr 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7564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>
                <a:sym typeface="Gill Sans Light" charset="0"/>
              </a:rPr>
              <a:t>Second level</a:t>
            </a:r>
          </a:p>
          <a:p>
            <a:pPr lvl="2"/>
            <a:r>
              <a:rPr lang="en-US">
                <a:sym typeface="Gill Sans Light" charset="0"/>
              </a:rPr>
              <a:t>Third level</a:t>
            </a:r>
          </a:p>
          <a:p>
            <a:pPr lvl="3"/>
            <a:r>
              <a:rPr lang="en-US">
                <a:sym typeface="Gill Sans Light" charset="0"/>
              </a:rPr>
              <a:t>Fourth level</a:t>
            </a:r>
          </a:p>
          <a:p>
            <a:pPr lvl="4"/>
            <a:r>
              <a:rPr 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>
                <a:sym typeface="Gill Sans Light" charset="0"/>
              </a:rPr>
              <a:t>Second level</a:t>
            </a:r>
          </a:p>
          <a:p>
            <a:pPr lvl="2"/>
            <a:r>
              <a:rPr lang="en-US">
                <a:sym typeface="Gill Sans Light" charset="0"/>
              </a:rPr>
              <a:t>Third level</a:t>
            </a:r>
          </a:p>
          <a:p>
            <a:pPr lvl="3"/>
            <a:r>
              <a:rPr lang="en-US">
                <a:sym typeface="Gill Sans Light" charset="0"/>
              </a:rPr>
              <a:t>Fourth level</a:t>
            </a:r>
          </a:p>
          <a:p>
            <a:pPr lvl="4"/>
            <a:r>
              <a:rPr 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>
                <a:sym typeface="Gill Sans Light" charset="0"/>
              </a:rPr>
              <a:t>Second level</a:t>
            </a:r>
          </a:p>
          <a:p>
            <a:pPr lvl="2"/>
            <a:r>
              <a:rPr lang="en-US">
                <a:sym typeface="Gill Sans Light" charset="0"/>
              </a:rPr>
              <a:t>Third level</a:t>
            </a:r>
          </a:p>
          <a:p>
            <a:pPr lvl="3"/>
            <a:r>
              <a:rPr lang="en-US">
                <a:sym typeface="Gill Sans Light" charset="0"/>
              </a:rPr>
              <a:t>Fourth level</a:t>
            </a:r>
          </a:p>
          <a:p>
            <a:pPr lvl="4"/>
            <a:r>
              <a:rPr 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>
                <a:sym typeface="Gill Sans Light" charset="0"/>
              </a:rPr>
              <a:t>Second level</a:t>
            </a:r>
          </a:p>
          <a:p>
            <a:pPr lvl="2"/>
            <a:r>
              <a:rPr lang="en-US">
                <a:sym typeface="Gill Sans Light" charset="0"/>
              </a:rPr>
              <a:t>Third level</a:t>
            </a:r>
          </a:p>
          <a:p>
            <a:pPr lvl="3"/>
            <a:r>
              <a:rPr lang="en-US">
                <a:sym typeface="Gill Sans Light" charset="0"/>
              </a:rPr>
              <a:t>Fourth level</a:t>
            </a:r>
          </a:p>
          <a:p>
            <a:pPr lvl="4"/>
            <a:r>
              <a:rPr 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355600" y="254000"/>
            <a:ext cx="12293600" cy="923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>
                <a:sym typeface="Gill Sans Light" charset="0"/>
              </a:rPr>
              <a:t>Second level</a:t>
            </a:r>
          </a:p>
          <a:p>
            <a:pPr lvl="2"/>
            <a:r>
              <a:rPr lang="en-US">
                <a:sym typeface="Gill Sans Light" charset="0"/>
              </a:rPr>
              <a:t>Third level</a:t>
            </a:r>
          </a:p>
          <a:p>
            <a:pPr lvl="3"/>
            <a:r>
              <a:rPr lang="en-US">
                <a:sym typeface="Gill Sans Light" charset="0"/>
              </a:rPr>
              <a:t>Fourth level</a:t>
            </a:r>
          </a:p>
          <a:p>
            <a:pPr lvl="4"/>
            <a:r>
              <a:rPr 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3225800"/>
            <a:ext cx="122936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6832600"/>
            <a:ext cx="12293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8077200"/>
            <a:ext cx="122936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>
                <a:sym typeface="Gill Sans Light" charset="0"/>
              </a:rPr>
              <a:t>Second level</a:t>
            </a:r>
          </a:p>
          <a:p>
            <a:pPr lvl="2"/>
            <a:r>
              <a:rPr lang="en-US">
                <a:sym typeface="Gill Sans Light" charset="0"/>
              </a:rPr>
              <a:t>Third level</a:t>
            </a:r>
          </a:p>
          <a:p>
            <a:pPr lvl="3"/>
            <a:r>
              <a:rPr lang="en-US">
                <a:sym typeface="Gill Sans Light" charset="0"/>
              </a:rPr>
              <a:t>Fourth level</a:t>
            </a:r>
          </a:p>
          <a:p>
            <a:pPr lvl="4"/>
            <a:r>
              <a:rPr 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>
                <a:sym typeface="Gill Sans Light" charset="0"/>
              </a:rPr>
              <a:t>Second level</a:t>
            </a:r>
          </a:p>
          <a:p>
            <a:pPr lvl="2"/>
            <a:r>
              <a:rPr lang="en-US">
                <a:sym typeface="Gill Sans Light" charset="0"/>
              </a:rPr>
              <a:t>Third level</a:t>
            </a:r>
          </a:p>
          <a:p>
            <a:pPr lvl="3"/>
            <a:r>
              <a:rPr lang="en-US">
                <a:sym typeface="Gill Sans Light" charset="0"/>
              </a:rPr>
              <a:t>Fourth level</a:t>
            </a:r>
          </a:p>
          <a:p>
            <a:pPr lvl="4"/>
            <a:r>
              <a:rPr 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>
                <a:sym typeface="Gill Sans Light" charset="0"/>
              </a:rPr>
              <a:t>Second level</a:t>
            </a:r>
          </a:p>
          <a:p>
            <a:pPr lvl="2"/>
            <a:r>
              <a:rPr lang="en-US">
                <a:sym typeface="Gill Sans Light" charset="0"/>
              </a:rPr>
              <a:t>Third level</a:t>
            </a:r>
          </a:p>
          <a:p>
            <a:pPr lvl="3"/>
            <a:r>
              <a:rPr lang="en-US">
                <a:sym typeface="Gill Sans Light" charset="0"/>
              </a:rPr>
              <a:t>Fourth level</a:t>
            </a:r>
          </a:p>
          <a:p>
            <a:pPr lvl="4"/>
            <a:r>
              <a:rPr 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>
                <a:sym typeface="Gill Sans Light" charset="0"/>
              </a:rPr>
              <a:t>Second level</a:t>
            </a:r>
          </a:p>
          <a:p>
            <a:pPr lvl="2"/>
            <a:r>
              <a:rPr lang="en-US">
                <a:sym typeface="Gill Sans Light" charset="0"/>
              </a:rPr>
              <a:t>Third level</a:t>
            </a:r>
          </a:p>
          <a:p>
            <a:pPr lvl="3"/>
            <a:r>
              <a:rPr lang="en-US">
                <a:sym typeface="Gill Sans Light" charset="0"/>
              </a:rPr>
              <a:t>Fourth level</a:t>
            </a:r>
          </a:p>
          <a:p>
            <a:pPr lvl="4"/>
            <a:r>
              <a:rPr 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6832600"/>
            <a:ext cx="12293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8077200"/>
            <a:ext cx="122936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>
                <a:sym typeface="Gill Sans Light" charset="0"/>
              </a:rPr>
              <a:t>Second level</a:t>
            </a:r>
          </a:p>
          <a:p>
            <a:pPr lvl="2"/>
            <a:r>
              <a:rPr lang="en-US">
                <a:sym typeface="Gill Sans Light" charset="0"/>
              </a:rPr>
              <a:t>Third level</a:t>
            </a:r>
          </a:p>
          <a:p>
            <a:pPr lvl="3"/>
            <a:r>
              <a:rPr lang="en-US">
                <a:sym typeface="Gill Sans Light" charset="0"/>
              </a:rPr>
              <a:t>Fourth level</a:t>
            </a:r>
          </a:p>
          <a:p>
            <a:pPr lvl="4"/>
            <a:r>
              <a:rPr 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Tennis Racquets</a:t>
            </a:r>
          </a:p>
        </p:txBody>
      </p:sp>
      <p:sp>
        <p:nvSpPr>
          <p:cNvPr id="1945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Contrasting Cases</a:t>
            </a:r>
          </a:p>
          <a:p>
            <a:r>
              <a:rPr lang="en-US"/>
              <a:t>Hain-Lee Hsueh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225" y="361950"/>
            <a:ext cx="3175000" cy="882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4" name="Group 2"/>
          <p:cNvGraphicFramePr>
            <a:graphicFrameLocks noGrp="1"/>
          </p:cNvGraphicFramePr>
          <p:nvPr/>
        </p:nvGraphicFramePr>
        <p:xfrm>
          <a:off x="2673350" y="7099300"/>
          <a:ext cx="3371850" cy="2159000"/>
        </p:xfrm>
        <a:graphic>
          <a:graphicData uri="http://schemas.openxmlformats.org/drawingml/2006/table">
            <a:tbl>
              <a:tblPr/>
              <a:tblGrid>
                <a:gridCol w="2008188"/>
                <a:gridCol w="1363662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Head Size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93 sq. in.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Weight Distribution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+8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Stiffness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String Pattern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18x20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05" name="Group 33"/>
          <p:cNvGraphicFramePr>
            <a:graphicFrameLocks noGrp="1"/>
          </p:cNvGraphicFramePr>
          <p:nvPr/>
        </p:nvGraphicFramePr>
        <p:xfrm>
          <a:off x="6845300" y="7099300"/>
          <a:ext cx="3530600" cy="2159000"/>
        </p:xfrm>
        <a:graphic>
          <a:graphicData uri="http://schemas.openxmlformats.org/drawingml/2006/table">
            <a:tbl>
              <a:tblPr/>
              <a:tblGrid>
                <a:gridCol w="2008188"/>
                <a:gridCol w="1522412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Head Size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93 sq. in.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Weight Distribution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+8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Stiffness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String Pattern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16x19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742" name="Group 70"/>
          <p:cNvGrpSpPr>
            <a:grpSpLocks/>
          </p:cNvGrpSpPr>
          <p:nvPr/>
        </p:nvGrpSpPr>
        <p:grpSpPr bwMode="auto">
          <a:xfrm>
            <a:off x="3370263" y="1574800"/>
            <a:ext cx="6018212" cy="2960688"/>
            <a:chOff x="0" y="0"/>
            <a:chExt cx="3791" cy="1864"/>
          </a:xfrm>
        </p:grpSpPr>
        <p:grpSp>
          <p:nvGrpSpPr>
            <p:cNvPr id="28739" name="Group 67"/>
            <p:cNvGrpSpPr>
              <a:grpSpLocks/>
            </p:cNvGrpSpPr>
            <p:nvPr/>
          </p:nvGrpSpPr>
          <p:grpSpPr bwMode="auto">
            <a:xfrm>
              <a:off x="838" y="0"/>
              <a:ext cx="2273" cy="1864"/>
              <a:chOff x="0" y="0"/>
              <a:chExt cx="2272" cy="1864"/>
            </a:xfrm>
          </p:grpSpPr>
          <p:sp>
            <p:nvSpPr>
              <p:cNvPr id="28736" name="Rectangle 64"/>
              <p:cNvSpPr>
                <a:spLocks/>
              </p:cNvSpPr>
              <p:nvPr/>
            </p:nvSpPr>
            <p:spPr bwMode="auto">
              <a:xfrm>
                <a:off x="5" y="13"/>
                <a:ext cx="2248" cy="1840"/>
              </a:xfrm>
              <a:prstGeom prst="rect">
                <a:avLst/>
              </a:prstGeom>
              <a:gradFill rotWithShape="0">
                <a:gsLst>
                  <a:gs pos="0">
                    <a:srgbClr val="C9112C">
                      <a:alpha val="84999"/>
                    </a:srgbClr>
                  </a:gs>
                  <a:gs pos="51440">
                    <a:srgbClr val="64085C">
                      <a:alpha val="84999"/>
                    </a:srgbClr>
                  </a:gs>
                  <a:gs pos="100000">
                    <a:srgbClr val="00008C">
                      <a:alpha val="84999"/>
                    </a:srgbClr>
                  </a:gs>
                </a:gsLst>
                <a:lin ang="294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84999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8737" name="Line 65"/>
              <p:cNvSpPr>
                <a:spLocks noChangeShapeType="1"/>
              </p:cNvSpPr>
              <p:nvPr/>
            </p:nvSpPr>
            <p:spPr bwMode="auto">
              <a:xfrm rot="10800000" flipH="1">
                <a:off x="0" y="1864"/>
                <a:ext cx="227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8738" name="Line 66"/>
              <p:cNvSpPr>
                <a:spLocks noChangeShapeType="1"/>
              </p:cNvSpPr>
              <p:nvPr/>
            </p:nvSpPr>
            <p:spPr bwMode="auto">
              <a:xfrm flipH="1">
                <a:off x="1126" y="0"/>
                <a:ext cx="0" cy="18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28740" name="Line 68"/>
            <p:cNvSpPr>
              <a:spLocks noChangeShapeType="1"/>
            </p:cNvSpPr>
            <p:nvPr/>
          </p:nvSpPr>
          <p:spPr bwMode="auto">
            <a:xfrm flipH="1">
              <a:off x="0" y="1579"/>
              <a:ext cx="2514" cy="187"/>
            </a:xfrm>
            <a:prstGeom prst="line">
              <a:avLst/>
            </a:prstGeom>
            <a:noFill/>
            <a:ln w="63500" cap="flat">
              <a:solidFill>
                <a:srgbClr val="6699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741" name="Line 69"/>
            <p:cNvSpPr>
              <a:spLocks noChangeShapeType="1"/>
            </p:cNvSpPr>
            <p:nvPr/>
          </p:nvSpPr>
          <p:spPr bwMode="auto">
            <a:xfrm>
              <a:off x="2502" y="1574"/>
              <a:ext cx="1289" cy="249"/>
            </a:xfrm>
            <a:prstGeom prst="line">
              <a:avLst/>
            </a:prstGeom>
            <a:noFill/>
            <a:ln w="63500" cap="flat">
              <a:solidFill>
                <a:srgbClr val="6699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28743" name="Picture 7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92100"/>
            <a:ext cx="3657600" cy="89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This is a tennis racquet</a:t>
            </a:r>
          </a:p>
        </p:txBody>
      </p:sp>
      <p:sp>
        <p:nvSpPr>
          <p:cNvPr id="2048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pic>
        <p:nvPicPr>
          <p:cNvPr id="2048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849313"/>
            <a:ext cx="59055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Some Dimensions</a:t>
            </a:r>
          </a:p>
        </p:txBody>
      </p:sp>
      <p:sp>
        <p:nvSpPr>
          <p:cNvPr id="21506" name="Rectangle 2"/>
          <p:cNvSpPr>
            <a:spLocks noChangeArrowheads="1"/>
          </p:cNvSpPr>
          <p:nvPr>
            <p:ph type="body" idx="1"/>
          </p:nvPr>
        </p:nvSpPr>
        <p:spPr>
          <a:xfrm>
            <a:off x="355600" y="2044700"/>
            <a:ext cx="5575300" cy="7137400"/>
          </a:xfrm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b="1">
                <a:latin typeface="Gill Sans" charset="0"/>
                <a:cs typeface="Gill Sans" charset="0"/>
                <a:sym typeface="Gill Sans" charset="0"/>
              </a:rPr>
              <a:t>Head Size (sq. in.)</a:t>
            </a:r>
            <a:endParaRPr lang="en-US" b="1">
              <a:latin typeface="Gill Sans" charset="0"/>
              <a:ea typeface="ヒラギノ角ゴ ProN W6" charset="0"/>
              <a:cs typeface="ヒラギノ角ゴ ProN W6" charset="0"/>
              <a:sym typeface="Gill Sans" charset="0"/>
            </a:endParaRPr>
          </a:p>
          <a:p>
            <a:pPr marL="1066800" lvl="2">
              <a:lnSpc>
                <a:spcPct val="70000"/>
              </a:lnSpc>
            </a:pPr>
            <a:r>
              <a:rPr lang="en-US" sz="3600"/>
              <a:t>Midsize: 80-93</a:t>
            </a:r>
          </a:p>
          <a:p>
            <a:pPr marL="1066800" lvl="2">
              <a:lnSpc>
                <a:spcPct val="70000"/>
              </a:lnSpc>
            </a:pPr>
            <a:r>
              <a:rPr lang="en-US" sz="3600"/>
              <a:t>Midplus: 95-98</a:t>
            </a:r>
          </a:p>
          <a:p>
            <a:pPr marL="1066800" lvl="2">
              <a:lnSpc>
                <a:spcPct val="70000"/>
              </a:lnSpc>
            </a:pPr>
            <a:r>
              <a:rPr lang="en-US" sz="3600"/>
              <a:t>Oversize: 102-140</a:t>
            </a:r>
          </a:p>
          <a:p>
            <a:pPr>
              <a:lnSpc>
                <a:spcPct val="70000"/>
              </a:lnSpc>
            </a:pPr>
            <a:r>
              <a:rPr lang="en-US" b="1">
                <a:latin typeface="Gill Sans" charset="0"/>
                <a:cs typeface="Gill Sans" charset="0"/>
                <a:sym typeface="Gill Sans" charset="0"/>
              </a:rPr>
              <a:t>Weight Distribution</a:t>
            </a:r>
            <a:endParaRPr lang="en-US" b="1">
              <a:latin typeface="Gill Sans" charset="0"/>
              <a:ea typeface="ヒラギノ角ゴ ProN W6" charset="0"/>
              <a:cs typeface="ヒラギノ角ゴ ProN W6" charset="0"/>
              <a:sym typeface="Gill Sans" charset="0"/>
            </a:endParaRPr>
          </a:p>
          <a:p>
            <a:pPr marL="1066800" lvl="2">
              <a:lnSpc>
                <a:spcPct val="70000"/>
              </a:lnSpc>
            </a:pPr>
            <a:r>
              <a:rPr lang="en-US" sz="3600"/>
              <a:t>Head-heavy (HH): &lt; 0</a:t>
            </a:r>
          </a:p>
          <a:p>
            <a:pPr marL="1066800" lvl="2">
              <a:lnSpc>
                <a:spcPct val="70000"/>
              </a:lnSpc>
            </a:pPr>
            <a:r>
              <a:rPr lang="en-US" sz="3600"/>
              <a:t>Balanced: ~0</a:t>
            </a:r>
          </a:p>
          <a:p>
            <a:pPr marL="1066800" lvl="2">
              <a:lnSpc>
                <a:spcPct val="70000"/>
              </a:lnSpc>
            </a:pPr>
            <a:r>
              <a:rPr lang="en-US" sz="3600"/>
              <a:t>Head-light (HL): &gt; 0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6629400" y="2266950"/>
            <a:ext cx="48799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304800" indent="-304800" algn="l">
              <a:lnSpc>
                <a:spcPct val="70000"/>
              </a:lnSpc>
              <a:spcBef>
                <a:spcPts val="3800"/>
              </a:spcBef>
              <a:buClr>
                <a:srgbClr val="414141"/>
              </a:buClr>
              <a:buSzPct val="81000"/>
              <a:buFont typeface="Gill Sans Light" charset="0"/>
              <a:buChar char="•"/>
            </a:pPr>
            <a:r>
              <a:rPr lang="en-US" sz="3800" b="1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Other Dimensions</a:t>
            </a:r>
          </a:p>
          <a:p>
            <a:pPr marL="1066800" lvl="2" indent="-304800" algn="l">
              <a:lnSpc>
                <a:spcPct val="70000"/>
              </a:lnSpc>
              <a:spcBef>
                <a:spcPts val="3800"/>
              </a:spcBef>
              <a:buClr>
                <a:srgbClr val="414141"/>
              </a:buClr>
              <a:buSzPct val="81000"/>
              <a:buFont typeface="Gill Sans Light" charset="0"/>
              <a:buChar char="•"/>
            </a:pPr>
            <a:r>
              <a:rPr lang="en-US" sz="3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Stiffness </a:t>
            </a:r>
          </a:p>
          <a:p>
            <a:pPr marL="1066800" lvl="2" indent="-304800" algn="l">
              <a:lnSpc>
                <a:spcPct val="70000"/>
              </a:lnSpc>
              <a:spcBef>
                <a:spcPts val="3800"/>
              </a:spcBef>
              <a:buClr>
                <a:srgbClr val="414141"/>
              </a:buClr>
              <a:buSzPct val="81000"/>
              <a:buFont typeface="Gill Sans Light" charset="0"/>
              <a:buChar char="•"/>
            </a:pPr>
            <a:r>
              <a:rPr lang="en-US" sz="3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String Pattern</a:t>
            </a:r>
          </a:p>
          <a:p>
            <a:pPr lvl="4" indent="-304800" algn="l">
              <a:lnSpc>
                <a:spcPct val="70000"/>
              </a:lnSpc>
              <a:spcBef>
                <a:spcPts val="3800"/>
              </a:spcBef>
              <a:buClr>
                <a:srgbClr val="414141"/>
              </a:buClr>
              <a:buSzPct val="81000"/>
              <a:buFont typeface="Gill Sans Light" charset="0"/>
              <a:buChar char="•"/>
            </a:pPr>
            <a:r>
              <a:rPr lang="en-US" sz="3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open (sparse)</a:t>
            </a:r>
          </a:p>
          <a:p>
            <a:pPr lvl="4" indent="-304800" algn="l">
              <a:lnSpc>
                <a:spcPct val="70000"/>
              </a:lnSpc>
              <a:spcBef>
                <a:spcPts val="3800"/>
              </a:spcBef>
              <a:buClr>
                <a:srgbClr val="414141"/>
              </a:buClr>
              <a:buSzPct val="81000"/>
              <a:buFont typeface="Gill Sans Light" charset="0"/>
              <a:buChar char="•"/>
            </a:pPr>
            <a:r>
              <a:rPr lang="en-US" sz="3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closed (dense)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>
            <p:ph type="title"/>
          </p:nvPr>
        </p:nvSpPr>
        <p:spPr>
          <a:xfrm>
            <a:off x="355600" y="254000"/>
            <a:ext cx="12293600" cy="1841500"/>
          </a:xfrm>
          <a:ln/>
        </p:spPr>
        <p:txBody>
          <a:bodyPr/>
          <a:lstStyle/>
          <a:p>
            <a:r>
              <a:rPr lang="en-US" sz="6400"/>
              <a:t>Rough Power Relationships</a:t>
            </a:r>
          </a:p>
        </p:txBody>
      </p:sp>
      <p:graphicFrame>
        <p:nvGraphicFramePr>
          <p:cNvPr id="22530" name="Group 2"/>
          <p:cNvGraphicFramePr>
            <a:graphicFrameLocks noGrp="1"/>
          </p:cNvGraphicFramePr>
          <p:nvPr/>
        </p:nvGraphicFramePr>
        <p:xfrm>
          <a:off x="468313" y="2159000"/>
          <a:ext cx="12180887" cy="6435726"/>
        </p:xfrm>
        <a:graphic>
          <a:graphicData uri="http://schemas.openxmlformats.org/drawingml/2006/table">
            <a:tbl>
              <a:tblPr/>
              <a:tblGrid>
                <a:gridCol w="6091237"/>
                <a:gridCol w="608965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Head Size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Weight Distribution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71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4D6165"/>
                        </a:solidFill>
                        <a:effectLst/>
                        <a:latin typeface="Gill Sans Light" charset="0"/>
                        <a:ea typeface="ヒラギノ角ゴ ProN W3" charset="0"/>
                        <a:cs typeface="ヒラギノ角ゴ ProN W3" charset="0"/>
                        <a:sym typeface="Gill Sans Light" charset="0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4D6165"/>
                        </a:solidFill>
                        <a:effectLst/>
                        <a:latin typeface="Gill Sans Light" charset="0"/>
                        <a:ea typeface="ヒラギノ角ゴ ProN W3" charset="0"/>
                        <a:cs typeface="ヒラギノ角ゴ ProN W3" charset="0"/>
                        <a:sym typeface="Gill Sans Light" charset="0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Stiffness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String Pattern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59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4D6165"/>
                        </a:solidFill>
                        <a:effectLst/>
                        <a:latin typeface="Gill Sans Light" charset="0"/>
                        <a:ea typeface="ヒラギノ角ゴ ProN W3" charset="0"/>
                        <a:cs typeface="ヒラギノ角ゴ ProN W3" charset="0"/>
                        <a:sym typeface="Gill Sans Light" charset="0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4D6165"/>
                        </a:solidFill>
                        <a:effectLst/>
                        <a:latin typeface="Gill Sans Light" charset="0"/>
                        <a:ea typeface="ヒラギノ角ゴ ProN W3" charset="0"/>
                        <a:cs typeface="ヒラギノ角ゴ ProN W3" charset="0"/>
                        <a:sym typeface="Gill Sans Light" charset="0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1" name="Rectangle 33"/>
          <p:cNvSpPr>
            <a:spLocks/>
          </p:cNvSpPr>
          <p:nvPr/>
        </p:nvSpPr>
        <p:spPr bwMode="auto">
          <a:xfrm>
            <a:off x="469900" y="8705850"/>
            <a:ext cx="12192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6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In general, there is a trade-off between power and control.</a:t>
            </a:r>
          </a:p>
        </p:txBody>
      </p:sp>
      <p:grpSp>
        <p:nvGrpSpPr>
          <p:cNvPr id="22564" name="Group 36"/>
          <p:cNvGrpSpPr>
            <a:grpSpLocks/>
          </p:cNvGrpSpPr>
          <p:nvPr/>
        </p:nvGrpSpPr>
        <p:grpSpPr bwMode="auto">
          <a:xfrm>
            <a:off x="2540000" y="3111500"/>
            <a:ext cx="2965450" cy="1636713"/>
            <a:chOff x="0" y="0"/>
            <a:chExt cx="1868" cy="1031"/>
          </a:xfrm>
        </p:grpSpPr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 flipH="1">
              <a:off x="0" y="0"/>
              <a:ext cx="0" cy="103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 flipH="1">
              <a:off x="8" y="1023"/>
              <a:ext cx="18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2565" name="Rectangle 37"/>
          <p:cNvSpPr>
            <a:spLocks/>
          </p:cNvSpPr>
          <p:nvPr/>
        </p:nvSpPr>
        <p:spPr bwMode="auto">
          <a:xfrm>
            <a:off x="1508125" y="3708400"/>
            <a:ext cx="874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Power</a:t>
            </a:r>
          </a:p>
        </p:txBody>
      </p:sp>
      <p:sp>
        <p:nvSpPr>
          <p:cNvPr id="22566" name="Rectangle 38"/>
          <p:cNvSpPr>
            <a:spLocks/>
          </p:cNvSpPr>
          <p:nvPr/>
        </p:nvSpPr>
        <p:spPr bwMode="auto">
          <a:xfrm>
            <a:off x="2898775" y="4699000"/>
            <a:ext cx="223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Head Size (sq. in.)</a:t>
            </a:r>
          </a:p>
        </p:txBody>
      </p:sp>
      <p:sp>
        <p:nvSpPr>
          <p:cNvPr id="22567" name="Line 39"/>
          <p:cNvSpPr>
            <a:spLocks noChangeShapeType="1"/>
          </p:cNvSpPr>
          <p:nvPr/>
        </p:nvSpPr>
        <p:spPr bwMode="auto">
          <a:xfrm rot="10800000" flipH="1">
            <a:off x="2536825" y="3198813"/>
            <a:ext cx="2846388" cy="977900"/>
          </a:xfrm>
          <a:prstGeom prst="line">
            <a:avLst/>
          </a:prstGeom>
          <a:noFill/>
          <a:ln w="25400" cap="flat">
            <a:solidFill>
              <a:srgbClr val="AC000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2570" name="Group 42"/>
          <p:cNvGrpSpPr>
            <a:grpSpLocks/>
          </p:cNvGrpSpPr>
          <p:nvPr/>
        </p:nvGrpSpPr>
        <p:grpSpPr bwMode="auto">
          <a:xfrm>
            <a:off x="2540000" y="6362700"/>
            <a:ext cx="2965450" cy="1636713"/>
            <a:chOff x="0" y="0"/>
            <a:chExt cx="1868" cy="1031"/>
          </a:xfrm>
        </p:grpSpPr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 flipH="1">
              <a:off x="0" y="0"/>
              <a:ext cx="0" cy="103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9" name="Line 41"/>
            <p:cNvSpPr>
              <a:spLocks noChangeShapeType="1"/>
            </p:cNvSpPr>
            <p:nvPr/>
          </p:nvSpPr>
          <p:spPr bwMode="auto">
            <a:xfrm flipH="1">
              <a:off x="8" y="1023"/>
              <a:ext cx="18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2571" name="Rectangle 43"/>
          <p:cNvSpPr>
            <a:spLocks/>
          </p:cNvSpPr>
          <p:nvPr/>
        </p:nvSpPr>
        <p:spPr bwMode="auto">
          <a:xfrm>
            <a:off x="1511300" y="6959600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Power</a:t>
            </a:r>
          </a:p>
        </p:txBody>
      </p:sp>
      <p:sp>
        <p:nvSpPr>
          <p:cNvPr id="22572" name="Rectangle 44"/>
          <p:cNvSpPr>
            <a:spLocks/>
          </p:cNvSpPr>
          <p:nvPr/>
        </p:nvSpPr>
        <p:spPr bwMode="auto">
          <a:xfrm>
            <a:off x="3489325" y="7950200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Stiffness</a:t>
            </a:r>
          </a:p>
        </p:txBody>
      </p:sp>
      <p:sp>
        <p:nvSpPr>
          <p:cNvPr id="22573" name="Line 45"/>
          <p:cNvSpPr>
            <a:spLocks noChangeShapeType="1"/>
          </p:cNvSpPr>
          <p:nvPr/>
        </p:nvSpPr>
        <p:spPr bwMode="auto">
          <a:xfrm rot="10800000" flipH="1">
            <a:off x="2549525" y="6870700"/>
            <a:ext cx="2719388" cy="558800"/>
          </a:xfrm>
          <a:prstGeom prst="line">
            <a:avLst/>
          </a:prstGeom>
          <a:noFill/>
          <a:ln w="25400" cap="flat">
            <a:solidFill>
              <a:srgbClr val="AC000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2582" name="Group 54"/>
          <p:cNvGrpSpPr>
            <a:grpSpLocks/>
          </p:cNvGrpSpPr>
          <p:nvPr/>
        </p:nvGrpSpPr>
        <p:grpSpPr bwMode="auto">
          <a:xfrm>
            <a:off x="7632700" y="3086100"/>
            <a:ext cx="4462463" cy="2082800"/>
            <a:chOff x="0" y="0"/>
            <a:chExt cx="2811" cy="1312"/>
          </a:xfrm>
        </p:grpSpPr>
        <p:grpSp>
          <p:nvGrpSpPr>
            <p:cNvPr id="22576" name="Group 48"/>
            <p:cNvGrpSpPr>
              <a:grpSpLocks/>
            </p:cNvGrpSpPr>
            <p:nvPr/>
          </p:nvGrpSpPr>
          <p:grpSpPr bwMode="auto">
            <a:xfrm>
              <a:off x="640" y="0"/>
              <a:ext cx="1860" cy="1031"/>
              <a:chOff x="0" y="0"/>
              <a:chExt cx="1860" cy="1031"/>
            </a:xfrm>
          </p:grpSpPr>
          <p:sp>
            <p:nvSpPr>
              <p:cNvPr id="22574" name="Line 46"/>
              <p:cNvSpPr>
                <a:spLocks noChangeShapeType="1"/>
              </p:cNvSpPr>
              <p:nvPr/>
            </p:nvSpPr>
            <p:spPr bwMode="auto">
              <a:xfrm>
                <a:off x="928" y="0"/>
                <a:ext cx="0" cy="103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2575" name="Line 47"/>
              <p:cNvSpPr>
                <a:spLocks noChangeShapeType="1"/>
              </p:cNvSpPr>
              <p:nvPr/>
            </p:nvSpPr>
            <p:spPr bwMode="auto">
              <a:xfrm flipH="1">
                <a:off x="0" y="1023"/>
                <a:ext cx="186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22577" name="Rectangle 49"/>
            <p:cNvSpPr>
              <a:spLocks/>
            </p:cNvSpPr>
            <p:nvPr/>
          </p:nvSpPr>
          <p:spPr bwMode="auto">
            <a:xfrm>
              <a:off x="0" y="376"/>
              <a:ext cx="5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ea typeface="ＭＳ Ｐゴシック" charset="0"/>
                  <a:cs typeface="Gill Sans Light" charset="0"/>
                </a:rPr>
                <a:t>Power</a:t>
              </a:r>
            </a:p>
          </p:txBody>
        </p:sp>
        <p:sp>
          <p:nvSpPr>
            <p:cNvPr id="22578" name="Rectangle 50"/>
            <p:cNvSpPr>
              <a:spLocks/>
            </p:cNvSpPr>
            <p:nvPr/>
          </p:nvSpPr>
          <p:spPr bwMode="auto">
            <a:xfrm>
              <a:off x="791" y="1024"/>
              <a:ext cx="15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ea typeface="ＭＳ Ｐゴシック" charset="0"/>
                  <a:cs typeface="Gill Sans Light" charset="0"/>
                </a:rPr>
                <a:t>Weight Distribution</a:t>
              </a:r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>
              <a:off x="656" y="311"/>
              <a:ext cx="1872" cy="504"/>
            </a:xfrm>
            <a:prstGeom prst="line">
              <a:avLst/>
            </a:prstGeom>
            <a:noFill/>
            <a:ln w="25400" cap="flat">
              <a:solidFill>
                <a:srgbClr val="AC000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0" name="Rectangle 52"/>
            <p:cNvSpPr>
              <a:spLocks/>
            </p:cNvSpPr>
            <p:nvPr/>
          </p:nvSpPr>
          <p:spPr bwMode="auto">
            <a:xfrm>
              <a:off x="2568" y="912"/>
              <a:ext cx="24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ea typeface="ＭＳ Ｐゴシック" charset="0"/>
                  <a:cs typeface="Gill Sans Light" charset="0"/>
                </a:rPr>
                <a:t>HL</a:t>
              </a:r>
            </a:p>
          </p:txBody>
        </p:sp>
        <p:sp>
          <p:nvSpPr>
            <p:cNvPr id="22581" name="Rectangle 53"/>
            <p:cNvSpPr>
              <a:spLocks/>
            </p:cNvSpPr>
            <p:nvPr/>
          </p:nvSpPr>
          <p:spPr bwMode="auto">
            <a:xfrm>
              <a:off x="318" y="912"/>
              <a:ext cx="27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ea typeface="ＭＳ Ｐゴシック" charset="0"/>
                  <a:cs typeface="Gill Sans Light" charset="0"/>
                </a:rPr>
                <a:t>HH</a:t>
              </a:r>
            </a:p>
          </p:txBody>
        </p:sp>
      </p:grpSp>
      <p:grpSp>
        <p:nvGrpSpPr>
          <p:cNvPr id="22585" name="Group 57"/>
          <p:cNvGrpSpPr>
            <a:grpSpLocks/>
          </p:cNvGrpSpPr>
          <p:nvPr/>
        </p:nvGrpSpPr>
        <p:grpSpPr bwMode="auto">
          <a:xfrm>
            <a:off x="8648700" y="6388100"/>
            <a:ext cx="2965450" cy="1636713"/>
            <a:chOff x="0" y="0"/>
            <a:chExt cx="1868" cy="1031"/>
          </a:xfrm>
        </p:grpSpPr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 flipH="1">
              <a:off x="0" y="0"/>
              <a:ext cx="0" cy="103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 flipH="1">
              <a:off x="8" y="1023"/>
              <a:ext cx="18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2586" name="Rectangle 58"/>
          <p:cNvSpPr>
            <a:spLocks/>
          </p:cNvSpPr>
          <p:nvPr/>
        </p:nvSpPr>
        <p:spPr bwMode="auto">
          <a:xfrm>
            <a:off x="7620000" y="6985000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Power</a:t>
            </a:r>
          </a:p>
        </p:txBody>
      </p:sp>
      <p:sp>
        <p:nvSpPr>
          <p:cNvPr id="22587" name="Rectangle 59"/>
          <p:cNvSpPr>
            <a:spLocks/>
          </p:cNvSpPr>
          <p:nvPr/>
        </p:nvSpPr>
        <p:spPr bwMode="auto">
          <a:xfrm>
            <a:off x="9245600" y="7950200"/>
            <a:ext cx="174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String Pattern</a:t>
            </a:r>
          </a:p>
        </p:txBody>
      </p:sp>
      <p:sp>
        <p:nvSpPr>
          <p:cNvPr id="22588" name="Line 60"/>
          <p:cNvSpPr>
            <a:spLocks noChangeShapeType="1"/>
          </p:cNvSpPr>
          <p:nvPr/>
        </p:nvSpPr>
        <p:spPr bwMode="auto">
          <a:xfrm rot="10800000" flipH="1">
            <a:off x="8643938" y="6896100"/>
            <a:ext cx="2733675" cy="431800"/>
          </a:xfrm>
          <a:prstGeom prst="line">
            <a:avLst/>
          </a:prstGeom>
          <a:noFill/>
          <a:ln w="25400" cap="flat">
            <a:solidFill>
              <a:srgbClr val="AC000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9" name="Rectangle 61"/>
          <p:cNvSpPr>
            <a:spLocks/>
          </p:cNvSpPr>
          <p:nvPr/>
        </p:nvSpPr>
        <p:spPr bwMode="auto">
          <a:xfrm>
            <a:off x="7923213" y="7874000"/>
            <a:ext cx="769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16x18</a:t>
            </a:r>
            <a:br>
              <a:rPr lang="en-US" sz="1800">
                <a:solidFill>
                  <a:schemeClr val="tx1"/>
                </a:solidFill>
                <a:ea typeface="ＭＳ Ｐゴシック" charset="0"/>
                <a:cs typeface="Gill Sans Light" charset="0"/>
              </a:rPr>
            </a:br>
            <a:r>
              <a:rPr lang="en-US" sz="1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(open)</a:t>
            </a:r>
          </a:p>
        </p:txBody>
      </p:sp>
      <p:sp>
        <p:nvSpPr>
          <p:cNvPr id="22590" name="Rectangle 62"/>
          <p:cNvSpPr>
            <a:spLocks/>
          </p:cNvSpPr>
          <p:nvPr/>
        </p:nvSpPr>
        <p:spPr bwMode="auto">
          <a:xfrm>
            <a:off x="11517313" y="7874000"/>
            <a:ext cx="835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18x20</a:t>
            </a:r>
            <a:br>
              <a:rPr lang="en-US" sz="1800">
                <a:solidFill>
                  <a:schemeClr val="tx1"/>
                </a:solidFill>
                <a:ea typeface="ＭＳ Ｐゴシック" charset="0"/>
                <a:cs typeface="Gill Sans Light" charset="0"/>
              </a:rPr>
            </a:br>
            <a:r>
              <a:rPr lang="en-US" sz="1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(closed)</a:t>
            </a:r>
          </a:p>
        </p:txBody>
      </p:sp>
      <p:sp>
        <p:nvSpPr>
          <p:cNvPr id="22591" name="Rectangle 63"/>
          <p:cNvSpPr>
            <a:spLocks/>
          </p:cNvSpPr>
          <p:nvPr/>
        </p:nvSpPr>
        <p:spPr bwMode="auto">
          <a:xfrm>
            <a:off x="2282825" y="8001000"/>
            <a:ext cx="342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45</a:t>
            </a:r>
          </a:p>
        </p:txBody>
      </p:sp>
      <p:sp>
        <p:nvSpPr>
          <p:cNvPr id="22592" name="Rectangle 64"/>
          <p:cNvSpPr>
            <a:spLocks/>
          </p:cNvSpPr>
          <p:nvPr/>
        </p:nvSpPr>
        <p:spPr bwMode="auto">
          <a:xfrm>
            <a:off x="5422900" y="8001000"/>
            <a:ext cx="342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80</a:t>
            </a:r>
          </a:p>
        </p:txBody>
      </p:sp>
      <p:sp>
        <p:nvSpPr>
          <p:cNvPr id="22593" name="Rectangle 65"/>
          <p:cNvSpPr>
            <a:spLocks/>
          </p:cNvSpPr>
          <p:nvPr/>
        </p:nvSpPr>
        <p:spPr bwMode="auto">
          <a:xfrm>
            <a:off x="2286000" y="4762500"/>
            <a:ext cx="342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80</a:t>
            </a:r>
          </a:p>
        </p:txBody>
      </p:sp>
      <p:sp>
        <p:nvSpPr>
          <p:cNvPr id="22594" name="Rectangle 66"/>
          <p:cNvSpPr>
            <a:spLocks/>
          </p:cNvSpPr>
          <p:nvPr/>
        </p:nvSpPr>
        <p:spPr bwMode="auto">
          <a:xfrm>
            <a:off x="5353050" y="4749800"/>
            <a:ext cx="457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140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>
            <p:ph type="title"/>
          </p:nvPr>
        </p:nvSpPr>
        <p:spPr>
          <a:xfrm>
            <a:off x="355600" y="254000"/>
            <a:ext cx="12293600" cy="1676400"/>
          </a:xfrm>
          <a:ln/>
        </p:spPr>
        <p:txBody>
          <a:bodyPr/>
          <a:lstStyle/>
          <a:p>
            <a:r>
              <a:rPr lang="en-US"/>
              <a:t>2-D Gradient</a:t>
            </a:r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1257300" y="2743200"/>
            <a:ext cx="8407400" cy="5575300"/>
          </a:xfrm>
          <a:prstGeom prst="rect">
            <a:avLst/>
          </a:prstGeom>
          <a:gradFill rotWithShape="0">
            <a:gsLst>
              <a:gs pos="0">
                <a:srgbClr val="C9112C">
                  <a:alpha val="84999"/>
                </a:srgbClr>
              </a:gs>
              <a:gs pos="51440">
                <a:srgbClr val="64085C">
                  <a:alpha val="84999"/>
                </a:srgbClr>
              </a:gs>
              <a:gs pos="100000">
                <a:srgbClr val="00008C">
                  <a:alpha val="84999"/>
                </a:srgbClr>
              </a:gs>
            </a:gsLst>
            <a:lin ang="294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84999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1260475" y="2744788"/>
            <a:ext cx="8401050" cy="5575300"/>
            <a:chOff x="0" y="0"/>
            <a:chExt cx="5292" cy="3512"/>
          </a:xfrm>
        </p:grpSpPr>
        <p:sp>
          <p:nvSpPr>
            <p:cNvPr id="23555" name="Line 3"/>
            <p:cNvSpPr>
              <a:spLocks noChangeShapeType="1"/>
            </p:cNvSpPr>
            <p:nvPr/>
          </p:nvSpPr>
          <p:spPr bwMode="auto">
            <a:xfrm>
              <a:off x="0" y="3502"/>
              <a:ext cx="529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 flipH="1">
              <a:off x="2644" y="0"/>
              <a:ext cx="8" cy="3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3558" name="Rectangle 6"/>
          <p:cNvSpPr>
            <a:spLocks/>
          </p:cNvSpPr>
          <p:nvPr/>
        </p:nvSpPr>
        <p:spPr bwMode="auto">
          <a:xfrm>
            <a:off x="3322638" y="8369300"/>
            <a:ext cx="4256087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Weight Distribution</a:t>
            </a:r>
          </a:p>
        </p:txBody>
      </p:sp>
      <p:sp>
        <p:nvSpPr>
          <p:cNvPr id="23559" name="Rectangle 7"/>
          <p:cNvSpPr>
            <a:spLocks/>
          </p:cNvSpPr>
          <p:nvPr/>
        </p:nvSpPr>
        <p:spPr bwMode="auto">
          <a:xfrm>
            <a:off x="261938" y="83058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very HH</a:t>
            </a:r>
          </a:p>
        </p:txBody>
      </p:sp>
      <p:sp>
        <p:nvSpPr>
          <p:cNvPr id="23560" name="Rectangle 8"/>
          <p:cNvSpPr>
            <a:spLocks/>
          </p:cNvSpPr>
          <p:nvPr/>
        </p:nvSpPr>
        <p:spPr bwMode="auto">
          <a:xfrm>
            <a:off x="9275763" y="830580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very HL</a:t>
            </a:r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3346450" y="1981200"/>
            <a:ext cx="2209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Head Size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5584825" y="7861300"/>
            <a:ext cx="114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a typeface="ＭＳ Ｐゴシック" charset="0"/>
                <a:cs typeface="Gill Sans Light" charset="0"/>
              </a:rPr>
              <a:t>90 sq. in.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5511800" y="2743200"/>
            <a:ext cx="1293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a typeface="ＭＳ Ｐゴシック" charset="0"/>
                <a:cs typeface="Gill Sans Light" charset="0"/>
              </a:rPr>
              <a:t>140 sq. in.</a:t>
            </a:r>
          </a:p>
        </p:txBody>
      </p:sp>
      <p:sp>
        <p:nvSpPr>
          <p:cNvPr id="23564" name="Rectangle 12"/>
          <p:cNvSpPr>
            <a:spLocks/>
          </p:cNvSpPr>
          <p:nvPr/>
        </p:nvSpPr>
        <p:spPr bwMode="auto">
          <a:xfrm>
            <a:off x="10477500" y="2743200"/>
            <a:ext cx="762000" cy="2222500"/>
          </a:xfrm>
          <a:prstGeom prst="rect">
            <a:avLst/>
          </a:prstGeom>
          <a:gradFill rotWithShape="0">
            <a:gsLst>
              <a:gs pos="0">
                <a:srgbClr val="C9112C">
                  <a:alpha val="89999"/>
                </a:srgbClr>
              </a:gs>
              <a:gs pos="51440">
                <a:srgbClr val="64085C">
                  <a:alpha val="89999"/>
                </a:srgbClr>
              </a:gs>
              <a:gs pos="100000">
                <a:srgbClr val="00008C">
                  <a:alpha val="8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89999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11260138" y="2705100"/>
            <a:ext cx="12350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More Power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11261725" y="4660900"/>
            <a:ext cx="11271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ea typeface="ＭＳ Ｐゴシック" charset="0"/>
                <a:cs typeface="Gill Sans Light" charset="0"/>
              </a:rPr>
              <a:t>Less Power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Contrasting Cases</a:t>
            </a:r>
          </a:p>
        </p:txBody>
      </p:sp>
      <p:sp>
        <p:nvSpPr>
          <p:cNvPr id="2457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Which racquet is more powerful?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25" y="241300"/>
            <a:ext cx="3987800" cy="890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433388"/>
            <a:ext cx="3454400" cy="896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3" name="Group 3"/>
          <p:cNvGraphicFramePr>
            <a:graphicFrameLocks noGrp="1"/>
          </p:cNvGraphicFramePr>
          <p:nvPr/>
        </p:nvGraphicFramePr>
        <p:xfrm>
          <a:off x="2673350" y="7099300"/>
          <a:ext cx="3371850" cy="2159000"/>
        </p:xfrm>
        <a:graphic>
          <a:graphicData uri="http://schemas.openxmlformats.org/drawingml/2006/table">
            <a:tbl>
              <a:tblPr/>
              <a:tblGrid>
                <a:gridCol w="2008188"/>
                <a:gridCol w="1363662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Head Size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90 sq. in.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Weight Distribution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+9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Stiffness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String Pattern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16x19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634" name="Group 34"/>
          <p:cNvGraphicFramePr>
            <a:graphicFrameLocks noGrp="1"/>
          </p:cNvGraphicFramePr>
          <p:nvPr/>
        </p:nvGraphicFramePr>
        <p:xfrm>
          <a:off x="6858000" y="7099300"/>
          <a:ext cx="3530600" cy="2159000"/>
        </p:xfrm>
        <a:graphic>
          <a:graphicData uri="http://schemas.openxmlformats.org/drawingml/2006/table">
            <a:tbl>
              <a:tblPr/>
              <a:tblGrid>
                <a:gridCol w="2008188"/>
                <a:gridCol w="1522412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Head Size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118 sq. in.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Weight Distribution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-7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Stiffness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69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String Pattern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16x19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5671" name="Group 71"/>
          <p:cNvGrpSpPr>
            <a:grpSpLocks/>
          </p:cNvGrpSpPr>
          <p:nvPr/>
        </p:nvGrpSpPr>
        <p:grpSpPr bwMode="auto">
          <a:xfrm>
            <a:off x="3370263" y="1574800"/>
            <a:ext cx="6018212" cy="2960688"/>
            <a:chOff x="0" y="0"/>
            <a:chExt cx="3791" cy="1864"/>
          </a:xfrm>
        </p:grpSpPr>
        <p:grpSp>
          <p:nvGrpSpPr>
            <p:cNvPr id="25668" name="Group 68"/>
            <p:cNvGrpSpPr>
              <a:grpSpLocks/>
            </p:cNvGrpSpPr>
            <p:nvPr/>
          </p:nvGrpSpPr>
          <p:grpSpPr bwMode="auto">
            <a:xfrm>
              <a:off x="838" y="0"/>
              <a:ext cx="2273" cy="1864"/>
              <a:chOff x="0" y="0"/>
              <a:chExt cx="2272" cy="1864"/>
            </a:xfrm>
          </p:grpSpPr>
          <p:sp>
            <p:nvSpPr>
              <p:cNvPr id="25665" name="Rectangle 65"/>
              <p:cNvSpPr>
                <a:spLocks/>
              </p:cNvSpPr>
              <p:nvPr/>
            </p:nvSpPr>
            <p:spPr bwMode="auto">
              <a:xfrm>
                <a:off x="5" y="13"/>
                <a:ext cx="2248" cy="1840"/>
              </a:xfrm>
              <a:prstGeom prst="rect">
                <a:avLst/>
              </a:prstGeom>
              <a:gradFill rotWithShape="0">
                <a:gsLst>
                  <a:gs pos="0">
                    <a:srgbClr val="C9112C">
                      <a:alpha val="84999"/>
                    </a:srgbClr>
                  </a:gs>
                  <a:gs pos="51440">
                    <a:srgbClr val="64085C">
                      <a:alpha val="84999"/>
                    </a:srgbClr>
                  </a:gs>
                  <a:gs pos="100000">
                    <a:srgbClr val="00008C">
                      <a:alpha val="84999"/>
                    </a:srgbClr>
                  </a:gs>
                </a:gsLst>
                <a:lin ang="294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84999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5666" name="Line 66"/>
              <p:cNvSpPr>
                <a:spLocks noChangeShapeType="1"/>
              </p:cNvSpPr>
              <p:nvPr/>
            </p:nvSpPr>
            <p:spPr bwMode="auto">
              <a:xfrm rot="10800000" flipH="1">
                <a:off x="0" y="1864"/>
                <a:ext cx="227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5667" name="Line 67"/>
              <p:cNvSpPr>
                <a:spLocks noChangeShapeType="1"/>
              </p:cNvSpPr>
              <p:nvPr/>
            </p:nvSpPr>
            <p:spPr bwMode="auto">
              <a:xfrm flipH="1">
                <a:off x="1126" y="0"/>
                <a:ext cx="0" cy="18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25669" name="Line 69"/>
            <p:cNvSpPr>
              <a:spLocks noChangeShapeType="1"/>
            </p:cNvSpPr>
            <p:nvPr/>
          </p:nvSpPr>
          <p:spPr bwMode="auto">
            <a:xfrm flipH="1">
              <a:off x="0" y="1696"/>
              <a:ext cx="2790" cy="70"/>
            </a:xfrm>
            <a:prstGeom prst="line">
              <a:avLst/>
            </a:prstGeom>
            <a:noFill/>
            <a:ln w="63500" cap="flat">
              <a:solidFill>
                <a:srgbClr val="6699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70" name="Line 70"/>
            <p:cNvSpPr>
              <a:spLocks noChangeShapeType="1"/>
            </p:cNvSpPr>
            <p:nvPr/>
          </p:nvSpPr>
          <p:spPr bwMode="auto">
            <a:xfrm>
              <a:off x="1465" y="230"/>
              <a:ext cx="2326" cy="1593"/>
            </a:xfrm>
            <a:prstGeom prst="line">
              <a:avLst/>
            </a:prstGeom>
            <a:noFill/>
            <a:ln w="63500" cap="flat">
              <a:solidFill>
                <a:srgbClr val="6699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Group 1"/>
          <p:cNvGraphicFramePr>
            <a:graphicFrameLocks noGrp="1"/>
          </p:cNvGraphicFramePr>
          <p:nvPr/>
        </p:nvGraphicFramePr>
        <p:xfrm>
          <a:off x="2673350" y="7099300"/>
          <a:ext cx="3371850" cy="2159000"/>
        </p:xfrm>
        <a:graphic>
          <a:graphicData uri="http://schemas.openxmlformats.org/drawingml/2006/table">
            <a:tbl>
              <a:tblPr/>
              <a:tblGrid>
                <a:gridCol w="2008188"/>
                <a:gridCol w="1363662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Head Size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118 sq. in.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Weight Distribution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-7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Stiffness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69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String Pattern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16x19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56" name="Group 32"/>
          <p:cNvGraphicFramePr>
            <a:graphicFrameLocks noGrp="1"/>
          </p:cNvGraphicFramePr>
          <p:nvPr/>
        </p:nvGraphicFramePr>
        <p:xfrm>
          <a:off x="6858000" y="7099300"/>
          <a:ext cx="3530600" cy="2159000"/>
        </p:xfrm>
        <a:graphic>
          <a:graphicData uri="http://schemas.openxmlformats.org/drawingml/2006/table">
            <a:tbl>
              <a:tblPr/>
              <a:tblGrid>
                <a:gridCol w="2008188"/>
                <a:gridCol w="1522412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Head Size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100 sq. in.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Weight Distribution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+6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Stiffness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70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String Pattern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16x19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693" name="Group 69"/>
          <p:cNvGrpSpPr>
            <a:grpSpLocks/>
          </p:cNvGrpSpPr>
          <p:nvPr/>
        </p:nvGrpSpPr>
        <p:grpSpPr bwMode="auto">
          <a:xfrm>
            <a:off x="3446463" y="1574800"/>
            <a:ext cx="6119812" cy="2960688"/>
            <a:chOff x="0" y="0"/>
            <a:chExt cx="3855" cy="1864"/>
          </a:xfrm>
        </p:grpSpPr>
        <p:grpSp>
          <p:nvGrpSpPr>
            <p:cNvPr id="26690" name="Group 66"/>
            <p:cNvGrpSpPr>
              <a:grpSpLocks/>
            </p:cNvGrpSpPr>
            <p:nvPr/>
          </p:nvGrpSpPr>
          <p:grpSpPr bwMode="auto">
            <a:xfrm>
              <a:off x="790" y="0"/>
              <a:ext cx="2273" cy="1864"/>
              <a:chOff x="0" y="0"/>
              <a:chExt cx="2272" cy="1864"/>
            </a:xfrm>
          </p:grpSpPr>
          <p:sp>
            <p:nvSpPr>
              <p:cNvPr id="26687" name="Rectangle 63"/>
              <p:cNvSpPr>
                <a:spLocks/>
              </p:cNvSpPr>
              <p:nvPr/>
            </p:nvSpPr>
            <p:spPr bwMode="auto">
              <a:xfrm>
                <a:off x="5" y="13"/>
                <a:ext cx="2248" cy="1840"/>
              </a:xfrm>
              <a:prstGeom prst="rect">
                <a:avLst/>
              </a:prstGeom>
              <a:gradFill rotWithShape="0">
                <a:gsLst>
                  <a:gs pos="0">
                    <a:srgbClr val="C9112C">
                      <a:alpha val="84999"/>
                    </a:srgbClr>
                  </a:gs>
                  <a:gs pos="51440">
                    <a:srgbClr val="64085C">
                      <a:alpha val="84999"/>
                    </a:srgbClr>
                  </a:gs>
                  <a:gs pos="100000">
                    <a:srgbClr val="00008C">
                      <a:alpha val="84999"/>
                    </a:srgbClr>
                  </a:gs>
                </a:gsLst>
                <a:lin ang="294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84999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6688" name="Line 64"/>
              <p:cNvSpPr>
                <a:spLocks noChangeShapeType="1"/>
              </p:cNvSpPr>
              <p:nvPr/>
            </p:nvSpPr>
            <p:spPr bwMode="auto">
              <a:xfrm rot="10800000" flipH="1">
                <a:off x="0" y="1864"/>
                <a:ext cx="227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6689" name="Line 65"/>
              <p:cNvSpPr>
                <a:spLocks noChangeShapeType="1"/>
              </p:cNvSpPr>
              <p:nvPr/>
            </p:nvSpPr>
            <p:spPr bwMode="auto">
              <a:xfrm flipH="1">
                <a:off x="1126" y="0"/>
                <a:ext cx="0" cy="18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26691" name="Line 67"/>
            <p:cNvSpPr>
              <a:spLocks noChangeShapeType="1"/>
            </p:cNvSpPr>
            <p:nvPr/>
          </p:nvSpPr>
          <p:spPr bwMode="auto">
            <a:xfrm>
              <a:off x="2487" y="931"/>
              <a:ext cx="1368" cy="696"/>
            </a:xfrm>
            <a:prstGeom prst="line">
              <a:avLst/>
            </a:prstGeom>
            <a:noFill/>
            <a:ln w="63500" cap="flat">
              <a:solidFill>
                <a:srgbClr val="6699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92" name="Line 68"/>
            <p:cNvSpPr>
              <a:spLocks noChangeShapeType="1"/>
            </p:cNvSpPr>
            <p:nvPr/>
          </p:nvSpPr>
          <p:spPr bwMode="auto">
            <a:xfrm flipH="1">
              <a:off x="0" y="230"/>
              <a:ext cx="1416" cy="1525"/>
            </a:xfrm>
            <a:prstGeom prst="line">
              <a:avLst/>
            </a:prstGeom>
            <a:noFill/>
            <a:ln w="63500" cap="flat">
              <a:solidFill>
                <a:srgbClr val="6699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26694" name="Picture 7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00" y="190500"/>
            <a:ext cx="3581400" cy="891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95" name="Picture 7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88" y="406400"/>
            <a:ext cx="3986213" cy="890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9" name="Group 1"/>
          <p:cNvGraphicFramePr>
            <a:graphicFrameLocks noGrp="1"/>
          </p:cNvGraphicFramePr>
          <p:nvPr/>
        </p:nvGraphicFramePr>
        <p:xfrm>
          <a:off x="2673350" y="7099300"/>
          <a:ext cx="3371850" cy="2159000"/>
        </p:xfrm>
        <a:graphic>
          <a:graphicData uri="http://schemas.openxmlformats.org/drawingml/2006/table">
            <a:tbl>
              <a:tblPr/>
              <a:tblGrid>
                <a:gridCol w="2008188"/>
                <a:gridCol w="1363662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Head Size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93 sq. in.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Weight Distribution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+7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Stiffness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String Pattern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18x20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680" name="Group 32"/>
          <p:cNvGraphicFramePr>
            <a:graphicFrameLocks noGrp="1"/>
          </p:cNvGraphicFramePr>
          <p:nvPr/>
        </p:nvGraphicFramePr>
        <p:xfrm>
          <a:off x="6845300" y="7099300"/>
          <a:ext cx="3530600" cy="2159000"/>
        </p:xfrm>
        <a:graphic>
          <a:graphicData uri="http://schemas.openxmlformats.org/drawingml/2006/table">
            <a:tbl>
              <a:tblPr/>
              <a:tblGrid>
                <a:gridCol w="2008188"/>
                <a:gridCol w="1522412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Head Size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100 sq. in.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Weight Distribution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+7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Stiffness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String Pattern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6165"/>
                          </a:solidFill>
                          <a:effectLst/>
                          <a:latin typeface="Gill Sans Light" charset="0"/>
                          <a:ea typeface="ヒラギノ角ゴ ProN W3" charset="0"/>
                          <a:cs typeface="ヒラギノ角ゴ ProN W3" charset="0"/>
                          <a:sym typeface="Gill Sans Light" charset="0"/>
                        </a:rPr>
                        <a:t>18x20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717" name="Group 69"/>
          <p:cNvGrpSpPr>
            <a:grpSpLocks/>
          </p:cNvGrpSpPr>
          <p:nvPr/>
        </p:nvGrpSpPr>
        <p:grpSpPr bwMode="auto">
          <a:xfrm>
            <a:off x="3370263" y="1574800"/>
            <a:ext cx="6018212" cy="2960688"/>
            <a:chOff x="0" y="0"/>
            <a:chExt cx="3791" cy="1864"/>
          </a:xfrm>
        </p:grpSpPr>
        <p:grpSp>
          <p:nvGrpSpPr>
            <p:cNvPr id="27714" name="Group 66"/>
            <p:cNvGrpSpPr>
              <a:grpSpLocks/>
            </p:cNvGrpSpPr>
            <p:nvPr/>
          </p:nvGrpSpPr>
          <p:grpSpPr bwMode="auto">
            <a:xfrm>
              <a:off x="838" y="0"/>
              <a:ext cx="2273" cy="1864"/>
              <a:chOff x="0" y="0"/>
              <a:chExt cx="2272" cy="1864"/>
            </a:xfrm>
          </p:grpSpPr>
          <p:sp>
            <p:nvSpPr>
              <p:cNvPr id="27711" name="Rectangle 63"/>
              <p:cNvSpPr>
                <a:spLocks/>
              </p:cNvSpPr>
              <p:nvPr/>
            </p:nvSpPr>
            <p:spPr bwMode="auto">
              <a:xfrm>
                <a:off x="5" y="13"/>
                <a:ext cx="2248" cy="1840"/>
              </a:xfrm>
              <a:prstGeom prst="rect">
                <a:avLst/>
              </a:prstGeom>
              <a:gradFill rotWithShape="0">
                <a:gsLst>
                  <a:gs pos="0">
                    <a:srgbClr val="C9112C">
                      <a:alpha val="84999"/>
                    </a:srgbClr>
                  </a:gs>
                  <a:gs pos="51440">
                    <a:srgbClr val="64085C">
                      <a:alpha val="84999"/>
                    </a:srgbClr>
                  </a:gs>
                  <a:gs pos="100000">
                    <a:srgbClr val="00008C">
                      <a:alpha val="84999"/>
                    </a:srgbClr>
                  </a:gs>
                </a:gsLst>
                <a:lin ang="294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>
                        <a:alpha val="84999"/>
                      </a:srgb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7712" name="Line 64"/>
              <p:cNvSpPr>
                <a:spLocks noChangeShapeType="1"/>
              </p:cNvSpPr>
              <p:nvPr/>
            </p:nvSpPr>
            <p:spPr bwMode="auto">
              <a:xfrm rot="10800000" flipH="1">
                <a:off x="0" y="1864"/>
                <a:ext cx="227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7713" name="Line 65"/>
              <p:cNvSpPr>
                <a:spLocks noChangeShapeType="1"/>
              </p:cNvSpPr>
              <p:nvPr/>
            </p:nvSpPr>
            <p:spPr bwMode="auto">
              <a:xfrm flipH="1">
                <a:off x="1126" y="0"/>
                <a:ext cx="0" cy="18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27715" name="Line 67"/>
            <p:cNvSpPr>
              <a:spLocks noChangeShapeType="1"/>
            </p:cNvSpPr>
            <p:nvPr/>
          </p:nvSpPr>
          <p:spPr bwMode="auto">
            <a:xfrm flipH="1">
              <a:off x="0" y="1579"/>
              <a:ext cx="2514" cy="187"/>
            </a:xfrm>
            <a:prstGeom prst="line">
              <a:avLst/>
            </a:prstGeom>
            <a:noFill/>
            <a:ln w="63500" cap="flat">
              <a:solidFill>
                <a:srgbClr val="6699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716" name="Line 68"/>
            <p:cNvSpPr>
              <a:spLocks noChangeShapeType="1"/>
            </p:cNvSpPr>
            <p:nvPr/>
          </p:nvSpPr>
          <p:spPr bwMode="auto">
            <a:xfrm>
              <a:off x="2490" y="955"/>
              <a:ext cx="1301" cy="868"/>
            </a:xfrm>
            <a:prstGeom prst="line">
              <a:avLst/>
            </a:prstGeom>
            <a:noFill/>
            <a:ln w="63500" cap="flat">
              <a:solidFill>
                <a:srgbClr val="6699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27718" name="Picture 7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100" y="546100"/>
            <a:ext cx="3492500" cy="875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19" name="Picture 7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54000"/>
            <a:ext cx="3454400" cy="905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Righ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Vertical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Lef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, Bullets &amp;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- Center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Blank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- Top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-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414141"/>
      </a:dk1>
      <a:lt1>
        <a:srgbClr val="FFFFFF"/>
      </a:lt1>
      <a:dk2>
        <a:srgbClr val="000000"/>
      </a:dk2>
      <a:lt2>
        <a:srgbClr val="00000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">
      <a:dk1>
        <a:srgbClr val="414141"/>
      </a:dk1>
      <a:lt1>
        <a:srgbClr val="FFFFFF"/>
      </a:lt1>
      <a:dk2>
        <a:srgbClr val="000000"/>
      </a:dk2>
      <a:lt2>
        <a:srgbClr val="00000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Horizontal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Subtitle - Photo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286</Words>
  <Characters>0</Characters>
  <Application>Microsoft Macintosh PowerPoint</Application>
  <PresentationFormat>Custom</PresentationFormat>
  <Lines>0</Lines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10</vt:i4>
      </vt:variant>
    </vt:vector>
  </HeadingPairs>
  <TitlesOfParts>
    <vt:vector size="32" baseType="lpstr">
      <vt:lpstr>Gill Sans Light</vt:lpstr>
      <vt:lpstr>ヒラギノ角ゴ ProN W3</vt:lpstr>
      <vt:lpstr>Gill Sans</vt:lpstr>
      <vt:lpstr>ヒラギノ角ゴ ProN W6</vt:lpstr>
      <vt:lpstr>Title &amp; Subtitle</vt:lpstr>
      <vt:lpstr>Title &amp; Subtitle - Photo</vt:lpstr>
      <vt:lpstr>Title &amp; Bullets</vt:lpstr>
      <vt:lpstr>Title &amp; Bullets - 2 Column</vt:lpstr>
      <vt:lpstr>Blank</vt:lpstr>
      <vt:lpstr>Photo - Horizontal</vt:lpstr>
      <vt:lpstr>Photo - Horizontal - Dark</vt:lpstr>
      <vt:lpstr>Photo - Vertical</vt:lpstr>
      <vt:lpstr>Title &amp; Subtitle - Photo - Dark</vt:lpstr>
      <vt:lpstr>Title &amp; Bullets - Right</vt:lpstr>
      <vt:lpstr>Photo - Vertical - Dark</vt:lpstr>
      <vt:lpstr>Title &amp; Bullets - Left</vt:lpstr>
      <vt:lpstr>Title, Bullets &amp; Photo</vt:lpstr>
      <vt:lpstr>Bullets</vt:lpstr>
      <vt:lpstr>Title - Center</vt:lpstr>
      <vt:lpstr>Blank - Dark</vt:lpstr>
      <vt:lpstr>Title - Top</vt:lpstr>
      <vt:lpstr>Title - Top - Dark</vt:lpstr>
      <vt:lpstr>Tennis Racquets</vt:lpstr>
      <vt:lpstr>This is a tennis racquet</vt:lpstr>
      <vt:lpstr>Some Dimensions</vt:lpstr>
      <vt:lpstr>Rough Power Relationships</vt:lpstr>
      <vt:lpstr>2-D Gradient</vt:lpstr>
      <vt:lpstr>Contrasting Cases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 Racquets</dc:title>
  <dc:subject/>
  <dc:creator/>
  <cp:keywords/>
  <dc:description/>
  <cp:lastModifiedBy>Hain-Lee Hsueh</cp:lastModifiedBy>
  <cp:revision>1</cp:revision>
  <dcterms:modified xsi:type="dcterms:W3CDTF">2012-08-14T07:27:34Z</dcterms:modified>
</cp:coreProperties>
</file>