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handoutMasterIdLst>
    <p:handoutMasterId r:id="rId19"/>
  </p:handoutMasterIdLst>
  <p:sldIdLst>
    <p:sldId id="256" r:id="rId2"/>
    <p:sldId id="277" r:id="rId3"/>
    <p:sldId id="259" r:id="rId4"/>
    <p:sldId id="273" r:id="rId5"/>
    <p:sldId id="261" r:id="rId6"/>
    <p:sldId id="266" r:id="rId7"/>
    <p:sldId id="267" r:id="rId8"/>
    <p:sldId id="268" r:id="rId9"/>
    <p:sldId id="270" r:id="rId10"/>
    <p:sldId id="280" r:id="rId11"/>
    <p:sldId id="281" r:id="rId12"/>
    <p:sldId id="279" r:id="rId13"/>
    <p:sldId id="269" r:id="rId14"/>
    <p:sldId id="282" r:id="rId15"/>
    <p:sldId id="271" r:id="rId16"/>
    <p:sldId id="27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FFCC00"/>
    <a:srgbClr val="FFFF66"/>
    <a:srgbClr val="FF66CC"/>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362" autoAdjust="0"/>
  </p:normalViewPr>
  <p:slideViewPr>
    <p:cSldViewPr>
      <p:cViewPr varScale="1">
        <p:scale>
          <a:sx n="124" d="100"/>
          <a:sy n="124" d="100"/>
        </p:scale>
        <p:origin x="-251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4F7F3EB-C1FA-3B46-8EE3-5C33407C646D}" type="datetimeFigureOut">
              <a:rPr lang="en-US" smtClean="0"/>
              <a:pPr/>
              <a:t>8/14/12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BFB4B0F-4276-6D4A-84F3-B92F07EEE8F0}" type="slidenum">
              <a:rPr lang="en-US" smtClean="0"/>
              <a:pPr/>
              <a:t>‹#›</a:t>
            </a:fld>
            <a:endParaRPr lang="en-US"/>
          </a:p>
        </p:txBody>
      </p:sp>
    </p:spTree>
    <p:extLst>
      <p:ext uri="{BB962C8B-B14F-4D97-AF65-F5344CB8AC3E}">
        <p14:creationId xmlns:p14="http://schemas.microsoft.com/office/powerpoint/2010/main" val="3530141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79695B-E41F-42C9-B310-2BE1909E8989}" type="datetimeFigureOut">
              <a:rPr lang="en-US" smtClean="0"/>
              <a:pPr/>
              <a:t>8/14/12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EDBC02-2569-4905-80E8-1865B854F4CB}" type="slidenum">
              <a:rPr lang="en-US" smtClean="0"/>
              <a:pPr/>
              <a:t>‹#›</a:t>
            </a:fld>
            <a:endParaRPr lang="en-US"/>
          </a:p>
        </p:txBody>
      </p:sp>
    </p:spTree>
    <p:extLst>
      <p:ext uri="{BB962C8B-B14F-4D97-AF65-F5344CB8AC3E}">
        <p14:creationId xmlns:p14="http://schemas.microsoft.com/office/powerpoint/2010/main" val="1810274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youtube.com/watch?v=o-fkkMV3tmM" TargetMode="External"/><Relationship Id="rId4" Type="http://schemas.openxmlformats.org/officeDocument/2006/relationships/hyperlink" Target="http://www.youtube.com/watch?v=T3yrbNLFXr4" TargetMode="External"/><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lumMod val="65000"/>
                    <a:lumOff val="35000"/>
                  </a:schemeClr>
                </a:solidFill>
              </a:rPr>
              <a:t>Both of us have personal and emotional ties to the autism space. Together, we wanted to explore how we could design educational tools for children with autism spectrum disorders.</a:t>
            </a:r>
          </a:p>
          <a:p>
            <a:endParaRPr lang="en-US" dirty="0"/>
          </a:p>
        </p:txBody>
      </p:sp>
      <p:sp>
        <p:nvSpPr>
          <p:cNvPr id="4" name="Slide Number Placeholder 3"/>
          <p:cNvSpPr>
            <a:spLocks noGrp="1"/>
          </p:cNvSpPr>
          <p:nvPr>
            <p:ph type="sldNum" sz="quarter" idx="10"/>
          </p:nvPr>
        </p:nvSpPr>
        <p:spPr/>
        <p:txBody>
          <a:bodyPr/>
          <a:lstStyle/>
          <a:p>
            <a:fld id="{8CEDBC02-2569-4905-80E8-1865B854F4CB}"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were able to get users to install the app on their own devices.</a:t>
            </a:r>
          </a:p>
          <a:p>
            <a:endParaRPr lang="en-US" baseline="0" dirty="0" smtClean="0"/>
          </a:p>
          <a:p>
            <a:r>
              <a:rPr lang="en-US" baseline="0" dirty="0" smtClean="0"/>
              <a:t>These are photos of the app being demonstrated in a class at the Arbor Bay school, which serves kids with language delays.</a:t>
            </a:r>
            <a:endParaRPr lang="en-US" dirty="0"/>
          </a:p>
        </p:txBody>
      </p:sp>
      <p:sp>
        <p:nvSpPr>
          <p:cNvPr id="4" name="Slide Number Placeholder 3"/>
          <p:cNvSpPr>
            <a:spLocks noGrp="1"/>
          </p:cNvSpPr>
          <p:nvPr>
            <p:ph type="sldNum" sz="quarter" idx="10"/>
          </p:nvPr>
        </p:nvSpPr>
        <p:spPr/>
        <p:txBody>
          <a:bodyPr/>
          <a:lstStyle/>
          <a:p>
            <a:fld id="{8CEDBC02-2569-4905-80E8-1865B854F4CB}" type="slidenum">
              <a:rPr lang="en-US" smtClean="0"/>
              <a:pPr/>
              <a:t>13</a:t>
            </a:fld>
            <a:endParaRPr lang="en-US"/>
          </a:p>
        </p:txBody>
      </p:sp>
    </p:spTree>
    <p:extLst>
      <p:ext uri="{BB962C8B-B14F-4D97-AF65-F5344CB8AC3E}">
        <p14:creationId xmlns:p14="http://schemas.microsoft.com/office/powerpoint/2010/main" val="4070079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were able to get users to install the app on their own devices.</a:t>
            </a:r>
          </a:p>
          <a:p>
            <a:endParaRPr lang="en-US" baseline="0" dirty="0" smtClean="0"/>
          </a:p>
          <a:p>
            <a:r>
              <a:rPr lang="en-US" baseline="0" dirty="0" smtClean="0"/>
              <a:t>These are photos of the app being demonstrated in a class at the Arbor Bay school, which serves kids with language delays.</a:t>
            </a:r>
            <a:endParaRPr lang="en-US" dirty="0"/>
          </a:p>
        </p:txBody>
      </p:sp>
      <p:sp>
        <p:nvSpPr>
          <p:cNvPr id="4" name="Slide Number Placeholder 3"/>
          <p:cNvSpPr>
            <a:spLocks noGrp="1"/>
          </p:cNvSpPr>
          <p:nvPr>
            <p:ph type="sldNum" sz="quarter" idx="10"/>
          </p:nvPr>
        </p:nvSpPr>
        <p:spPr/>
        <p:txBody>
          <a:bodyPr/>
          <a:lstStyle/>
          <a:p>
            <a:fld id="{8CEDBC02-2569-4905-80E8-1865B854F4CB}" type="slidenum">
              <a:rPr lang="en-US" smtClean="0"/>
              <a:pPr/>
              <a:t>14</a:t>
            </a:fld>
            <a:endParaRPr lang="en-US"/>
          </a:p>
        </p:txBody>
      </p:sp>
    </p:spTree>
    <p:extLst>
      <p:ext uri="{BB962C8B-B14F-4D97-AF65-F5344CB8AC3E}">
        <p14:creationId xmlns:p14="http://schemas.microsoft.com/office/powerpoint/2010/main" val="4070079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challenge: how can</a:t>
            </a:r>
            <a:r>
              <a:rPr lang="en-US" baseline="0" dirty="0" smtClean="0"/>
              <a:t> we make the app more fun for kids? Compared to games, our app doesn’t seem exciting. The most fun part is taking a picture.</a:t>
            </a:r>
          </a:p>
          <a:p>
            <a:endParaRPr lang="en-US" baseline="0" dirty="0" smtClean="0"/>
          </a:p>
          <a:p>
            <a:r>
              <a:rPr lang="en-US" baseline="0" dirty="0" smtClean="0"/>
              <a:t>Second challenge: how can we tell whether it’s effective? How can we tell learning is happening?</a:t>
            </a:r>
          </a:p>
        </p:txBody>
      </p:sp>
      <p:sp>
        <p:nvSpPr>
          <p:cNvPr id="4" name="Slide Number Placeholder 3"/>
          <p:cNvSpPr>
            <a:spLocks noGrp="1"/>
          </p:cNvSpPr>
          <p:nvPr>
            <p:ph type="sldNum" sz="quarter" idx="10"/>
          </p:nvPr>
        </p:nvSpPr>
        <p:spPr/>
        <p:txBody>
          <a:bodyPr/>
          <a:lstStyle/>
          <a:p>
            <a:fld id="{8CEDBC02-2569-4905-80E8-1865B854F4CB}" type="slidenum">
              <a:rPr lang="en-US" smtClean="0"/>
              <a:pPr/>
              <a:t>15</a:t>
            </a:fld>
            <a:endParaRPr lang="en-US"/>
          </a:p>
        </p:txBody>
      </p:sp>
    </p:spTree>
    <p:extLst>
      <p:ext uri="{BB962C8B-B14F-4D97-AF65-F5344CB8AC3E}">
        <p14:creationId xmlns:p14="http://schemas.microsoft.com/office/powerpoint/2010/main" val="92884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fontAlgn="base">
              <a:spcBef>
                <a:spcPts val="1200"/>
              </a:spcBef>
              <a:buFont typeface="Arial"/>
              <a:buChar char="•"/>
            </a:pPr>
            <a:r>
              <a:rPr lang="en-US" sz="1200" dirty="0" smtClean="0">
                <a:solidFill>
                  <a:schemeClr val="tx1">
                    <a:lumMod val="65000"/>
                    <a:lumOff val="35000"/>
                  </a:schemeClr>
                </a:solidFill>
              </a:rPr>
              <a:t>Increased personalization: this is our key benefit so we want to further develop it</a:t>
            </a:r>
          </a:p>
          <a:p>
            <a:pPr marL="628650" lvl="1" indent="-171450" fontAlgn="base">
              <a:spcBef>
                <a:spcPts val="1200"/>
              </a:spcBef>
              <a:buFont typeface="Arial"/>
              <a:buChar char="•"/>
            </a:pPr>
            <a:r>
              <a:rPr lang="en-US" sz="1200" dirty="0" smtClean="0">
                <a:solidFill>
                  <a:schemeClr val="tx1">
                    <a:lumMod val="65000"/>
                    <a:lumOff val="35000"/>
                  </a:schemeClr>
                </a:solidFill>
              </a:rPr>
              <a:t>Allow users to add their own videos</a:t>
            </a:r>
          </a:p>
          <a:p>
            <a:pPr marL="628650" lvl="1" indent="-171450" fontAlgn="base">
              <a:spcBef>
                <a:spcPts val="1200"/>
              </a:spcBef>
              <a:buFont typeface="Arial"/>
              <a:buChar char="•"/>
            </a:pPr>
            <a:r>
              <a:rPr lang="en-US" sz="1200" dirty="0" smtClean="0">
                <a:solidFill>
                  <a:schemeClr val="tx1">
                    <a:lumMod val="65000"/>
                    <a:lumOff val="35000"/>
                  </a:schemeClr>
                </a:solidFill>
              </a:rPr>
              <a:t>Categorization by child</a:t>
            </a:r>
          </a:p>
          <a:p>
            <a:pPr marL="171450" marR="0" lvl="0" indent="-171450" algn="l" defTabSz="914400" rtl="0" eaLnBrk="1" fontAlgn="base" latinLnBrk="0" hangingPunct="1">
              <a:lnSpc>
                <a:spcPct val="100000"/>
              </a:lnSpc>
              <a:spcBef>
                <a:spcPts val="1200"/>
              </a:spcBef>
              <a:spcAft>
                <a:spcPts val="0"/>
              </a:spcAft>
              <a:buClrTx/>
              <a:buSzTx/>
              <a:buFont typeface="Arial"/>
              <a:buChar char="•"/>
              <a:tabLst/>
              <a:defRPr/>
            </a:pPr>
            <a:r>
              <a:rPr lang="en-US" sz="1200" dirty="0" smtClean="0">
                <a:solidFill>
                  <a:schemeClr val="tx1">
                    <a:lumMod val="65000"/>
                    <a:lumOff val="35000"/>
                  </a:schemeClr>
                </a:solidFill>
              </a:rPr>
              <a:t>Activities that use the data we are collecting (ex. studying two faces at the same time, build communication system)</a:t>
            </a:r>
          </a:p>
          <a:p>
            <a:pPr marL="171450" indent="-171450" fontAlgn="base">
              <a:spcBef>
                <a:spcPts val="1200"/>
              </a:spcBef>
              <a:buFont typeface="Arial"/>
              <a:buChar char="•"/>
            </a:pPr>
            <a:r>
              <a:rPr lang="en-US" sz="1200" dirty="0" smtClean="0">
                <a:solidFill>
                  <a:schemeClr val="tx1">
                    <a:lumMod val="65000"/>
                    <a:lumOff val="35000"/>
                  </a:schemeClr>
                </a:solidFill>
              </a:rPr>
              <a:t>Extension to the </a:t>
            </a:r>
            <a:r>
              <a:rPr lang="en-US" sz="1200" dirty="0" err="1" smtClean="0">
                <a:solidFill>
                  <a:schemeClr val="tx1">
                    <a:lumMod val="65000"/>
                    <a:lumOff val="35000"/>
                  </a:schemeClr>
                </a:solidFill>
              </a:rPr>
              <a:t>Kinect</a:t>
            </a:r>
            <a:r>
              <a:rPr lang="en-US" sz="1200" dirty="0" smtClean="0">
                <a:solidFill>
                  <a:schemeClr val="tx1">
                    <a:lumMod val="65000"/>
                    <a:lumOff val="35000"/>
                  </a:schemeClr>
                </a:solidFill>
              </a:rPr>
              <a:t>: for both facial and gestural movement </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8CEDBC02-2569-4905-80E8-1865B854F4CB}" type="slidenum">
              <a:rPr lang="en-US" smtClean="0"/>
              <a:pPr/>
              <a:t>16</a:t>
            </a:fld>
            <a:endParaRPr lang="en-US"/>
          </a:p>
        </p:txBody>
      </p:sp>
    </p:spTree>
    <p:extLst>
      <p:ext uri="{BB962C8B-B14F-4D97-AF65-F5344CB8AC3E}">
        <p14:creationId xmlns:p14="http://schemas.microsoft.com/office/powerpoint/2010/main" val="3462420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b="0" dirty="0" smtClean="0"/>
              <a:t>Usually </a:t>
            </a:r>
            <a:r>
              <a:rPr lang="en-US" b="0" dirty="0" err="1" smtClean="0"/>
              <a:t>overexaggerate</a:t>
            </a:r>
            <a:r>
              <a:rPr lang="en-US" b="0" baseline="0" dirty="0" smtClean="0"/>
              <a:t> or </a:t>
            </a:r>
            <a:r>
              <a:rPr lang="en-US" b="0" baseline="0" dirty="0" err="1" smtClean="0"/>
              <a:t>underexaggerate</a:t>
            </a:r>
            <a:r>
              <a:rPr lang="en-US" b="0" baseline="0" dirty="0" smtClean="0"/>
              <a:t> so it is unnatural or unexpressive</a:t>
            </a:r>
            <a:endParaRPr lang="en-US" sz="1200" b="0" dirty="0" smtClean="0">
              <a:solidFill>
                <a:schemeClr val="tx1">
                  <a:lumMod val="65000"/>
                  <a:lumOff val="35000"/>
                </a:schemeClr>
              </a:solidFill>
            </a:endParaRPr>
          </a:p>
          <a:p>
            <a:pPr>
              <a:buFont typeface="Arial" pitchFamily="34" charset="0"/>
              <a:buChar char="•"/>
            </a:pPr>
            <a:r>
              <a:rPr lang="en-US" sz="1200" b="0" dirty="0" smtClean="0">
                <a:solidFill>
                  <a:schemeClr val="tx1">
                    <a:lumMod val="65000"/>
                    <a:lumOff val="35000"/>
                  </a:schemeClr>
                </a:solidFill>
              </a:rPr>
              <a:t>Applications</a:t>
            </a:r>
            <a:r>
              <a:rPr lang="en-US" sz="1200" b="0" baseline="0" dirty="0" smtClean="0">
                <a:solidFill>
                  <a:schemeClr val="tx1">
                    <a:lumMod val="65000"/>
                    <a:lumOff val="35000"/>
                  </a:schemeClr>
                </a:solidFill>
              </a:rPr>
              <a:t> are </a:t>
            </a:r>
            <a:r>
              <a:rPr lang="en-US" sz="1200" b="0" dirty="0" smtClean="0">
                <a:solidFill>
                  <a:schemeClr val="tx1">
                    <a:lumMod val="65000"/>
                    <a:lumOff val="35000"/>
                  </a:schemeClr>
                </a:solidFill>
              </a:rPr>
              <a:t>angular and look robotic</a:t>
            </a:r>
            <a:endParaRPr kumimoji="0" lang="en-US" sz="1200" b="0" i="1"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200" b="0" i="1"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Sandra</a:t>
            </a:r>
            <a:r>
              <a:rPr kumimoji="0" lang="en-US" sz="12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“One kid once came up really close to me (*stands up against another staff member to illustrate) and said, “It’s nice to meet you!” and I had to back away to let him know that he was standing too close.”</a:t>
            </a:r>
            <a:endParaRPr lang="en-US" b="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dirty="0" smtClean="0">
                <a:solidFill>
                  <a:schemeClr val="tx1">
                    <a:lumMod val="65000"/>
                    <a:lumOff val="35000"/>
                  </a:schemeClr>
                </a:solidFill>
              </a:rPr>
              <a:t>"Communication is a major problem...when I ask him a question, he often doesn't answer it and just says whatever happens to be on his mind at the moment."</a:t>
            </a:r>
            <a:endParaRPr lang="en-US" b="0" dirty="0" smtClean="0"/>
          </a:p>
          <a:p>
            <a:pPr>
              <a:buFont typeface="Arial" pitchFamily="34" charset="0"/>
              <a:buChar char="•"/>
            </a:pPr>
            <a:r>
              <a:rPr lang="en-US" b="0" dirty="0" smtClean="0"/>
              <a:t>Although they may know exactly</a:t>
            </a:r>
            <a:r>
              <a:rPr lang="en-US" b="0" baseline="0" dirty="0" smtClean="0"/>
              <a:t> what to do, communication in person especially to strangers is extremely hard</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200" b="0" i="0" u="none" strike="noStrike" kern="1200" cap="none" spc="0" normalizeH="0" noProof="0" dirty="0" smtClean="0">
                <a:ln>
                  <a:noFill/>
                </a:ln>
                <a:solidFill>
                  <a:schemeClr val="tx1">
                    <a:lumMod val="65000"/>
                    <a:lumOff val="35000"/>
                  </a:schemeClr>
                </a:solidFill>
                <a:effectLst/>
                <a:uLnTx/>
                <a:uFillTx/>
                <a:latin typeface="+mn-lt"/>
                <a:ea typeface="+mn-ea"/>
                <a:cs typeface="+mn-cs"/>
              </a:rPr>
              <a:t>Kids sometimes get attached to negative feedback</a:t>
            </a:r>
            <a:endParaRPr kumimoji="0" lang="en-US" sz="12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a:buFont typeface="Arial" pitchFamily="34" charset="0"/>
              <a:buChar char="•"/>
            </a:pPr>
            <a:endParaRPr lang="en-US" b="0" dirty="0"/>
          </a:p>
        </p:txBody>
      </p:sp>
      <p:sp>
        <p:nvSpPr>
          <p:cNvPr id="4" name="Slide Number Placeholder 3"/>
          <p:cNvSpPr>
            <a:spLocks noGrp="1"/>
          </p:cNvSpPr>
          <p:nvPr>
            <p:ph type="sldNum" sz="quarter" idx="10"/>
          </p:nvPr>
        </p:nvSpPr>
        <p:spPr/>
        <p:txBody>
          <a:bodyPr/>
          <a:lstStyle/>
          <a:p>
            <a:fld id="{8CEDBC02-2569-4905-80E8-1865B854F4CB}"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talked to various types of therapists (occupational, physical, and speech-language), and a common area that all of them work on is participation</a:t>
            </a:r>
            <a:r>
              <a:rPr lang="en-US" baseline="0" dirty="0" smtClean="0"/>
              <a:t> in social contexts</a:t>
            </a:r>
            <a:r>
              <a:rPr lang="en-US" dirty="0" smtClean="0"/>
              <a:t>.</a:t>
            </a:r>
          </a:p>
          <a:p>
            <a:endParaRPr lang="en-US" dirty="0" smtClean="0"/>
          </a:p>
          <a:p>
            <a:r>
              <a:rPr lang="en-US" dirty="0" smtClean="0"/>
              <a:t>a large part of behaving in an appropriate manner is understanding how others around them feel. one reason for this is because they cannot read emotions from people's facial expressions. even if these kids can recognize emotions, they may not know how to express them themselves (they do not necessarily automatically show how they feel on their face like typically developing peers do), which contributes to lack of reciprocity in social interactions. this in turn leads to the kids appearing as awkward or weird in social contexts. a large part of therapy is to help these children act in a way that is more natural.</a:t>
            </a:r>
            <a:endParaRPr lang="en-US" dirty="0"/>
          </a:p>
        </p:txBody>
      </p:sp>
      <p:sp>
        <p:nvSpPr>
          <p:cNvPr id="4" name="Slide Number Placeholder 3"/>
          <p:cNvSpPr>
            <a:spLocks noGrp="1"/>
          </p:cNvSpPr>
          <p:nvPr>
            <p:ph type="sldNum" sz="quarter" idx="10"/>
          </p:nvPr>
        </p:nvSpPr>
        <p:spPr/>
        <p:txBody>
          <a:bodyPr/>
          <a:lstStyle/>
          <a:p>
            <a:fld id="{8CEDBC02-2569-4905-80E8-1865B854F4CB}" type="slidenum">
              <a:rPr lang="en-US" smtClean="0"/>
              <a:pPr/>
              <a:t>5</a:t>
            </a:fld>
            <a:endParaRPr lang="en-US"/>
          </a:p>
        </p:txBody>
      </p:sp>
    </p:spTree>
    <p:extLst>
      <p:ext uri="{BB962C8B-B14F-4D97-AF65-F5344CB8AC3E}">
        <p14:creationId xmlns:p14="http://schemas.microsoft.com/office/powerpoint/2010/main" val="571030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rtl="0"/>
            <a:r>
              <a:rPr lang="en-US" sz="1200" b="1" dirty="0" smtClean="0">
                <a:solidFill>
                  <a:schemeClr val="tx1">
                    <a:lumMod val="65000"/>
                    <a:lumOff val="35000"/>
                  </a:schemeClr>
                </a:solidFill>
              </a:rPr>
              <a:t>Facilitated Group Story Creation</a:t>
            </a:r>
            <a:endParaRPr lang="en-US" sz="1200" dirty="0" smtClean="0">
              <a:solidFill>
                <a:schemeClr val="tx1">
                  <a:lumMod val="65000"/>
                  <a:lumOff val="35000"/>
                </a:schemeClr>
              </a:solidFill>
            </a:endParaRPr>
          </a:p>
          <a:p>
            <a:pPr lvl="0" rtl="0"/>
            <a:r>
              <a:rPr lang="en-US" sz="1200" dirty="0" smtClean="0">
                <a:solidFill>
                  <a:schemeClr val="tx1">
                    <a:lumMod val="65000"/>
                    <a:lumOff val="35000"/>
                  </a:schemeClr>
                </a:solidFill>
              </a:rPr>
              <a:t>A screen displays various objects to </a:t>
            </a:r>
            <a:r>
              <a:rPr lang="en-US" sz="1200" dirty="0" err="1" smtClean="0">
                <a:solidFill>
                  <a:schemeClr val="tx1">
                    <a:lumMod val="65000"/>
                    <a:lumOff val="35000"/>
                  </a:schemeClr>
                </a:solidFill>
              </a:rPr>
              <a:t>kickstart</a:t>
            </a:r>
            <a:r>
              <a:rPr lang="en-US" sz="1200" dirty="0" smtClean="0">
                <a:solidFill>
                  <a:schemeClr val="tx1">
                    <a:lumMod val="65000"/>
                    <a:lumOff val="35000"/>
                  </a:schemeClr>
                </a:solidFill>
              </a:rPr>
              <a:t> brainstorming and facilitate turn-taking. (</a:t>
            </a:r>
            <a:r>
              <a:rPr lang="en-US" sz="1200" u="sng" dirty="0" smtClean="0">
                <a:solidFill>
                  <a:schemeClr val="tx1">
                    <a:lumMod val="65000"/>
                    <a:lumOff val="35000"/>
                  </a:schemeClr>
                </a:solidFill>
                <a:hlinkClick r:id="rId3"/>
              </a:rPr>
              <a:t>video</a:t>
            </a:r>
            <a:r>
              <a:rPr lang="en-US" sz="1200" dirty="0" smtClean="0">
                <a:solidFill>
                  <a:schemeClr val="tx1">
                    <a:lumMod val="65000"/>
                    <a:lumOff val="35000"/>
                  </a:schemeClr>
                </a:solidFill>
              </a:rPr>
              <a:t>)</a:t>
            </a:r>
          </a:p>
          <a:p>
            <a:pPr lvl="0" rtl="0"/>
            <a:endParaRPr lang="en-US" sz="1200" dirty="0" smtClean="0">
              <a:solidFill>
                <a:schemeClr val="tx1">
                  <a:lumMod val="65000"/>
                  <a:lumOff val="35000"/>
                </a:schemeClr>
              </a:solidFill>
            </a:endParaRPr>
          </a:p>
          <a:p>
            <a:pPr lvl="0" rtl="0"/>
            <a:r>
              <a:rPr lang="en-US" sz="1200" b="1" dirty="0" smtClean="0">
                <a:solidFill>
                  <a:schemeClr val="tx1">
                    <a:lumMod val="65000"/>
                    <a:lumOff val="35000"/>
                  </a:schemeClr>
                </a:solidFill>
              </a:rPr>
              <a:t>Music Generation with Blocks</a:t>
            </a:r>
            <a:endParaRPr lang="en-US" sz="1200" dirty="0" smtClean="0">
              <a:solidFill>
                <a:schemeClr val="tx1">
                  <a:lumMod val="65000"/>
                  <a:lumOff val="35000"/>
                </a:schemeClr>
              </a:solidFill>
            </a:endParaRPr>
          </a:p>
          <a:p>
            <a:pPr lvl="0" rtl="0"/>
            <a:r>
              <a:rPr lang="en-US" sz="1200" dirty="0" smtClean="0">
                <a:solidFill>
                  <a:schemeClr val="tx1">
                    <a:lumMod val="65000"/>
                    <a:lumOff val="35000"/>
                  </a:schemeClr>
                </a:solidFill>
              </a:rPr>
              <a:t>Blocks that generate a sequence of sounds based on how they are positioned relative to each other. (</a:t>
            </a:r>
            <a:r>
              <a:rPr lang="en-US" sz="1200" u="sng" dirty="0" smtClean="0">
                <a:solidFill>
                  <a:schemeClr val="tx1">
                    <a:lumMod val="65000"/>
                    <a:lumOff val="35000"/>
                  </a:schemeClr>
                </a:solidFill>
                <a:hlinkClick r:id="rId4"/>
              </a:rPr>
              <a:t>video</a:t>
            </a:r>
            <a:r>
              <a:rPr lang="en-US" sz="1200" dirty="0" smtClean="0">
                <a:solidFill>
                  <a:schemeClr val="tx1">
                    <a:lumMod val="65000"/>
                    <a:lumOff val="35000"/>
                  </a:schemeClr>
                </a:solidFill>
              </a:rPr>
              <a:t>)</a:t>
            </a:r>
          </a:p>
          <a:p>
            <a:pPr lvl="0" rtl="0"/>
            <a:endParaRPr lang="en-US" sz="1200" dirty="0" smtClean="0">
              <a:solidFill>
                <a:schemeClr val="tx1">
                  <a:lumMod val="65000"/>
                  <a:lumOff val="35000"/>
                </a:schemeClr>
              </a:solidFill>
            </a:endParaRPr>
          </a:p>
          <a:p>
            <a:pPr lvl="0" rtl="0"/>
            <a:r>
              <a:rPr lang="en-US" sz="1200" b="1" dirty="0" smtClean="0">
                <a:solidFill>
                  <a:schemeClr val="tx1">
                    <a:lumMod val="65000"/>
                    <a:lumOff val="35000"/>
                  </a:schemeClr>
                </a:solidFill>
              </a:rPr>
              <a:t>Color-changing Tiles</a:t>
            </a:r>
          </a:p>
          <a:p>
            <a:pPr lvl="0" rtl="0"/>
            <a:r>
              <a:rPr lang="en-US" sz="1200" dirty="0" smtClean="0">
                <a:solidFill>
                  <a:schemeClr val="tx1">
                    <a:lumMod val="65000"/>
                    <a:lumOff val="35000"/>
                  </a:schemeClr>
                </a:solidFill>
              </a:rPr>
              <a:t>Interactive blocks or tiles that can change color depending on what tiles are connected to it. </a:t>
            </a:r>
          </a:p>
          <a:p>
            <a:pPr lvl="0" rtl="0"/>
            <a:endParaRPr lang="en-US" sz="1200" dirty="0" smtClean="0">
              <a:solidFill>
                <a:schemeClr val="tx1">
                  <a:lumMod val="65000"/>
                  <a:lumOff val="35000"/>
                </a:schemeClr>
              </a:solidFill>
            </a:endParaRPr>
          </a:p>
          <a:p>
            <a:pPr lvl="0" rtl="0"/>
            <a:r>
              <a:rPr lang="en-US" sz="1200" b="1" dirty="0" smtClean="0">
                <a:solidFill>
                  <a:schemeClr val="tx1">
                    <a:lumMod val="65000"/>
                    <a:lumOff val="35000"/>
                  </a:schemeClr>
                </a:solidFill>
              </a:rPr>
              <a:t>Interactive Social Story Quest</a:t>
            </a:r>
          </a:p>
          <a:p>
            <a:pPr lvl="0" rtl="0"/>
            <a:r>
              <a:rPr lang="en-US" sz="1200" dirty="0" smtClean="0">
                <a:solidFill>
                  <a:schemeClr val="tx1">
                    <a:lumMod val="65000"/>
                    <a:lumOff val="35000"/>
                  </a:schemeClr>
                </a:solidFill>
              </a:rPr>
              <a:t>Navigate through a virtual quest by performing appropriate social interactions with characters in the game.</a:t>
            </a:r>
          </a:p>
          <a:p>
            <a:pPr lvl="0" rtl="0"/>
            <a:endParaRPr lang="en-US" sz="1200" dirty="0" smtClean="0">
              <a:solidFill>
                <a:schemeClr val="tx1">
                  <a:lumMod val="65000"/>
                  <a:lumOff val="35000"/>
                </a:schemeClr>
              </a:solidFill>
            </a:endParaRPr>
          </a:p>
          <a:p>
            <a:pPr lvl="0" rtl="0"/>
            <a:endParaRPr lang="en-US" sz="1200" dirty="0" smtClean="0">
              <a:solidFill>
                <a:schemeClr val="tx1">
                  <a:lumMod val="65000"/>
                  <a:lumOff val="35000"/>
                </a:schemeClr>
              </a:solidFill>
            </a:endParaRPr>
          </a:p>
          <a:p>
            <a:endParaRPr lang="en-US" dirty="0"/>
          </a:p>
        </p:txBody>
      </p:sp>
      <p:sp>
        <p:nvSpPr>
          <p:cNvPr id="4" name="Slide Number Placeholder 3"/>
          <p:cNvSpPr>
            <a:spLocks noGrp="1"/>
          </p:cNvSpPr>
          <p:nvPr>
            <p:ph type="sldNum" sz="quarter" idx="10"/>
          </p:nvPr>
        </p:nvSpPr>
        <p:spPr/>
        <p:txBody>
          <a:bodyPr/>
          <a:lstStyle/>
          <a:p>
            <a:fld id="{8CEDBC02-2569-4905-80E8-1865B854F4CB}"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happened to </a:t>
            </a:r>
            <a:r>
              <a:rPr lang="en-US" dirty="0" err="1" smtClean="0"/>
              <a:t>kinexpressions</a:t>
            </a:r>
            <a:r>
              <a:rPr lang="en-US" dirty="0" smtClean="0"/>
              <a:t>?</a:t>
            </a:r>
          </a:p>
          <a:p>
            <a:pPr marL="171450" indent="-171450">
              <a:buFont typeface="Arial"/>
              <a:buChar char="•"/>
            </a:pPr>
            <a:r>
              <a:rPr lang="en-US" dirty="0" smtClean="0"/>
              <a:t>Soon after midterm presentation we realized it</a:t>
            </a:r>
            <a:r>
              <a:rPr lang="en-US" baseline="0" dirty="0" smtClean="0"/>
              <a:t> was too ambitious given time and technical constraints</a:t>
            </a:r>
          </a:p>
          <a:p>
            <a:pPr marL="171450" indent="-171450">
              <a:buFont typeface="Arial"/>
              <a:buChar char="•"/>
            </a:pPr>
            <a:r>
              <a:rPr lang="en-US" baseline="0" dirty="0" smtClean="0"/>
              <a:t>If there’s time and people have questions, they can ask more about it at the end</a:t>
            </a:r>
            <a:endParaRPr lang="en-US" dirty="0" smtClean="0"/>
          </a:p>
          <a:p>
            <a:pPr marL="628650" lvl="1" indent="-171450">
              <a:buFont typeface="Arial"/>
              <a:buChar char="•"/>
            </a:pPr>
            <a:r>
              <a:rPr lang="en-US" baseline="0" dirty="0" smtClean="0"/>
              <a:t>We realized we were getting bogged down with technical implementation; lose sight of the idea/concept development</a:t>
            </a:r>
          </a:p>
          <a:p>
            <a:pPr marL="171450" indent="-171450">
              <a:buFont typeface="Arial"/>
              <a:buChar char="•"/>
            </a:pPr>
            <a:r>
              <a:rPr lang="en-US" baseline="0" dirty="0" smtClean="0"/>
              <a:t>We were already considering prototyping the concept as a mobile app anyways, so we decided to pursue that as a deliverable</a:t>
            </a:r>
          </a:p>
          <a:p>
            <a:pPr marL="171450" indent="-171450">
              <a:buFont typeface="Arial"/>
              <a:buChar char="•"/>
            </a:pPr>
            <a:endParaRPr lang="en-US" baseline="0" dirty="0" smtClean="0"/>
          </a:p>
          <a:p>
            <a:pPr marL="0" indent="0">
              <a:buFont typeface="Arial"/>
              <a:buNone/>
            </a:pPr>
            <a:r>
              <a:rPr lang="en-US" baseline="0" dirty="0" err="1" smtClean="0"/>
              <a:t>Emotionary</a:t>
            </a:r>
            <a:endParaRPr lang="en-US" baseline="0" dirty="0" smtClean="0"/>
          </a:p>
          <a:p>
            <a:pPr marL="171450" indent="-171450">
              <a:buFont typeface="Arial"/>
              <a:buChar char="•"/>
            </a:pPr>
            <a:r>
              <a:rPr lang="en-US" dirty="0" smtClean="0"/>
              <a:t>Goal: help kids develop empathy through emotions</a:t>
            </a:r>
          </a:p>
          <a:p>
            <a:pPr marL="171450" indent="-171450">
              <a:buFont typeface="Arial"/>
              <a:buChar char="•"/>
            </a:pPr>
            <a:r>
              <a:rPr lang="en-US" dirty="0" smtClean="0"/>
              <a:t>Design activity</a:t>
            </a:r>
            <a:r>
              <a:rPr lang="en-US" baseline="0" dirty="0" smtClean="0"/>
              <a:t> meant to be guided/facilitated by the therapist or parent</a:t>
            </a:r>
          </a:p>
          <a:p>
            <a:pPr marL="171450" indent="-171450">
              <a:buFont typeface="Arial"/>
              <a:buChar char="•"/>
            </a:pPr>
            <a:r>
              <a:rPr lang="en-US" baseline="0" dirty="0" smtClean="0"/>
              <a:t>Child watches a video illustrating some kind of situation – they need to pay attention to one character (the character to empathize with)</a:t>
            </a:r>
          </a:p>
          <a:p>
            <a:pPr marL="171450" indent="-171450">
              <a:buFont typeface="Arial"/>
              <a:buChar char="•"/>
            </a:pPr>
            <a:r>
              <a:rPr lang="en-US" baseline="0" dirty="0" smtClean="0"/>
              <a:t>After the video is done, the child is asked how the character feels</a:t>
            </a:r>
          </a:p>
          <a:p>
            <a:pPr marL="171450" indent="-171450">
              <a:buFont typeface="Arial"/>
              <a:buChar char="•"/>
            </a:pPr>
            <a:r>
              <a:rPr lang="en-US" baseline="0" dirty="0" smtClean="0"/>
              <a:t>After the emotion is successfully identified, the child needs to express the emotion using his/her face</a:t>
            </a:r>
          </a:p>
          <a:p>
            <a:pPr marL="171450" indent="-171450">
              <a:buFont typeface="Arial"/>
              <a:buChar char="•"/>
            </a:pPr>
            <a:r>
              <a:rPr lang="en-US" baseline="0" dirty="0" smtClean="0"/>
              <a:t>His/her picture is taken and saved and cataloged</a:t>
            </a:r>
            <a:endParaRPr lang="en-US" dirty="0"/>
          </a:p>
        </p:txBody>
      </p:sp>
      <p:sp>
        <p:nvSpPr>
          <p:cNvPr id="4" name="Slide Number Placeholder 3"/>
          <p:cNvSpPr>
            <a:spLocks noGrp="1"/>
          </p:cNvSpPr>
          <p:nvPr>
            <p:ph type="sldNum" sz="quarter" idx="10"/>
          </p:nvPr>
        </p:nvSpPr>
        <p:spPr/>
        <p:txBody>
          <a:bodyPr/>
          <a:lstStyle/>
          <a:p>
            <a:fld id="{8CEDBC02-2569-4905-80E8-1865B854F4CB}"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rtl="0"/>
            <a:r>
              <a:rPr lang="en-US" dirty="0" smtClean="0"/>
              <a:t>Has elements from existing solution: video</a:t>
            </a:r>
            <a:r>
              <a:rPr lang="en-US" baseline="0" dirty="0" smtClean="0"/>
              <a:t> situations, concept of a repository of data for each emotion, leveraging </a:t>
            </a:r>
            <a:r>
              <a:rPr lang="en-US" baseline="0" dirty="0" err="1" smtClean="0"/>
              <a:t>iPad</a:t>
            </a:r>
            <a:endParaRPr lang="en-US" baseline="0" dirty="0" smtClean="0"/>
          </a:p>
          <a:p>
            <a:pPr lvl="0" rtl="0"/>
            <a:endParaRPr lang="en-US" dirty="0" smtClean="0"/>
          </a:p>
          <a:p>
            <a:pPr lvl="0" rtl="0"/>
            <a:r>
              <a:rPr lang="en-US" dirty="0" smtClean="0"/>
              <a:t>Goes one step beyond identification</a:t>
            </a:r>
          </a:p>
          <a:p>
            <a:pPr marL="171450" lvl="0" indent="-171450" rtl="0">
              <a:buFont typeface="Arial"/>
              <a:buChar char="•"/>
            </a:pPr>
            <a:r>
              <a:rPr lang="en-US" dirty="0" smtClean="0"/>
              <a:t>Existing solutions focus on identifying emotions</a:t>
            </a:r>
            <a:r>
              <a:rPr lang="en-US" baseline="0" dirty="0" smtClean="0"/>
              <a:t> from pictures or video</a:t>
            </a:r>
            <a:endParaRPr lang="en-US" dirty="0" smtClean="0"/>
          </a:p>
          <a:p>
            <a:pPr marL="171450" lvl="0" indent="-171450" rtl="0">
              <a:buFont typeface="Arial"/>
              <a:buChar char="•"/>
            </a:pPr>
            <a:r>
              <a:rPr lang="en-US" dirty="0" smtClean="0"/>
              <a:t>Our app has that component, and goes one step further by having the </a:t>
            </a:r>
            <a:r>
              <a:rPr lang="en-US" baseline="0" dirty="0" smtClean="0"/>
              <a:t>child by practice expressing the emotions.</a:t>
            </a:r>
          </a:p>
          <a:p>
            <a:pPr marL="171450" lvl="0" indent="-171450" rtl="0">
              <a:buFont typeface="Arial"/>
              <a:buChar char="•"/>
            </a:pPr>
            <a:endParaRPr lang="en-US" baseline="0" dirty="0" smtClean="0"/>
          </a:p>
          <a:p>
            <a:pPr marL="0" lvl="0" indent="0" rtl="0">
              <a:buFont typeface="Arial"/>
              <a:buNone/>
            </a:pPr>
            <a:r>
              <a:rPr lang="en-US" dirty="0" smtClean="0"/>
              <a:t>Dynamic data</a:t>
            </a:r>
          </a:p>
          <a:p>
            <a:pPr marL="171450" lvl="0" indent="-171450" rtl="0">
              <a:buFont typeface="Arial"/>
              <a:buChar char="•"/>
            </a:pPr>
            <a:r>
              <a:rPr lang="en-US" dirty="0" smtClean="0"/>
              <a:t>Existing</a:t>
            </a:r>
            <a:r>
              <a:rPr lang="en-US" baseline="0" dirty="0" smtClean="0"/>
              <a:t> solutions are very interactive but depend on a fixed static set of information</a:t>
            </a:r>
            <a:endParaRPr lang="en-US" dirty="0" smtClean="0"/>
          </a:p>
          <a:p>
            <a:pPr marL="171450" lvl="0" indent="-171450" rtl="0">
              <a:buFont typeface="Arial"/>
              <a:buChar char="•"/>
            </a:pPr>
            <a:r>
              <a:rPr lang="en-US" baseline="0" dirty="0" smtClean="0"/>
              <a:t>Using the </a:t>
            </a:r>
            <a:r>
              <a:rPr lang="en-US" baseline="0" dirty="0" err="1" smtClean="0"/>
              <a:t>iPad</a:t>
            </a:r>
            <a:r>
              <a:rPr lang="en-US" baseline="0" dirty="0" smtClean="0"/>
              <a:t> our app can give users opportunity to generate data, creating a dynamic collection of information</a:t>
            </a:r>
          </a:p>
          <a:p>
            <a:pPr lvl="0" rtl="0"/>
            <a:endParaRPr lang="en-US" baseline="0" dirty="0" smtClean="0"/>
          </a:p>
          <a:p>
            <a:pPr lvl="0" rtl="0"/>
            <a:r>
              <a:rPr lang="en-US" baseline="0" dirty="0" smtClean="0"/>
              <a:t>This leads to a more personalized experience.</a:t>
            </a:r>
          </a:p>
          <a:p>
            <a:pPr marL="171450" lvl="0" indent="-171450" rtl="0">
              <a:buFont typeface="Arial"/>
              <a:buChar char="•"/>
            </a:pPr>
            <a:r>
              <a:rPr lang="en-US" baseline="0" dirty="0" smtClean="0"/>
              <a:t>The data is personalized; the child can learn not just from others, but from himself and from people he/she is familiar with</a:t>
            </a:r>
          </a:p>
          <a:p>
            <a:pPr marL="171450" lvl="0" indent="-171450" rtl="0">
              <a:buFont typeface="Arial"/>
              <a:buChar char="•"/>
            </a:pPr>
            <a:r>
              <a:rPr lang="en-US" dirty="0" smtClean="0"/>
              <a:t>Potential</a:t>
            </a:r>
            <a:r>
              <a:rPr lang="en-US" baseline="0" dirty="0" smtClean="0"/>
              <a:t> for co-adaptation; can imagine therapists or parents using this localized data to facilitate other kinds of activities with the child; personalized data can translate to more meaningful information</a:t>
            </a:r>
            <a:endParaRPr lang="en-US" dirty="0" smtClean="0"/>
          </a:p>
          <a:p>
            <a:pPr lvl="0" rtl="0"/>
            <a:endParaRPr lang="en-US" dirty="0" smtClean="0"/>
          </a:p>
          <a:p>
            <a:pPr marL="457200" lvl="0" indent="-317500">
              <a:buClr>
                <a:srgbClr val="000000"/>
              </a:buClr>
              <a:buSzPct val="212121"/>
              <a:buFont typeface="Arial"/>
              <a:buChar char="•"/>
            </a:pPr>
            <a:endParaRPr lang="en-US" dirty="0" smtClean="0"/>
          </a:p>
        </p:txBody>
      </p:sp>
      <p:sp>
        <p:nvSpPr>
          <p:cNvPr id="4" name="Slide Number Placeholder 3"/>
          <p:cNvSpPr>
            <a:spLocks noGrp="1"/>
          </p:cNvSpPr>
          <p:nvPr>
            <p:ph type="sldNum" sz="quarter" idx="10"/>
          </p:nvPr>
        </p:nvSpPr>
        <p:spPr/>
        <p:txBody>
          <a:bodyPr/>
          <a:lstStyle/>
          <a:p>
            <a:fld id="{8CEDBC02-2569-4905-80E8-1865B854F4CB}"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Rough storyboard that we used to pitch our ideas to a</a:t>
            </a:r>
            <a:r>
              <a:rPr lang="en-US" baseline="0" dirty="0" smtClean="0"/>
              <a:t> couple therapists. The response was positive and gave other advice/suggestions and considerations.</a:t>
            </a:r>
            <a:endParaRPr lang="en-US" dirty="0"/>
          </a:p>
        </p:txBody>
      </p:sp>
      <p:sp>
        <p:nvSpPr>
          <p:cNvPr id="4" name="Slide Number Placeholder 3"/>
          <p:cNvSpPr>
            <a:spLocks noGrp="1"/>
          </p:cNvSpPr>
          <p:nvPr>
            <p:ph type="sldNum" sz="quarter" idx="10"/>
          </p:nvPr>
        </p:nvSpPr>
        <p:spPr/>
        <p:txBody>
          <a:bodyPr/>
          <a:lstStyle/>
          <a:p>
            <a:fld id="{8CEDBC02-2569-4905-80E8-1865B854F4CB}" type="slidenum">
              <a:rPr lang="en-US" smtClean="0"/>
              <a:pPr/>
              <a:t>9</a:t>
            </a:fld>
            <a:endParaRPr lang="en-US"/>
          </a:p>
        </p:txBody>
      </p:sp>
    </p:spTree>
    <p:extLst>
      <p:ext uri="{BB962C8B-B14F-4D97-AF65-F5344CB8AC3E}">
        <p14:creationId xmlns:p14="http://schemas.microsoft.com/office/powerpoint/2010/main" val="2382648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screenshots of the prototype</a:t>
            </a:r>
            <a:r>
              <a:rPr lang="en-US" baseline="0" dirty="0" smtClean="0"/>
              <a:t> in early but partially functional stage of development. I actually performed a short user test with one child when the app was in this form.</a:t>
            </a:r>
            <a:endParaRPr lang="en-US" dirty="0"/>
          </a:p>
        </p:txBody>
      </p:sp>
      <p:sp>
        <p:nvSpPr>
          <p:cNvPr id="4" name="Slide Number Placeholder 3"/>
          <p:cNvSpPr>
            <a:spLocks noGrp="1"/>
          </p:cNvSpPr>
          <p:nvPr>
            <p:ph type="sldNum" sz="quarter" idx="10"/>
          </p:nvPr>
        </p:nvSpPr>
        <p:spPr/>
        <p:txBody>
          <a:bodyPr/>
          <a:lstStyle/>
          <a:p>
            <a:fld id="{8CEDBC02-2569-4905-80E8-1865B854F4CB}" type="slidenum">
              <a:rPr lang="en-US" smtClean="0"/>
              <a:pPr/>
              <a:t>10</a:t>
            </a:fld>
            <a:endParaRPr lang="en-US"/>
          </a:p>
        </p:txBody>
      </p:sp>
    </p:spTree>
    <p:extLst>
      <p:ext uri="{BB962C8B-B14F-4D97-AF65-F5344CB8AC3E}">
        <p14:creationId xmlns:p14="http://schemas.microsoft.com/office/powerpoint/2010/main" val="2473979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app with kid-friendly illustrations; performed most user tests when the app was in this form</a:t>
            </a:r>
            <a:endParaRPr lang="en-US" dirty="0"/>
          </a:p>
        </p:txBody>
      </p:sp>
      <p:sp>
        <p:nvSpPr>
          <p:cNvPr id="4" name="Slide Number Placeholder 3"/>
          <p:cNvSpPr>
            <a:spLocks noGrp="1"/>
          </p:cNvSpPr>
          <p:nvPr>
            <p:ph type="sldNum" sz="quarter" idx="10"/>
          </p:nvPr>
        </p:nvSpPr>
        <p:spPr/>
        <p:txBody>
          <a:bodyPr/>
          <a:lstStyle/>
          <a:p>
            <a:fld id="{8CEDBC02-2569-4905-80E8-1865B854F4CB}" type="slidenum">
              <a:rPr lang="en-US" smtClean="0"/>
              <a:pPr/>
              <a:t>11</a:t>
            </a:fld>
            <a:endParaRPr lang="en-US"/>
          </a:p>
        </p:txBody>
      </p:sp>
    </p:spTree>
    <p:extLst>
      <p:ext uri="{BB962C8B-B14F-4D97-AF65-F5344CB8AC3E}">
        <p14:creationId xmlns:p14="http://schemas.microsoft.com/office/powerpoint/2010/main" val="2215618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Rounded MT Bold"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47800"/>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997BCE-8978-4B48-9EDD-153F3B7C8697}" type="datetimeFigureOut">
              <a:rPr lang="en-US" smtClean="0"/>
              <a:pPr/>
              <a:t>8/14/12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BBA704-9673-4F7F-B310-62C8675EC3C1}" type="slidenum">
              <a:rPr lang="en-US" smtClean="0"/>
              <a:pPr/>
              <a:t>‹#›</a:t>
            </a:fld>
            <a:endParaRPr lang="en-US"/>
          </a:p>
        </p:txBody>
      </p:sp>
      <p:sp>
        <p:nvSpPr>
          <p:cNvPr id="13" name="Rectangle 12"/>
          <p:cNvSpPr/>
          <p:nvPr/>
        </p:nvSpPr>
        <p:spPr>
          <a:xfrm>
            <a:off x="0" y="5943600"/>
            <a:ext cx="9144000" cy="9144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04800" y="6019800"/>
            <a:ext cx="2286000" cy="369332"/>
          </a:xfrm>
          <a:prstGeom prst="rect">
            <a:avLst/>
          </a:prstGeom>
        </p:spPr>
        <p:txBody>
          <a:bodyPr wrap="square">
            <a:spAutoFit/>
          </a:bodyPr>
          <a:lstStyle/>
          <a:p>
            <a:r>
              <a:rPr lang="en-US" dirty="0" err="1" smtClean="0">
                <a:solidFill>
                  <a:schemeClr val="tx1">
                    <a:lumMod val="65000"/>
                    <a:lumOff val="35000"/>
                  </a:schemeClr>
                </a:solidFill>
                <a:latin typeface="Sniglet" pitchFamily="50" charset="0"/>
              </a:rPr>
              <a:t>Emotionary</a:t>
            </a:r>
            <a:r>
              <a:rPr lang="en-US" dirty="0" smtClean="0">
                <a:solidFill>
                  <a:schemeClr val="tx1">
                    <a:lumMod val="65000"/>
                    <a:lumOff val="35000"/>
                  </a:schemeClr>
                </a:solidFill>
                <a:latin typeface="Sniglet" pitchFamily="50" charset="0"/>
              </a:rPr>
              <a:t>!</a:t>
            </a:r>
            <a:endParaRPr lang="en-US" dirty="0">
              <a:solidFill>
                <a:schemeClr val="tx1">
                  <a:lumMod val="65000"/>
                  <a:lumOff val="35000"/>
                </a:schemeClr>
              </a:solidFill>
              <a:latin typeface="Sniglet" pitchFamily="50" charset="0"/>
            </a:endParaRPr>
          </a:p>
        </p:txBody>
      </p:sp>
      <p:sp>
        <p:nvSpPr>
          <p:cNvPr id="15" name="Rectangle 14"/>
          <p:cNvSpPr/>
          <p:nvPr/>
        </p:nvSpPr>
        <p:spPr>
          <a:xfrm>
            <a:off x="3200400" y="6047601"/>
            <a:ext cx="1752600" cy="646331"/>
          </a:xfrm>
          <a:prstGeom prst="rect">
            <a:avLst/>
          </a:prstGeom>
        </p:spPr>
        <p:txBody>
          <a:bodyPr wrap="square">
            <a:spAutoFit/>
          </a:bodyPr>
          <a:lstStyle/>
          <a:p>
            <a:r>
              <a:rPr lang="en-US" sz="1200" dirty="0" smtClean="0">
                <a:latin typeface="+mj-lt"/>
              </a:rPr>
              <a:t>Assistive Technology</a:t>
            </a:r>
          </a:p>
          <a:p>
            <a:r>
              <a:rPr lang="en-US" sz="1200" dirty="0" smtClean="0">
                <a:latin typeface="+mj-lt"/>
              </a:rPr>
              <a:t>ENGR 110 / 210</a:t>
            </a:r>
          </a:p>
          <a:p>
            <a:r>
              <a:rPr lang="en-US" sz="1200" dirty="0" smtClean="0">
                <a:latin typeface="+mj-lt"/>
              </a:rPr>
              <a:t>Final Presentation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997BCE-8978-4B48-9EDD-153F3B7C8697}" type="datetimeFigureOut">
              <a:rPr lang="en-US" smtClean="0"/>
              <a:pPr/>
              <a:t>8/14/12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BBA704-9673-4F7F-B310-62C8675EC3C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997BCE-8978-4B48-9EDD-153F3B7C8697}" type="datetimeFigureOut">
              <a:rPr lang="en-US" smtClean="0"/>
              <a:pPr/>
              <a:t>8/14/12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BBA704-9673-4F7F-B310-62C8675EC3C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997BCE-8978-4B48-9EDD-153F3B7C8697}" type="datetimeFigureOut">
              <a:rPr lang="en-US" smtClean="0"/>
              <a:pPr/>
              <a:t>8/14/12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BBA704-9673-4F7F-B310-62C8675EC3C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997BCE-8978-4B48-9EDD-153F3B7C8697}" type="datetimeFigureOut">
              <a:rPr lang="en-US" smtClean="0"/>
              <a:pPr/>
              <a:t>8/14/12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BBA704-9673-4F7F-B310-62C8675EC3C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997BCE-8978-4B48-9EDD-153F3B7C8697}" type="datetimeFigureOut">
              <a:rPr lang="en-US" smtClean="0"/>
              <a:pPr/>
              <a:t>8/14/12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BBA704-9673-4F7F-B310-62C8675EC3C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997BCE-8978-4B48-9EDD-153F3B7C8697}" type="datetimeFigureOut">
              <a:rPr lang="en-US" smtClean="0"/>
              <a:pPr/>
              <a:t>8/14/12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BBA704-9673-4F7F-B310-62C8675EC3C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997BCE-8978-4B48-9EDD-153F3B7C8697}" type="datetimeFigureOut">
              <a:rPr lang="en-US" smtClean="0"/>
              <a:pPr/>
              <a:t>8/14/12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BBA704-9673-4F7F-B310-62C8675EC3C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997BCE-8978-4B48-9EDD-153F3B7C8697}" type="datetimeFigureOut">
              <a:rPr lang="en-US" smtClean="0"/>
              <a:pPr/>
              <a:t>8/14/12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BBA704-9673-4F7F-B310-62C8675EC3C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997BCE-8978-4B48-9EDD-153F3B7C8697}" type="datetimeFigureOut">
              <a:rPr lang="en-US" smtClean="0"/>
              <a:pPr/>
              <a:t>8/14/12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BBA704-9673-4F7F-B310-62C8675EC3C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997BCE-8978-4B48-9EDD-153F3B7C8697}" type="datetimeFigureOut">
              <a:rPr lang="en-US" smtClean="0"/>
              <a:pPr/>
              <a:t>8/14/12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BBA704-9673-4F7F-B310-62C8675EC3C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997BCE-8978-4B48-9EDD-153F3B7C8697}" type="datetimeFigureOut">
              <a:rPr lang="en-US" smtClean="0"/>
              <a:pPr/>
              <a:t>8/14/12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BBA704-9673-4F7F-B310-62C8675EC3C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0" y="5791200"/>
            <a:ext cx="9144000" cy="1066800"/>
            <a:chOff x="0" y="5791200"/>
            <a:chExt cx="9144000" cy="1066800"/>
          </a:xfrm>
        </p:grpSpPr>
        <p:sp>
          <p:nvSpPr>
            <p:cNvPr id="8" name="Rectangle 7"/>
            <p:cNvSpPr/>
            <p:nvPr/>
          </p:nvSpPr>
          <p:spPr>
            <a:xfrm>
              <a:off x="0" y="5943600"/>
              <a:ext cx="9144000" cy="9144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04800" y="6019800"/>
              <a:ext cx="2286000" cy="369332"/>
            </a:xfrm>
            <a:prstGeom prst="rect">
              <a:avLst/>
            </a:prstGeom>
          </p:spPr>
          <p:txBody>
            <a:bodyPr wrap="square">
              <a:spAutoFit/>
            </a:bodyPr>
            <a:lstStyle/>
            <a:p>
              <a:r>
                <a:rPr lang="en-US" dirty="0" err="1" smtClean="0">
                  <a:solidFill>
                    <a:schemeClr val="tx1">
                      <a:lumMod val="65000"/>
                      <a:lumOff val="35000"/>
                    </a:schemeClr>
                  </a:solidFill>
                  <a:latin typeface="Sniglet" pitchFamily="50" charset="0"/>
                </a:rPr>
                <a:t>Emotionary</a:t>
              </a:r>
              <a:r>
                <a:rPr lang="en-US" dirty="0" smtClean="0">
                  <a:solidFill>
                    <a:schemeClr val="tx1">
                      <a:lumMod val="65000"/>
                      <a:lumOff val="35000"/>
                    </a:schemeClr>
                  </a:solidFill>
                  <a:latin typeface="Sniglet" pitchFamily="50" charset="0"/>
                </a:rPr>
                <a:t>!</a:t>
              </a:r>
              <a:endParaRPr lang="en-US" dirty="0">
                <a:solidFill>
                  <a:schemeClr val="tx1">
                    <a:lumMod val="65000"/>
                    <a:lumOff val="35000"/>
                  </a:schemeClr>
                </a:solidFill>
                <a:latin typeface="Sniglet" pitchFamily="50" charset="0"/>
              </a:endParaRPr>
            </a:p>
          </p:txBody>
        </p:sp>
        <p:sp>
          <p:nvSpPr>
            <p:cNvPr id="10" name="Rectangle 9"/>
            <p:cNvSpPr/>
            <p:nvPr/>
          </p:nvSpPr>
          <p:spPr>
            <a:xfrm>
              <a:off x="3200400" y="6047601"/>
              <a:ext cx="1752600" cy="646331"/>
            </a:xfrm>
            <a:prstGeom prst="rect">
              <a:avLst/>
            </a:prstGeom>
          </p:spPr>
          <p:txBody>
            <a:bodyPr wrap="square">
              <a:spAutoFit/>
            </a:bodyPr>
            <a:lstStyle/>
            <a:p>
              <a:r>
                <a:rPr lang="en-US" sz="1200" dirty="0" smtClean="0">
                  <a:latin typeface="+mj-lt"/>
                </a:rPr>
                <a:t>Assistive Technology</a:t>
              </a:r>
            </a:p>
            <a:p>
              <a:r>
                <a:rPr lang="en-US" sz="1200" dirty="0" smtClean="0">
                  <a:latin typeface="+mj-lt"/>
                </a:rPr>
                <a:t>ENGR 110 / 210</a:t>
              </a:r>
            </a:p>
            <a:p>
              <a:r>
                <a:rPr lang="en-US" sz="1200" dirty="0" smtClean="0">
                  <a:latin typeface="+mj-lt"/>
                </a:rPr>
                <a:t>Final Presentation</a:t>
              </a:r>
            </a:p>
          </p:txBody>
        </p:sp>
        <p:sp>
          <p:nvSpPr>
            <p:cNvPr id="11" name="Rectangle 10"/>
            <p:cNvSpPr/>
            <p:nvPr/>
          </p:nvSpPr>
          <p:spPr>
            <a:xfrm>
              <a:off x="0" y="5791200"/>
              <a:ext cx="9144000" cy="1524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6"/>
          <p:cNvSpPr txBox="1">
            <a:spLocks noChangeArrowheads="1"/>
          </p:cNvSpPr>
          <p:nvPr/>
        </p:nvSpPr>
        <p:spPr bwMode="auto">
          <a:xfrm>
            <a:off x="2895600" y="2069068"/>
            <a:ext cx="5334000" cy="6858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3200" b="0" i="0" u="none" strike="noStrike" kern="0" cap="none" spc="0" normalizeH="0" baseline="0" noProof="0" dirty="0" smtClean="0">
              <a:ln>
                <a:noFill/>
              </a:ln>
              <a:solidFill>
                <a:schemeClr val="tx1">
                  <a:lumMod val="65000"/>
                  <a:lumOff val="35000"/>
                </a:schemeClr>
              </a:solidFill>
              <a:effectLst/>
              <a:uLnTx/>
              <a:uFillTx/>
              <a:latin typeface="Arial Unicode MS" pitchFamily="34" charset="-128"/>
              <a:ea typeface="Arial Unicode MS" pitchFamily="34" charset="-128"/>
              <a:cs typeface="Arial Unicode MS" pitchFamily="34" charset="-128"/>
              <a:sym typeface="Univers LT Std 47 Cn Lt" pitchFamily="64" charset="0"/>
            </a:endParaRPr>
          </a:p>
          <a:p>
            <a:pPr marL="0" marR="0" lvl="0" indent="0" algn="r" defTabSz="914400" rtl="0" eaLnBrk="1" fontAlgn="base" latinLnBrk="0" hangingPunct="1">
              <a:lnSpc>
                <a:spcPct val="100000"/>
              </a:lnSpc>
              <a:spcBef>
                <a:spcPct val="0"/>
              </a:spcBef>
              <a:spcAft>
                <a:spcPct val="0"/>
              </a:spcAft>
              <a:buClrTx/>
              <a:buSzTx/>
              <a:buFontTx/>
              <a:buNone/>
              <a:tabLst/>
              <a:defRPr/>
            </a:pPr>
            <a:r>
              <a:rPr lang="en-US" sz="4400" kern="0" noProof="0" dirty="0" err="1" smtClean="0">
                <a:solidFill>
                  <a:schemeClr val="tx1">
                    <a:lumMod val="65000"/>
                    <a:lumOff val="35000"/>
                  </a:schemeClr>
                </a:solidFill>
                <a:latin typeface="Sniglet" pitchFamily="50" charset="0"/>
                <a:ea typeface="Arial Unicode MS" pitchFamily="34" charset="-128"/>
                <a:cs typeface="Arial Unicode MS" pitchFamily="34" charset="-128"/>
                <a:sym typeface="Univers LT Std 47 Cn Lt" pitchFamily="64" charset="0"/>
              </a:rPr>
              <a:t>Emotionary</a:t>
            </a:r>
            <a:r>
              <a:rPr kumimoji="0" lang="en-US" sz="4400" b="0" i="0" u="none" strike="noStrike" kern="0" cap="none" spc="0" normalizeH="0" baseline="0" noProof="0" dirty="0" smtClean="0">
                <a:ln>
                  <a:noFill/>
                </a:ln>
                <a:solidFill>
                  <a:schemeClr val="tx1">
                    <a:lumMod val="65000"/>
                    <a:lumOff val="35000"/>
                  </a:schemeClr>
                </a:solidFill>
                <a:effectLst/>
                <a:uLnTx/>
                <a:uFillTx/>
                <a:latin typeface="Sniglet" pitchFamily="50" charset="0"/>
                <a:ea typeface="Arial Unicode MS" pitchFamily="34" charset="-128"/>
                <a:cs typeface="Arial Unicode MS" pitchFamily="34" charset="-128"/>
                <a:sym typeface="Univers LT Std 47 Cn Lt" pitchFamily="64" charset="0"/>
              </a:rPr>
              <a:t>!</a:t>
            </a:r>
          </a:p>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3200" b="0" i="0" u="none" strike="noStrike" kern="0" cap="none" spc="0" normalizeH="0" baseline="0" noProof="0" dirty="0" smtClean="0">
              <a:ln>
                <a:noFill/>
              </a:ln>
              <a:solidFill>
                <a:schemeClr val="tx1">
                  <a:lumMod val="65000"/>
                  <a:lumOff val="35000"/>
                </a:schemeClr>
              </a:solidFill>
              <a:effectLst/>
              <a:uLnTx/>
              <a:uFillTx/>
              <a:latin typeface="Arial Unicode MS" pitchFamily="34" charset="-128"/>
              <a:ea typeface="Arial Unicode MS" pitchFamily="34" charset="-128"/>
              <a:cs typeface="Arial Unicode MS" pitchFamily="34" charset="-128"/>
              <a:sym typeface="Univers LT Std 47 Cn Lt" pitchFamily="64" charset="0"/>
            </a:endParaRPr>
          </a:p>
        </p:txBody>
      </p:sp>
      <p:sp>
        <p:nvSpPr>
          <p:cNvPr id="15" name="Rectangle 14"/>
          <p:cNvSpPr/>
          <p:nvPr/>
        </p:nvSpPr>
        <p:spPr>
          <a:xfrm>
            <a:off x="5894730" y="3429000"/>
            <a:ext cx="2334870" cy="830997"/>
          </a:xfrm>
          <a:prstGeom prst="rect">
            <a:avLst/>
          </a:prstGeom>
        </p:spPr>
        <p:txBody>
          <a:bodyPr wrap="none">
            <a:spAutoFit/>
          </a:bodyPr>
          <a:lstStyle/>
          <a:p>
            <a:pPr algn="r"/>
            <a:r>
              <a:rPr lang="en-US" sz="1600" dirty="0" smtClean="0">
                <a:solidFill>
                  <a:schemeClr val="tx1">
                    <a:lumMod val="65000"/>
                    <a:lumOff val="35000"/>
                  </a:schemeClr>
                </a:solidFill>
                <a:latin typeface="+mj-lt"/>
                <a:ea typeface="Arial Unicode MS" pitchFamily="34" charset="-128"/>
                <a:cs typeface="Arial Unicode MS" pitchFamily="34" charset="-128"/>
              </a:rPr>
              <a:t>Assistive Technology</a:t>
            </a:r>
          </a:p>
          <a:p>
            <a:pPr algn="r"/>
            <a:r>
              <a:rPr lang="en-US" sz="1600" dirty="0" smtClean="0">
                <a:solidFill>
                  <a:schemeClr val="tx1">
                    <a:lumMod val="65000"/>
                    <a:lumOff val="35000"/>
                  </a:schemeClr>
                </a:solidFill>
                <a:latin typeface="+mj-lt"/>
                <a:ea typeface="Arial Unicode MS" pitchFamily="34" charset="-128"/>
                <a:cs typeface="Arial Unicode MS" pitchFamily="34" charset="-128"/>
              </a:rPr>
              <a:t>ENGR 110 | 210</a:t>
            </a:r>
          </a:p>
          <a:p>
            <a:pPr algn="r"/>
            <a:r>
              <a:rPr lang="en-US" sz="1600" dirty="0" smtClean="0">
                <a:solidFill>
                  <a:schemeClr val="tx1">
                    <a:lumMod val="65000"/>
                    <a:lumOff val="35000"/>
                  </a:schemeClr>
                </a:solidFill>
                <a:latin typeface="+mj-lt"/>
                <a:ea typeface="Arial Unicode MS" pitchFamily="34" charset="-128"/>
                <a:cs typeface="Arial Unicode MS" pitchFamily="34" charset="-128"/>
              </a:rPr>
              <a:t>Anna Ly | </a:t>
            </a:r>
            <a:r>
              <a:rPr lang="en-US" sz="1600" dirty="0" err="1" smtClean="0">
                <a:solidFill>
                  <a:schemeClr val="tx1">
                    <a:lumMod val="65000"/>
                    <a:lumOff val="35000"/>
                  </a:schemeClr>
                </a:solidFill>
                <a:latin typeface="+mj-lt"/>
                <a:ea typeface="Arial Unicode MS" pitchFamily="34" charset="-128"/>
                <a:cs typeface="Arial Unicode MS" pitchFamily="34" charset="-128"/>
              </a:rPr>
              <a:t>Hain</a:t>
            </a:r>
            <a:r>
              <a:rPr lang="en-US" sz="1600" dirty="0" smtClean="0">
                <a:solidFill>
                  <a:schemeClr val="tx1">
                    <a:lumMod val="65000"/>
                    <a:lumOff val="35000"/>
                  </a:schemeClr>
                </a:solidFill>
                <a:latin typeface="+mj-lt"/>
                <a:ea typeface="Arial Unicode MS" pitchFamily="34" charset="-128"/>
                <a:cs typeface="Arial Unicode MS" pitchFamily="34" charset="-128"/>
              </a:rPr>
              <a:t>-Lee </a:t>
            </a:r>
            <a:r>
              <a:rPr lang="en-US" sz="1600" dirty="0" err="1" smtClean="0">
                <a:solidFill>
                  <a:schemeClr val="tx1">
                    <a:lumMod val="65000"/>
                    <a:lumOff val="35000"/>
                  </a:schemeClr>
                </a:solidFill>
                <a:latin typeface="+mj-lt"/>
                <a:ea typeface="Arial Unicode MS" pitchFamily="34" charset="-128"/>
                <a:cs typeface="Arial Unicode MS" pitchFamily="34" charset="-128"/>
              </a:rPr>
              <a:t>Hsueh</a:t>
            </a:r>
            <a:endParaRPr lang="en-US" sz="1600" dirty="0">
              <a:solidFill>
                <a:schemeClr val="tx1">
                  <a:lumMod val="65000"/>
                  <a:lumOff val="35000"/>
                </a:schemeClr>
              </a:solidFill>
              <a:latin typeface="+mj-lt"/>
              <a:ea typeface="Arial Unicode MS" pitchFamily="34" charset="-128"/>
              <a:cs typeface="Arial Unicode MS" pitchFamily="34" charset="-128"/>
            </a:endParaRPr>
          </a:p>
        </p:txBody>
      </p:sp>
      <p:sp>
        <p:nvSpPr>
          <p:cNvPr id="16" name="Rectangle 15"/>
          <p:cNvSpPr/>
          <p:nvPr/>
        </p:nvSpPr>
        <p:spPr>
          <a:xfrm>
            <a:off x="2057400" y="2678668"/>
            <a:ext cx="6172200" cy="461665"/>
          </a:xfrm>
          <a:prstGeom prst="rect">
            <a:avLst/>
          </a:prstGeom>
        </p:spPr>
        <p:txBody>
          <a:bodyPr wrap="square">
            <a:spAutoFit/>
          </a:bodyPr>
          <a:lstStyle/>
          <a:p>
            <a:pPr algn="r"/>
            <a:r>
              <a:rPr lang="en-US" sz="2400" dirty="0">
                <a:solidFill>
                  <a:schemeClr val="tx1">
                    <a:lumMod val="65000"/>
                    <a:lumOff val="35000"/>
                  </a:schemeClr>
                </a:solidFill>
                <a:latin typeface="+mj-lt"/>
                <a:ea typeface="Arial Unicode MS" pitchFamily="34" charset="-128"/>
                <a:cs typeface="Arial Unicode MS" pitchFamily="34" charset="-128"/>
              </a:rPr>
              <a:t>L</a:t>
            </a:r>
            <a:r>
              <a:rPr lang="en-US" sz="2400" dirty="0" smtClean="0">
                <a:solidFill>
                  <a:schemeClr val="tx1">
                    <a:lumMod val="65000"/>
                    <a:lumOff val="35000"/>
                  </a:schemeClr>
                </a:solidFill>
                <a:latin typeface="+mj-lt"/>
                <a:ea typeface="Arial Unicode MS" pitchFamily="34" charset="-128"/>
                <a:cs typeface="Arial Unicode MS" pitchFamily="34" charset="-128"/>
              </a:rPr>
              <a:t>earning and Applying Emotions</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791200"/>
            <a:ext cx="9144000" cy="15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5791200"/>
            <a:ext cx="7010400"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555685" y="5605790"/>
            <a:ext cx="530915" cy="261610"/>
          </a:xfrm>
          <a:prstGeom prst="rect">
            <a:avLst/>
          </a:prstGeom>
        </p:spPr>
        <p:txBody>
          <a:bodyPr wrap="none">
            <a:spAutoFit/>
          </a:bodyPr>
          <a:lstStyle/>
          <a:p>
            <a:r>
              <a:rPr lang="en-US" sz="1100" b="1" dirty="0" smtClean="0">
                <a:solidFill>
                  <a:srgbClr val="00B0F0"/>
                </a:solidFill>
                <a:ea typeface="Arial Unicode MS" pitchFamily="34" charset="-128"/>
                <a:cs typeface="Arial Unicode MS" pitchFamily="34" charset="-128"/>
              </a:rPr>
              <a:t>refine</a:t>
            </a:r>
            <a:endParaRPr lang="en-US" sz="1100" b="1" dirty="0">
              <a:solidFill>
                <a:srgbClr val="00B0F0"/>
              </a:solidFill>
            </a:endParaRPr>
          </a:p>
        </p:txBody>
      </p:sp>
      <p:pic>
        <p:nvPicPr>
          <p:cNvPr id="17" name="Picture 2" descr="C:\Users\AnnaLy\Downloads\IMG_0288.PNG"/>
          <p:cNvPicPr>
            <a:picLocks noChangeAspect="1" noChangeArrowheads="1"/>
          </p:cNvPicPr>
          <p:nvPr/>
        </p:nvPicPr>
        <p:blipFill>
          <a:blip r:embed="rId3" cstate="print"/>
          <a:srcRect/>
          <a:stretch>
            <a:fillRect/>
          </a:stretch>
        </p:blipFill>
        <p:spPr bwMode="auto">
          <a:xfrm>
            <a:off x="381000" y="304799"/>
            <a:ext cx="3962400" cy="5285353"/>
          </a:xfrm>
          <a:prstGeom prst="rect">
            <a:avLst/>
          </a:prstGeom>
          <a:noFill/>
        </p:spPr>
      </p:pic>
      <p:pic>
        <p:nvPicPr>
          <p:cNvPr id="18" name="Picture 3" descr="C:\Users\AnnaLy\Downloads\IMG_0290.PNG"/>
          <p:cNvPicPr>
            <a:picLocks noChangeAspect="1" noChangeArrowheads="1"/>
          </p:cNvPicPr>
          <p:nvPr/>
        </p:nvPicPr>
        <p:blipFill>
          <a:blip r:embed="rId4" cstate="print"/>
          <a:srcRect/>
          <a:stretch>
            <a:fillRect/>
          </a:stretch>
        </p:blipFill>
        <p:spPr bwMode="auto">
          <a:xfrm>
            <a:off x="4572000" y="304800"/>
            <a:ext cx="3962400" cy="5285353"/>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791200"/>
            <a:ext cx="9144000" cy="15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5791200"/>
            <a:ext cx="7010400"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555685" y="5605790"/>
            <a:ext cx="530915" cy="261610"/>
          </a:xfrm>
          <a:prstGeom prst="rect">
            <a:avLst/>
          </a:prstGeom>
        </p:spPr>
        <p:txBody>
          <a:bodyPr wrap="none">
            <a:spAutoFit/>
          </a:bodyPr>
          <a:lstStyle/>
          <a:p>
            <a:r>
              <a:rPr lang="en-US" sz="1100" b="1" dirty="0" smtClean="0">
                <a:solidFill>
                  <a:srgbClr val="00B0F0"/>
                </a:solidFill>
                <a:ea typeface="Arial Unicode MS" pitchFamily="34" charset="-128"/>
                <a:cs typeface="Arial Unicode MS" pitchFamily="34" charset="-128"/>
              </a:rPr>
              <a:t>refine</a:t>
            </a:r>
            <a:endParaRPr lang="en-US" sz="1100" b="1" dirty="0">
              <a:solidFill>
                <a:srgbClr val="00B0F0"/>
              </a:solidFill>
            </a:endParaRPr>
          </a:p>
        </p:txBody>
      </p:sp>
      <p:pic>
        <p:nvPicPr>
          <p:cNvPr id="2050" name="Picture 2" descr="C:\Users\AnnaLy\Downloads\photo 4.PNG"/>
          <p:cNvPicPr>
            <a:picLocks noChangeAspect="1" noChangeArrowheads="1"/>
          </p:cNvPicPr>
          <p:nvPr/>
        </p:nvPicPr>
        <p:blipFill>
          <a:blip r:embed="rId3" cstate="print"/>
          <a:srcRect/>
          <a:stretch>
            <a:fillRect/>
          </a:stretch>
        </p:blipFill>
        <p:spPr bwMode="auto">
          <a:xfrm>
            <a:off x="6096000" y="990600"/>
            <a:ext cx="2914650" cy="3886200"/>
          </a:xfrm>
          <a:prstGeom prst="rect">
            <a:avLst/>
          </a:prstGeom>
          <a:noFill/>
        </p:spPr>
      </p:pic>
      <p:pic>
        <p:nvPicPr>
          <p:cNvPr id="2051" name="Picture 3" descr="C:\Users\AnnaLy\Downloads\photo 1.PNG"/>
          <p:cNvPicPr>
            <a:picLocks noChangeAspect="1" noChangeArrowheads="1"/>
          </p:cNvPicPr>
          <p:nvPr/>
        </p:nvPicPr>
        <p:blipFill>
          <a:blip r:embed="rId4" cstate="print"/>
          <a:srcRect/>
          <a:stretch>
            <a:fillRect/>
          </a:stretch>
        </p:blipFill>
        <p:spPr bwMode="auto">
          <a:xfrm>
            <a:off x="152400" y="990600"/>
            <a:ext cx="2914650" cy="3886200"/>
          </a:xfrm>
          <a:prstGeom prst="rect">
            <a:avLst/>
          </a:prstGeom>
          <a:noFill/>
        </p:spPr>
      </p:pic>
      <p:pic>
        <p:nvPicPr>
          <p:cNvPr id="2052" name="Picture 4" descr="C:\Users\AnnaLy\Downloads\photo 3.PNG"/>
          <p:cNvPicPr>
            <a:picLocks noChangeAspect="1" noChangeArrowheads="1"/>
          </p:cNvPicPr>
          <p:nvPr/>
        </p:nvPicPr>
        <p:blipFill>
          <a:blip r:embed="rId5" cstate="print"/>
          <a:srcRect/>
          <a:stretch>
            <a:fillRect/>
          </a:stretch>
        </p:blipFill>
        <p:spPr bwMode="auto">
          <a:xfrm>
            <a:off x="3124200" y="990600"/>
            <a:ext cx="2914650" cy="38862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lstStyle/>
          <a:p>
            <a:pPr algn="ctr"/>
            <a:r>
              <a:rPr lang="en-US" dirty="0" smtClean="0"/>
              <a:t>Demo!</a:t>
            </a:r>
            <a:endParaRPr lang="en-US" dirty="0"/>
          </a:p>
        </p:txBody>
      </p:sp>
      <p:sp>
        <p:nvSpPr>
          <p:cNvPr id="8" name="Rectangle 7"/>
          <p:cNvSpPr/>
          <p:nvPr/>
        </p:nvSpPr>
        <p:spPr>
          <a:xfrm>
            <a:off x="0" y="5791200"/>
            <a:ext cx="9144000" cy="15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5791200"/>
            <a:ext cx="76962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251103" y="5605790"/>
            <a:ext cx="521297" cy="261610"/>
          </a:xfrm>
          <a:prstGeom prst="rect">
            <a:avLst/>
          </a:prstGeom>
        </p:spPr>
        <p:txBody>
          <a:bodyPr wrap="none">
            <a:spAutoFit/>
          </a:bodyPr>
          <a:lstStyle/>
          <a:p>
            <a:r>
              <a:rPr lang="en-US" sz="1100" b="1" dirty="0" smtClean="0">
                <a:solidFill>
                  <a:srgbClr val="92D050"/>
                </a:solidFill>
                <a:ea typeface="Arial Unicode MS" pitchFamily="34" charset="-128"/>
                <a:cs typeface="Arial Unicode MS" pitchFamily="34" charset="-128"/>
              </a:rPr>
              <a:t>demo</a:t>
            </a:r>
            <a:endParaRPr lang="en-US" sz="1100" b="1" dirty="0">
              <a:solidFill>
                <a:srgbClr val="92D050"/>
              </a:solidFill>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User Testing</a:t>
            </a:r>
            <a:endParaRPr lang="en-US" dirty="0"/>
          </a:p>
        </p:txBody>
      </p:sp>
      <p:sp>
        <p:nvSpPr>
          <p:cNvPr id="8" name="Rectangle 7"/>
          <p:cNvSpPr/>
          <p:nvPr/>
        </p:nvSpPr>
        <p:spPr>
          <a:xfrm>
            <a:off x="0" y="5791200"/>
            <a:ext cx="9144000" cy="15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962400" y="4572000"/>
            <a:ext cx="4724621" cy="523220"/>
          </a:xfrm>
          <a:prstGeom prst="rect">
            <a:avLst/>
          </a:prstGeom>
        </p:spPr>
        <p:txBody>
          <a:bodyPr wrap="none">
            <a:spAutoFit/>
          </a:bodyPr>
          <a:lstStyle/>
          <a:p>
            <a:pPr>
              <a:buNone/>
            </a:pPr>
            <a:r>
              <a:rPr lang="en-US" sz="2800" b="1" dirty="0" smtClean="0">
                <a:solidFill>
                  <a:schemeClr val="tx1">
                    <a:lumMod val="65000"/>
                    <a:lumOff val="35000"/>
                  </a:schemeClr>
                </a:solidFill>
              </a:rPr>
              <a:t>Arbor Bay School in San Carlos</a:t>
            </a:r>
          </a:p>
        </p:txBody>
      </p:sp>
      <p:sp>
        <p:nvSpPr>
          <p:cNvPr id="11" name="Rectangle 10"/>
          <p:cNvSpPr/>
          <p:nvPr/>
        </p:nvSpPr>
        <p:spPr>
          <a:xfrm>
            <a:off x="0" y="5791200"/>
            <a:ext cx="8077200" cy="15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15200" y="5605790"/>
            <a:ext cx="872355" cy="261610"/>
          </a:xfrm>
          <a:prstGeom prst="rect">
            <a:avLst/>
          </a:prstGeom>
        </p:spPr>
        <p:txBody>
          <a:bodyPr wrap="none">
            <a:spAutoFit/>
          </a:bodyPr>
          <a:lstStyle/>
          <a:p>
            <a:r>
              <a:rPr lang="en-US" sz="1100" b="1" dirty="0" smtClean="0">
                <a:solidFill>
                  <a:srgbClr val="7030A0"/>
                </a:solidFill>
                <a:ea typeface="Arial Unicode MS" pitchFamily="34" charset="-128"/>
                <a:cs typeface="Arial Unicode MS" pitchFamily="34" charset="-128"/>
              </a:rPr>
              <a:t>user testing</a:t>
            </a:r>
            <a:endParaRPr lang="en-US" sz="1100" b="1" dirty="0">
              <a:solidFill>
                <a:srgbClr val="7030A0"/>
              </a:solidFill>
            </a:endParaRPr>
          </a:p>
        </p:txBody>
      </p:sp>
      <p:sp>
        <p:nvSpPr>
          <p:cNvPr id="3" name="TextBox 2"/>
          <p:cNvSpPr txBox="1"/>
          <p:nvPr/>
        </p:nvSpPr>
        <p:spPr>
          <a:xfrm>
            <a:off x="3308330" y="2652562"/>
            <a:ext cx="1881983" cy="369332"/>
          </a:xfrm>
          <a:prstGeom prst="rect">
            <a:avLst/>
          </a:prstGeom>
          <a:noFill/>
        </p:spPr>
        <p:txBody>
          <a:bodyPr wrap="none" rtlCol="0">
            <a:spAutoFit/>
          </a:bodyPr>
          <a:lstStyle/>
          <a:p>
            <a:r>
              <a:rPr lang="en-US" dirty="0" smtClean="0"/>
              <a:t>[images removed]</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User Testing</a:t>
            </a:r>
            <a:endParaRPr lang="en-US" dirty="0"/>
          </a:p>
        </p:txBody>
      </p:sp>
      <p:sp>
        <p:nvSpPr>
          <p:cNvPr id="8" name="Rectangle 7"/>
          <p:cNvSpPr/>
          <p:nvPr/>
        </p:nvSpPr>
        <p:spPr>
          <a:xfrm>
            <a:off x="0" y="5791200"/>
            <a:ext cx="9144000" cy="15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28600" y="5181600"/>
            <a:ext cx="4495341" cy="461665"/>
          </a:xfrm>
          <a:prstGeom prst="rect">
            <a:avLst/>
          </a:prstGeom>
        </p:spPr>
        <p:txBody>
          <a:bodyPr wrap="none">
            <a:spAutoFit/>
          </a:bodyPr>
          <a:lstStyle/>
          <a:p>
            <a:pPr>
              <a:buNone/>
            </a:pPr>
            <a:r>
              <a:rPr lang="en-US" sz="2400" b="1" dirty="0" smtClean="0">
                <a:solidFill>
                  <a:schemeClr val="tx1">
                    <a:lumMod val="65000"/>
                    <a:lumOff val="35000"/>
                  </a:schemeClr>
                </a:solidFill>
              </a:rPr>
              <a:t>Developmental Pathways for Kids</a:t>
            </a:r>
          </a:p>
        </p:txBody>
      </p:sp>
      <p:sp>
        <p:nvSpPr>
          <p:cNvPr id="11" name="Rectangle 10"/>
          <p:cNvSpPr/>
          <p:nvPr/>
        </p:nvSpPr>
        <p:spPr>
          <a:xfrm>
            <a:off x="0" y="5791200"/>
            <a:ext cx="8077200" cy="15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15200" y="5605790"/>
            <a:ext cx="872355" cy="261610"/>
          </a:xfrm>
          <a:prstGeom prst="rect">
            <a:avLst/>
          </a:prstGeom>
        </p:spPr>
        <p:txBody>
          <a:bodyPr wrap="none">
            <a:spAutoFit/>
          </a:bodyPr>
          <a:lstStyle/>
          <a:p>
            <a:r>
              <a:rPr lang="en-US" sz="1100" b="1" dirty="0" smtClean="0">
                <a:solidFill>
                  <a:srgbClr val="7030A0"/>
                </a:solidFill>
                <a:ea typeface="Arial Unicode MS" pitchFamily="34" charset="-128"/>
                <a:cs typeface="Arial Unicode MS" pitchFamily="34" charset="-128"/>
              </a:rPr>
              <a:t>user testing</a:t>
            </a:r>
            <a:endParaRPr lang="en-US" sz="1100" b="1" dirty="0">
              <a:solidFill>
                <a:srgbClr val="7030A0"/>
              </a:solidFill>
            </a:endParaRPr>
          </a:p>
        </p:txBody>
      </p:sp>
      <p:sp>
        <p:nvSpPr>
          <p:cNvPr id="9" name="TextBox 8"/>
          <p:cNvSpPr txBox="1"/>
          <p:nvPr/>
        </p:nvSpPr>
        <p:spPr>
          <a:xfrm>
            <a:off x="3308330" y="2652562"/>
            <a:ext cx="1881983" cy="369332"/>
          </a:xfrm>
          <a:prstGeom prst="rect">
            <a:avLst/>
          </a:prstGeom>
          <a:noFill/>
        </p:spPr>
        <p:txBody>
          <a:bodyPr wrap="none" rtlCol="0">
            <a:spAutoFit/>
          </a:bodyPr>
          <a:lstStyle/>
          <a:p>
            <a:r>
              <a:rPr lang="en-US" dirty="0" smtClean="0"/>
              <a:t>[images removed]</a:t>
            </a:r>
            <a:endParaRPr lang="en-US" dirty="0"/>
          </a:p>
        </p:txBody>
      </p:sp>
    </p:spTree>
    <p:extLst>
      <p:ext uri="{BB962C8B-B14F-4D97-AF65-F5344CB8AC3E}">
        <p14:creationId xmlns:p14="http://schemas.microsoft.com/office/powerpoint/2010/main" val="13694372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normAutofit/>
          </a:bodyPr>
          <a:lstStyle/>
          <a:p>
            <a:pPr algn="l"/>
            <a:r>
              <a:rPr lang="en-US" dirty="0" smtClean="0"/>
              <a:t>Future Work</a:t>
            </a:r>
            <a:endParaRPr lang="en-US" dirty="0"/>
          </a:p>
        </p:txBody>
      </p:sp>
      <p:sp>
        <p:nvSpPr>
          <p:cNvPr id="3" name="Content Placeholder 2"/>
          <p:cNvSpPr>
            <a:spLocks noGrp="1"/>
          </p:cNvSpPr>
          <p:nvPr>
            <p:ph idx="1"/>
          </p:nvPr>
        </p:nvSpPr>
        <p:spPr>
          <a:xfrm>
            <a:off x="457200" y="1447801"/>
            <a:ext cx="8229600" cy="1523999"/>
          </a:xfrm>
        </p:spPr>
        <p:txBody>
          <a:bodyPr>
            <a:normAutofit/>
          </a:bodyPr>
          <a:lstStyle/>
          <a:p>
            <a:pPr fontAlgn="base">
              <a:spcBef>
                <a:spcPts val="1200"/>
              </a:spcBef>
            </a:pPr>
            <a:r>
              <a:rPr lang="en-US" dirty="0" smtClean="0">
                <a:solidFill>
                  <a:schemeClr val="tx1">
                    <a:lumMod val="65000"/>
                    <a:lumOff val="35000"/>
                  </a:schemeClr>
                </a:solidFill>
              </a:rPr>
              <a:t>Making it fun! </a:t>
            </a:r>
          </a:p>
          <a:p>
            <a:pPr fontAlgn="base">
              <a:spcBef>
                <a:spcPts val="1200"/>
              </a:spcBef>
            </a:pPr>
            <a:r>
              <a:rPr lang="en-US" dirty="0" smtClean="0">
                <a:solidFill>
                  <a:schemeClr val="tx1">
                    <a:lumMod val="65000"/>
                    <a:lumOff val="35000"/>
                  </a:schemeClr>
                </a:solidFill>
              </a:rPr>
              <a:t>Assessment of learning</a:t>
            </a:r>
          </a:p>
        </p:txBody>
      </p:sp>
      <p:sp>
        <p:nvSpPr>
          <p:cNvPr id="8" name="Rectangle 7"/>
          <p:cNvSpPr/>
          <p:nvPr/>
        </p:nvSpPr>
        <p:spPr>
          <a:xfrm>
            <a:off x="0" y="5791200"/>
            <a:ext cx="9144000" cy="15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5791200"/>
            <a:ext cx="8610600" cy="152400"/>
          </a:xfrm>
          <a:prstGeom prst="rect">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146267" y="5605790"/>
            <a:ext cx="540533" cy="261610"/>
          </a:xfrm>
          <a:prstGeom prst="rect">
            <a:avLst/>
          </a:prstGeom>
        </p:spPr>
        <p:txBody>
          <a:bodyPr wrap="none">
            <a:spAutoFit/>
          </a:bodyPr>
          <a:lstStyle/>
          <a:p>
            <a:r>
              <a:rPr lang="en-US" sz="1100" b="1" dirty="0" smtClean="0">
                <a:solidFill>
                  <a:srgbClr val="FFCC00"/>
                </a:solidFill>
                <a:ea typeface="Arial Unicode MS" pitchFamily="34" charset="-128"/>
                <a:cs typeface="Arial Unicode MS" pitchFamily="34" charset="-128"/>
              </a:rPr>
              <a:t>status</a:t>
            </a:r>
            <a:endParaRPr lang="en-US" sz="1100" b="1" dirty="0">
              <a:solidFill>
                <a:srgbClr val="FFCC00"/>
              </a:solidFill>
            </a:endParaRPr>
          </a:p>
        </p:txBody>
      </p:sp>
      <p:sp>
        <p:nvSpPr>
          <p:cNvPr id="7"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Arial Rounded MT Bold" pitchFamily="34" charset="0"/>
                <a:ea typeface="+mj-ea"/>
                <a:cs typeface="+mj-cs"/>
              </a:defRPr>
            </a:lvl1pPr>
          </a:lstStyle>
          <a:p>
            <a:r>
              <a:rPr lang="en-US" dirty="0" smtClean="0"/>
              <a:t>Challenges</a:t>
            </a:r>
            <a:endParaRPr lang="en-US" dirty="0"/>
          </a:p>
        </p:txBody>
      </p:sp>
      <p:sp>
        <p:nvSpPr>
          <p:cNvPr id="11" name="Content Placeholder 2"/>
          <p:cNvSpPr txBox="1">
            <a:spLocks/>
          </p:cNvSpPr>
          <p:nvPr/>
        </p:nvSpPr>
        <p:spPr>
          <a:xfrm>
            <a:off x="457200" y="4114800"/>
            <a:ext cx="8229600" cy="1524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spcBef>
                <a:spcPts val="1200"/>
              </a:spcBef>
            </a:pPr>
            <a:r>
              <a:rPr lang="en-US" sz="2400" dirty="0" smtClean="0">
                <a:solidFill>
                  <a:schemeClr val="tx1">
                    <a:lumMod val="65000"/>
                    <a:lumOff val="35000"/>
                  </a:schemeClr>
                </a:solidFill>
              </a:rPr>
              <a:t>Increased personalization</a:t>
            </a:r>
          </a:p>
          <a:p>
            <a:pPr fontAlgn="base">
              <a:spcBef>
                <a:spcPts val="1200"/>
              </a:spcBef>
            </a:pPr>
            <a:r>
              <a:rPr lang="en-US" sz="2400" dirty="0" smtClean="0">
                <a:solidFill>
                  <a:schemeClr val="tx1">
                    <a:lumMod val="65000"/>
                    <a:lumOff val="35000"/>
                  </a:schemeClr>
                </a:solidFill>
              </a:rPr>
              <a:t>Activities that leverage collected data</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pPr algn="ctr"/>
            <a:r>
              <a:rPr lang="en-US" dirty="0" smtClean="0"/>
              <a:t>Thank You!</a:t>
            </a:r>
            <a:endParaRPr lang="en-US" dirty="0"/>
          </a:p>
        </p:txBody>
      </p:sp>
      <p:sp>
        <p:nvSpPr>
          <p:cNvPr id="8" name="Rectangle 7"/>
          <p:cNvSpPr/>
          <p:nvPr/>
        </p:nvSpPr>
        <p:spPr>
          <a:xfrm>
            <a:off x="0" y="5791200"/>
            <a:ext cx="9144000" cy="15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Emotionary</a:t>
            </a:r>
            <a:r>
              <a:rPr lang="en-US" dirty="0" smtClean="0"/>
              <a:t>!</a:t>
            </a:r>
            <a:endParaRPr lang="en-US" dirty="0"/>
          </a:p>
        </p:txBody>
      </p:sp>
      <p:sp>
        <p:nvSpPr>
          <p:cNvPr id="8" name="Rectangle 7"/>
          <p:cNvSpPr/>
          <p:nvPr/>
        </p:nvSpPr>
        <p:spPr>
          <a:xfrm>
            <a:off x="0" y="5791200"/>
            <a:ext cx="9144000" cy="15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5791200"/>
            <a:ext cx="1524000" cy="152400"/>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26243" y="5605790"/>
            <a:ext cx="873957" cy="261610"/>
          </a:xfrm>
          <a:prstGeom prst="rect">
            <a:avLst/>
          </a:prstGeom>
        </p:spPr>
        <p:txBody>
          <a:bodyPr wrap="none">
            <a:spAutoFit/>
          </a:bodyPr>
          <a:lstStyle/>
          <a:p>
            <a:r>
              <a:rPr lang="en-US" sz="1100" b="1" dirty="0">
                <a:solidFill>
                  <a:srgbClr val="FF7C80"/>
                </a:solidFill>
                <a:ea typeface="Arial Unicode MS" pitchFamily="34" charset="-128"/>
                <a:cs typeface="Arial Unicode MS" pitchFamily="34" charset="-128"/>
              </a:rPr>
              <a:t>b</a:t>
            </a:r>
            <a:r>
              <a:rPr lang="en-US" sz="1100" b="1" dirty="0" smtClean="0">
                <a:solidFill>
                  <a:srgbClr val="FF7C80"/>
                </a:solidFill>
                <a:ea typeface="Arial Unicode MS" pitchFamily="34" charset="-128"/>
                <a:cs typeface="Arial Unicode MS" pitchFamily="34" charset="-128"/>
              </a:rPr>
              <a:t>ackground</a:t>
            </a:r>
            <a:endParaRPr lang="en-US" sz="1100" b="1" dirty="0">
              <a:solidFill>
                <a:srgbClr val="FF7C80"/>
              </a:solidFill>
            </a:endParaRPr>
          </a:p>
        </p:txBody>
      </p:sp>
      <p:sp>
        <p:nvSpPr>
          <p:cNvPr id="20" name="Shape 92"/>
          <p:cNvSpPr/>
          <p:nvPr/>
        </p:nvSpPr>
        <p:spPr>
          <a:xfrm>
            <a:off x="533400" y="1524000"/>
            <a:ext cx="8001000" cy="1671196"/>
          </a:xfrm>
          <a:prstGeom prst="rect">
            <a:avLst/>
          </a:prstGeom>
          <a:noFill/>
          <a:ln>
            <a:noFill/>
          </a:ln>
        </p:spPr>
        <p:txBody>
          <a:bodyPr wrap="square" lIns="91425" tIns="91425" rIns="91425" bIns="91425" anchor="t" anchorCtr="0">
            <a:spAutoFit/>
          </a:bodyPr>
          <a:lstStyle/>
          <a:p>
            <a:pPr marL="0" marR="0" lvl="0" indent="0" algn="l" rtl="0">
              <a:lnSpc>
                <a:spcPct val="115000"/>
              </a:lnSpc>
              <a:spcBef>
                <a:spcPts val="0"/>
              </a:spcBef>
              <a:spcAft>
                <a:spcPts val="0"/>
              </a:spcAft>
            </a:pPr>
            <a:r>
              <a:rPr lang="en-US" sz="2800" dirty="0" err="1" smtClean="0">
                <a:solidFill>
                  <a:schemeClr val="tx1">
                    <a:lumMod val="65000"/>
                    <a:lumOff val="35000"/>
                  </a:schemeClr>
                </a:solidFill>
              </a:rPr>
              <a:t>Emotionary</a:t>
            </a:r>
            <a:r>
              <a:rPr lang="en-US" sz="2800" dirty="0" smtClean="0">
                <a:solidFill>
                  <a:schemeClr val="tx1">
                    <a:lumMod val="65000"/>
                    <a:lumOff val="35000"/>
                  </a:schemeClr>
                </a:solidFill>
              </a:rPr>
              <a:t>! is an </a:t>
            </a:r>
            <a:r>
              <a:rPr lang="en-US" sz="2800" dirty="0" err="1" smtClean="0">
                <a:solidFill>
                  <a:schemeClr val="tx1">
                    <a:lumMod val="65000"/>
                    <a:lumOff val="35000"/>
                  </a:schemeClr>
                </a:solidFill>
              </a:rPr>
              <a:t>iPad</a:t>
            </a:r>
            <a:r>
              <a:rPr lang="en-US" sz="2800" dirty="0" smtClean="0">
                <a:solidFill>
                  <a:schemeClr val="tx1">
                    <a:lumMod val="65000"/>
                    <a:lumOff val="35000"/>
                  </a:schemeClr>
                </a:solidFill>
              </a:rPr>
              <a:t> application that teaches children with autism about empathy and emotions through video scenarios and facial expressions</a:t>
            </a:r>
            <a:r>
              <a:rPr lang="en-US" sz="1600" dirty="0" smtClean="0">
                <a:solidFill>
                  <a:schemeClr val="tx1">
                    <a:lumMod val="65000"/>
                    <a:lumOff val="35000"/>
                  </a:schemeClr>
                </a:solidFill>
              </a:rPr>
              <a:t>.</a:t>
            </a:r>
            <a:endParaRPr sz="1600" dirty="0">
              <a:solidFill>
                <a:schemeClr val="tx1">
                  <a:lumMod val="65000"/>
                  <a:lumOff val="35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Background</a:t>
            </a:r>
            <a:endParaRPr lang="en-US" dirty="0"/>
          </a:p>
        </p:txBody>
      </p:sp>
      <p:sp>
        <p:nvSpPr>
          <p:cNvPr id="3" name="Content Placeholder 2"/>
          <p:cNvSpPr>
            <a:spLocks noGrp="1"/>
          </p:cNvSpPr>
          <p:nvPr>
            <p:ph idx="1"/>
          </p:nvPr>
        </p:nvSpPr>
        <p:spPr>
          <a:xfrm>
            <a:off x="457200" y="1447800"/>
            <a:ext cx="8229600" cy="4525963"/>
          </a:xfrm>
        </p:spPr>
        <p:txBody>
          <a:bodyPr/>
          <a:lstStyle/>
          <a:p>
            <a:pPr lvl="0">
              <a:spcBef>
                <a:spcPts val="600"/>
              </a:spcBef>
            </a:pPr>
            <a:endParaRPr lang="en-US" dirty="0" smtClean="0">
              <a:solidFill>
                <a:schemeClr val="tx1">
                  <a:lumMod val="65000"/>
                  <a:lumOff val="35000"/>
                </a:schemeClr>
              </a:solidFill>
            </a:endParaRPr>
          </a:p>
          <a:p>
            <a:endParaRPr lang="en-US" dirty="0">
              <a:solidFill>
                <a:schemeClr val="tx1">
                  <a:lumMod val="65000"/>
                  <a:lumOff val="35000"/>
                </a:schemeClr>
              </a:solidFill>
            </a:endParaRPr>
          </a:p>
        </p:txBody>
      </p:sp>
      <p:sp>
        <p:nvSpPr>
          <p:cNvPr id="8" name="Rectangle 7"/>
          <p:cNvSpPr/>
          <p:nvPr/>
        </p:nvSpPr>
        <p:spPr>
          <a:xfrm>
            <a:off x="0" y="5791200"/>
            <a:ext cx="9144000" cy="15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5791200"/>
            <a:ext cx="1524000" cy="152400"/>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26243" y="5605790"/>
            <a:ext cx="873957" cy="261610"/>
          </a:xfrm>
          <a:prstGeom prst="rect">
            <a:avLst/>
          </a:prstGeom>
        </p:spPr>
        <p:txBody>
          <a:bodyPr wrap="none">
            <a:spAutoFit/>
          </a:bodyPr>
          <a:lstStyle/>
          <a:p>
            <a:r>
              <a:rPr lang="en-US" sz="1100" b="1" dirty="0">
                <a:solidFill>
                  <a:srgbClr val="FF7C80"/>
                </a:solidFill>
                <a:ea typeface="Arial Unicode MS" pitchFamily="34" charset="-128"/>
                <a:cs typeface="Arial Unicode MS" pitchFamily="34" charset="-128"/>
              </a:rPr>
              <a:t>b</a:t>
            </a:r>
            <a:r>
              <a:rPr lang="en-US" sz="1100" b="1" dirty="0" smtClean="0">
                <a:solidFill>
                  <a:srgbClr val="FF7C80"/>
                </a:solidFill>
                <a:ea typeface="Arial Unicode MS" pitchFamily="34" charset="-128"/>
                <a:cs typeface="Arial Unicode MS" pitchFamily="34" charset="-128"/>
              </a:rPr>
              <a:t>ackground</a:t>
            </a:r>
            <a:endParaRPr lang="en-US" sz="1100" b="1" dirty="0">
              <a:solidFill>
                <a:srgbClr val="FF7C80"/>
              </a:solidFill>
            </a:endParaRPr>
          </a:p>
        </p:txBody>
      </p:sp>
      <p:sp>
        <p:nvSpPr>
          <p:cNvPr id="11" name="Shape 99"/>
          <p:cNvSpPr txBox="1">
            <a:spLocks/>
          </p:cNvSpPr>
          <p:nvPr/>
        </p:nvSpPr>
        <p:spPr>
          <a:xfrm>
            <a:off x="501300" y="3874324"/>
            <a:ext cx="8642700" cy="923299"/>
          </a:xfrm>
          <a:prstGeom prst="rect">
            <a:avLst/>
          </a:prstGeom>
          <a:noFill/>
          <a:ln>
            <a:noFill/>
          </a:ln>
        </p:spPr>
        <p:txBody>
          <a:bodyPr vert="horz" wrap="square" lIns="91425" tIns="91425" rIns="91425" bIns="91425" rtlCol="0" anchor="ctr" anchorCtr="0">
            <a:spAutoFit/>
          </a:bodyPr>
          <a:lstStyle/>
          <a:p>
            <a:pPr marL="342900" marR="0" lvl="0" indent="-342900" algn="l" defTabSz="914400" rtl="0" eaLnBrk="1" fontAlgn="auto" latinLnBrk="0" hangingPunct="1">
              <a:lnSpc>
                <a:spcPct val="100000"/>
              </a:lnSpc>
              <a:spcBef>
                <a:spcPts val="0"/>
              </a:spcBef>
              <a:spcAft>
                <a:spcPts val="0"/>
              </a:spcAft>
              <a:buClrTx/>
              <a:buSzTx/>
              <a:tabLst/>
              <a:defRPr/>
            </a:pPr>
            <a:r>
              <a:rPr kumimoji="0" lang="en-US" sz="28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User Population</a:t>
            </a:r>
          </a:p>
          <a:p>
            <a:pPr marL="381000" marR="0" lvl="0" indent="-139700" algn="l" defTabSz="914400" rtl="0" eaLnBrk="1" fontAlgn="auto" latinLnBrk="0" hangingPunct="1">
              <a:lnSpc>
                <a:spcPct val="100000"/>
              </a:lnSpc>
              <a:spcBef>
                <a:spcPts val="0"/>
              </a:spcBef>
              <a:spcAft>
                <a:spcPts val="0"/>
              </a:spcAft>
              <a:buClr>
                <a:srgbClr val="CCCCCC"/>
              </a:buClr>
              <a:buSzPct val="100000"/>
              <a:buFont typeface="Arial" pitchFamily="34" charset="0"/>
              <a:buChar char="•"/>
              <a:tabLst/>
              <a:defRPr/>
            </a:pPr>
            <a:r>
              <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1 in 110 American children are on the autism spectrum</a:t>
            </a:r>
          </a:p>
        </p:txBody>
      </p:sp>
      <p:sp>
        <p:nvSpPr>
          <p:cNvPr id="12" name="Shape 100"/>
          <p:cNvSpPr txBox="1">
            <a:spLocks/>
          </p:cNvSpPr>
          <p:nvPr/>
        </p:nvSpPr>
        <p:spPr>
          <a:xfrm>
            <a:off x="533400" y="1319272"/>
            <a:ext cx="8001000" cy="2154406"/>
          </a:xfrm>
          <a:prstGeom prst="rect">
            <a:avLst/>
          </a:prstGeom>
          <a:noFill/>
          <a:ln>
            <a:noFill/>
          </a:ln>
        </p:spPr>
        <p:txBody>
          <a:bodyPr wrap="square" lIns="91425" tIns="91425" rIns="91425" bIns="91425" anchor="ctr" anchorCtr="0">
            <a:spAutoFit/>
          </a:bodyPr>
          <a:lstStyle/>
          <a:p>
            <a:pPr marL="342900" marR="0" lvl="0" indent="-342900" algn="l" defTabSz="914400" rtl="0" eaLnBrk="1" fontAlgn="auto" latinLnBrk="0" hangingPunct="1">
              <a:lnSpc>
                <a:spcPct val="100000"/>
              </a:lnSpc>
              <a:spcBef>
                <a:spcPts val="0"/>
              </a:spcBef>
              <a:spcAft>
                <a:spcPts val="0"/>
              </a:spcAft>
              <a:buClrTx/>
              <a:buSzTx/>
              <a:tabLst/>
              <a:defRPr/>
            </a:pPr>
            <a:r>
              <a:rPr lang="en-US" sz="2800" b="1" dirty="0" smtClean="0">
                <a:solidFill>
                  <a:schemeClr val="tx1">
                    <a:lumMod val="65000"/>
                    <a:lumOff val="35000"/>
                  </a:schemeClr>
                </a:solidFill>
              </a:rPr>
              <a:t>Problem</a:t>
            </a:r>
            <a:endParaRPr kumimoji="0" lang="en-US" sz="14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Children with autism or similar mental disorders have</a:t>
            </a:r>
            <a:r>
              <a:rPr kumimoji="0" lang="en-US" sz="2000" b="0" i="0" u="none" strike="noStrike" kern="1200" cap="none" spc="0" normalizeH="0" noProof="0" dirty="0" smtClean="0">
                <a:ln>
                  <a:noFill/>
                </a:ln>
                <a:solidFill>
                  <a:schemeClr val="tx1">
                    <a:lumMod val="65000"/>
                    <a:lumOff val="35000"/>
                  </a:schemeClr>
                </a:solidFill>
                <a:effectLst/>
                <a:uLnTx/>
                <a:uFillTx/>
                <a:latin typeface="+mn-lt"/>
                <a:ea typeface="+mn-ea"/>
                <a:cs typeface="+mn-cs"/>
              </a:rPr>
              <a:t> </a:t>
            </a:r>
            <a:r>
              <a:rPr lang="en-US" sz="2000" noProof="0" dirty="0" smtClean="0">
                <a:solidFill>
                  <a:schemeClr val="tx1">
                    <a:lumMod val="65000"/>
                    <a:lumOff val="35000"/>
                  </a:schemeClr>
                </a:solidFill>
              </a:rPr>
              <a:t>difficulty with social interactions as manifested by the following:</a:t>
            </a: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381000" marR="0" lvl="0" indent="-139700" algn="l" defTabSz="914400" rtl="0" eaLnBrk="1" fontAlgn="auto" latinLnBrk="0" hangingPunct="1">
              <a:lnSpc>
                <a:spcPct val="100000"/>
              </a:lnSpc>
              <a:spcBef>
                <a:spcPts val="0"/>
              </a:spcBef>
              <a:spcAft>
                <a:spcPts val="0"/>
              </a:spcAft>
              <a:buClr>
                <a:srgbClr val="CCCCCC"/>
              </a:buClr>
              <a:buSzPct val="100000"/>
              <a:buFont typeface="Arial"/>
              <a:buChar char="•"/>
              <a:tabLst/>
              <a:defRPr/>
            </a:pPr>
            <a:r>
              <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Use of nonverbal behaviors  (ex. facial</a:t>
            </a:r>
            <a:r>
              <a:rPr kumimoji="0" lang="en-US" sz="2000" b="0" i="0" u="none" strike="noStrike" kern="1200" cap="none" spc="0" normalizeH="0" noProof="0" dirty="0" smtClean="0">
                <a:ln>
                  <a:noFill/>
                </a:ln>
                <a:solidFill>
                  <a:schemeClr val="tx1">
                    <a:lumMod val="65000"/>
                    <a:lumOff val="35000"/>
                  </a:schemeClr>
                </a:solidFill>
                <a:effectLst/>
                <a:uLnTx/>
                <a:uFillTx/>
                <a:latin typeface="+mn-lt"/>
                <a:ea typeface="+mn-ea"/>
                <a:cs typeface="+mn-cs"/>
              </a:rPr>
              <a:t> expressions)</a:t>
            </a: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381000" marR="0" lvl="0" indent="-139700" algn="l" defTabSz="914400" rtl="0" eaLnBrk="1" fontAlgn="auto" latinLnBrk="0" hangingPunct="1">
              <a:lnSpc>
                <a:spcPct val="100000"/>
              </a:lnSpc>
              <a:spcBef>
                <a:spcPts val="0"/>
              </a:spcBef>
              <a:spcAft>
                <a:spcPts val="0"/>
              </a:spcAft>
              <a:buClr>
                <a:srgbClr val="CCCCCC"/>
              </a:buClr>
              <a:buSzPct val="100000"/>
              <a:buFont typeface="Arial"/>
              <a:buChar char="•"/>
              <a:tabLst/>
              <a:defRPr/>
            </a:pPr>
            <a:r>
              <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Lack of social or emotional reciprocity</a:t>
            </a:r>
          </a:p>
          <a:p>
            <a:pPr marL="381000" marR="0" lvl="0" indent="-139700" algn="l" defTabSz="914400" rtl="0" eaLnBrk="1" fontAlgn="auto" latinLnBrk="0" hangingPunct="1">
              <a:lnSpc>
                <a:spcPct val="100000"/>
              </a:lnSpc>
              <a:spcBef>
                <a:spcPts val="0"/>
              </a:spcBef>
              <a:spcAft>
                <a:spcPts val="0"/>
              </a:spcAft>
              <a:buClr>
                <a:srgbClr val="CCCCCC"/>
              </a:buClr>
              <a:buSzPct val="100000"/>
              <a:buFont typeface="Arial"/>
              <a:buChar char="•"/>
              <a:tabLst/>
              <a:defRPr/>
            </a:pPr>
            <a:r>
              <a:rPr lang="en-US" sz="2000" dirty="0" smtClean="0">
                <a:solidFill>
                  <a:schemeClr val="tx1">
                    <a:lumMod val="65000"/>
                    <a:lumOff val="35000"/>
                  </a:schemeClr>
                </a:solidFill>
              </a:rPr>
              <a:t>Lack of empathy</a:t>
            </a: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Empathy - Key Takeaways</a:t>
            </a:r>
            <a:endParaRPr lang="en-US" dirty="0"/>
          </a:p>
        </p:txBody>
      </p:sp>
      <p:sp>
        <p:nvSpPr>
          <p:cNvPr id="8" name="Rectangle 7"/>
          <p:cNvSpPr/>
          <p:nvPr/>
        </p:nvSpPr>
        <p:spPr>
          <a:xfrm>
            <a:off x="0" y="5791200"/>
            <a:ext cx="9144000" cy="15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5791200"/>
            <a:ext cx="2819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188355" y="5605790"/>
            <a:ext cx="707245" cy="261610"/>
          </a:xfrm>
          <a:prstGeom prst="rect">
            <a:avLst/>
          </a:prstGeom>
        </p:spPr>
        <p:txBody>
          <a:bodyPr wrap="none">
            <a:spAutoFit/>
          </a:bodyPr>
          <a:lstStyle/>
          <a:p>
            <a:r>
              <a:rPr lang="en-US" sz="1100" b="1" dirty="0" smtClean="0">
                <a:solidFill>
                  <a:srgbClr val="92D050"/>
                </a:solidFill>
                <a:ea typeface="Arial Unicode MS" pitchFamily="34" charset="-128"/>
                <a:cs typeface="Arial Unicode MS" pitchFamily="34" charset="-128"/>
              </a:rPr>
              <a:t>empathy</a:t>
            </a:r>
            <a:endParaRPr lang="en-US" sz="1100" b="1" dirty="0">
              <a:solidFill>
                <a:srgbClr val="92D050"/>
              </a:solidFill>
            </a:endParaRPr>
          </a:p>
        </p:txBody>
      </p:sp>
      <p:sp>
        <p:nvSpPr>
          <p:cNvPr id="11" name="Shape 117"/>
          <p:cNvSpPr txBox="1">
            <a:spLocks/>
          </p:cNvSpPr>
          <p:nvPr/>
        </p:nvSpPr>
        <p:spPr>
          <a:xfrm>
            <a:off x="457200" y="1524000"/>
            <a:ext cx="8305800" cy="1508075"/>
          </a:xfrm>
          <a:prstGeom prst="rect">
            <a:avLst/>
          </a:prstGeom>
          <a:noFill/>
          <a:ln>
            <a:noFill/>
          </a:ln>
        </p:spPr>
        <p:txBody>
          <a:bodyPr vert="horz" wrap="square" lIns="91425" tIns="91425" rIns="91425" bIns="91425" rtlCol="0" anchor="t" anchorCtr="0">
            <a:spAutoFit/>
          </a:bodyPr>
          <a:lstStyle/>
          <a:p>
            <a:pPr marL="238125" marR="0" lvl="0" indent="-238125" algn="l" defTabSz="914400" rtl="0" eaLnBrk="1" fontAlgn="auto" latinLnBrk="0" hangingPunct="1">
              <a:lnSpc>
                <a:spcPct val="100000"/>
              </a:lnSpc>
              <a:spcBef>
                <a:spcPts val="1200"/>
              </a:spcBef>
              <a:spcAft>
                <a:spcPts val="0"/>
              </a:spcAft>
              <a:buClrTx/>
              <a:buSzTx/>
              <a:buFont typeface="Arial" pitchFamily="34" charset="0"/>
              <a:buChar char="•"/>
              <a:tabLst/>
              <a:defRPr/>
            </a:pPr>
            <a:r>
              <a:rPr lang="en-US" sz="2200" b="1" i="1" dirty="0" smtClean="0">
                <a:solidFill>
                  <a:schemeClr val="tx1">
                    <a:lumMod val="65000"/>
                    <a:lumOff val="35000"/>
                  </a:schemeClr>
                </a:solidFill>
              </a:rPr>
              <a:t>Making facial expressions </a:t>
            </a:r>
            <a:r>
              <a:rPr lang="en-US" sz="2200" dirty="0" smtClean="0">
                <a:solidFill>
                  <a:schemeClr val="tx1">
                    <a:lumMod val="65000"/>
                    <a:lumOff val="35000"/>
                  </a:schemeClr>
                </a:solidFill>
              </a:rPr>
              <a:t>is extremely difficult for the children</a:t>
            </a:r>
          </a:p>
          <a:p>
            <a:pPr marL="238125" marR="0" lvl="0" indent="-238125" algn="l" defTabSz="914400" rtl="0" eaLnBrk="1" fontAlgn="auto" latinLnBrk="0" hangingPunct="1">
              <a:lnSpc>
                <a:spcPct val="100000"/>
              </a:lnSpc>
              <a:spcBef>
                <a:spcPts val="1200"/>
              </a:spcBef>
              <a:spcAft>
                <a:spcPts val="0"/>
              </a:spcAft>
              <a:buClrTx/>
              <a:buSzTx/>
              <a:buFont typeface="Arial" pitchFamily="34" charset="0"/>
              <a:buChar char="•"/>
              <a:tabLst/>
              <a:defRPr/>
            </a:pPr>
            <a:r>
              <a:rPr lang="en-US" sz="2200" dirty="0" smtClean="0">
                <a:solidFill>
                  <a:schemeClr val="tx1">
                    <a:lumMod val="65000"/>
                    <a:lumOff val="35000"/>
                  </a:schemeClr>
                </a:solidFill>
              </a:rPr>
              <a:t>They cannot grasp </a:t>
            </a:r>
            <a:r>
              <a:rPr lang="en-US" sz="2200" b="1" i="1" dirty="0" smtClean="0">
                <a:solidFill>
                  <a:schemeClr val="tx1">
                    <a:lumMod val="65000"/>
                    <a:lumOff val="35000"/>
                  </a:schemeClr>
                </a:solidFill>
              </a:rPr>
              <a:t>social cues </a:t>
            </a:r>
            <a:r>
              <a:rPr lang="en-US" sz="2200" dirty="0" smtClean="0">
                <a:solidFill>
                  <a:schemeClr val="tx1">
                    <a:lumMod val="65000"/>
                    <a:lumOff val="35000"/>
                  </a:schemeClr>
                </a:solidFill>
              </a:rPr>
              <a:t>(ex. proximity)</a:t>
            </a:r>
          </a:p>
          <a:p>
            <a:pPr marL="238125" marR="0" lvl="0" indent="-238125" algn="l" defTabSz="914400" rtl="0" eaLnBrk="1" fontAlgn="auto" latinLnBrk="0" hangingPunct="1">
              <a:lnSpc>
                <a:spcPct val="100000"/>
              </a:lnSpc>
              <a:spcBef>
                <a:spcPts val="1200"/>
              </a:spcBef>
              <a:spcAft>
                <a:spcPts val="0"/>
              </a:spcAft>
              <a:buClrTx/>
              <a:buSzTx/>
              <a:buFont typeface="Arial" pitchFamily="34" charset="0"/>
              <a:buChar char="•"/>
              <a:tabLst/>
              <a:defRPr/>
            </a:pPr>
            <a:r>
              <a:rPr lang="en-US" sz="2200" b="1" i="1" dirty="0" smtClean="0">
                <a:solidFill>
                  <a:schemeClr val="tx1">
                    <a:lumMod val="65000"/>
                    <a:lumOff val="35000"/>
                  </a:schemeClr>
                </a:solidFill>
              </a:rPr>
              <a:t>In-person communication </a:t>
            </a:r>
            <a:r>
              <a:rPr lang="en-US" sz="2200" dirty="0" smtClean="0">
                <a:solidFill>
                  <a:schemeClr val="tx1">
                    <a:lumMod val="65000"/>
                    <a:lumOff val="35000"/>
                  </a:schemeClr>
                </a:solidFill>
              </a:rPr>
              <a:t>is a problem: don’t answer or freeze up</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Statement of Need</a:t>
            </a:r>
            <a:endParaRPr lang="en-US" dirty="0"/>
          </a:p>
        </p:txBody>
      </p:sp>
      <p:sp>
        <p:nvSpPr>
          <p:cNvPr id="3" name="Content Placeholder 2"/>
          <p:cNvSpPr>
            <a:spLocks noGrp="1"/>
          </p:cNvSpPr>
          <p:nvPr>
            <p:ph idx="1"/>
          </p:nvPr>
        </p:nvSpPr>
        <p:spPr/>
        <p:txBody>
          <a:bodyPr/>
          <a:lstStyle/>
          <a:p>
            <a:pPr marL="0" lvl="0" indent="0">
              <a:buNone/>
            </a:pPr>
            <a:r>
              <a:rPr lang="en-US" sz="2800" dirty="0" smtClean="0">
                <a:solidFill>
                  <a:schemeClr val="tx1">
                    <a:lumMod val="65000"/>
                    <a:lumOff val="35000"/>
                  </a:schemeClr>
                </a:solidFill>
              </a:rPr>
              <a:t>5-10 year old children with autism need to recognize and express both emotions and social nuances because failing to do so may lead to </a:t>
            </a:r>
            <a:r>
              <a:rPr lang="en-US" sz="2800" b="1" i="1" dirty="0" smtClean="0">
                <a:solidFill>
                  <a:schemeClr val="tx1">
                    <a:lumMod val="65000"/>
                    <a:lumOff val="35000"/>
                  </a:schemeClr>
                </a:solidFill>
              </a:rPr>
              <a:t>social isolation </a:t>
            </a:r>
            <a:r>
              <a:rPr lang="en-US" sz="2800" dirty="0" smtClean="0">
                <a:solidFill>
                  <a:schemeClr val="tx1">
                    <a:lumMod val="65000"/>
                    <a:lumOff val="35000"/>
                  </a:schemeClr>
                </a:solidFill>
              </a:rPr>
              <a:t>as well as</a:t>
            </a:r>
            <a:r>
              <a:rPr lang="en-US" sz="2800" b="1" i="1" dirty="0" smtClean="0">
                <a:solidFill>
                  <a:schemeClr val="tx1">
                    <a:lumMod val="65000"/>
                    <a:lumOff val="35000"/>
                  </a:schemeClr>
                </a:solidFill>
              </a:rPr>
              <a:t> delayed cognitive and social development.</a:t>
            </a:r>
          </a:p>
          <a:p>
            <a:endParaRPr lang="en-US" dirty="0"/>
          </a:p>
        </p:txBody>
      </p:sp>
      <p:sp>
        <p:nvSpPr>
          <p:cNvPr id="8" name="Rectangle 7"/>
          <p:cNvSpPr/>
          <p:nvPr/>
        </p:nvSpPr>
        <p:spPr>
          <a:xfrm>
            <a:off x="0" y="5791200"/>
            <a:ext cx="9144000" cy="15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5791200"/>
            <a:ext cx="3886200" cy="1524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05837" y="5605790"/>
            <a:ext cx="556563" cy="261610"/>
          </a:xfrm>
          <a:prstGeom prst="rect">
            <a:avLst/>
          </a:prstGeom>
        </p:spPr>
        <p:txBody>
          <a:bodyPr wrap="none">
            <a:spAutoFit/>
          </a:bodyPr>
          <a:lstStyle/>
          <a:p>
            <a:r>
              <a:rPr lang="en-US" sz="1100" b="1" dirty="0" smtClean="0">
                <a:solidFill>
                  <a:srgbClr val="7030A0"/>
                </a:solidFill>
                <a:ea typeface="Arial Unicode MS" pitchFamily="34" charset="-128"/>
                <a:cs typeface="Arial Unicode MS" pitchFamily="34" charset="-128"/>
              </a:rPr>
              <a:t>define</a:t>
            </a:r>
            <a:endParaRPr lang="en-US" sz="1100" b="1" dirty="0">
              <a:solidFill>
                <a:srgbClr val="7030A0"/>
              </a:solidFill>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p:cNvSpPr>
            <a:spLocks noGrp="1"/>
          </p:cNvSpPr>
          <p:nvPr>
            <p:ph idx="1"/>
          </p:nvPr>
        </p:nvSpPr>
        <p:spPr>
          <a:xfrm>
            <a:off x="457200" y="1295401"/>
            <a:ext cx="8229600" cy="3124200"/>
          </a:xfrm>
        </p:spPr>
        <p:txBody>
          <a:bodyPr>
            <a:noAutofit/>
          </a:bodyPr>
          <a:lstStyle/>
          <a:p>
            <a:pPr>
              <a:spcBef>
                <a:spcPts val="0"/>
              </a:spcBef>
            </a:pPr>
            <a:r>
              <a:rPr lang="en-US" sz="2000" dirty="0" err="1" smtClean="0">
                <a:solidFill>
                  <a:schemeClr val="tx1">
                    <a:lumMod val="65000"/>
                    <a:lumOff val="35000"/>
                  </a:schemeClr>
                </a:solidFill>
              </a:rPr>
              <a:t>KinExpressions</a:t>
            </a:r>
            <a:r>
              <a:rPr lang="en-US" sz="2000" dirty="0" smtClean="0">
                <a:solidFill>
                  <a:schemeClr val="tx1">
                    <a:lumMod val="65000"/>
                    <a:lumOff val="35000"/>
                  </a:schemeClr>
                </a:solidFill>
              </a:rPr>
              <a:t>!</a:t>
            </a:r>
          </a:p>
          <a:p>
            <a:pPr>
              <a:spcBef>
                <a:spcPts val="0"/>
              </a:spcBef>
            </a:pPr>
            <a:endParaRPr lang="en-US" sz="2000" dirty="0" smtClean="0">
              <a:solidFill>
                <a:schemeClr val="tx1">
                  <a:lumMod val="65000"/>
                  <a:lumOff val="35000"/>
                </a:schemeClr>
              </a:solidFill>
            </a:endParaRPr>
          </a:p>
          <a:p>
            <a:pPr>
              <a:spcBef>
                <a:spcPts val="0"/>
              </a:spcBef>
            </a:pPr>
            <a:endParaRPr lang="en-US" sz="2000" dirty="0" smtClean="0">
              <a:solidFill>
                <a:schemeClr val="tx1">
                  <a:lumMod val="65000"/>
                  <a:lumOff val="35000"/>
                </a:schemeClr>
              </a:solidFill>
            </a:endParaRPr>
          </a:p>
          <a:p>
            <a:pPr>
              <a:spcBef>
                <a:spcPts val="0"/>
              </a:spcBef>
            </a:pPr>
            <a:endParaRPr lang="en-US" sz="2000" dirty="0" smtClean="0">
              <a:solidFill>
                <a:schemeClr val="tx1">
                  <a:lumMod val="65000"/>
                  <a:lumOff val="35000"/>
                </a:schemeClr>
              </a:solidFill>
            </a:endParaRPr>
          </a:p>
          <a:p>
            <a:pPr>
              <a:spcBef>
                <a:spcPts val="0"/>
              </a:spcBef>
            </a:pPr>
            <a:endParaRPr lang="en-US" sz="2000" dirty="0" smtClean="0">
              <a:solidFill>
                <a:schemeClr val="tx1">
                  <a:lumMod val="65000"/>
                  <a:lumOff val="35000"/>
                </a:schemeClr>
              </a:solidFill>
            </a:endParaRPr>
          </a:p>
          <a:p>
            <a:pPr>
              <a:spcBef>
                <a:spcPts val="0"/>
              </a:spcBef>
            </a:pPr>
            <a:endParaRPr lang="en-US" sz="2000" dirty="0" smtClean="0">
              <a:solidFill>
                <a:schemeClr val="tx1">
                  <a:lumMod val="65000"/>
                  <a:lumOff val="35000"/>
                </a:schemeClr>
              </a:solidFill>
            </a:endParaRPr>
          </a:p>
          <a:p>
            <a:pPr>
              <a:spcBef>
                <a:spcPts val="0"/>
              </a:spcBef>
            </a:pPr>
            <a:endParaRPr lang="en-US" sz="2000" dirty="0" smtClean="0">
              <a:solidFill>
                <a:schemeClr val="tx1">
                  <a:lumMod val="65000"/>
                  <a:lumOff val="35000"/>
                </a:schemeClr>
              </a:solidFill>
            </a:endParaRPr>
          </a:p>
          <a:p>
            <a:pPr>
              <a:spcBef>
                <a:spcPts val="0"/>
              </a:spcBef>
              <a:buNone/>
            </a:pPr>
            <a:endParaRPr lang="en-US" sz="2000" dirty="0" smtClean="0">
              <a:solidFill>
                <a:schemeClr val="tx1">
                  <a:lumMod val="65000"/>
                  <a:lumOff val="35000"/>
                </a:schemeClr>
              </a:solidFill>
            </a:endParaRPr>
          </a:p>
          <a:p>
            <a:pPr>
              <a:spcBef>
                <a:spcPts val="0"/>
              </a:spcBef>
            </a:pPr>
            <a:r>
              <a:rPr lang="en-US" sz="2000" dirty="0" smtClean="0">
                <a:solidFill>
                  <a:schemeClr val="tx1">
                    <a:lumMod val="65000"/>
                    <a:lumOff val="35000"/>
                  </a:schemeClr>
                </a:solidFill>
              </a:rPr>
              <a:t>Emotion Diary:</a:t>
            </a:r>
          </a:p>
        </p:txBody>
      </p:sp>
      <p:sp>
        <p:nvSpPr>
          <p:cNvPr id="2" name="Title 1"/>
          <p:cNvSpPr>
            <a:spLocks noGrp="1"/>
          </p:cNvSpPr>
          <p:nvPr>
            <p:ph type="title"/>
          </p:nvPr>
        </p:nvSpPr>
        <p:spPr/>
        <p:txBody>
          <a:bodyPr/>
          <a:lstStyle/>
          <a:p>
            <a:pPr algn="l"/>
            <a:r>
              <a:rPr lang="en-US" dirty="0" smtClean="0"/>
              <a:t>Ideation: Design Concepts </a:t>
            </a:r>
            <a:endParaRPr lang="en-US" dirty="0"/>
          </a:p>
        </p:txBody>
      </p:sp>
      <p:sp>
        <p:nvSpPr>
          <p:cNvPr id="8" name="Rectangle 7"/>
          <p:cNvSpPr/>
          <p:nvPr/>
        </p:nvSpPr>
        <p:spPr>
          <a:xfrm>
            <a:off x="0" y="5791200"/>
            <a:ext cx="9144000" cy="15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5791200"/>
            <a:ext cx="6096000" cy="152400"/>
          </a:xfrm>
          <a:prstGeom prst="rect">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01824" y="5605790"/>
            <a:ext cx="670376" cy="261610"/>
          </a:xfrm>
          <a:prstGeom prst="rect">
            <a:avLst/>
          </a:prstGeom>
        </p:spPr>
        <p:txBody>
          <a:bodyPr wrap="none">
            <a:spAutoFit/>
          </a:bodyPr>
          <a:lstStyle/>
          <a:p>
            <a:r>
              <a:rPr lang="en-US" sz="1100" b="1" dirty="0" smtClean="0">
                <a:solidFill>
                  <a:srgbClr val="FF3399"/>
                </a:solidFill>
                <a:ea typeface="Arial Unicode MS" pitchFamily="34" charset="-128"/>
                <a:cs typeface="Arial Unicode MS" pitchFamily="34" charset="-128"/>
              </a:rPr>
              <a:t>ideation</a:t>
            </a:r>
            <a:endParaRPr lang="en-US" sz="1100" b="1" dirty="0">
              <a:solidFill>
                <a:srgbClr val="FF3399"/>
              </a:solidFill>
            </a:endParaRPr>
          </a:p>
        </p:txBody>
      </p:sp>
      <p:pic>
        <p:nvPicPr>
          <p:cNvPr id="17" name="Picture 16" descr="emotion_diary_adjusted.jpg"/>
          <p:cNvPicPr>
            <a:picLocks noChangeAspect="1"/>
          </p:cNvPicPr>
          <p:nvPr/>
        </p:nvPicPr>
        <p:blipFill>
          <a:blip r:embed="rId3" cstate="print"/>
          <a:srcRect l="1" t="2842" r="17021" b="60962"/>
          <a:stretch>
            <a:fillRect/>
          </a:stretch>
        </p:blipFill>
        <p:spPr>
          <a:xfrm>
            <a:off x="2743199" y="3815862"/>
            <a:ext cx="3741821" cy="1822938"/>
          </a:xfrm>
          <a:prstGeom prst="rect">
            <a:avLst/>
          </a:prstGeom>
        </p:spPr>
      </p:pic>
      <p:pic>
        <p:nvPicPr>
          <p:cNvPr id="1026" name="Picture 2"/>
          <p:cNvPicPr>
            <a:picLocks noChangeAspect="1" noChangeArrowheads="1"/>
          </p:cNvPicPr>
          <p:nvPr/>
        </p:nvPicPr>
        <p:blipFill>
          <a:blip r:embed="rId4" cstate="print"/>
          <a:srcRect l="12884" t="25000" r="37921" b="9375"/>
          <a:stretch>
            <a:fillRect/>
          </a:stretch>
        </p:blipFill>
        <p:spPr bwMode="auto">
          <a:xfrm>
            <a:off x="2971800" y="1295400"/>
            <a:ext cx="3149600" cy="23622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normAutofit/>
          </a:bodyPr>
          <a:lstStyle/>
          <a:p>
            <a:pPr algn="l"/>
            <a:r>
              <a:rPr lang="en-US" dirty="0" smtClean="0"/>
              <a:t>Selected Design: </a:t>
            </a:r>
            <a:r>
              <a:rPr lang="en-US" dirty="0" err="1" smtClean="0"/>
              <a:t>Emotionary</a:t>
            </a:r>
            <a:r>
              <a:rPr lang="en-US" dirty="0" smtClean="0"/>
              <a:t>!</a:t>
            </a:r>
            <a:endParaRPr lang="en-US" dirty="0"/>
          </a:p>
        </p:txBody>
      </p:sp>
      <p:sp>
        <p:nvSpPr>
          <p:cNvPr id="3" name="Content Placeholder 2"/>
          <p:cNvSpPr>
            <a:spLocks noGrp="1"/>
          </p:cNvSpPr>
          <p:nvPr>
            <p:ph idx="1"/>
          </p:nvPr>
        </p:nvSpPr>
        <p:spPr>
          <a:xfrm>
            <a:off x="457200" y="1295400"/>
            <a:ext cx="8229600" cy="4525963"/>
          </a:xfrm>
        </p:spPr>
        <p:txBody>
          <a:bodyPr>
            <a:noAutofit/>
          </a:bodyPr>
          <a:lstStyle/>
          <a:p>
            <a:pPr>
              <a:buNone/>
            </a:pPr>
            <a:r>
              <a:rPr lang="en-US" sz="2800" b="1" dirty="0" smtClean="0">
                <a:solidFill>
                  <a:schemeClr val="tx1">
                    <a:lumMod val="65000"/>
                    <a:lumOff val="35000"/>
                  </a:schemeClr>
                </a:solidFill>
              </a:rPr>
              <a:t>Core Concept</a:t>
            </a:r>
          </a:p>
          <a:p>
            <a:r>
              <a:rPr lang="en-US" sz="2400" dirty="0" smtClean="0">
                <a:solidFill>
                  <a:schemeClr val="tx1">
                    <a:lumMod val="65000"/>
                    <a:lumOff val="35000"/>
                  </a:schemeClr>
                </a:solidFill>
              </a:rPr>
              <a:t>Empathizing with characters and expressing emotions with facilitators (therapists, parents) using the </a:t>
            </a:r>
            <a:r>
              <a:rPr lang="en-US" sz="2400" dirty="0" err="1" smtClean="0">
                <a:solidFill>
                  <a:schemeClr val="tx1">
                    <a:lumMod val="65000"/>
                    <a:lumOff val="35000"/>
                  </a:schemeClr>
                </a:solidFill>
              </a:rPr>
              <a:t>iPad</a:t>
            </a:r>
            <a:r>
              <a:rPr lang="en-US" sz="2400" dirty="0" smtClean="0">
                <a:solidFill>
                  <a:schemeClr val="tx1">
                    <a:lumMod val="65000"/>
                    <a:lumOff val="35000"/>
                  </a:schemeClr>
                </a:solidFill>
              </a:rPr>
              <a:t>.</a:t>
            </a:r>
          </a:p>
          <a:p>
            <a:pPr>
              <a:buNone/>
            </a:pPr>
            <a:endParaRPr lang="en-US" sz="1400" dirty="0" smtClean="0">
              <a:solidFill>
                <a:schemeClr val="tx1">
                  <a:lumMod val="65000"/>
                  <a:lumOff val="35000"/>
                </a:schemeClr>
              </a:solidFill>
            </a:endParaRPr>
          </a:p>
          <a:p>
            <a:pPr>
              <a:buNone/>
            </a:pPr>
            <a:r>
              <a:rPr lang="en-US" sz="2800" b="1" dirty="0" smtClean="0">
                <a:solidFill>
                  <a:schemeClr val="tx1">
                    <a:lumMod val="65000"/>
                    <a:lumOff val="35000"/>
                  </a:schemeClr>
                </a:solidFill>
              </a:rPr>
              <a:t>Activity Procedure</a:t>
            </a:r>
          </a:p>
          <a:p>
            <a:pPr>
              <a:spcBef>
                <a:spcPts val="0"/>
              </a:spcBef>
            </a:pPr>
            <a:r>
              <a:rPr lang="en-US" sz="2400" dirty="0" smtClean="0">
                <a:solidFill>
                  <a:schemeClr val="tx1">
                    <a:lumMod val="65000"/>
                    <a:lumOff val="35000"/>
                  </a:schemeClr>
                </a:solidFill>
              </a:rPr>
              <a:t>The child</a:t>
            </a:r>
          </a:p>
          <a:p>
            <a:pPr lvl="1">
              <a:spcBef>
                <a:spcPts val="0"/>
              </a:spcBef>
            </a:pPr>
            <a:r>
              <a:rPr lang="en-US" sz="2400" dirty="0" smtClean="0">
                <a:solidFill>
                  <a:schemeClr val="tx1">
                    <a:lumMod val="65000"/>
                    <a:lumOff val="35000"/>
                  </a:schemeClr>
                </a:solidFill>
              </a:rPr>
              <a:t>Watches a video</a:t>
            </a:r>
          </a:p>
          <a:p>
            <a:pPr lvl="1">
              <a:spcBef>
                <a:spcPts val="0"/>
              </a:spcBef>
            </a:pPr>
            <a:r>
              <a:rPr lang="en-US" sz="2400" dirty="0" smtClean="0">
                <a:solidFill>
                  <a:schemeClr val="tx1">
                    <a:lumMod val="65000"/>
                    <a:lumOff val="35000"/>
                  </a:schemeClr>
                </a:solidFill>
              </a:rPr>
              <a:t>Identifies the emotion</a:t>
            </a:r>
          </a:p>
          <a:p>
            <a:pPr lvl="1">
              <a:spcBef>
                <a:spcPts val="0"/>
              </a:spcBef>
            </a:pPr>
            <a:r>
              <a:rPr lang="en-US" sz="2400" dirty="0" smtClean="0">
                <a:solidFill>
                  <a:schemeClr val="tx1">
                    <a:lumMod val="65000"/>
                    <a:lumOff val="35000"/>
                  </a:schemeClr>
                </a:solidFill>
              </a:rPr>
              <a:t>Expresses the emotion with his/her face</a:t>
            </a:r>
          </a:p>
          <a:p>
            <a:pPr>
              <a:spcBef>
                <a:spcPts val="0"/>
              </a:spcBef>
            </a:pPr>
            <a:r>
              <a:rPr lang="en-US" sz="2400" dirty="0" smtClean="0">
                <a:solidFill>
                  <a:schemeClr val="tx1">
                    <a:lumMod val="65000"/>
                    <a:lumOff val="35000"/>
                  </a:schemeClr>
                </a:solidFill>
              </a:rPr>
              <a:t>Photos are saved and cataloged</a:t>
            </a:r>
          </a:p>
          <a:p>
            <a:pPr>
              <a:spcBef>
                <a:spcPts val="0"/>
              </a:spcBef>
            </a:pPr>
            <a:endParaRPr lang="en-US" sz="2400" dirty="0"/>
          </a:p>
        </p:txBody>
      </p:sp>
      <p:sp>
        <p:nvSpPr>
          <p:cNvPr id="8" name="Rectangle 7"/>
          <p:cNvSpPr/>
          <p:nvPr/>
        </p:nvSpPr>
        <p:spPr>
          <a:xfrm>
            <a:off x="0" y="5791200"/>
            <a:ext cx="9144000" cy="15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5791200"/>
            <a:ext cx="7010400"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555685" y="5605790"/>
            <a:ext cx="530915" cy="261610"/>
          </a:xfrm>
          <a:prstGeom prst="rect">
            <a:avLst/>
          </a:prstGeom>
        </p:spPr>
        <p:txBody>
          <a:bodyPr wrap="none">
            <a:spAutoFit/>
          </a:bodyPr>
          <a:lstStyle/>
          <a:p>
            <a:r>
              <a:rPr lang="en-US" sz="1100" b="1" dirty="0" smtClean="0">
                <a:solidFill>
                  <a:srgbClr val="00B0F0"/>
                </a:solidFill>
                <a:ea typeface="Arial Unicode MS" pitchFamily="34" charset="-128"/>
                <a:cs typeface="Arial Unicode MS" pitchFamily="34" charset="-128"/>
              </a:rPr>
              <a:t>refine</a:t>
            </a:r>
            <a:endParaRPr lang="en-US" sz="1100" b="1" dirty="0">
              <a:solidFill>
                <a:srgbClr val="00B0F0"/>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Emotionary</a:t>
            </a:r>
            <a:r>
              <a:rPr lang="en-US" dirty="0" smtClean="0"/>
              <a:t>!</a:t>
            </a:r>
            <a:endParaRPr lang="en-US" dirty="0"/>
          </a:p>
        </p:txBody>
      </p:sp>
      <p:sp>
        <p:nvSpPr>
          <p:cNvPr id="3" name="Content Placeholder 2"/>
          <p:cNvSpPr>
            <a:spLocks noGrp="1"/>
          </p:cNvSpPr>
          <p:nvPr>
            <p:ph idx="1"/>
          </p:nvPr>
        </p:nvSpPr>
        <p:spPr>
          <a:xfrm>
            <a:off x="457200" y="1295400"/>
            <a:ext cx="8229600" cy="4525963"/>
          </a:xfrm>
        </p:spPr>
        <p:txBody>
          <a:bodyPr>
            <a:normAutofit/>
          </a:bodyPr>
          <a:lstStyle/>
          <a:p>
            <a:pPr>
              <a:buNone/>
            </a:pPr>
            <a:r>
              <a:rPr lang="en-US" sz="3000" b="1" dirty="0" smtClean="0">
                <a:solidFill>
                  <a:schemeClr val="tx1">
                    <a:lumMod val="65000"/>
                    <a:lumOff val="35000"/>
                  </a:schemeClr>
                </a:solidFill>
              </a:rPr>
              <a:t>Key Benefits and Advantages</a:t>
            </a:r>
          </a:p>
          <a:p>
            <a:r>
              <a:rPr lang="en-US" sz="4000" dirty="0" smtClean="0">
                <a:solidFill>
                  <a:schemeClr val="tx1">
                    <a:lumMod val="65000"/>
                    <a:lumOff val="35000"/>
                  </a:schemeClr>
                </a:solidFill>
              </a:rPr>
              <a:t>Goes beyond identification</a:t>
            </a:r>
          </a:p>
          <a:p>
            <a:r>
              <a:rPr lang="en-US" sz="4000" dirty="0" smtClean="0">
                <a:solidFill>
                  <a:schemeClr val="tx1">
                    <a:lumMod val="65000"/>
                    <a:lumOff val="35000"/>
                  </a:schemeClr>
                </a:solidFill>
              </a:rPr>
              <a:t>Dynamic data</a:t>
            </a:r>
            <a:endParaRPr lang="en-US" sz="4000" dirty="0">
              <a:solidFill>
                <a:schemeClr val="tx1">
                  <a:lumMod val="65000"/>
                  <a:lumOff val="35000"/>
                </a:schemeClr>
              </a:solidFill>
            </a:endParaRPr>
          </a:p>
        </p:txBody>
      </p:sp>
      <p:sp>
        <p:nvSpPr>
          <p:cNvPr id="8" name="Rectangle 7"/>
          <p:cNvSpPr/>
          <p:nvPr/>
        </p:nvSpPr>
        <p:spPr>
          <a:xfrm>
            <a:off x="0" y="5791200"/>
            <a:ext cx="9144000" cy="15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5791200"/>
            <a:ext cx="7010400"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555685" y="5605790"/>
            <a:ext cx="530915" cy="261610"/>
          </a:xfrm>
          <a:prstGeom prst="rect">
            <a:avLst/>
          </a:prstGeom>
        </p:spPr>
        <p:txBody>
          <a:bodyPr wrap="none">
            <a:spAutoFit/>
          </a:bodyPr>
          <a:lstStyle/>
          <a:p>
            <a:r>
              <a:rPr lang="en-US" sz="1100" b="1" dirty="0" smtClean="0">
                <a:solidFill>
                  <a:srgbClr val="00B0F0"/>
                </a:solidFill>
                <a:ea typeface="Arial Unicode MS" pitchFamily="34" charset="-128"/>
                <a:cs typeface="Arial Unicode MS" pitchFamily="34" charset="-128"/>
              </a:rPr>
              <a:t>refine</a:t>
            </a:r>
            <a:endParaRPr lang="en-US" sz="1100" b="1" dirty="0">
              <a:solidFill>
                <a:srgbClr val="00B0F0"/>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791200"/>
            <a:ext cx="9144000" cy="15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5791200"/>
            <a:ext cx="7010400"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555685" y="5605790"/>
            <a:ext cx="530915" cy="261610"/>
          </a:xfrm>
          <a:prstGeom prst="rect">
            <a:avLst/>
          </a:prstGeom>
        </p:spPr>
        <p:txBody>
          <a:bodyPr wrap="none">
            <a:spAutoFit/>
          </a:bodyPr>
          <a:lstStyle/>
          <a:p>
            <a:r>
              <a:rPr lang="en-US" sz="1100" b="1" dirty="0" smtClean="0">
                <a:solidFill>
                  <a:srgbClr val="00B0F0"/>
                </a:solidFill>
                <a:ea typeface="Arial Unicode MS" pitchFamily="34" charset="-128"/>
                <a:cs typeface="Arial Unicode MS" pitchFamily="34" charset="-128"/>
              </a:rPr>
              <a:t>refine</a:t>
            </a:r>
            <a:endParaRPr lang="en-US" sz="1100" b="1" dirty="0">
              <a:solidFill>
                <a:srgbClr val="00B0F0"/>
              </a:solidFill>
            </a:endParaRPr>
          </a:p>
        </p:txBody>
      </p:sp>
      <p:pic>
        <p:nvPicPr>
          <p:cNvPr id="12" name="Picture 11" descr="emotion_scenarios_adjusted.jpg"/>
          <p:cNvPicPr>
            <a:picLocks noChangeAspect="1"/>
          </p:cNvPicPr>
          <p:nvPr/>
        </p:nvPicPr>
        <p:blipFill>
          <a:blip r:embed="rId3" cstate="print"/>
          <a:stretch>
            <a:fillRect/>
          </a:stretch>
        </p:blipFill>
        <p:spPr>
          <a:xfrm>
            <a:off x="762000" y="233327"/>
            <a:ext cx="7467600" cy="5405473"/>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7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4457</TotalTime>
  <Words>1313</Words>
  <Application>Microsoft Macintosh PowerPoint</Application>
  <PresentationFormat>On-screen Show (4:3)</PresentationFormat>
  <Paragraphs>156</Paragraphs>
  <Slides>16</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Arial Unicode MS</vt:lpstr>
      <vt:lpstr>Arial Rounded MT Bold</vt:lpstr>
      <vt:lpstr>Office Theme</vt:lpstr>
      <vt:lpstr>PowerPoint Presentation</vt:lpstr>
      <vt:lpstr>Emotionary!</vt:lpstr>
      <vt:lpstr>Background</vt:lpstr>
      <vt:lpstr>Empathy - Key Takeaways</vt:lpstr>
      <vt:lpstr>Statement of Need</vt:lpstr>
      <vt:lpstr>Ideation: Design Concepts </vt:lpstr>
      <vt:lpstr>Selected Design: Emotionary!</vt:lpstr>
      <vt:lpstr>Emotionary!</vt:lpstr>
      <vt:lpstr>PowerPoint Presentation</vt:lpstr>
      <vt:lpstr>PowerPoint Presentation</vt:lpstr>
      <vt:lpstr>PowerPoint Presentation</vt:lpstr>
      <vt:lpstr>Demo!</vt:lpstr>
      <vt:lpstr>User Testing</vt:lpstr>
      <vt:lpstr>User Testing</vt:lpstr>
      <vt:lpstr>Future Work</vt:lpstr>
      <vt:lpstr>Thank You!</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AnnaLy</dc:creator>
  <cp:lastModifiedBy>Hain-Lee Hsueh</cp:lastModifiedBy>
  <cp:revision>144</cp:revision>
  <dcterms:created xsi:type="dcterms:W3CDTF">2012-02-15T06:54:37Z</dcterms:created>
  <dcterms:modified xsi:type="dcterms:W3CDTF">2012-08-14T08:48:04Z</dcterms:modified>
</cp:coreProperties>
</file>