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9"/>
  </p:notesMasterIdLst>
  <p:sldIdLst>
    <p:sldId id="257" r:id="rId2"/>
    <p:sldId id="256" r:id="rId3"/>
    <p:sldId id="258" r:id="rId4"/>
    <p:sldId id="264" r:id="rId5"/>
    <p:sldId id="265" r:id="rId6"/>
    <p:sldId id="262" r:id="rId7"/>
    <p:sldId id="263" r:id="rId8"/>
  </p:sldIdLst>
  <p:sldSz cx="12192000" cy="6858000"/>
  <p:notesSz cx="6858000" cy="9144000"/>
  <p:embeddedFontLst>
    <p:embeddedFont>
      <p:font typeface="KoPub돋움체 Bold" panose="020B0600000101010101" charset="-127"/>
      <p:bold r:id="rId10"/>
    </p:embeddedFont>
    <p:embeddedFont>
      <p:font typeface="KoPub돋움체 Light" panose="020B0600000101010101" charset="-127"/>
      <p:regular r:id="rId11"/>
    </p:embeddedFont>
    <p:embeddedFont>
      <p:font typeface="Amasis MT Pro" panose="02040504050005020304" pitchFamily="18" charset="0"/>
      <p:regular r:id="rId12"/>
      <p:bold r:id="rId13"/>
      <p:italic r:id="rId14"/>
      <p:boldItalic r:id="rId15"/>
    </p:embeddedFont>
    <p:embeddedFont>
      <p:font typeface="맑은 고딕" panose="020B0503020000020004" pitchFamily="50" charset="-127"/>
      <p:regular r:id="rId16"/>
      <p:bold r:id="rId17"/>
    </p:embeddedFont>
    <p:embeddedFont>
      <p:font typeface="배달의민족 을지로체 TTF" panose="020B0600000101010101" pitchFamily="50" charset="-127"/>
      <p:regular r:id="rId18"/>
    </p:embeddedFont>
    <p:embeddedFont>
      <p:font typeface="한컴 고딕" panose="02000500000000000000" pitchFamily="2" charset="-127"/>
      <p:regular r:id="rId19"/>
      <p:bold r:id="rId20"/>
    </p:embeddedFont>
    <p:embeddedFont>
      <p:font typeface="한컴 말랑말랑 Bold" panose="020F0803000000000000" pitchFamily="50" charset="-127"/>
      <p:bold r:id="rId21"/>
    </p:embeddedFont>
    <p:embeddedFont>
      <p:font typeface="한컴 말랑말랑 Regular" panose="020F0303000000000000" pitchFamily="50" charset="-127"/>
      <p:regular r:id="rId2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214" autoAdjust="0"/>
  </p:normalViewPr>
  <p:slideViewPr>
    <p:cSldViewPr snapToGrid="0" showGuides="1">
      <p:cViewPr varScale="1">
        <p:scale>
          <a:sx n="114" d="100"/>
          <a:sy n="114" d="100"/>
        </p:scale>
        <p:origin x="47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presProps" Target="pres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0F438D-12B7-4935-A4F0-573C9223F991}" type="datetimeFigureOut">
              <a:rPr lang="ko-KR" altLang="en-US" smtClean="0"/>
              <a:t>2021-11-08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7C6269-D62A-4D6B-A286-A85B98054B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27363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빅데이터 분석 프로젝트 </a:t>
            </a:r>
            <a:r>
              <a:rPr lang="en-US" altLang="ko-KR" dirty="0"/>
              <a:t>proposal</a:t>
            </a:r>
            <a:r>
              <a:rPr lang="ko-KR" altLang="en-US" dirty="0"/>
              <a:t> 발표 시작하겠습니다</a:t>
            </a:r>
            <a:r>
              <a:rPr lang="en-US" altLang="ko-KR" dirty="0"/>
              <a:t>. </a:t>
            </a:r>
            <a:r>
              <a:rPr lang="ko-KR" altLang="en-US" dirty="0"/>
              <a:t>저는 </a:t>
            </a:r>
            <a:r>
              <a:rPr lang="en-US" altLang="ko-KR" dirty="0"/>
              <a:t>transformer</a:t>
            </a:r>
            <a:r>
              <a:rPr lang="ko-KR" altLang="en-US" dirty="0"/>
              <a:t>와 </a:t>
            </a:r>
            <a:r>
              <a:rPr lang="en-US" altLang="ko-KR" dirty="0" err="1"/>
              <a:t>lstm</a:t>
            </a:r>
            <a:r>
              <a:rPr lang="en-US" altLang="ko-KR" dirty="0"/>
              <a:t> </a:t>
            </a:r>
            <a:r>
              <a:rPr lang="ko-KR" altLang="en-US" dirty="0"/>
              <a:t>모델을 활용한 상품 카테고리 분류에 대해서 주제를 잡아봤습니다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7C6269-D62A-4D6B-A286-A85B98054B0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4354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먼저 프로젝트에 대한 간략히 소개하고 이번 개인 프로젝트에 활용할 분석 데이터에 대해서 간략하게 설명 드리겠습니다</a:t>
            </a:r>
            <a:r>
              <a:rPr lang="en-US" altLang="ko-KR" dirty="0"/>
              <a:t>. </a:t>
            </a:r>
            <a:r>
              <a:rPr lang="ko-KR" altLang="en-US" dirty="0"/>
              <a:t>그리고 활용 모델과 데이터 분석 절차 및 계획에 대해서 발표하겠습니다</a:t>
            </a:r>
            <a:r>
              <a:rPr lang="en-US" altLang="ko-KR" dirty="0"/>
              <a:t>.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7C6269-D62A-4D6B-A286-A85B98054B0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50928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프로젝트에 대해서 간략하게 소개해드리겠습니다</a:t>
            </a:r>
            <a:r>
              <a:rPr lang="en-US" altLang="ko-KR" dirty="0"/>
              <a:t>. </a:t>
            </a:r>
            <a:r>
              <a:rPr lang="ko-KR" altLang="en-US" dirty="0"/>
              <a:t>제가 상품 정보를 활용해 카테고리를 분류할 데이터는 다음 쇼핑 하우에 있는 상품 정보 데이터입니다</a:t>
            </a:r>
            <a:r>
              <a:rPr lang="en-US" altLang="ko-KR" dirty="0"/>
              <a:t>. </a:t>
            </a:r>
            <a:r>
              <a:rPr lang="ko-KR" altLang="en-US" dirty="0"/>
              <a:t>다음 쇼핑 하우는 </a:t>
            </a:r>
            <a:r>
              <a:rPr lang="ko-KR" altLang="en-US" dirty="0" err="1"/>
              <a:t>카카오커머스에서</a:t>
            </a:r>
            <a:r>
              <a:rPr lang="ko-KR" altLang="en-US" dirty="0"/>
              <a:t> 운영하는 쇼핑몰 사이트입니다</a:t>
            </a:r>
            <a:r>
              <a:rPr lang="en-US" altLang="ko-KR" dirty="0"/>
              <a:t>. </a:t>
            </a:r>
            <a:r>
              <a:rPr lang="ko-KR" altLang="en-US" dirty="0"/>
              <a:t>이 사이트에서는 사용자에게 각종 쇼핑 정보를 제공해주는 서비스를 운영하고 있습니다</a:t>
            </a:r>
            <a:r>
              <a:rPr lang="en-US" altLang="ko-KR" dirty="0"/>
              <a:t>. </a:t>
            </a:r>
            <a:r>
              <a:rPr lang="ko-KR" altLang="en-US" dirty="0"/>
              <a:t>이러한 서비스를 위해서는 카테고리 정보가 반드시 필요합니다</a:t>
            </a:r>
            <a:r>
              <a:rPr lang="en-US" altLang="ko-KR" dirty="0"/>
              <a:t>. </a:t>
            </a:r>
            <a:r>
              <a:rPr lang="ko-KR" altLang="en-US" dirty="0"/>
              <a:t>하지만 수많은 제품들을 사람이 직접 분류하는 것은 불가능합니다</a:t>
            </a:r>
            <a:r>
              <a:rPr lang="en-US" altLang="ko-KR" dirty="0"/>
              <a:t>. </a:t>
            </a:r>
            <a:r>
              <a:rPr lang="ko-KR" altLang="en-US" dirty="0"/>
              <a:t>따라서 </a:t>
            </a:r>
            <a:r>
              <a:rPr lang="en-US" altLang="ko-KR" dirty="0"/>
              <a:t>AI </a:t>
            </a:r>
            <a:r>
              <a:rPr lang="ko-KR" altLang="en-US" dirty="0"/>
              <a:t>기술을 활용해 상품을 효과적으로 분류하는 모델을 만드는 것이 이 프로젝트의 목표입니다</a:t>
            </a:r>
            <a:r>
              <a:rPr lang="en-US" altLang="ko-KR" dirty="0"/>
              <a:t>. </a:t>
            </a:r>
            <a:r>
              <a:rPr lang="ko-KR" altLang="en-US" dirty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7C6269-D62A-4D6B-A286-A85B98054B0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29591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제가 사용할 데이터는 카카오 아레나에서 제공해주고 있습니다</a:t>
            </a:r>
            <a:r>
              <a:rPr lang="en-US" altLang="ko-KR" dirty="0"/>
              <a:t>. </a:t>
            </a:r>
            <a:r>
              <a:rPr lang="ko-KR" altLang="en-US" dirty="0"/>
              <a:t>카테고리 매핑 정보는 </a:t>
            </a:r>
            <a:r>
              <a:rPr lang="en-US" altLang="ko-KR" dirty="0"/>
              <a:t>json </a:t>
            </a:r>
            <a:r>
              <a:rPr lang="ko-KR" altLang="en-US" dirty="0"/>
              <a:t>형식으로 제공해주고 있고 훈련과 테스트 데이터 셋은 </a:t>
            </a:r>
            <a:r>
              <a:rPr lang="en-US" altLang="ko-KR" dirty="0"/>
              <a:t>hdf5 </a:t>
            </a:r>
            <a:r>
              <a:rPr lang="ko-KR" altLang="en-US" dirty="0"/>
              <a:t>형식으로 제공하고 있습니다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7C6269-D62A-4D6B-A286-A85B98054B0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43173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카카오에서는 총 약 </a:t>
            </a:r>
            <a:r>
              <a:rPr lang="en-US" altLang="ko-KR" dirty="0"/>
              <a:t>800</a:t>
            </a:r>
            <a:r>
              <a:rPr lang="ko-KR" altLang="en-US" dirty="0"/>
              <a:t>만개 훈련 데이터를 제공하고 있습니다</a:t>
            </a:r>
            <a:r>
              <a:rPr lang="en-US" altLang="ko-KR" dirty="0"/>
              <a:t>. </a:t>
            </a:r>
            <a:r>
              <a:rPr lang="ko-KR" altLang="en-US" dirty="0"/>
              <a:t>이번 개인 프로젝트에서는 </a:t>
            </a:r>
            <a:r>
              <a:rPr lang="en-US" altLang="ko-KR" dirty="0"/>
              <a:t>100</a:t>
            </a:r>
            <a:r>
              <a:rPr lang="ko-KR" altLang="en-US" dirty="0"/>
              <a:t>만 개의 상품 데이터만 활용 예정입니다</a:t>
            </a:r>
            <a:r>
              <a:rPr lang="en-US" altLang="ko-KR" dirty="0"/>
              <a:t>. </a:t>
            </a:r>
            <a:r>
              <a:rPr lang="ko-KR" altLang="en-US" dirty="0"/>
              <a:t>그리고 제공되는 데이터셋에서는 제품명</a:t>
            </a:r>
            <a:r>
              <a:rPr lang="en-US" altLang="ko-KR" dirty="0"/>
              <a:t>, </a:t>
            </a:r>
            <a:r>
              <a:rPr lang="ko-KR" altLang="en-US" dirty="0"/>
              <a:t>브랜드명</a:t>
            </a:r>
            <a:r>
              <a:rPr lang="en-US" altLang="ko-KR" dirty="0"/>
              <a:t>, </a:t>
            </a:r>
            <a:r>
              <a:rPr lang="ko-KR" altLang="en-US" dirty="0"/>
              <a:t>제조사</a:t>
            </a:r>
            <a:r>
              <a:rPr lang="en-US" altLang="ko-KR" dirty="0"/>
              <a:t>, </a:t>
            </a:r>
            <a:r>
              <a:rPr lang="ko-KR" altLang="en-US" dirty="0"/>
              <a:t>가격 데이터가 제공되지만 상품명 데이터만 분류에 활용할 예정입니다</a:t>
            </a:r>
            <a:r>
              <a:rPr lang="en-US" altLang="ko-KR" dirty="0"/>
              <a:t>. </a:t>
            </a:r>
            <a:r>
              <a:rPr lang="ko-KR" altLang="en-US" dirty="0"/>
              <a:t>그리고 분류할 카테고리는 대분류</a:t>
            </a:r>
            <a:r>
              <a:rPr lang="en-US" altLang="ko-KR" dirty="0"/>
              <a:t>, </a:t>
            </a:r>
            <a:r>
              <a:rPr lang="ko-KR" altLang="en-US" dirty="0"/>
              <a:t>중분류</a:t>
            </a:r>
            <a:r>
              <a:rPr lang="en-US" altLang="ko-KR" dirty="0"/>
              <a:t>, </a:t>
            </a:r>
            <a:r>
              <a:rPr lang="ko-KR" altLang="en-US" dirty="0"/>
              <a:t>소분류</a:t>
            </a:r>
            <a:r>
              <a:rPr lang="en-US" altLang="ko-KR" dirty="0"/>
              <a:t>, </a:t>
            </a:r>
            <a:r>
              <a:rPr lang="ko-KR" altLang="en-US" dirty="0"/>
              <a:t>상세분류가 있지만 이번 프로젝트에서는 우선적으로 대분류에 있는 </a:t>
            </a:r>
            <a:r>
              <a:rPr lang="en-US" altLang="ko-KR" dirty="0"/>
              <a:t>57</a:t>
            </a:r>
            <a:r>
              <a:rPr lang="ko-KR" altLang="en-US" dirty="0"/>
              <a:t>개 카테고리를 분류할 예정입니다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7C6269-D62A-4D6B-A286-A85B98054B0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37955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상품명 텍스트 데이터 인코딩 방법을 </a:t>
            </a:r>
            <a:r>
              <a:rPr lang="en-US" altLang="ko-KR" dirty="0"/>
              <a:t>LSTM</a:t>
            </a:r>
            <a:r>
              <a:rPr lang="ko-KR" altLang="en-US" dirty="0"/>
              <a:t>과 </a:t>
            </a:r>
            <a:r>
              <a:rPr lang="en-US" altLang="ko-KR" dirty="0"/>
              <a:t>attention</a:t>
            </a:r>
            <a:r>
              <a:rPr lang="ko-KR" altLang="en-US" dirty="0"/>
              <a:t>을 활용한 </a:t>
            </a:r>
            <a:r>
              <a:rPr lang="en-US" altLang="ko-KR" dirty="0"/>
              <a:t>Transformer</a:t>
            </a:r>
            <a:r>
              <a:rPr lang="ko-KR" altLang="en-US" dirty="0"/>
              <a:t>로 달리 하여 분류기 성능을 비교할 예정입니다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7C6269-D62A-4D6B-A286-A85B98054B0F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33589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데이터 분석 절차 및 계획입니다</a:t>
            </a:r>
            <a:r>
              <a:rPr lang="en-US" altLang="ko-KR" dirty="0"/>
              <a:t>. </a:t>
            </a:r>
            <a:r>
              <a:rPr lang="ko-KR" altLang="en-US" dirty="0"/>
              <a:t>먼저 상품명 텍스트에 대한 전처리와 토큰화를 진행하겠습니다</a:t>
            </a:r>
            <a:r>
              <a:rPr lang="en-US" altLang="ko-KR" dirty="0"/>
              <a:t>. </a:t>
            </a:r>
            <a:r>
              <a:rPr lang="ko-KR" altLang="en-US" dirty="0"/>
              <a:t>이렇게 만들어진 텍스트의 각 토큰을 </a:t>
            </a:r>
            <a:r>
              <a:rPr lang="en-US" altLang="ko-KR" dirty="0"/>
              <a:t>vector embedding</a:t>
            </a:r>
            <a:r>
              <a:rPr lang="ko-KR" altLang="en-US" dirty="0"/>
              <a:t>을 통해 벡터로 표현하고 </a:t>
            </a:r>
            <a:r>
              <a:rPr lang="en-US" altLang="ko-KR" dirty="0"/>
              <a:t>stratified </a:t>
            </a:r>
            <a:r>
              <a:rPr lang="en-US" altLang="ko-KR" dirty="0" err="1"/>
              <a:t>kfold</a:t>
            </a:r>
            <a:r>
              <a:rPr lang="ko-KR" altLang="en-US" dirty="0"/>
              <a:t>를 통해 훈련 데이터</a:t>
            </a:r>
            <a:r>
              <a:rPr lang="en-US" altLang="ko-KR" dirty="0"/>
              <a:t>, </a:t>
            </a:r>
            <a:r>
              <a:rPr lang="ko-KR" altLang="en-US" dirty="0"/>
              <a:t>검증 데이터</a:t>
            </a:r>
            <a:r>
              <a:rPr lang="en-US" altLang="ko-KR" dirty="0"/>
              <a:t>, </a:t>
            </a:r>
            <a:r>
              <a:rPr lang="ko-KR" altLang="en-US" dirty="0"/>
              <a:t>테스트 데이터로 나누겠습니다</a:t>
            </a:r>
            <a:r>
              <a:rPr lang="en-US" altLang="ko-KR" dirty="0"/>
              <a:t>. </a:t>
            </a:r>
            <a:r>
              <a:rPr lang="ko-KR" altLang="en-US" dirty="0"/>
              <a:t>그 이후 </a:t>
            </a:r>
            <a:r>
              <a:rPr lang="en-US" altLang="ko-KR" dirty="0"/>
              <a:t>LSTM</a:t>
            </a:r>
            <a:r>
              <a:rPr lang="ko-KR" altLang="en-US" dirty="0"/>
              <a:t>과</a:t>
            </a:r>
            <a:r>
              <a:rPr lang="en-US" altLang="ko-KR" dirty="0"/>
              <a:t> Attention</a:t>
            </a:r>
            <a:r>
              <a:rPr lang="ko-KR" altLang="en-US" dirty="0"/>
              <a:t>을 활용해 분류를 위한 데이터 학습을 하고 마지막으로 </a:t>
            </a:r>
            <a:r>
              <a:rPr lang="en-US" altLang="ko-KR" dirty="0" err="1"/>
              <a:t>Kfold</a:t>
            </a:r>
            <a:r>
              <a:rPr lang="en-US" altLang="ko-KR" dirty="0"/>
              <a:t> </a:t>
            </a:r>
            <a:r>
              <a:rPr lang="ko-KR" altLang="en-US" dirty="0"/>
              <a:t>평균 앙상블을 활용해 </a:t>
            </a:r>
            <a:r>
              <a:rPr lang="en-US" altLang="ko-KR" dirty="0"/>
              <a:t>test </a:t>
            </a:r>
            <a:r>
              <a:rPr lang="ko-KR" altLang="en-US" dirty="0"/>
              <a:t>데이터셋에 대한 성능을 측정해 </a:t>
            </a:r>
            <a:r>
              <a:rPr lang="en-US" altLang="ko-KR" dirty="0"/>
              <a:t>LSTM</a:t>
            </a:r>
            <a:r>
              <a:rPr lang="ko-KR" altLang="en-US" dirty="0"/>
              <a:t>과 </a:t>
            </a:r>
            <a:r>
              <a:rPr lang="en-US" altLang="ko-KR" dirty="0"/>
              <a:t>Attention </a:t>
            </a:r>
            <a:r>
              <a:rPr lang="ko-KR" altLang="en-US" dirty="0"/>
              <a:t>모델의 성능을 비교 분석 하겠습니다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7C6269-D62A-4D6B-A286-A85B98054B0F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7883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D6A64BE-3F5A-43CE-A6D5-5DF8AC0FCCAD}" type="datetimeFigureOut">
              <a:rPr lang="ko-KR" altLang="en-US" smtClean="0"/>
              <a:t>2021-11-08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DBBC93-3FF7-48EE-BF83-95D8A8FD6A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1664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D6A64BE-3F5A-43CE-A6D5-5DF8AC0FCCAD}" type="datetimeFigureOut">
              <a:rPr lang="ko-KR" altLang="en-US" smtClean="0"/>
              <a:t>2021-11-08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DBBC93-3FF7-48EE-BF83-95D8A8FD6A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2241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D6A64BE-3F5A-43CE-A6D5-5DF8AC0FCCAD}" type="datetimeFigureOut">
              <a:rPr lang="ko-KR" altLang="en-US" smtClean="0"/>
              <a:t>2021-11-08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DBBC93-3FF7-48EE-BF83-95D8A8FD6A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0447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4976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D6A64BE-3F5A-43CE-A6D5-5DF8AC0FCCAD}" type="datetimeFigureOut">
              <a:rPr lang="ko-KR" altLang="en-US" smtClean="0"/>
              <a:t>2021-11-08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DBBC93-3FF7-48EE-BF83-95D8A8FD6A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1270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D6A64BE-3F5A-43CE-A6D5-5DF8AC0FCCAD}" type="datetimeFigureOut">
              <a:rPr lang="ko-KR" altLang="en-US" smtClean="0"/>
              <a:t>2021-11-08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DBBC93-3FF7-48EE-BF83-95D8A8FD6A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88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D6A64BE-3F5A-43CE-A6D5-5DF8AC0FCCAD}" type="datetimeFigureOut">
              <a:rPr lang="ko-KR" altLang="en-US" smtClean="0"/>
              <a:t>2021-11-08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DBBC93-3FF7-48EE-BF83-95D8A8FD6A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7450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D6A64BE-3F5A-43CE-A6D5-5DF8AC0FCCAD}" type="datetimeFigureOut">
              <a:rPr lang="ko-KR" altLang="en-US" smtClean="0"/>
              <a:t>2021-11-08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DBBC93-3FF7-48EE-BF83-95D8A8FD6A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6538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D6A64BE-3F5A-43CE-A6D5-5DF8AC0FCCAD}" type="datetimeFigureOut">
              <a:rPr lang="ko-KR" altLang="en-US" smtClean="0"/>
              <a:t>2021-11-08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DBBC93-3FF7-48EE-BF83-95D8A8FD6A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0505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D6A64BE-3F5A-43CE-A6D5-5DF8AC0FCCAD}" type="datetimeFigureOut">
              <a:rPr lang="ko-KR" altLang="en-US" smtClean="0"/>
              <a:t>2021-11-08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DBBC93-3FF7-48EE-BF83-95D8A8FD6A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9725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D6A64BE-3F5A-43CE-A6D5-5DF8AC0FCCAD}" type="datetimeFigureOut">
              <a:rPr lang="ko-KR" altLang="en-US" smtClean="0"/>
              <a:t>2021-11-08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DBBC93-3FF7-48EE-BF83-95D8A8FD6A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5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4409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8965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811345" y="2449924"/>
            <a:ext cx="6569309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Amasis MT Pro" panose="02040504050005020304" pitchFamily="18" charset="0"/>
                <a:ea typeface="배달의민족 을지로체 TTF" panose="020B0600000101010101" pitchFamily="50" charset="-127"/>
                <a:cs typeface="Angsana New" panose="020B0502040204020203" pitchFamily="18" charset="-34"/>
              </a:rPr>
              <a:t>Term Project Proposal</a:t>
            </a:r>
          </a:p>
          <a:p>
            <a:pPr algn="ctr"/>
            <a:r>
              <a:rPr lang="en-US" altLang="ko-KR" sz="3600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  <a:cs typeface="Mongolian Baiti" panose="03000500000000000000" pitchFamily="66" charset="0"/>
              </a:rPr>
              <a:t>Transformer</a:t>
            </a:r>
            <a:r>
              <a:rPr lang="ko-KR" altLang="en-US" sz="3600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  <a:cs typeface="Mongolian Baiti" panose="03000500000000000000" pitchFamily="66" charset="0"/>
              </a:rPr>
              <a:t>와 </a:t>
            </a:r>
            <a:r>
              <a:rPr lang="en-US" altLang="ko-KR" sz="3600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  <a:cs typeface="Mongolian Baiti" panose="03000500000000000000" pitchFamily="66" charset="0"/>
              </a:rPr>
              <a:t>LSTM</a:t>
            </a:r>
            <a:r>
              <a:rPr lang="ko-KR" altLang="en-US" sz="3600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  <a:cs typeface="Mongolian Baiti" panose="03000500000000000000" pitchFamily="66" charset="0"/>
              </a:rPr>
              <a:t>을 활용한 상품 카테고리 분류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412456" y="4637872"/>
            <a:ext cx="33670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2021198696</a:t>
            </a:r>
            <a:r>
              <a:rPr lang="ko-KR" altLang="en-US" sz="11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 이현태</a:t>
            </a:r>
          </a:p>
        </p:txBody>
      </p:sp>
      <p:cxnSp>
        <p:nvCxnSpPr>
          <p:cNvPr id="17" name="직선 연결선 16"/>
          <p:cNvCxnSpPr/>
          <p:nvPr/>
        </p:nvCxnSpPr>
        <p:spPr>
          <a:xfrm>
            <a:off x="5448300" y="4591050"/>
            <a:ext cx="1295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3040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한컴 말랑말랑 Regular" panose="020F0303000000000000" pitchFamily="50" charset="-127"/>
            </a:endParaRPr>
          </a:p>
        </p:txBody>
      </p:sp>
      <p:sp>
        <p:nvSpPr>
          <p:cNvPr id="30" name="타원 29"/>
          <p:cNvSpPr/>
          <p:nvPr/>
        </p:nvSpPr>
        <p:spPr>
          <a:xfrm rot="16200000">
            <a:off x="5584429" y="1131491"/>
            <a:ext cx="1023142" cy="1023142"/>
          </a:xfrm>
          <a:prstGeom prst="ellipse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 rot="16200000">
            <a:off x="5634037" y="1181099"/>
            <a:ext cx="923926" cy="92392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634037" y="1443007"/>
            <a:ext cx="923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ysClr val="windowText" lastClr="0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목차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0" y="3675530"/>
            <a:ext cx="12192000" cy="1167934"/>
          </a:xfrm>
          <a:prstGeom prst="rect">
            <a:avLst/>
          </a:prstGeom>
          <a:pattFill prst="ltDnDiag">
            <a:fgClr>
              <a:schemeClr val="tx1"/>
            </a:fgClr>
            <a:bgClr>
              <a:schemeClr val="accent5"/>
            </a:bgClr>
          </a:patt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181577" y="3943632"/>
            <a:ext cx="1666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01</a:t>
            </a:r>
          </a:p>
          <a:p>
            <a:pPr algn="ctr"/>
            <a:r>
              <a:rPr lang="ko-KR" altLang="en-US" dirty="0">
                <a:solidFill>
                  <a:schemeClr val="bg1"/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프로젝트 소개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342628" y="3943632"/>
            <a:ext cx="20753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03</a:t>
            </a:r>
          </a:p>
          <a:p>
            <a:pPr algn="ctr"/>
            <a:r>
              <a:rPr lang="ko-KR" altLang="en-US" dirty="0">
                <a:solidFill>
                  <a:schemeClr val="bg1"/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활용 모델 소개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971800" y="3943632"/>
            <a:ext cx="2666417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04</a:t>
            </a:r>
          </a:p>
          <a:p>
            <a:pPr algn="ctr"/>
            <a:r>
              <a:rPr lang="ko-KR" altLang="en-US" dirty="0">
                <a:solidFill>
                  <a:schemeClr val="bg1"/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데이터 분석 절차 및 계획</a:t>
            </a:r>
          </a:p>
          <a:p>
            <a:pPr algn="ctr"/>
            <a:endParaRPr lang="en-US" altLang="ko-KR" sz="1100" dirty="0"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A68EAFA-5098-478B-9863-2EEDC98A17FB}"/>
              </a:ext>
            </a:extLst>
          </p:cNvPr>
          <p:cNvSpPr txBox="1"/>
          <p:nvPr/>
        </p:nvSpPr>
        <p:spPr>
          <a:xfrm>
            <a:off x="3905881" y="3943632"/>
            <a:ext cx="1666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02</a:t>
            </a:r>
          </a:p>
          <a:p>
            <a:pPr algn="ctr"/>
            <a:r>
              <a:rPr lang="ko-KR" altLang="en-US" dirty="0">
                <a:solidFill>
                  <a:schemeClr val="bg1"/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분석 데이터</a:t>
            </a:r>
          </a:p>
        </p:txBody>
      </p:sp>
    </p:spTree>
    <p:extLst>
      <p:ext uri="{BB962C8B-B14F-4D97-AF65-F5344CB8AC3E}">
        <p14:creationId xmlns:p14="http://schemas.microsoft.com/office/powerpoint/2010/main" val="2456305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직사각형 50"/>
          <p:cNvSpPr/>
          <p:nvPr/>
        </p:nvSpPr>
        <p:spPr>
          <a:xfrm>
            <a:off x="-1" y="-27259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-1" y="481491"/>
            <a:ext cx="203201" cy="40575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203200" y="438149"/>
            <a:ext cx="6096000" cy="4924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2600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01 </a:t>
            </a:r>
            <a:r>
              <a:rPr lang="ko-KR" altLang="en-US" sz="2600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프로젝트 소개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E57C26D-0688-4B87-B7BD-00C8023363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99" y="1217759"/>
            <a:ext cx="5340196" cy="436796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267247E-ABB5-431B-AAD9-102BDE1586C3}"/>
              </a:ext>
            </a:extLst>
          </p:cNvPr>
          <p:cNvSpPr txBox="1"/>
          <p:nvPr/>
        </p:nvSpPr>
        <p:spPr>
          <a:xfrm>
            <a:off x="5768897" y="1494263"/>
            <a:ext cx="609600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다음 쇼핑 하우는 사용자에게 상품검색</a:t>
            </a:r>
            <a:r>
              <a:rPr lang="en-US" altLang="ko-KR" sz="20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, </a:t>
            </a:r>
            <a:r>
              <a:rPr lang="ko-KR" altLang="en-US" sz="20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가격비교</a:t>
            </a:r>
            <a:r>
              <a:rPr lang="en-US" altLang="ko-KR" sz="20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, </a:t>
            </a:r>
            <a:r>
              <a:rPr lang="ko-KR" altLang="en-US" sz="20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관심 상품 추천</a:t>
            </a:r>
            <a:r>
              <a:rPr lang="en-US" altLang="ko-KR" sz="20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, </a:t>
            </a:r>
            <a:r>
              <a:rPr lang="ko-KR" altLang="en-US" sz="20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그 외 각종 쇼핑 정보를 제공해주는 서비스</a:t>
            </a:r>
            <a:endParaRPr lang="en-US" altLang="ko-KR" sz="2000" dirty="0">
              <a:latin typeface="한컴 말랑말랑 Regular" panose="020F0303000000000000" pitchFamily="50" charset="-127"/>
              <a:ea typeface="한컴 말랑말랑 Regular" panose="020F0303000000000000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카테고리 정보는 소비자들이 상품을 빠르게 검색하고    탐색할 때 반드시 필요한 정보</a:t>
            </a:r>
            <a:endParaRPr lang="en-US" altLang="ko-KR" sz="2000" dirty="0">
              <a:latin typeface="한컴 말랑말랑 Regular" panose="020F0303000000000000" pitchFamily="50" charset="-127"/>
              <a:ea typeface="한컴 말랑말랑 Regular" panose="020F0303000000000000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하지만 수많은 상품을 직접 분류하는 것은 불가능</a:t>
            </a:r>
            <a:endParaRPr lang="en-US" altLang="ko-KR" sz="2000" dirty="0">
              <a:latin typeface="한컴 말랑말랑 Regular" panose="020F0303000000000000" pitchFamily="50" charset="-127"/>
              <a:ea typeface="한컴 말랑말랑 Regular" panose="020F0303000000000000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따라서 </a:t>
            </a:r>
            <a:r>
              <a:rPr lang="en-US" altLang="ko-KR" sz="20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AI </a:t>
            </a:r>
            <a:r>
              <a:rPr lang="ko-KR" altLang="en-US" sz="20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기술을 활용해 상품을 효과적으로 분류하는   모델을 만드는 것이 이 프로젝트의 목표</a:t>
            </a:r>
            <a:endParaRPr lang="en-US" altLang="ko-KR" sz="2000" dirty="0">
              <a:latin typeface="한컴 말랑말랑 Regular" panose="020F0303000000000000" pitchFamily="50" charset="-127"/>
              <a:ea typeface="한컴 말랑말랑 Regular" panose="020F0303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>
              <a:latin typeface="한컴 말랑말랑 Regular" panose="020F0303000000000000" pitchFamily="50" charset="-127"/>
              <a:ea typeface="한컴 말랑말랑 Regular" panose="020F03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3266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직사각형 50"/>
          <p:cNvSpPr/>
          <p:nvPr/>
        </p:nvSpPr>
        <p:spPr>
          <a:xfrm>
            <a:off x="-1" y="-27259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-1" y="481491"/>
            <a:ext cx="203201" cy="40575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203200" y="438149"/>
            <a:ext cx="6096000" cy="4924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2600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01 </a:t>
            </a:r>
            <a:r>
              <a:rPr lang="ko-KR" altLang="en-US" sz="2600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프로젝트 소개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67247E-ABB5-431B-AAD9-102BDE1586C3}"/>
              </a:ext>
            </a:extLst>
          </p:cNvPr>
          <p:cNvSpPr txBox="1"/>
          <p:nvPr/>
        </p:nvSpPr>
        <p:spPr>
          <a:xfrm>
            <a:off x="5768897" y="1494263"/>
            <a:ext cx="6096000" cy="1883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카카오 아레나에서 쇼핑 카테고리 분류 대회를 위한     상품 정보가 담긴 데이터를 제공</a:t>
            </a:r>
            <a:endParaRPr lang="en-US" altLang="ko-KR" sz="2000" dirty="0">
              <a:latin typeface="한컴 말랑말랑 Regular" panose="020F0303000000000000" pitchFamily="50" charset="-127"/>
              <a:ea typeface="한컴 말랑말랑 Regular" panose="020F0303000000000000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카테고리 매핑 정보 </a:t>
            </a:r>
            <a:r>
              <a:rPr lang="en-US" altLang="ko-KR" sz="20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json </a:t>
            </a:r>
            <a:r>
              <a:rPr lang="ko-KR" altLang="en-US" sz="20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형식으로 제공</a:t>
            </a:r>
            <a:endParaRPr lang="en-US" altLang="ko-KR" sz="2000" dirty="0">
              <a:latin typeface="한컴 말랑말랑 Regular" panose="020F0303000000000000" pitchFamily="50" charset="-127"/>
              <a:ea typeface="한컴 말랑말랑 Regular" panose="020F0303000000000000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훈련과 테스트 데이터 셋은 </a:t>
            </a:r>
            <a:r>
              <a:rPr lang="en-US" altLang="ko-KR" sz="20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hdf5</a:t>
            </a:r>
            <a:r>
              <a:rPr lang="ko-KR" altLang="en-US" sz="20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형식으로 제공</a:t>
            </a:r>
            <a:endParaRPr lang="en-US" altLang="ko-KR" sz="2000" dirty="0">
              <a:latin typeface="한컴 말랑말랑 Regular" panose="020F0303000000000000" pitchFamily="50" charset="-127"/>
              <a:ea typeface="한컴 말랑말랑 Regular" panose="020F0303000000000000" pitchFamily="50" charset="-127"/>
            </a:endParaRP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D135B371-903F-4CE9-A7EF-966B39FFBA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37" y="1250895"/>
            <a:ext cx="5361258" cy="4681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500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직사각형 50"/>
          <p:cNvSpPr/>
          <p:nvPr/>
        </p:nvSpPr>
        <p:spPr>
          <a:xfrm>
            <a:off x="-1" y="-27259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-1" y="481491"/>
            <a:ext cx="203201" cy="40575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203200" y="438149"/>
            <a:ext cx="6096000" cy="4924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2600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02 </a:t>
            </a:r>
            <a:r>
              <a:rPr lang="ko-KR" altLang="en-US" sz="2600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분석 데이터</a:t>
            </a:r>
          </a:p>
        </p:txBody>
      </p:sp>
      <p:pic>
        <p:nvPicPr>
          <p:cNvPr id="3" name="그림 2" descr="테이블이(가) 표시된 사진&#10;&#10;자동 생성된 설명">
            <a:extLst>
              <a:ext uri="{FF2B5EF4-FFF2-40B4-BE49-F238E27FC236}">
                <a16:creationId xmlns:a16="http://schemas.microsoft.com/office/drawing/2014/main" id="{9E2840D3-B623-4BA7-B7B5-FD4E53C7DF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5497" y="848923"/>
            <a:ext cx="5397190" cy="389562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0A6F609-4FBC-4B36-8558-4FA500C990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029607"/>
            <a:ext cx="5397190" cy="371493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5D5D5B0-7D55-4911-BB4C-4C6C9B3BF516}"/>
              </a:ext>
            </a:extLst>
          </p:cNvPr>
          <p:cNvSpPr txBox="1"/>
          <p:nvPr/>
        </p:nvSpPr>
        <p:spPr>
          <a:xfrm>
            <a:off x="479502" y="5151863"/>
            <a:ext cx="113531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카카오에서는 총 </a:t>
            </a:r>
            <a:r>
              <a:rPr lang="en-US" altLang="ko-KR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8,134,818</a:t>
            </a:r>
            <a:r>
              <a:rPr lang="ko-KR" altLang="en-US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개 훈련 데이터를 제공</a:t>
            </a:r>
            <a:endParaRPr lang="en-US" altLang="ko-KR" dirty="0">
              <a:latin typeface="한컴 말랑말랑 Regular" panose="020F0303000000000000" pitchFamily="50" charset="-127"/>
              <a:ea typeface="한컴 말랑말랑 Regular" panose="020F0303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개인 프로젝트에서는 </a:t>
            </a:r>
            <a:r>
              <a:rPr lang="en-US" altLang="ko-KR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1,000,000</a:t>
            </a:r>
            <a:r>
              <a:rPr lang="ko-KR" altLang="en-US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개의 데이터만 활용예정</a:t>
            </a:r>
            <a:endParaRPr lang="en-US" altLang="ko-KR" dirty="0">
              <a:latin typeface="한컴 말랑말랑 Regular" panose="020F0303000000000000" pitchFamily="50" charset="-127"/>
              <a:ea typeface="한컴 말랑말랑 Regular" panose="020F0303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Product(</a:t>
            </a:r>
            <a:r>
              <a:rPr lang="ko-KR" altLang="en-US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상품명</a:t>
            </a:r>
            <a:r>
              <a:rPr lang="en-US" altLang="ko-KR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)</a:t>
            </a:r>
            <a:r>
              <a:rPr lang="ko-KR" altLang="en-US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에</a:t>
            </a:r>
            <a:r>
              <a:rPr lang="en-US" altLang="ko-KR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 </a:t>
            </a:r>
            <a:r>
              <a:rPr lang="ko-KR" altLang="en-US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상품에 대한 정보가 많이 담겨져 있으므로 상품명만 분류에 활용예정</a:t>
            </a:r>
            <a:endParaRPr lang="en-US" altLang="ko-KR" dirty="0">
              <a:latin typeface="한컴 말랑말랑 Regular" panose="020F0303000000000000" pitchFamily="50" charset="-127"/>
              <a:ea typeface="한컴 말랑말랑 Regular" panose="020F0303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상품명을 바탕으로 대분류</a:t>
            </a:r>
            <a:r>
              <a:rPr lang="en-US" altLang="ko-KR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(</a:t>
            </a:r>
            <a:r>
              <a:rPr lang="en-US" altLang="ko-KR" dirty="0" err="1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bcatenm</a:t>
            </a:r>
            <a:r>
              <a:rPr lang="en-US" altLang="ko-KR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)</a:t>
            </a:r>
            <a:r>
              <a:rPr lang="ko-KR" altLang="en-US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에 있는 </a:t>
            </a:r>
            <a:r>
              <a:rPr lang="en-US" altLang="ko-KR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57</a:t>
            </a:r>
            <a:r>
              <a:rPr lang="ko-KR" altLang="en-US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개의 카테고리를 분류 예정</a:t>
            </a:r>
          </a:p>
        </p:txBody>
      </p:sp>
    </p:spTree>
    <p:extLst>
      <p:ext uri="{BB962C8B-B14F-4D97-AF65-F5344CB8AC3E}">
        <p14:creationId xmlns:p14="http://schemas.microsoft.com/office/powerpoint/2010/main" val="1331124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직사각형 50"/>
          <p:cNvSpPr/>
          <p:nvPr/>
        </p:nvSpPr>
        <p:spPr>
          <a:xfrm>
            <a:off x="-1" y="-27259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-1" y="481491"/>
            <a:ext cx="203201" cy="40575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203200" y="438149"/>
            <a:ext cx="6096000" cy="4924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2600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03 </a:t>
            </a:r>
            <a:r>
              <a:rPr lang="ko-KR" altLang="en-US" sz="2600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활용 모델 소개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BAEB551-864E-4FBF-BA4D-524390E233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654" y="1625382"/>
            <a:ext cx="4581447" cy="360723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717FFD8-C05E-4872-BB1C-09213D84E3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6125" y="1544988"/>
            <a:ext cx="4302791" cy="368762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A708364-CF6D-4CDE-BE8A-E331925BC875}"/>
              </a:ext>
            </a:extLst>
          </p:cNvPr>
          <p:cNvSpPr txBox="1"/>
          <p:nvPr/>
        </p:nvSpPr>
        <p:spPr>
          <a:xfrm>
            <a:off x="1385681" y="1175656"/>
            <a:ext cx="3278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LSTM </a:t>
            </a:r>
            <a:r>
              <a:rPr lang="ko-KR" altLang="en-US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기반 인코딩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D363AFB-F5C1-41C8-91B7-449478ABA9F7}"/>
              </a:ext>
            </a:extLst>
          </p:cNvPr>
          <p:cNvSpPr txBox="1"/>
          <p:nvPr/>
        </p:nvSpPr>
        <p:spPr>
          <a:xfrm>
            <a:off x="7338290" y="1123937"/>
            <a:ext cx="3278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Transformer </a:t>
            </a:r>
            <a:r>
              <a:rPr lang="ko-KR" altLang="en-US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기반 인코딩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DA52D7-DD24-4E2C-BCED-093CBDA194AA}"/>
              </a:ext>
            </a:extLst>
          </p:cNvPr>
          <p:cNvSpPr txBox="1"/>
          <p:nvPr/>
        </p:nvSpPr>
        <p:spPr>
          <a:xfrm>
            <a:off x="992458" y="5653668"/>
            <a:ext cx="9523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상품명 텍스트 데이터의 인코딩 방법을 </a:t>
            </a:r>
            <a:r>
              <a:rPr lang="en-US" altLang="ko-KR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LSTM</a:t>
            </a:r>
            <a:r>
              <a:rPr lang="ko-KR" altLang="en-US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과 </a:t>
            </a:r>
            <a:r>
              <a:rPr lang="en-US" altLang="ko-KR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Transformer</a:t>
            </a:r>
            <a:r>
              <a:rPr lang="ko-KR" altLang="en-US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로 달리 하여 분류기 성능 비교 예정</a:t>
            </a:r>
          </a:p>
        </p:txBody>
      </p:sp>
    </p:spTree>
    <p:extLst>
      <p:ext uri="{BB962C8B-B14F-4D97-AF65-F5344CB8AC3E}">
        <p14:creationId xmlns:p14="http://schemas.microsoft.com/office/powerpoint/2010/main" val="4153566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직사각형 50"/>
          <p:cNvSpPr/>
          <p:nvPr/>
        </p:nvSpPr>
        <p:spPr>
          <a:xfrm>
            <a:off x="-1" y="-27259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-1" y="481491"/>
            <a:ext cx="203201" cy="40575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203200" y="438149"/>
            <a:ext cx="6096000" cy="4924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2600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04 </a:t>
            </a:r>
            <a:r>
              <a:rPr lang="ko-KR" altLang="en-US" sz="2600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데이터 분석 절차 및 계획 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FA1B5AD-40D2-42DE-BEE6-26AF86AFA055}"/>
              </a:ext>
            </a:extLst>
          </p:cNvPr>
          <p:cNvSpPr/>
          <p:nvPr/>
        </p:nvSpPr>
        <p:spPr>
          <a:xfrm>
            <a:off x="544286" y="1929424"/>
            <a:ext cx="1785257" cy="3391876"/>
          </a:xfrm>
          <a:prstGeom prst="rect">
            <a:avLst/>
          </a:prstGeom>
          <a:solidFill>
            <a:schemeClr val="accent5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3E80FAB-EBB8-4D70-8877-86D10B781AD9}"/>
              </a:ext>
            </a:extLst>
          </p:cNvPr>
          <p:cNvSpPr/>
          <p:nvPr/>
        </p:nvSpPr>
        <p:spPr>
          <a:xfrm>
            <a:off x="2873829" y="1929424"/>
            <a:ext cx="1785257" cy="3391876"/>
          </a:xfrm>
          <a:prstGeom prst="rect">
            <a:avLst/>
          </a:prstGeom>
          <a:solidFill>
            <a:schemeClr val="accent5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188A23B-FE85-4CAE-9782-E1BBF6F4F130}"/>
              </a:ext>
            </a:extLst>
          </p:cNvPr>
          <p:cNvSpPr/>
          <p:nvPr/>
        </p:nvSpPr>
        <p:spPr>
          <a:xfrm>
            <a:off x="5203372" y="1929424"/>
            <a:ext cx="1785257" cy="3391876"/>
          </a:xfrm>
          <a:prstGeom prst="rect">
            <a:avLst/>
          </a:prstGeom>
          <a:solidFill>
            <a:schemeClr val="accent5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2AB7B6C-6457-4B91-BECF-AFBAD7BDE6DF}"/>
              </a:ext>
            </a:extLst>
          </p:cNvPr>
          <p:cNvSpPr/>
          <p:nvPr/>
        </p:nvSpPr>
        <p:spPr>
          <a:xfrm>
            <a:off x="7532915" y="1929424"/>
            <a:ext cx="1785257" cy="3391876"/>
          </a:xfrm>
          <a:prstGeom prst="rect">
            <a:avLst/>
          </a:prstGeom>
          <a:solidFill>
            <a:schemeClr val="accent5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D6D0F7F-9FCF-4C29-B066-6AB5D6DB9151}"/>
              </a:ext>
            </a:extLst>
          </p:cNvPr>
          <p:cNvSpPr/>
          <p:nvPr/>
        </p:nvSpPr>
        <p:spPr>
          <a:xfrm>
            <a:off x="9862458" y="1929424"/>
            <a:ext cx="1785257" cy="3391876"/>
          </a:xfrm>
          <a:prstGeom prst="rect">
            <a:avLst/>
          </a:prstGeom>
          <a:solidFill>
            <a:schemeClr val="accent5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2EDEDD-5168-4E13-8BA1-613153DA80A2}"/>
              </a:ext>
            </a:extLst>
          </p:cNvPr>
          <p:cNvSpPr txBox="1"/>
          <p:nvPr/>
        </p:nvSpPr>
        <p:spPr>
          <a:xfrm>
            <a:off x="544285" y="2861873"/>
            <a:ext cx="1785257" cy="1706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5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상품명 텍스트 </a:t>
            </a:r>
            <a:r>
              <a:rPr lang="ko-KR" altLang="en-US" sz="1500" dirty="0" err="1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전처리</a:t>
            </a:r>
            <a:r>
              <a:rPr lang="ko-KR" altLang="en-US" sz="15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및 </a:t>
            </a:r>
            <a:r>
              <a:rPr lang="en-US" altLang="ko-KR" sz="15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Tokenizing</a:t>
            </a:r>
          </a:p>
          <a:p>
            <a:pPr algn="ctr">
              <a:lnSpc>
                <a:spcPct val="150000"/>
              </a:lnSpc>
            </a:pPr>
            <a:r>
              <a:rPr lang="en-US" altLang="ko-KR" sz="1500" dirty="0" err="1">
                <a:solidFill>
                  <a:schemeClr val="bg1"/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SentencePeice</a:t>
            </a:r>
            <a:r>
              <a:rPr lang="ko-KR" altLang="en-US" sz="1500" dirty="0">
                <a:solidFill>
                  <a:schemeClr val="bg1"/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 </a:t>
            </a:r>
            <a:endParaRPr lang="en-US" altLang="ko-KR" sz="1500" dirty="0">
              <a:solidFill>
                <a:schemeClr val="bg1"/>
              </a:solidFill>
              <a:latin typeface="한컴 말랑말랑 Regular" panose="020F0303000000000000" pitchFamily="50" charset="-127"/>
              <a:ea typeface="한컴 말랑말랑 Regular" panose="020F0303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500" dirty="0">
                <a:solidFill>
                  <a:schemeClr val="bg1"/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라이브러리 활용</a:t>
            </a:r>
            <a:endParaRPr lang="en-US" altLang="ko-KR" sz="1500" dirty="0">
              <a:solidFill>
                <a:schemeClr val="bg1"/>
              </a:solidFill>
              <a:latin typeface="한컴 말랑말랑 Regular" panose="020F0303000000000000" pitchFamily="50" charset="-127"/>
              <a:ea typeface="한컴 말랑말랑 Regular" panose="020F0303000000000000" pitchFamily="50" charset="-127"/>
            </a:endParaRPr>
          </a:p>
          <a:p>
            <a:pPr algn="ctr">
              <a:lnSpc>
                <a:spcPct val="150000"/>
              </a:lnSpc>
            </a:pPr>
            <a:endParaRPr lang="ko-KR" altLang="en-US" sz="1100" dirty="0"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EA20174-E9BE-4BAF-AC01-C186D365EF19}"/>
              </a:ext>
            </a:extLst>
          </p:cNvPr>
          <p:cNvSpPr txBox="1"/>
          <p:nvPr/>
        </p:nvSpPr>
        <p:spPr>
          <a:xfrm>
            <a:off x="2873825" y="2965748"/>
            <a:ext cx="1785257" cy="1359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5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상품명 텍스트 </a:t>
            </a:r>
            <a:r>
              <a:rPr lang="en-US" altLang="ko-KR" sz="15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Vector</a:t>
            </a:r>
            <a:r>
              <a:rPr lang="ko-KR" altLang="en-US" sz="15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</a:t>
            </a:r>
            <a:r>
              <a:rPr lang="en-US" altLang="ko-KR" sz="15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Embedding</a:t>
            </a:r>
          </a:p>
          <a:p>
            <a:pPr algn="ctr">
              <a:lnSpc>
                <a:spcPct val="150000"/>
              </a:lnSpc>
            </a:pPr>
            <a:endParaRPr lang="ko-KR" altLang="en-US" sz="1100" dirty="0"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5012893-BF12-4427-85F6-C13563029620}"/>
              </a:ext>
            </a:extLst>
          </p:cNvPr>
          <p:cNvSpPr txBox="1"/>
          <p:nvPr/>
        </p:nvSpPr>
        <p:spPr>
          <a:xfrm>
            <a:off x="7532899" y="2689511"/>
            <a:ext cx="1785257" cy="1781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LSTM</a:t>
            </a:r>
          </a:p>
          <a:p>
            <a:pPr algn="ctr">
              <a:lnSpc>
                <a:spcPct val="15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Attention</a:t>
            </a:r>
          </a:p>
          <a:p>
            <a:pPr algn="ctr">
              <a:lnSpc>
                <a:spcPct val="150000"/>
              </a:lnSpc>
            </a:pPr>
            <a:r>
              <a:rPr lang="ko-KR" altLang="en-US" sz="15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모델을 활용해 </a:t>
            </a:r>
            <a:endParaRPr lang="en-US" altLang="ko-KR" sz="1500" dirty="0">
              <a:solidFill>
                <a:schemeClr val="bg1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5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쇼핑 카테고리 분류를 위한 데이터 학습</a:t>
            </a:r>
            <a:endParaRPr lang="ko-KR" altLang="en-US" sz="1100" dirty="0">
              <a:solidFill>
                <a:schemeClr val="bg1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9C372D4-3F61-4F54-8EC1-00D42287EA40}"/>
              </a:ext>
            </a:extLst>
          </p:cNvPr>
          <p:cNvSpPr txBox="1"/>
          <p:nvPr/>
        </p:nvSpPr>
        <p:spPr>
          <a:xfrm>
            <a:off x="5203329" y="2611212"/>
            <a:ext cx="1785257" cy="21280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Stratified </a:t>
            </a:r>
            <a:r>
              <a:rPr lang="en-US" altLang="ko-KR" sz="1500" dirty="0" err="1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Kfold</a:t>
            </a:r>
            <a:r>
              <a:rPr lang="en-US" altLang="ko-KR" sz="15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</a:t>
            </a:r>
            <a:r>
              <a:rPr lang="ko-KR" altLang="en-US" sz="15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방법으로 훈련 데이터</a:t>
            </a:r>
            <a:r>
              <a:rPr lang="en-US" altLang="ko-KR" sz="15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, </a:t>
            </a:r>
            <a:r>
              <a:rPr lang="ko-KR" altLang="en-US" sz="15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검증 데이터 그리고 추후에 성능 평가를 위한 테스트 데이터로 나눔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53D0F5D-495D-4BB0-8AD0-ABFD96F6A304}"/>
              </a:ext>
            </a:extLst>
          </p:cNvPr>
          <p:cNvSpPr txBox="1"/>
          <p:nvPr/>
        </p:nvSpPr>
        <p:spPr>
          <a:xfrm>
            <a:off x="9862457" y="3035761"/>
            <a:ext cx="1785257" cy="1089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500" dirty="0" err="1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Kfold</a:t>
            </a:r>
            <a:r>
              <a:rPr lang="en-US" altLang="ko-KR" sz="15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</a:t>
            </a:r>
            <a:r>
              <a:rPr lang="ko-KR" altLang="en-US" sz="15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평균 앙상블을 활용해 </a:t>
            </a:r>
            <a:r>
              <a:rPr lang="en-US" altLang="ko-KR" sz="15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test </a:t>
            </a:r>
          </a:p>
          <a:p>
            <a:pPr algn="ctr">
              <a:lnSpc>
                <a:spcPct val="150000"/>
              </a:lnSpc>
            </a:pPr>
            <a:r>
              <a:rPr lang="ko-KR" altLang="en-US" sz="15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데이터셋 성능 측정</a:t>
            </a:r>
            <a:endParaRPr lang="ko-KR" altLang="en-US" sz="1100" dirty="0">
              <a:solidFill>
                <a:schemeClr val="bg1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59EBE3FD-C88A-4D0F-8965-63E72E08B1AC}"/>
              </a:ext>
            </a:extLst>
          </p:cNvPr>
          <p:cNvSpPr/>
          <p:nvPr/>
        </p:nvSpPr>
        <p:spPr>
          <a:xfrm>
            <a:off x="2329542" y="3429000"/>
            <a:ext cx="544267" cy="4924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AC1D10AC-3B44-4C86-B071-31537D27F4B9}"/>
              </a:ext>
            </a:extLst>
          </p:cNvPr>
          <p:cNvSpPr/>
          <p:nvPr/>
        </p:nvSpPr>
        <p:spPr>
          <a:xfrm>
            <a:off x="4659078" y="3379140"/>
            <a:ext cx="544267" cy="4924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878EB951-4637-4BCA-A287-BB5E1ED2F124}"/>
              </a:ext>
            </a:extLst>
          </p:cNvPr>
          <p:cNvSpPr/>
          <p:nvPr/>
        </p:nvSpPr>
        <p:spPr>
          <a:xfrm>
            <a:off x="6988624" y="3334175"/>
            <a:ext cx="544267" cy="4924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552C0DFD-C5AC-4CA2-BC6E-CB32CEB2CE0B}"/>
              </a:ext>
            </a:extLst>
          </p:cNvPr>
          <p:cNvSpPr/>
          <p:nvPr/>
        </p:nvSpPr>
        <p:spPr>
          <a:xfrm>
            <a:off x="9318156" y="3339256"/>
            <a:ext cx="544267" cy="4924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63875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962</TotalTime>
  <Words>529</Words>
  <Application>Microsoft Office PowerPoint</Application>
  <PresentationFormat>와이드스크린</PresentationFormat>
  <Paragraphs>56</Paragraphs>
  <Slides>7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8" baseType="lpstr">
      <vt:lpstr>KoPub돋움체 Light</vt:lpstr>
      <vt:lpstr>Arial</vt:lpstr>
      <vt:lpstr>배달의민족 을지로체 TTF</vt:lpstr>
      <vt:lpstr>Wingdings</vt:lpstr>
      <vt:lpstr>맑은 고딕</vt:lpstr>
      <vt:lpstr>한컴 고딕</vt:lpstr>
      <vt:lpstr>KoPub돋움체 Bold</vt:lpstr>
      <vt:lpstr>한컴 말랑말랑 Bold</vt:lpstr>
      <vt:lpstr>Amasis MT Pro</vt:lpstr>
      <vt:lpstr>한컴 말랑말랑 Regular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이 현태</cp:lastModifiedBy>
  <cp:revision>36</cp:revision>
  <dcterms:created xsi:type="dcterms:W3CDTF">2018-05-29T10:42:20Z</dcterms:created>
  <dcterms:modified xsi:type="dcterms:W3CDTF">2021-11-08T03:19:16Z</dcterms:modified>
</cp:coreProperties>
</file>