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70" r:id="rId3"/>
    <p:sldId id="302" r:id="rId4"/>
    <p:sldId id="303" r:id="rId5"/>
    <p:sldId id="305" r:id="rId6"/>
    <p:sldId id="309" r:id="rId7"/>
    <p:sldId id="314" r:id="rId8"/>
    <p:sldId id="310" r:id="rId9"/>
    <p:sldId id="316" r:id="rId10"/>
    <p:sldId id="317" r:id="rId11"/>
    <p:sldId id="318" r:id="rId12"/>
    <p:sldId id="315" r:id="rId13"/>
    <p:sldId id="311" r:id="rId14"/>
    <p:sldId id="319" r:id="rId15"/>
    <p:sldId id="321" r:id="rId16"/>
    <p:sldId id="322" r:id="rId17"/>
    <p:sldId id="323" r:id="rId18"/>
    <p:sldId id="312" r:id="rId19"/>
    <p:sldId id="313" r:id="rId20"/>
    <p:sldId id="279" r:id="rId21"/>
  </p:sldIdLst>
  <p:sldSz cx="12192000" cy="6858000"/>
  <p:notesSz cx="6858000" cy="9144000"/>
  <p:embeddedFontLst>
    <p:embeddedFont>
      <p:font typeface="Amasis MT Pro" panose="02040504050005020304" pitchFamily="18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mbria Math" panose="02040503050406030204" pitchFamily="18" charset="0"/>
      <p:regular r:id="rId31"/>
    </p:embeddedFont>
    <p:embeddedFont>
      <p:font typeface="Garamond" panose="02020404030301010803" pitchFamily="18" charset="0"/>
      <p:regular r:id="rId32"/>
      <p:bold r:id="rId33"/>
      <p:italic r:id="rId34"/>
    </p:embeddedFont>
    <p:embeddedFont>
      <p:font typeface="함초롬돋움" panose="020B0604000101010101" pitchFamily="50" charset="-127"/>
      <p:regular r:id="rId35"/>
      <p:bold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7392" userDrawn="1">
          <p15:clr>
            <a:srgbClr val="A4A3A4"/>
          </p15:clr>
        </p15:guide>
        <p15:guide id="4" orient="horz" pos="672" userDrawn="1">
          <p15:clr>
            <a:srgbClr val="A4A3A4"/>
          </p15:clr>
        </p15:guide>
        <p15:guide id="5" orient="horz" pos="216" userDrawn="1">
          <p15:clr>
            <a:srgbClr val="A4A3A4"/>
          </p15:clr>
        </p15:guide>
        <p15:guide id="6" orient="horz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2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87657" autoAdjust="0"/>
  </p:normalViewPr>
  <p:slideViewPr>
    <p:cSldViewPr snapToGrid="0">
      <p:cViewPr varScale="1">
        <p:scale>
          <a:sx n="75" d="100"/>
          <a:sy n="75" d="100"/>
        </p:scale>
        <p:origin x="840" y="53"/>
      </p:cViewPr>
      <p:guideLst>
        <p:guide orient="horz" pos="864"/>
        <p:guide pos="288"/>
        <p:guide pos="7392"/>
        <p:guide orient="horz" pos="672"/>
        <p:guide orient="horz" pos="216"/>
        <p:guide orient="horz"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594D7-89D9-44DF-8EC4-339EC9FF5C1D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79EED-C460-4751-8E52-D18C6054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79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59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3206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7306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4422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6746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8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63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7A8D2-7801-4C1A-8174-6461E62C0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CCA18-2CDE-4DFC-BD38-534A78EBE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463E8-84B5-4771-B306-9BD537BB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388D-7049-4A58-ADEF-069566DE167C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AFE3-1E93-4F0F-9D33-8FC7EBD0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BB345-F763-43E1-9677-9C8B4679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7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EB78-F0A3-4057-B8C5-D4FB73DB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F6B5E-9BC2-47EC-9A21-4DF177161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8AB22-76D6-44FD-85AC-FC624D4C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A9BD-FB71-48D4-9715-A1838906E938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27D41-8927-4140-9BBB-3240D703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790AD-13EB-472C-B70F-04CE90F2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3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AB713-8A5F-44D4-9418-40DEFBCA6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F773D-F7CE-4EC2-8150-A14C1DBB4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2FFE4-6D17-4A33-809A-DE4018BAE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700E-BABF-48D7-91ED-16FA9F56B942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2F211-47EB-4D78-AA5E-7ACDE006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D26BA-3599-4EE3-9F68-E75EFE95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5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E30E-2CF4-4C28-A728-ACC9709B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D7D78-1CBF-4FC3-914C-F3FB674F3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7800" indent="-177800">
              <a:buClr>
                <a:srgbClr val="102747"/>
              </a:buClr>
              <a:buFont typeface="Garamond" panose="02020404030301010803" pitchFamily="18" charset="0"/>
              <a:buChar char="›"/>
              <a:defRPr/>
            </a:lvl1pPr>
            <a:lvl2pPr marL="342900" indent="-165100">
              <a:buClr>
                <a:srgbClr val="102747"/>
              </a:buClr>
              <a:buFont typeface="Garamond" panose="02020404030301010803" pitchFamily="18" charset="0"/>
              <a:buChar char="›"/>
              <a:defRPr/>
            </a:lvl2pPr>
            <a:lvl3pPr marL="520700" indent="-165100"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/>
            </a:lvl3pPr>
            <a:lvl4pPr marL="685800" indent="-177800"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/>
            </a:lvl4pPr>
            <a:lvl5pPr marL="863600" indent="-177800"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459B1-99F0-4BD1-8B0B-58723E65F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679C-196D-4DE0-8A42-E5ADEB72970E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E4102-C2B4-4A47-9F34-AB569C938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B167-E2CC-4E62-8049-AFC7D64D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4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01E3-CDD6-4188-8C1C-C98FC9C3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61369-1D30-4C1E-9595-48AC121AD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DAB11-A9B4-4500-BF8F-B50C2BB4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ED3D-CB9B-48CA-9D94-084D6089EB93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72044-A45B-41EA-930C-5263ADC40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5C8D7-6F28-4815-9EE3-1AC310BBF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7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24E2-8BD4-4D5F-8392-7AD00B78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613C7-50F2-424F-BE7F-7DE7F4441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18EE6-5835-4D32-A248-0BDDC8921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169D1-83B0-400F-9319-38E8753A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89B3-530D-4855-BCB9-DEB09A7CF906}" type="datetime1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3FEED-4036-4191-A42E-A183CD03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01FE4-4C37-487F-8A3F-7F8C96BE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1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9C24-40E6-4317-A009-BC709DF4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34740-2740-4357-8B9E-D5EDF7805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66345-5C80-4EA8-95D9-0896444A9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B0ECDC-8899-47DC-82BF-4A970E295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B3B67-BBA0-4D0C-A8CF-852BC026E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A4E01C-3297-4635-8452-9091983D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EFAF-07A3-4695-BB79-64B21819070B}" type="datetime1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84BF24-974A-42CF-A4DD-3F77B75E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50926F-924C-40C9-90A6-2C476AE82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4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44EE6-F7BA-4C11-AA2C-6A393C9A2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FEA8C-7DFC-4CD9-AEF4-7B81F2BD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3797-4250-4407-9785-E305430B2792}" type="datetime1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D82DD-A71A-499A-A598-A6104FD2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A7A6E-C67E-4F89-ADB1-226826F6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9F175-0F57-4EB3-B265-34517C43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07AB-517D-4491-9172-EBFFC880A0F5}" type="datetime1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84187-B78A-4088-BD9A-54F6B432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3A28F-8FE9-46BF-A895-C31A1493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2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C224-3EAF-4EE6-A0D5-9A804E237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26DD-F5E8-414C-BDF0-C2F770A53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F688C-1DE6-44DD-988C-9CB1769E2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98EE2-070C-405B-B3AD-0DE7B0F7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0FA8-FD76-4777-81F3-EA849AAF49D9}" type="datetime1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71937-FE79-46E8-880E-54563256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6B417-789C-4CF7-8948-08A457455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6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0891-E02B-4A29-A955-5E06630F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5FE48-8E40-498D-AA77-9E67F7F84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DF13E-98FF-4848-9799-8BCF36FB4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BA9BE-8217-4F2F-AC35-168B6095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5968D-F649-4BB4-A9DF-559D2CA7055F}" type="datetime1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63AB8-90C3-4C6E-8ABE-02803C02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9F9E5-7A14-4B53-85EF-77D661FA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5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C7549-7BA2-4483-80DE-044F01FB2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F9A2D-9010-4365-9F0A-6371B64B0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D3941-B14F-4EAD-86E2-82097642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026A1-4838-47B3-BDB6-2E6C2423384E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0FA04-5677-48F2-93C7-E80C17D69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9B155-7C67-4B01-800F-B47EEE4F9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5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ldenplanet.co.kr/blog/2021/04/27/%EB%B9%85%EB%8D%B0%EC%9D%B4%ED%84%B0-%EA%B3%B5%EB%B6%80-%ED%95%9C-%EA%B1%B8%EC%9D%8C-rnn%EC%88%9C%ED%99%98-%EC%8B%A0%EA%B2%BD%EB%A7%9D%EC%9D%B4%EB%9E%80/" TargetMode="External"/><Relationship Id="rId7" Type="http://schemas.openxmlformats.org/officeDocument/2006/relationships/hyperlink" Target="https://towardsdatascience.com/time-series-forecasting-with-recurrent-neural-networks-74674e289816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ddylee777.github.io/tensorflow/lstm-stock-forecast" TargetMode="External"/><Relationship Id="rId5" Type="http://schemas.openxmlformats.org/officeDocument/2006/relationships/hyperlink" Target="https://doi.org/10.1016/j.procs.2020.03.419" TargetMode="External"/><Relationship Id="rId4" Type="http://schemas.openxmlformats.org/officeDocument/2006/relationships/hyperlink" Target="https://doi.org/10.1162/neco.1997.9.8.173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A4DC169-4993-4B1E-8950-4347355BC6A3}"/>
              </a:ext>
            </a:extLst>
          </p:cNvPr>
          <p:cNvSpPr/>
          <p:nvPr/>
        </p:nvSpPr>
        <p:spPr>
          <a:xfrm>
            <a:off x="9299732" y="0"/>
            <a:ext cx="2892267" cy="685800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Date Placeholder 1032">
            <a:extLst>
              <a:ext uri="{FF2B5EF4-FFF2-40B4-BE49-F238E27FC236}">
                <a16:creationId xmlns:a16="http://schemas.microsoft.com/office/drawing/2014/main" id="{1D675F16-E26C-47FD-A860-BB2D22A6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84383" y="6313047"/>
            <a:ext cx="2743200" cy="365125"/>
          </a:xfrm>
        </p:spPr>
        <p:txBody>
          <a:bodyPr lIns="0" tIns="0" rIns="0" bIns="0"/>
          <a:lstStyle/>
          <a:p>
            <a:pPr algn="r"/>
            <a:fld id="{6948E918-F6D5-4B5F-9310-1C1B6CE81CE7}" type="datetime1">
              <a:rPr lang="en-US" sz="1600" smtClean="0">
                <a:solidFill>
                  <a:schemeClr val="bg1"/>
                </a:solidFill>
              </a:rPr>
              <a:pPr algn="r"/>
              <a:t>6/21/2021</a:t>
            </a:fld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33867141-BFE8-4AF0-8CDC-F95068AF5D23}"/>
              </a:ext>
            </a:extLst>
          </p:cNvPr>
          <p:cNvCxnSpPr>
            <a:cxnSpLocks/>
          </p:cNvCxnSpPr>
          <p:nvPr/>
        </p:nvCxnSpPr>
        <p:spPr>
          <a:xfrm>
            <a:off x="0" y="6495609"/>
            <a:ext cx="929973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EBF723D-A4F4-419F-A9B7-75AA050B8271}"/>
              </a:ext>
            </a:extLst>
          </p:cNvPr>
          <p:cNvSpPr/>
          <p:nvPr/>
        </p:nvSpPr>
        <p:spPr>
          <a:xfrm>
            <a:off x="1043189" y="2609850"/>
            <a:ext cx="11148810" cy="3494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3B379B-E74C-4691-8BE5-FBE0E846CB72}"/>
              </a:ext>
            </a:extLst>
          </p:cNvPr>
          <p:cNvGrpSpPr/>
          <p:nvPr/>
        </p:nvGrpSpPr>
        <p:grpSpPr>
          <a:xfrm>
            <a:off x="1592510" y="4142219"/>
            <a:ext cx="8063425" cy="1361864"/>
            <a:chOff x="810520" y="2663867"/>
            <a:chExt cx="8063425" cy="136186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41E572-75DE-459D-A703-6B6847D7931B}"/>
                </a:ext>
              </a:extLst>
            </p:cNvPr>
            <p:cNvSpPr txBox="1"/>
            <p:nvPr/>
          </p:nvSpPr>
          <p:spPr>
            <a:xfrm>
              <a:off x="810520" y="2663867"/>
              <a:ext cx="8063425" cy="769441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en-US" sz="2500" dirty="0">
                  <a:solidFill>
                    <a:srgbClr val="102747"/>
                  </a:solidFill>
                  <a:latin typeface="Amasis MT Pro" panose="02040504050005020304" pitchFamily="18" charset="0"/>
                </a:rPr>
                <a:t>RNN </a:t>
              </a:r>
              <a:r>
                <a:rPr lang="ko-KR" altLang="en-US" sz="2500" dirty="0">
                  <a:solidFill>
                    <a:srgbClr val="102747"/>
                  </a:solidFill>
                  <a:latin typeface="Amasis MT Pro" panose="02040504050005020304" pitchFamily="18" charset="0"/>
                </a:rPr>
                <a:t>기반 주가 예측 모델을 통해 </a:t>
              </a:r>
              <a:r>
                <a:rPr lang="en-US" altLang="ko-KR" sz="2500" dirty="0">
                  <a:solidFill>
                    <a:srgbClr val="102747"/>
                  </a:solidFill>
                  <a:latin typeface="Amasis MT Pro" panose="02040504050005020304" pitchFamily="18" charset="0"/>
                </a:rPr>
                <a:t>OTT,</a:t>
              </a:r>
              <a:r>
                <a:rPr lang="ko-KR" altLang="en-US" sz="2500" dirty="0">
                  <a:solidFill>
                    <a:srgbClr val="102747"/>
                  </a:solidFill>
                  <a:latin typeface="Amasis MT Pro" panose="02040504050005020304" pitchFamily="18" charset="0"/>
                </a:rPr>
                <a:t> </a:t>
              </a:r>
              <a:r>
                <a:rPr lang="ko-KR" altLang="en-US" sz="2500" dirty="0" err="1">
                  <a:solidFill>
                    <a:srgbClr val="102747"/>
                  </a:solidFill>
                  <a:latin typeface="Amasis MT Pro" panose="02040504050005020304" pitchFamily="18" charset="0"/>
                </a:rPr>
                <a:t>이커머스</a:t>
              </a:r>
              <a:r>
                <a:rPr lang="ko-KR" altLang="en-US" sz="2500" dirty="0">
                  <a:solidFill>
                    <a:srgbClr val="102747"/>
                  </a:solidFill>
                  <a:latin typeface="Amasis MT Pro" panose="02040504050005020304" pitchFamily="18" charset="0"/>
                </a:rPr>
                <a:t> 분야 대상으로 투자 기업 선정</a:t>
              </a:r>
              <a:endParaRPr lang="en-US" sz="2500" dirty="0">
                <a:solidFill>
                  <a:srgbClr val="102747"/>
                </a:solidFill>
                <a:latin typeface="Amasis MT Pro" panose="020405040500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E15474-EB57-4BE6-A0DE-6F17AC4329AD}"/>
                </a:ext>
              </a:extLst>
            </p:cNvPr>
            <p:cNvSpPr txBox="1"/>
            <p:nvPr/>
          </p:nvSpPr>
          <p:spPr>
            <a:xfrm>
              <a:off x="810520" y="3717954"/>
              <a:ext cx="806342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2000" dirty="0">
                  <a:solidFill>
                    <a:srgbClr val="102747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비즈니스 </a:t>
              </a:r>
              <a:r>
                <a:rPr lang="ko-KR" altLang="en-US" sz="2000" dirty="0" err="1">
                  <a:solidFill>
                    <a:srgbClr val="102747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인포매틱스</a:t>
              </a:r>
              <a:r>
                <a:rPr lang="ko-KR" altLang="en-US" sz="2000" dirty="0">
                  <a:solidFill>
                    <a:srgbClr val="102747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석사 </a:t>
              </a:r>
              <a:r>
                <a:rPr lang="en-US" altLang="ko-KR" sz="2000" dirty="0">
                  <a:solidFill>
                    <a:srgbClr val="102747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</a:t>
              </a:r>
              <a:r>
                <a:rPr lang="ko-KR" altLang="en-US" sz="2000" dirty="0">
                  <a:solidFill>
                    <a:srgbClr val="102747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기 이현태</a:t>
              </a:r>
              <a:endParaRPr lang="en-US" sz="2000" dirty="0">
                <a:solidFill>
                  <a:srgbClr val="10274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EC4867-BBC1-4B30-8F0D-2830056F8454}"/>
                </a:ext>
              </a:extLst>
            </p:cNvPr>
            <p:cNvCxnSpPr>
              <a:cxnSpLocks/>
            </p:cNvCxnSpPr>
            <p:nvPr/>
          </p:nvCxnSpPr>
          <p:spPr>
            <a:xfrm>
              <a:off x="810520" y="3575631"/>
              <a:ext cx="806342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47DFAF3-7A6F-483E-9BBB-030930CF6727}"/>
              </a:ext>
            </a:extLst>
          </p:cNvPr>
          <p:cNvCxnSpPr>
            <a:cxnSpLocks/>
          </p:cNvCxnSpPr>
          <p:nvPr/>
        </p:nvCxnSpPr>
        <p:spPr>
          <a:xfrm>
            <a:off x="9299732" y="6495609"/>
            <a:ext cx="8562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105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en-US" sz="2800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381760"/>
            <a:ext cx="10577830" cy="4960211"/>
          </a:xfrm>
        </p:spPr>
        <p:txBody>
          <a:bodyPr lIns="0" tIns="0" rIns="0" bIns="0" anchor="t">
            <a:no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준비 및 </a:t>
            </a:r>
            <a:r>
              <a:rPr lang="ko-KR" altLang="en-US" sz="1600" dirty="0" err="1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전처리</a:t>
            </a: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Window size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를 정하여 학습 데이터를 생성할 함수를 사용 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몇일 종가 데이터를 기반으로 다음날 종가 예측할지 지정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20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일 기반으로 하루를 예측하기 때문에 </a:t>
            </a:r>
            <a:r>
              <a:rPr lang="en-US" altLang="ko-KR" sz="1400" dirty="0" err="1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window_size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=20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으로 설정</a:t>
            </a: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학습 때 사용될 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batch size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32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로 지정</a:t>
            </a: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7800" lvl="1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10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BFD2DAA7-2A8E-4665-A598-1C458A5AB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44" y="2824480"/>
            <a:ext cx="8794116" cy="305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54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en-US" sz="2800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381760"/>
            <a:ext cx="10577830" cy="4960211"/>
          </a:xfrm>
        </p:spPr>
        <p:txBody>
          <a:bodyPr lIns="0" tIns="0" rIns="0" bIns="0" anchor="t">
            <a:no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모델 생성</a:t>
            </a: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Conv1D</a:t>
            </a:r>
            <a:r>
              <a:rPr lang="ko-KR" altLang="en-US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을 활용해 </a:t>
            </a:r>
            <a:r>
              <a:rPr lang="en-US" altLang="ko-KR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차원 시계열 데이터에 대한 </a:t>
            </a:r>
            <a:r>
              <a:rPr lang="en-US" altLang="ko-KR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feature</a:t>
            </a:r>
            <a:r>
              <a:rPr lang="ko-KR" altLang="en-US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map </a:t>
            </a:r>
            <a:r>
              <a:rPr lang="ko-KR" altLang="en-US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생성</a:t>
            </a: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Input shape</a:t>
            </a:r>
            <a:r>
              <a:rPr lang="ko-KR" altLang="en-US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은 </a:t>
            </a:r>
            <a:r>
              <a:rPr lang="en-US" altLang="ko-KR" sz="1600" dirty="0" err="1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window_size</a:t>
            </a:r>
            <a:r>
              <a:rPr lang="ko-KR" altLang="en-US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에 따라 설정 </a:t>
            </a:r>
            <a:r>
              <a:rPr lang="en-US" altLang="ko-KR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(20, 1)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그 다음에는 </a:t>
            </a:r>
            <a:r>
              <a:rPr lang="en-US" altLang="ko-KR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LSTM </a:t>
            </a:r>
            <a:r>
              <a:rPr lang="ko-KR" altLang="en-US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알고리즘 적용</a:t>
            </a: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7800" lvl="1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11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D63F257-CA9A-4A39-BD7B-72F6E4B09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22191"/>
            <a:ext cx="10165080" cy="317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22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en-US" sz="2800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381760"/>
            <a:ext cx="10577830" cy="4960211"/>
          </a:xfrm>
        </p:spPr>
        <p:txBody>
          <a:bodyPr lIns="0" tIns="0" rIns="0" bIns="0" anchor="t">
            <a:no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모델 생성</a:t>
            </a: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손실함수로 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Huber 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손실함수 사용하고 최적화 함수로는 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Adam optimizer 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사용</a:t>
            </a: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7800" lvl="1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12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E07AD29F-5185-40F7-A84C-2D41F1DB6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67" y="2300401"/>
            <a:ext cx="9570613" cy="36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1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en-US" sz="2800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49" y="1381760"/>
            <a:ext cx="10870038" cy="4960211"/>
          </a:xfrm>
        </p:spPr>
        <p:txBody>
          <a:bodyPr lIns="0" tIns="0" rIns="0" bIns="0" anchor="t">
            <a:no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Epoch</a:t>
            </a:r>
            <a:r>
              <a:rPr lang="ko-KR" altLang="en-US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en-US" altLang="ko-KR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50</a:t>
            </a:r>
            <a:r>
              <a:rPr lang="ko-KR" altLang="en-US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으로 설정하고 학습을 실행한 결과</a:t>
            </a:r>
            <a:r>
              <a:rPr lang="en-US" altLang="ko-KR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테스트 데이터에서 모두 실제 데이터와 비슷한 추세로 맞춘 결과를 보여줌</a:t>
            </a: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55600" lvl="2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</a:t>
            </a:r>
          </a:p>
          <a:p>
            <a:pPr marL="355600" lvl="2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55600" lvl="2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CJ ENM test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data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예측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		                        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카카오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test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data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예측                                                  네이버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test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data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예측</a:t>
            </a: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7800" lvl="1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13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5EFA20F2-FF3F-4D04-A1D7-D498DCF82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1714181"/>
            <a:ext cx="3315051" cy="29833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E9DB9E-285E-4686-B334-49FDF4893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754" y="1714181"/>
            <a:ext cx="3630708" cy="298332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1D59336-7570-4F38-B9F3-70214A4988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669" y="1714179"/>
            <a:ext cx="4025153" cy="298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13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en-US" sz="2800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381760"/>
            <a:ext cx="10577830" cy="4960211"/>
          </a:xfrm>
        </p:spPr>
        <p:txBody>
          <a:bodyPr lIns="0" tIns="0" rIns="0" bIns="0" anchor="t">
            <a:noAutofit/>
          </a:bodyPr>
          <a:lstStyle/>
          <a:p>
            <a:pPr marL="177800" lvl="1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7800" lvl="1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7800" lvl="1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55600" lvl="2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KT test data 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예측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			          SKT test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data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예측                                                      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LG U+ test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data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예측</a:t>
            </a: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657600" lvl="8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2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             </a:t>
            </a:r>
            <a:r>
              <a:rPr lang="ko-KR" altLang="en-US" sz="12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아프리카</a:t>
            </a:r>
            <a:r>
              <a:rPr lang="en-US" altLang="ko-KR" sz="12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TV test</a:t>
            </a:r>
            <a:r>
              <a:rPr lang="ko-KR" altLang="en-US" sz="12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2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data</a:t>
            </a:r>
            <a:r>
              <a:rPr lang="ko-KR" altLang="en-US" sz="12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예측</a:t>
            </a:r>
            <a:endParaRPr lang="en-US" altLang="ko-KR" sz="12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7800" lvl="1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14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C180404D-C53E-4319-B930-077A5B54C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715" y="1066801"/>
            <a:ext cx="3679564" cy="223220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8D4A450-785D-4A14-8758-0342D92BA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106" y="1066801"/>
            <a:ext cx="3899882" cy="223221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C6E1929-E964-4B97-B6BE-75C8783D58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21" y="1066801"/>
            <a:ext cx="3830608" cy="22322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4466FF-1D67-4956-829A-AE6AE01775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106" y="3558989"/>
            <a:ext cx="3899882" cy="223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76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en-US" sz="2800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381760"/>
            <a:ext cx="10577830" cy="4960211"/>
          </a:xfrm>
        </p:spPr>
        <p:txBody>
          <a:bodyPr lIns="0" tIns="0" rIns="0" bIns="0" anchor="t">
            <a:no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이렇게 학습된 모델을 토대로 미래 주가 예측</a:t>
            </a: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다음날 종가 예측을 위해 마지막 </a:t>
            </a:r>
            <a:r>
              <a:rPr lang="en-US" altLang="ko-KR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20</a:t>
            </a:r>
            <a:r>
              <a:rPr lang="ko-KR" altLang="en-US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일 종가 데이터를 </a:t>
            </a:r>
            <a:r>
              <a:rPr lang="en-US" altLang="ko-KR" sz="1600" dirty="0" err="1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model.predict</a:t>
            </a:r>
            <a:r>
              <a:rPr lang="en-US" altLang="ko-KR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() </a:t>
            </a:r>
            <a:r>
              <a:rPr lang="ko-KR" altLang="en-US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함수에 넣어준다</a:t>
            </a: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그 다음날 종가 예측을 위해 </a:t>
            </a:r>
            <a:r>
              <a:rPr lang="en-US" altLang="ko-KR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19</a:t>
            </a:r>
            <a:r>
              <a:rPr lang="ko-KR" altLang="en-US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일</a:t>
            </a:r>
            <a:r>
              <a:rPr lang="en-US" altLang="ko-KR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데이터와 전날 예측된 종가 데이터를 넣어주는 식으로 </a:t>
            </a:r>
            <a:r>
              <a:rPr lang="en-US" altLang="ko-KR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달 주가 예측</a:t>
            </a: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7800" lvl="1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15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10F4160-64D6-4880-B31A-0151B0C15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64130"/>
            <a:ext cx="9260541" cy="371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47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en-US" sz="2800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381760"/>
            <a:ext cx="10577830" cy="4960211"/>
          </a:xfrm>
        </p:spPr>
        <p:txBody>
          <a:bodyPr lIns="0" tIns="0" rIns="0" bIns="0" anchor="t">
            <a:noAutofit/>
          </a:bodyPr>
          <a:lstStyle/>
          <a:p>
            <a:pPr marL="177800" lvl="1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55600" lvl="2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</a:t>
            </a:r>
          </a:p>
          <a:p>
            <a:pPr marL="355600" lvl="2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55600" lvl="2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CJ ENM 1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달 종가 예측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		                              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카카오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1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달 종가 예측                                                  네이버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1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달 종가 예측</a:t>
            </a: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7800" lvl="1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16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2CB8EA6E-338C-4E83-8E13-AF76A0EC3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5" y="1120588"/>
            <a:ext cx="4067063" cy="32530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8BDCA12-FDCB-4564-8B95-E1D7708E77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631" y="1120588"/>
            <a:ext cx="3722146" cy="330682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9CF0695-5CDB-4C68-B925-0D37863253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726" y="1066801"/>
            <a:ext cx="3470686" cy="336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82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en-US" sz="2800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381760"/>
            <a:ext cx="10577830" cy="4960211"/>
          </a:xfrm>
        </p:spPr>
        <p:txBody>
          <a:bodyPr lIns="0" tIns="0" rIns="0" bIns="0" anchor="t">
            <a:noAutofit/>
          </a:bodyPr>
          <a:lstStyle/>
          <a:p>
            <a:pPr marL="177800" lvl="1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7800" lvl="1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7800" lvl="1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55600" lvl="2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KT 1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달 종가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예측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			          SKT 1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달 종가 예측                                                      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LG U+ 1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달 종가 예측</a:t>
            </a: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657600" lvl="8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2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        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아프리카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TV 1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달 종가 예측</a:t>
            </a: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7800" lvl="1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17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91F055CB-403A-42A3-A8A8-088C73FE5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4" y="1066798"/>
            <a:ext cx="3353354" cy="22322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1258A8D-DC08-44A1-9335-0FF145C3C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627" y="1011819"/>
            <a:ext cx="4123731" cy="22871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84841C5-7770-44A0-A1DD-547E0E9627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837" y="1011820"/>
            <a:ext cx="3526066" cy="228718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A2E3349-0299-4EF2-9317-84A82C9E5E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697" y="3613973"/>
            <a:ext cx="4024606" cy="223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256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en-US" sz="2800" dirty="0"/>
              <a:t>Conclusions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381760"/>
            <a:ext cx="10577830" cy="4960211"/>
          </a:xfrm>
        </p:spPr>
        <p:txBody>
          <a:bodyPr lIns="0" tIns="0" rIns="0" bIns="0" anchor="t">
            <a:no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Conclusions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예측한 데이터를 토대로 분석한다면 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IT 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회사 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네이버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카카오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와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미디어 회사 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(CJ ENM)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가 상승 추세를 보여주고 있음</a:t>
            </a: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네이버와 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CJ ENM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은 </a:t>
            </a:r>
            <a:r>
              <a:rPr lang="ko-KR" altLang="en-US" sz="1400" dirty="0" err="1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티빙이라는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플랫폼을 통해 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OTT 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사업 제휴를 맺고 있어 강세를 보인다고 분석할 수 있음</a:t>
            </a: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카카오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네이버는 다른 기업보다 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IT 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인프라를 갖추고 있고 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CJ ENM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은 방대한 미디어 콘텐츠를 소유하고 있음</a:t>
            </a: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따라서 향후 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OTT , </a:t>
            </a:r>
            <a:r>
              <a:rPr lang="ko-KR" altLang="en-US" sz="1400" dirty="0" err="1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이커머스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분야에서 성공하기 위해서는 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IT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인프라와 소유된 콘텐츠가 중요한 요소라고 추측할 수 있음</a:t>
            </a: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Limitations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LSTM 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레이어를 통해 향후 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년을 예측하는데 한계가 있기 때문에 향후 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달만 종가 예측 실시</a:t>
            </a: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과거 종가 데이터를 통해 하루를 예측하기 때문에 단기적인 예측은 가능하나 그 이상은 실제 데이터가 주어지지 않기 때문에 정확한 예측이 불가능</a:t>
            </a: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결국 실제 과거 데이터가 있어야 정확한 미래 예측이 가능</a:t>
            </a: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달 예측도 상승 혹은 하락 추세만 보여주고 있음</a:t>
            </a: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종가 외에도 다른 변수가 영향을 줄 수 있기 때문에 정확한 예측은 불가능</a:t>
            </a: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7800" lvl="1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18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052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en-US" sz="2800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381760"/>
            <a:ext cx="10577830" cy="4960211"/>
          </a:xfrm>
        </p:spPr>
        <p:txBody>
          <a:bodyPr lIns="0" tIns="0" rIns="0" bIns="0" anchor="t">
            <a:noAutofit/>
          </a:bodyPr>
          <a:lstStyle/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1300" dirty="0" err="1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김윤화</a:t>
            </a:r>
            <a:r>
              <a:rPr lang="en-US" altLang="ko-KR" sz="13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1300" i="1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OTT(</a:t>
            </a:r>
            <a:r>
              <a:rPr lang="ko-KR" altLang="en-US" sz="1300" i="1" dirty="0" err="1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온라인동영상서비스</a:t>
            </a:r>
            <a:r>
              <a:rPr lang="en-US" altLang="ko-KR" sz="1300" i="1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1300" i="1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유</a:t>
            </a:r>
            <a:r>
              <a:rPr lang="en-US" altLang="ko-KR" sz="1300" i="1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·</a:t>
            </a:r>
            <a:r>
              <a:rPr lang="ko-KR" altLang="en-US" sz="1300" i="1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무료 이용행태 분석</a:t>
            </a:r>
            <a:r>
              <a:rPr lang="en-US" altLang="ko-KR" sz="13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3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정보통신정책연구원</a:t>
            </a:r>
            <a:r>
              <a:rPr lang="en-US" altLang="ko-KR" sz="13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, 2021.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13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통계청</a:t>
            </a:r>
            <a:r>
              <a:rPr lang="en-US" altLang="ko-KR" sz="13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1300" i="1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2021</a:t>
            </a:r>
            <a:r>
              <a:rPr lang="ko-KR" altLang="en-US" sz="1300" i="1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년 </a:t>
            </a:r>
            <a:r>
              <a:rPr lang="en-US" altLang="ko-KR" sz="1300" i="1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sz="1300" i="1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월 온라인쇼핑 동향</a:t>
            </a:r>
            <a:r>
              <a:rPr lang="en-US" altLang="ko-KR" sz="1300" i="1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13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2021.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sz="13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ko-KR" altLang="en-US" sz="13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빅데이터 공부 한 걸음</a:t>
            </a:r>
            <a:r>
              <a:rPr lang="en-US" altLang="ko-KR" sz="13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: RNN(</a:t>
            </a:r>
            <a:r>
              <a:rPr lang="ko-KR" altLang="en-US" sz="13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순환 신경망</a:t>
            </a:r>
            <a:r>
              <a:rPr lang="en-US" altLang="ko-KR" sz="13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13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이란</a:t>
            </a:r>
            <a:r>
              <a:rPr lang="en-US" altLang="ko-KR" sz="13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?”, </a:t>
            </a:r>
            <a:r>
              <a:rPr lang="ko-KR" altLang="en-US" sz="1300" i="1" dirty="0" err="1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골든플래닛</a:t>
            </a:r>
            <a:r>
              <a:rPr lang="en-US" altLang="ko-KR" sz="1300" i="1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1300" i="1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  <a:hlinkClick r:id="rId3"/>
              </a:rPr>
              <a:t>http://www.goldenplanet.co.kr/blog/2021/04/27/%EB%B9%85%EB%8D%B0%EC%9D%B4%ED%84%B0-%EA%B3%B5%EB%B6%80-%ED%95%9C-%EA%B1%B8%EC%9D%8C-rnn%EC%88%9C%ED%99%98-%EC%8B%A0%EA%B2%BD%EB%A7%9D%EC%9D%B4%EB%9E%80/</a:t>
            </a:r>
            <a:endParaRPr lang="en-US" altLang="ko-KR" sz="1300" i="1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1300" dirty="0" err="1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김환희</a:t>
            </a:r>
            <a:r>
              <a:rPr lang="en-US" altLang="ko-KR" sz="13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300" i="1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시작하세요</a:t>
            </a:r>
            <a:r>
              <a:rPr lang="en-US" altLang="ko-KR" sz="1300" i="1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! </a:t>
            </a:r>
            <a:r>
              <a:rPr lang="ko-KR" altLang="en-US" sz="1300" i="1" dirty="0" err="1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텐서플로</a:t>
            </a:r>
            <a:r>
              <a:rPr lang="ko-KR" altLang="en-US" sz="1300" i="1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300" i="1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2.0 </a:t>
            </a:r>
            <a:r>
              <a:rPr lang="ko-KR" altLang="en-US" sz="1300" i="1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프로그래밍</a:t>
            </a:r>
            <a:r>
              <a:rPr lang="en-US" altLang="ko-KR" sz="1300" i="1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en-US" altLang="ko-KR" sz="13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3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파주</a:t>
            </a:r>
            <a:r>
              <a:rPr lang="en-US" altLang="ko-KR" sz="13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lang="ko-KR" altLang="en-US" sz="1300" dirty="0" err="1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위키북스</a:t>
            </a:r>
            <a:r>
              <a:rPr lang="en-US" altLang="ko-KR" sz="13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, 2020, 183~184.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sz="13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Sepp </a:t>
            </a:r>
            <a:r>
              <a:rPr lang="en-US" altLang="ko-KR" sz="13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Hochreiter</a:t>
            </a:r>
            <a:r>
              <a:rPr lang="en-US" altLang="ko-KR" sz="13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Jürgen </a:t>
            </a:r>
            <a:r>
              <a:rPr lang="en-US" altLang="ko-KR" sz="13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Schmidhuber</a:t>
            </a:r>
            <a:r>
              <a:rPr lang="en-US" altLang="ko-KR" sz="13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; Long Short-Term Memory. Neural </a:t>
            </a:r>
            <a:r>
              <a:rPr lang="en-US" altLang="ko-KR" sz="13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Comput</a:t>
            </a:r>
            <a:r>
              <a:rPr lang="en-US" altLang="ko-KR" sz="13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1997; 9 (8): 1735–1780. </a:t>
            </a:r>
            <a:r>
              <a:rPr lang="en-US" altLang="ko-KR" sz="13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doi</a:t>
            </a:r>
            <a:r>
              <a:rPr lang="en-US" altLang="ko-KR" sz="13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en-US" altLang="ko-KR" sz="13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hlinkClick r:id="rId4"/>
              </a:rPr>
              <a:t>https://doi.org/10.1162/neco.1997.9.8.1735</a:t>
            </a:r>
            <a:endParaRPr lang="en-US" altLang="ko-KR" sz="13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sz="13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S. Selvin, R. </a:t>
            </a:r>
            <a:r>
              <a:rPr lang="en-US" altLang="ko-KR" sz="1300" dirty="0" err="1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Vinayakumar</a:t>
            </a:r>
            <a:r>
              <a:rPr lang="en-US" altLang="ko-KR" sz="13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, E. A. Gopalakrishnan, V. K. Menon and K. P. Soman, "Stock price prediction using LSTM, RNN and CNN-sliding window model," 2017 International Conference on Advances in Computing, Communications and Informatics (ICACCI), 2017, pp. 1643-1647, </a:t>
            </a:r>
            <a:r>
              <a:rPr lang="en-US" altLang="ko-KR" sz="1300" dirty="0" err="1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doi</a:t>
            </a:r>
            <a:r>
              <a:rPr lang="en-US" altLang="ko-KR" sz="13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: 10.1109/ICACCI.2017.8126078.</a:t>
            </a:r>
            <a:endParaRPr lang="en-US" altLang="ko-KR" sz="1300" i="1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sz="13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Arjun Singh Saud, </a:t>
            </a:r>
            <a:r>
              <a:rPr lang="en-US" altLang="ko-KR" sz="1300" dirty="0" err="1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Subarna</a:t>
            </a:r>
            <a:r>
              <a:rPr lang="en-US" altLang="ko-KR" sz="13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Shakya, Analysis of look back period for stock price prediction with RNN variants: A case study on banking sector of NEPSE, Procedia Computer Science, Volume 167, 2020, Pages 788-798, ISSN 1877-0509, </a:t>
            </a:r>
            <a:r>
              <a:rPr lang="en-US" altLang="ko-KR" sz="13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  <a:hlinkClick r:id="rId5"/>
              </a:rPr>
              <a:t>https://doi.org/10.1016/j.procs.2020.03.419</a:t>
            </a:r>
            <a:r>
              <a:rPr lang="en-US" altLang="ko-KR" sz="13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sz="13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“LSTM</a:t>
            </a:r>
            <a:r>
              <a:rPr lang="ko-KR" altLang="en-US" sz="13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lang="en-US" altLang="ko-KR" sz="1300" dirty="0" err="1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FinanceDataReader</a:t>
            </a:r>
            <a:r>
              <a:rPr lang="en-US" altLang="ko-KR" sz="13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API</a:t>
            </a:r>
            <a:r>
              <a:rPr lang="ko-KR" altLang="en-US" sz="13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를 활용한 삼성전자 주가 예측</a:t>
            </a:r>
            <a:r>
              <a:rPr lang="en-US" altLang="ko-KR" sz="13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”,</a:t>
            </a:r>
            <a:r>
              <a:rPr lang="ko-KR" altLang="en-US" sz="1300" i="1" dirty="0" err="1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테디노트</a:t>
            </a:r>
            <a:r>
              <a:rPr lang="en-US" altLang="ko-KR" sz="13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13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  <a:hlinkClick r:id="rId6"/>
              </a:rPr>
              <a:t>https://teddylee777.github.io/tensorflow/lstm-stock-forecast</a:t>
            </a:r>
            <a:endParaRPr lang="en-US" altLang="ko-KR" sz="13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sz="13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“Predicting Sequential Data using LSTM: An Introduction”, </a:t>
            </a:r>
            <a:r>
              <a:rPr lang="en-US" altLang="ko-KR" sz="1300" i="1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towards data science</a:t>
            </a:r>
            <a:r>
              <a:rPr lang="en-US" altLang="ko-KR" sz="13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13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  <a:hlinkClick r:id="rId7"/>
              </a:rPr>
              <a:t>https://towardsdatascience.com/time-series-forecasting-with-recurrent-neural-networks-74674e289816</a:t>
            </a:r>
            <a:endParaRPr lang="en-US" altLang="ko-KR" sz="13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7800" lvl="1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7800" lvl="1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19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61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4C569CE-AFD4-47E4-9CA4-59538496BE0C}"/>
              </a:ext>
            </a:extLst>
          </p:cNvPr>
          <p:cNvSpPr/>
          <p:nvPr/>
        </p:nvSpPr>
        <p:spPr>
          <a:xfrm>
            <a:off x="5280338" y="7"/>
            <a:ext cx="6911664" cy="6857993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masis MT Pro" panose="02040504050005020304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masis MT Pro" panose="020405040500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masis MT Pro" panose="02040504050005020304" pitchFamily="18" charset="0"/>
              </a:rPr>
              <a:t>Background and related works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masis MT Pro" panose="020405040500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masis MT Pro" panose="02040504050005020304" pitchFamily="18" charset="0"/>
              </a:rPr>
              <a:t>Methodology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masis MT Pro" panose="020405040500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masis MT Pro" panose="02040504050005020304" pitchFamily="18" charset="0"/>
              </a:rPr>
              <a:t>Results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masis MT Pro" panose="020405040500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masis MT Pro" panose="02040504050005020304" pitchFamily="18" charset="0"/>
              </a:rPr>
              <a:t>Conclusions and limitations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masis MT Pro" panose="020405040500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masis MT Pro" panose="02040504050005020304" pitchFamily="18" charset="0"/>
              </a:rPr>
              <a:t>Reference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noFill/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2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>
            <a:cxnSpLocks/>
          </p:cNvCxnSpPr>
          <p:nvPr/>
        </p:nvCxnSpPr>
        <p:spPr>
          <a:xfrm>
            <a:off x="5280338" y="6457950"/>
            <a:ext cx="59337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26BC2D-C475-4763-93F8-BE33BD9698D1}"/>
              </a:ext>
            </a:extLst>
          </p:cNvPr>
          <p:cNvCxnSpPr>
            <a:cxnSpLocks/>
          </p:cNvCxnSpPr>
          <p:nvPr/>
        </p:nvCxnSpPr>
        <p:spPr>
          <a:xfrm>
            <a:off x="4723238" y="6457950"/>
            <a:ext cx="5571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C2E975-7FC3-4098-BC6E-3AFCEAC1891E}"/>
              </a:ext>
            </a:extLst>
          </p:cNvPr>
          <p:cNvSpPr txBox="1"/>
          <p:nvPr/>
        </p:nvSpPr>
        <p:spPr>
          <a:xfrm>
            <a:off x="613830" y="3059668"/>
            <a:ext cx="402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masis MT Pro" panose="02040504050005020304" pitchFamily="18" charset="0"/>
              </a:rPr>
              <a:t>Table of Contents</a:t>
            </a:r>
            <a:endParaRPr lang="ko-KR" altLang="en-US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841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A4DC169-4993-4B1E-8950-4347355BC6A3}"/>
              </a:ext>
            </a:extLst>
          </p:cNvPr>
          <p:cNvSpPr/>
          <p:nvPr/>
        </p:nvSpPr>
        <p:spPr>
          <a:xfrm>
            <a:off x="2" y="0"/>
            <a:ext cx="413657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BF723D-A4F4-419F-A9B7-75AA050B8271}"/>
              </a:ext>
            </a:extLst>
          </p:cNvPr>
          <p:cNvSpPr/>
          <p:nvPr/>
        </p:nvSpPr>
        <p:spPr>
          <a:xfrm>
            <a:off x="0" y="3788229"/>
            <a:ext cx="8665023" cy="246743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3B379B-E74C-4691-8BE5-FBE0E846CB72}"/>
              </a:ext>
            </a:extLst>
          </p:cNvPr>
          <p:cNvGrpSpPr/>
          <p:nvPr/>
        </p:nvGrpSpPr>
        <p:grpSpPr>
          <a:xfrm>
            <a:off x="634568" y="4202513"/>
            <a:ext cx="6651604" cy="1065653"/>
            <a:chOff x="810520" y="2509978"/>
            <a:chExt cx="8063425" cy="106565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41E572-75DE-459D-A703-6B6847D7931B}"/>
                </a:ext>
              </a:extLst>
            </p:cNvPr>
            <p:cNvSpPr txBox="1"/>
            <p:nvPr/>
          </p:nvSpPr>
          <p:spPr>
            <a:xfrm>
              <a:off x="810520" y="2509978"/>
              <a:ext cx="8063425" cy="923330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Garamond" panose="02020404030301010803" pitchFamily="18" charset="0"/>
                </a:rPr>
                <a:t>Thank You 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EC4867-BBC1-4B30-8F0D-2830056F8454}"/>
                </a:ext>
              </a:extLst>
            </p:cNvPr>
            <p:cNvCxnSpPr>
              <a:cxnSpLocks/>
            </p:cNvCxnSpPr>
            <p:nvPr/>
          </p:nvCxnSpPr>
          <p:spPr>
            <a:xfrm>
              <a:off x="810520" y="3575631"/>
              <a:ext cx="80634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66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en-US" sz="28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381760"/>
            <a:ext cx="6490862" cy="4960211"/>
          </a:xfrm>
        </p:spPr>
        <p:txBody>
          <a:bodyPr lIns="0" tIns="0" rIns="0" bIns="0" anchor="t">
            <a:no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최근 코로나 상황으로 인해 </a:t>
            </a:r>
            <a:r>
              <a:rPr lang="ko-KR" altLang="en-US" sz="1600" dirty="0" err="1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언택트</a:t>
            </a:r>
            <a:r>
              <a:rPr lang="ko-KR" altLang="en-US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사회로 급변하게 되면서 </a:t>
            </a:r>
            <a:r>
              <a:rPr lang="ko-KR" altLang="en-US" sz="1600" dirty="0" err="1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비대면</a:t>
            </a:r>
            <a:r>
              <a:rPr lang="ko-KR" altLang="en-US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사업이 주목 받게 되었다</a:t>
            </a: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특히 디지털 미디어 사업 산업인 </a:t>
            </a:r>
            <a:r>
              <a:rPr lang="en-US" altLang="ko-KR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OTT</a:t>
            </a:r>
            <a:r>
              <a:rPr lang="ko-KR" altLang="en-US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와 전자상거래 이용률이 크게 증가했다</a:t>
            </a:r>
            <a:r>
              <a:rPr lang="en-US" altLang="ko-KR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. (</a:t>
            </a:r>
            <a:r>
              <a:rPr lang="ko-KR" altLang="en-US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정보통신정책연구원</a:t>
            </a:r>
            <a:r>
              <a:rPr lang="en-US" altLang="ko-KR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, 2021) (</a:t>
            </a:r>
            <a:r>
              <a:rPr lang="ko-KR" altLang="en-US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통계청</a:t>
            </a:r>
            <a:r>
              <a:rPr lang="en-US" altLang="ko-KR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, 2021)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7800" lvl="1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3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C8CDEF1-AA9B-44F0-8EA3-2E77FC443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141" y="1109141"/>
            <a:ext cx="4286250" cy="47734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14AAF9F-EAAC-4A6E-9C00-503441CBA8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61" y="2973070"/>
            <a:ext cx="6697980" cy="316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74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en-US" sz="28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381760"/>
            <a:ext cx="9521190" cy="4960211"/>
          </a:xfrm>
        </p:spPr>
        <p:txBody>
          <a:bodyPr lIns="0" tIns="0" rIns="0" bIns="0" anchor="t">
            <a:no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따라서 많은 국내 디지털 미디어 기업들이 </a:t>
            </a:r>
            <a:r>
              <a:rPr lang="en-US" altLang="ko-KR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OTT</a:t>
            </a:r>
            <a:r>
              <a:rPr lang="ko-KR" altLang="en-US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lang="ko-KR" altLang="en-US" sz="1600" dirty="0" err="1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이커머스에</a:t>
            </a:r>
            <a:r>
              <a:rPr lang="ko-KR" altLang="en-US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뛰어들고 있다</a:t>
            </a:r>
            <a:r>
              <a:rPr lang="en-US" altLang="ko-KR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하지만 무료 </a:t>
            </a:r>
            <a:r>
              <a:rPr lang="en-US" altLang="ko-KR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OTT (AVOD)</a:t>
            </a:r>
            <a:r>
              <a:rPr lang="ko-KR" altLang="en-US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같은 경우에는 여전히 유튜브가</a:t>
            </a:r>
            <a:r>
              <a:rPr lang="en-US" altLang="ko-KR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절대다수를 차지 </a:t>
            </a:r>
            <a:r>
              <a:rPr lang="en-US" altLang="ko-KR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정보통신정책연구원</a:t>
            </a:r>
            <a:r>
              <a:rPr lang="en-US" altLang="ko-KR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, 2021)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유료 </a:t>
            </a:r>
            <a:r>
              <a:rPr lang="en-US" altLang="ko-KR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OTT(SVOD)</a:t>
            </a:r>
            <a:r>
              <a:rPr lang="ko-KR" altLang="en-US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도 마찬가지로 유튜브와 </a:t>
            </a:r>
            <a:r>
              <a:rPr lang="ko-KR" altLang="en-US" sz="1600" dirty="0" err="1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넷플릭스가</a:t>
            </a:r>
            <a:r>
              <a:rPr lang="ko-KR" altLang="en-US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대부분을 차지 </a:t>
            </a:r>
            <a:r>
              <a:rPr lang="en-US" altLang="ko-KR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정보통신정책연구원</a:t>
            </a:r>
            <a:r>
              <a:rPr lang="en-US" altLang="ko-KR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, 2021)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따라서 국내 </a:t>
            </a:r>
            <a:r>
              <a:rPr lang="en-US" altLang="ko-KR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OTT </a:t>
            </a:r>
            <a:r>
              <a:rPr lang="ko-KR" altLang="en-US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기업은 여전히 성장하고 있는 단계</a:t>
            </a: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7800" lvl="1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4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3EBFA83-BDB2-4657-AB94-2B1743A8B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25764"/>
            <a:ext cx="4425950" cy="35321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3C6FC93-8C73-4743-B1C9-60666C637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30" y="2972435"/>
            <a:ext cx="4566920" cy="35204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31357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en-US" sz="28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381760"/>
            <a:ext cx="10577830" cy="4960211"/>
          </a:xfrm>
        </p:spPr>
        <p:txBody>
          <a:bodyPr lIns="0" tIns="0" rIns="0" bIns="0" anchor="t">
            <a:no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OTT,</a:t>
            </a:r>
            <a:r>
              <a:rPr lang="ko-KR" altLang="en-US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 err="1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이커머스</a:t>
            </a:r>
            <a:r>
              <a:rPr lang="ko-KR" altLang="en-US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분야에 뛰어드는 국내 기업의 주가 시계열 데이터를 분석해 성장 가능성 있는 기업 상대로 투자 대상 선정</a:t>
            </a: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종가의 시퀀스를 활용해 향후 주가 예측하기 위해 </a:t>
            </a:r>
            <a:r>
              <a:rPr lang="en-US" altLang="ko-KR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LSTM</a:t>
            </a:r>
            <a:r>
              <a:rPr lang="ko-KR" altLang="en-US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레이어를 활용</a:t>
            </a: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분석 기업 목록</a:t>
            </a: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CJ ENM (</a:t>
            </a:r>
            <a:r>
              <a:rPr lang="ko-KR" altLang="en-US" sz="1400" dirty="0" err="1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티빙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1400" dirty="0" err="1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cj</a:t>
            </a:r>
            <a:r>
              <a:rPr lang="ko-KR" altLang="en-US" sz="1400" dirty="0" err="1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오쇼핑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), 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카카오 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카카오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TV, </a:t>
            </a:r>
            <a:r>
              <a:rPr lang="ko-KR" altLang="en-US" sz="1400" dirty="0" err="1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카카오커머스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), 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네이버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dirty="0" err="1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티빙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네이버쇼핑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), SKT(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웨이브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, 11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번가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), KT(</a:t>
            </a:r>
            <a:r>
              <a:rPr lang="en-US" altLang="ko-KR" sz="1400" dirty="0" err="1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Seezn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 err="1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쇼핑라이브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),  LG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유플러스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dirty="0" err="1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넷플릭스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디즈니 플러스 제휴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,  </a:t>
            </a:r>
            <a:r>
              <a:rPr lang="ko-KR" altLang="en-US" sz="1400" dirty="0" err="1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디버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), 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아프리카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TV(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아프리카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TV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샵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Research Question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OTT, </a:t>
            </a:r>
            <a:r>
              <a:rPr lang="ko-KR" altLang="en-US" sz="1400" dirty="0" err="1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이커머스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분야로 사업을 확장하는 미디어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, IT, 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통신사 중 과연 어느 업종이 코로나 이후 좋은 성과를 보일 것인가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7800" lvl="1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5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37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en-US" sz="2800" dirty="0"/>
              <a:t>Background and related 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EB3EB-D02A-4B2A-9829-29CDD5B66A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6250" y="1381760"/>
                <a:ext cx="10577830" cy="4960211"/>
              </a:xfrm>
            </p:spPr>
            <p:txBody>
              <a:bodyPr lIns="0" tIns="0" rIns="0" bIns="0" anchor="t">
                <a:noAutofit/>
              </a:bodyPr>
              <a:lstStyle/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ko-KR" altLang="en-US" sz="1600" dirty="0">
                    <a:latin typeface="Amasis MT Pro" panose="02040504050005020304" pitchFamily="18" charset="0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순환 신경망 </a:t>
                </a:r>
                <a:r>
                  <a:rPr lang="en-US" altLang="ko-KR" sz="1600" dirty="0">
                    <a:latin typeface="Amasis MT Pro" panose="02040504050005020304" pitchFamily="18" charset="0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(RNN)</a:t>
                </a: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ko-KR" altLang="en-US" sz="1400" dirty="0">
                    <a:latin typeface="Amasis MT Pro" panose="02040504050005020304" pitchFamily="18" charset="0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내부의 순환 구조를 활용하기 때문에 순차적인 데이터에 많이 활용됨</a:t>
                </a:r>
                <a:endParaRPr lang="en-US" altLang="ko-KR" sz="1400" dirty="0">
                  <a:latin typeface="Amasis MT Pro" panose="02040504050005020304" pitchFamily="18" charset="0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ko-KR" altLang="en-US" sz="1400" dirty="0">
                    <a:latin typeface="Amasis MT Pro" panose="02040504050005020304" pitchFamily="18" charset="0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현재의 출력 값을 만들 때 이전 타임 스텝에 계산된 출력 값이 가중치와 곱해져 다시 활용됨</a:t>
                </a:r>
                <a:endParaRPr lang="en-US" altLang="ko-KR" sz="1400" dirty="0">
                  <a:latin typeface="Amasis MT Pro" panose="02040504050005020304" pitchFamily="18" charset="0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ko-KR" altLang="en-US" sz="1400" dirty="0">
                    <a:latin typeface="Amasis MT Pro" panose="02040504050005020304" pitchFamily="18" charset="0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활성화 함수는 보통 </a:t>
                </a:r>
                <a:r>
                  <a:rPr lang="ko-KR" altLang="en-US" sz="1400" dirty="0" err="1">
                    <a:latin typeface="Amasis MT Pro" panose="02040504050005020304" pitchFamily="18" charset="0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하이퍼볼릭</a:t>
                </a:r>
                <a:r>
                  <a:rPr lang="ko-KR" altLang="en-US" sz="1400" dirty="0">
                    <a:latin typeface="Amasis MT Pro" panose="02040504050005020304" pitchFamily="18" charset="0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탄젠트</a:t>
                </a:r>
                <a:r>
                  <a:rPr lang="en-US" altLang="ko-KR" sz="1400" dirty="0">
                    <a:latin typeface="Amasis MT Pro" panose="02040504050005020304" pitchFamily="18" charset="0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(tanh)</a:t>
                </a:r>
                <a:r>
                  <a:rPr lang="ko-KR" altLang="en-US" sz="1400" dirty="0">
                    <a:latin typeface="Amasis MT Pro" panose="02040504050005020304" pitchFamily="18" charset="0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함수가 사용됨 </a:t>
                </a:r>
                <a:endParaRPr lang="en-US" altLang="ko-KR" sz="1400" dirty="0">
                  <a:latin typeface="Amasis MT Pro" panose="02040504050005020304" pitchFamily="18" charset="0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355600" lvl="2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ko-KR" sz="1400" dirty="0">
                    <a:latin typeface="Amasis MT Pro" panose="02040504050005020304" pitchFamily="18" charset="0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</a:t>
                </a:r>
                <a:r>
                  <a:rPr lang="ko-KR" altLang="en-US" sz="1400" dirty="0">
                    <a:latin typeface="Amasis MT Pro" panose="02040504050005020304" pitchFamily="18" charset="0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빅데이터 공부 한 걸음</a:t>
                </a:r>
                <a:r>
                  <a:rPr lang="en-US" altLang="ko-KR" sz="1400" dirty="0">
                    <a:latin typeface="Amasis MT Pro" panose="02040504050005020304" pitchFamily="18" charset="0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RNN(</a:t>
                </a:r>
                <a:r>
                  <a:rPr lang="ko-KR" altLang="en-US" sz="1400" dirty="0">
                    <a:latin typeface="Amasis MT Pro" panose="02040504050005020304" pitchFamily="18" charset="0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순환 신경망</a:t>
                </a:r>
                <a:r>
                  <a:rPr lang="en-US" altLang="ko-KR" sz="1400" dirty="0">
                    <a:latin typeface="Amasis MT Pro" panose="02040504050005020304" pitchFamily="18" charset="0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</a:t>
                </a:r>
                <a:r>
                  <a:rPr lang="ko-KR" altLang="en-US" sz="1400" dirty="0">
                    <a:latin typeface="Amasis MT Pro" panose="02040504050005020304" pitchFamily="18" charset="0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이란</a:t>
                </a:r>
                <a:r>
                  <a:rPr lang="en-US" altLang="ko-KR" sz="1400" dirty="0">
                    <a:latin typeface="Amasis MT Pro" panose="02040504050005020304" pitchFamily="18" charset="0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?)</a:t>
                </a:r>
              </a:p>
              <a:p>
                <a:pPr marL="355600" lvl="2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altLang="ko-KR" sz="1400" dirty="0">
                  <a:latin typeface="Amasis MT Pro" panose="02040504050005020304" pitchFamily="18" charset="0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Amasis MT Pro" panose="02040504050005020304" pitchFamily="18" charset="0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altLang="ko-KR" sz="1600" dirty="0">
                    <a:latin typeface="Amasis MT Pro" panose="02040504050005020304" pitchFamily="18" charset="0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LSTM</a:t>
                </a:r>
                <a:r>
                  <a:rPr lang="ko-KR" altLang="en-US" sz="1600" dirty="0">
                    <a:latin typeface="Amasis MT Pro" panose="02040504050005020304" pitchFamily="18" charset="0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1600" dirty="0">
                    <a:latin typeface="Amasis MT Pro" panose="02040504050005020304" pitchFamily="18" charset="0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(Long-Short</a:t>
                </a:r>
                <a:r>
                  <a:rPr lang="ko-KR" altLang="en-US" sz="1600" dirty="0">
                    <a:latin typeface="Amasis MT Pro" panose="02040504050005020304" pitchFamily="18" charset="0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1600" dirty="0">
                    <a:latin typeface="Amasis MT Pro" panose="02040504050005020304" pitchFamily="18" charset="0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Term</a:t>
                </a:r>
                <a:r>
                  <a:rPr lang="ko-KR" altLang="en-US" sz="1600" dirty="0">
                    <a:latin typeface="Amasis MT Pro" panose="02040504050005020304" pitchFamily="18" charset="0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1600" dirty="0">
                    <a:latin typeface="Amasis MT Pro" panose="02040504050005020304" pitchFamily="18" charset="0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Memory)</a:t>
                </a: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LSTM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 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셀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에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서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는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 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셀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 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상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태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인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𝐶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𝑡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를</m:t>
                    </m:r>
                  </m:oMath>
                </a14:m>
                <a:r>
                  <a:rPr lang="en-US" altLang="ko-KR" sz="1400" dirty="0">
                    <a:latin typeface="Amasis MT Pro" panose="02040504050005020304" pitchFamily="18" charset="0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400" dirty="0">
                    <a:latin typeface="Amasis MT Pro" panose="02040504050005020304" pitchFamily="18" charset="0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통해 셀 상태를 보존하면서 장기의존성 문제를 해결 </a:t>
                </a:r>
                <a:endParaRPr lang="en-US" altLang="ko-KR" sz="1400" dirty="0">
                  <a:latin typeface="Amasis MT Pro" panose="02040504050005020304" pitchFamily="18" charset="0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355600" lvl="2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ko-KR" sz="1400" dirty="0">
                    <a:latin typeface="Amasis MT Pro" panose="02040504050005020304" pitchFamily="18" charset="0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</a:t>
                </a:r>
                <a:r>
                  <a:rPr lang="ko-KR" altLang="en-US" sz="1400" dirty="0" err="1">
                    <a:latin typeface="Amasis MT Pro" panose="02040504050005020304" pitchFamily="18" charset="0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김환희</a:t>
                </a:r>
                <a:r>
                  <a:rPr lang="en-US" altLang="ko-KR" sz="1400" dirty="0">
                    <a:latin typeface="Amasis MT Pro" panose="02040504050005020304" pitchFamily="18" charset="0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2020, 183)</a:t>
                </a: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altLang="ko-KR" sz="1400" dirty="0">
                    <a:latin typeface="Amasis MT Pro" panose="02040504050005020304" pitchFamily="18" charset="0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Memory</a:t>
                </a:r>
                <a:r>
                  <a:rPr lang="ko-KR" altLang="en-US" sz="1400" dirty="0">
                    <a:latin typeface="Amasis MT Pro" panose="02040504050005020304" pitchFamily="18" charset="0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1400" dirty="0">
                    <a:latin typeface="Amasis MT Pro" panose="02040504050005020304" pitchFamily="18" charset="0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cell,</a:t>
                </a:r>
                <a:r>
                  <a:rPr lang="ko-KR" altLang="en-US" sz="1400" dirty="0">
                    <a:latin typeface="Amasis MT Pro" panose="02040504050005020304" pitchFamily="18" charset="0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1400" dirty="0">
                    <a:latin typeface="Amasis MT Pro" panose="02040504050005020304" pitchFamily="18" charset="0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Input gate, Forget gate, Output gate</a:t>
                </a:r>
                <a:r>
                  <a:rPr lang="ko-KR" altLang="en-US" sz="1400" dirty="0">
                    <a:latin typeface="Amasis MT Pro" panose="02040504050005020304" pitchFamily="18" charset="0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로 구성 </a:t>
                </a:r>
                <a:r>
                  <a:rPr lang="en-US" altLang="ko-KR" sz="1400" dirty="0">
                    <a:latin typeface="Amasis MT Pro" panose="02040504050005020304" pitchFamily="18" charset="0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</a:t>
                </a:r>
                <a:r>
                  <a:rPr lang="en-US" altLang="ko-KR" sz="1400" dirty="0" err="1">
                    <a:latin typeface="Amasis MT Pro" panose="02040504050005020304" pitchFamily="18" charset="0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Hochreiter</a:t>
                </a:r>
                <a:r>
                  <a:rPr lang="en-US" altLang="ko-KR" sz="1400" dirty="0">
                    <a:latin typeface="Amasis MT Pro" panose="02040504050005020304" pitchFamily="18" charset="0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et al 1997, 1743–1748)</a:t>
                </a: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Amasis MT Pro" panose="02040504050005020304" pitchFamily="18" charset="0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Amasis MT Pro" panose="02040504050005020304" pitchFamily="18" charset="0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endParaRPr lang="en-US" altLang="ko-KR" sz="1200" dirty="0">
                  <a:latin typeface="Amasis MT Pro" panose="02040504050005020304" pitchFamily="18" charset="0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Amasis MT Pro" panose="02040504050005020304" pitchFamily="18" charset="0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endParaRPr lang="en-US" altLang="ko-KR" sz="1200" dirty="0">
                  <a:latin typeface="Amasis MT Pro" panose="02040504050005020304" pitchFamily="18" charset="0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Amasis MT Pro" panose="02040504050005020304" pitchFamily="18" charset="0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Amasis MT Pro" panose="02040504050005020304" pitchFamily="18" charset="0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Amasis MT Pro" panose="02040504050005020304" pitchFamily="18" charset="0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Amasis MT Pro" panose="02040504050005020304" pitchFamily="18" charset="0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Amasis MT Pro" panose="02040504050005020304" pitchFamily="18" charset="0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Amasis MT Pro" panose="02040504050005020304" pitchFamily="18" charset="0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Amasis MT Pro" panose="02040504050005020304" pitchFamily="18" charset="0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Amasis MT Pro" panose="02040504050005020304" pitchFamily="18" charset="0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Amasis MT Pro" panose="02040504050005020304" pitchFamily="18" charset="0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Amasis MT Pro" panose="02040504050005020304" pitchFamily="18" charset="0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Amasis MT Pro" panose="02040504050005020304" pitchFamily="18" charset="0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177800" lvl="1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altLang="ko-KR" sz="1600" dirty="0">
                  <a:latin typeface="Amasis MT Pro" panose="02040504050005020304" pitchFamily="18" charset="0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Amasis MT Pro" panose="02040504050005020304" pitchFamily="18" charset="0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endParaRPr lang="en-US" sz="1400" dirty="0">
                  <a:latin typeface="Amasis MT Pro" panose="02040504050005020304" pitchFamily="18" charset="0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EB3EB-D02A-4B2A-9829-29CDD5B66A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250" y="1381760"/>
                <a:ext cx="10577830" cy="4960211"/>
              </a:xfrm>
              <a:blipFill>
                <a:blip r:embed="rId3"/>
                <a:stretch>
                  <a:fillRect t="-14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6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879D3D8-E037-4149-BAFD-C3D6DC609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65" y="3130503"/>
            <a:ext cx="3181350" cy="7313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1F71692-3D0D-4030-9412-CCEB73B593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296" y="1224280"/>
            <a:ext cx="2872740" cy="20878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B7A2BD-9C11-4823-AE13-DE1B72EB7C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8799" y="3496184"/>
            <a:ext cx="3853869" cy="244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69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en-US" sz="2800" dirty="0"/>
              <a:t>Background and 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381760"/>
            <a:ext cx="10577830" cy="4960211"/>
          </a:xfrm>
        </p:spPr>
        <p:txBody>
          <a:bodyPr lIns="0" tIns="0" rIns="0" bIns="0" anchor="t">
            <a:no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주가</a:t>
            </a:r>
            <a:r>
              <a:rPr lang="en-US" altLang="ko-KR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예측 모델을 만들기 위해 시퀀스 데이터에 많이 쓰이는 </a:t>
            </a:r>
            <a:r>
              <a:rPr lang="en-US" altLang="ko-KR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LSTM</a:t>
            </a:r>
            <a:r>
              <a:rPr lang="ko-KR" altLang="en-US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이 많이 쓰여지고 있음</a:t>
            </a: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RNN,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LSTM,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CNN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모델을 활용해 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IT 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분야에 있는 두 회사와 제약 분야의 한 회사에 대해서 분 단위로 주가 예측 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(Selvin et al, 2017)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Selvin et al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은 단기 미래 예측을 위해 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sliding window approach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를 활용</a:t>
            </a: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Window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size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분으로 설정해 향후 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분 주가를 예측</a:t>
            </a: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이 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Term-paper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의 실험도 비슷하게 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window size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20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일로 정하고 향후 하루 종가를 예측</a:t>
            </a: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RNN 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모델로 주가 예측을 하기 위해 쓰이는 최적의 학습 데이터 주기 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(look-back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period)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를 분석 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(Saud et al 2020)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Saud et al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은 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LSTM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의 적합한 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look-back period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일 이하라고 주장</a:t>
            </a: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이 실험에서는 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20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일이 제일 정확한 예측을 보여줌</a:t>
            </a: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7800" lvl="1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7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643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en-US" sz="2800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381760"/>
            <a:ext cx="10577830" cy="4960211"/>
          </a:xfrm>
        </p:spPr>
        <p:txBody>
          <a:bodyPr lIns="0" tIns="0" rIns="0" bIns="0" anchor="t">
            <a:no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수집 및 </a:t>
            </a:r>
            <a:r>
              <a:rPr lang="ko-KR" altLang="en-US" sz="1600" dirty="0" err="1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전처리</a:t>
            </a: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각 기업 별로 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2010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년 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월 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일부터 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2021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년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6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월 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18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일까지의 종가 데이터를 </a:t>
            </a:r>
            <a:r>
              <a:rPr lang="en-US" altLang="ko-KR" sz="1400" dirty="0" err="1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FnGuide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를 통해 수집</a:t>
            </a: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종가 값을 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Scikit-learn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sz="1400" dirty="0" err="1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MinMaxScaler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를 활용해 종가 데이터를 정규화 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(0 ~1 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사이의 값을 가지도록 함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7800" lvl="1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8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D2C553CC-AF88-467D-909E-4BC1A24D5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" y="2631440"/>
            <a:ext cx="8892540" cy="319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19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en-US" sz="2800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381760"/>
            <a:ext cx="10577830" cy="4960211"/>
          </a:xfrm>
        </p:spPr>
        <p:txBody>
          <a:bodyPr lIns="0" tIns="0" rIns="0" bIns="0" anchor="t">
            <a:no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준비 및 </a:t>
            </a:r>
            <a:r>
              <a:rPr lang="ko-KR" altLang="en-US" sz="1600" dirty="0" err="1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전처리</a:t>
            </a: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Scikit-learn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을 활용해 데이터를 훈련 세트와 테스트 세트를 각각 </a:t>
            </a:r>
            <a:r>
              <a:rPr lang="en-US" altLang="ko-KR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8:2 </a:t>
            </a:r>
            <a:r>
              <a:rPr lang="ko-KR" altLang="en-US" sz="1400" dirty="0">
                <a:latin typeface="Amasis MT Pro" panose="02040504050005020304" pitchFamily="18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비율로 나눔</a:t>
            </a: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55600" lvl="2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55600" lvl="2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7800" lvl="1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16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ko-KR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1400" dirty="0">
              <a:latin typeface="Amasis MT Pro" panose="02040504050005020304" pitchFamily="18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9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DC38C7A-BC5B-48DF-BCEA-DACA66D1A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15" y="2268071"/>
            <a:ext cx="9442338" cy="256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44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4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1303</Words>
  <Application>Microsoft Office PowerPoint</Application>
  <PresentationFormat>와이드스크린</PresentationFormat>
  <Paragraphs>339</Paragraphs>
  <Slides>20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Garamond</vt:lpstr>
      <vt:lpstr>함초롬돋움</vt:lpstr>
      <vt:lpstr>Calibri</vt:lpstr>
      <vt:lpstr>Arial</vt:lpstr>
      <vt:lpstr>Times New Roman</vt:lpstr>
      <vt:lpstr>Cambria Math</vt:lpstr>
      <vt:lpstr>Amasis MT Pro</vt:lpstr>
      <vt:lpstr>Wingdings</vt:lpstr>
      <vt:lpstr>Office Theme</vt:lpstr>
      <vt:lpstr>PowerPoint 프레젠테이션</vt:lpstr>
      <vt:lpstr>PowerPoint 프레젠테이션</vt:lpstr>
      <vt:lpstr>Introduction</vt:lpstr>
      <vt:lpstr>Introduction</vt:lpstr>
      <vt:lpstr>Introduction</vt:lpstr>
      <vt:lpstr>Background and related works</vt:lpstr>
      <vt:lpstr>Background and related works</vt:lpstr>
      <vt:lpstr>Methodology</vt:lpstr>
      <vt:lpstr>Methodology</vt:lpstr>
      <vt:lpstr>Methodology</vt:lpstr>
      <vt:lpstr>Methodology</vt:lpstr>
      <vt:lpstr>Methodology</vt:lpstr>
      <vt:lpstr>Results</vt:lpstr>
      <vt:lpstr>Results</vt:lpstr>
      <vt:lpstr>Results</vt:lpstr>
      <vt:lpstr>Results</vt:lpstr>
      <vt:lpstr>Results</vt:lpstr>
      <vt:lpstr>Conclusions and limitations</vt:lpstr>
      <vt:lpstr>Reference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2020-02-14T08:08:42Z</dcterms:created>
  <dcterms:modified xsi:type="dcterms:W3CDTF">2021-06-21T05:17:06Z</dcterms:modified>
</cp:coreProperties>
</file>