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54"/>
  </p:notesMasterIdLst>
  <p:handoutMasterIdLst>
    <p:handoutMasterId r:id="rId55"/>
  </p:handoutMasterIdLst>
  <p:sldIdLst>
    <p:sldId id="256" r:id="rId5"/>
    <p:sldId id="327" r:id="rId6"/>
    <p:sldId id="277" r:id="rId7"/>
    <p:sldId id="279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294" r:id="rId25"/>
    <p:sldId id="312" r:id="rId26"/>
    <p:sldId id="293" r:id="rId27"/>
    <p:sldId id="313" r:id="rId28"/>
    <p:sldId id="314" r:id="rId29"/>
    <p:sldId id="315" r:id="rId30"/>
    <p:sldId id="316" r:id="rId31"/>
    <p:sldId id="317" r:id="rId32"/>
    <p:sldId id="319" r:id="rId33"/>
    <p:sldId id="318" r:id="rId34"/>
    <p:sldId id="321" r:id="rId35"/>
    <p:sldId id="328" r:id="rId36"/>
    <p:sldId id="329" r:id="rId37"/>
    <p:sldId id="330" r:id="rId38"/>
    <p:sldId id="331" r:id="rId39"/>
    <p:sldId id="332" r:id="rId40"/>
    <p:sldId id="333" r:id="rId41"/>
    <p:sldId id="334" r:id="rId42"/>
    <p:sldId id="335" r:id="rId43"/>
    <p:sldId id="336" r:id="rId44"/>
    <p:sldId id="337" r:id="rId45"/>
    <p:sldId id="338" r:id="rId46"/>
    <p:sldId id="339" r:id="rId47"/>
    <p:sldId id="340" r:id="rId48"/>
    <p:sldId id="341" r:id="rId49"/>
    <p:sldId id="342" r:id="rId50"/>
    <p:sldId id="343" r:id="rId51"/>
    <p:sldId id="344" r:id="rId52"/>
    <p:sldId id="345" r:id="rId5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0398" autoAdjust="0"/>
  </p:normalViewPr>
  <p:slideViewPr>
    <p:cSldViewPr>
      <p:cViewPr varScale="1">
        <p:scale>
          <a:sx n="116" d="100"/>
          <a:sy n="116" d="100"/>
        </p:scale>
        <p:origin x="-34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0A38848-325C-4585-A576-0C2D9484DE11}" type="datetime1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2018-01-14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ko-KR">
                <a:latin typeface="malgun gothic" panose="020B0503020000020004" pitchFamily="50" charset="-127"/>
                <a:ea typeface="malgun gothic" panose="020B0503020000020004" pitchFamily="50" charset="-127"/>
              </a:rPr>
              <a:pPr algn="r" rtl="0"/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B34C70B-81DE-478B-BC68-391D7A2B171D}" type="datetime1">
              <a:rPr lang="ko-KR" altLang="en-US" smtClean="0"/>
              <a:pPr/>
              <a:t>2018-01-14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EE2CF44-2B13-41B4-A334-1CDF534EEBB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084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7434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7434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7434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7434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7434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7434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7434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7434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7434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7434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581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74342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74342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74342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90729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90729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90729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90729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90729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90729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9072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42384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90729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90729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90729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90729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90729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90729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90729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90729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90729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9072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74342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90729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90729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90729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90729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90729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45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90729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46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907293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47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74342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48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74342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49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7434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7434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7434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7434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7434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7434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8CE1086-A3BD-48EF-A323-678893A53D35}" type="datetime1">
              <a:rPr lang="ko-KR" altLang="en-US" smtClean="0"/>
              <a:pPr/>
              <a:t>2018-01-14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A4C49E-3278-403A-903E-EF3D15875233}" type="datetime1">
              <a:rPr lang="ko-KR" altLang="en-US" smtClean="0"/>
              <a:pPr/>
              <a:t>2018-01-14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7B1F5DF-468D-4526-9AD3-FCEB4539BE9E}" type="datetime1">
              <a:rPr lang="ko-KR" altLang="en-US" smtClean="0"/>
              <a:pPr/>
              <a:t>2018-01-14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42E9B4-9CCE-4307-BDB1-EE18E3DD4AB2}" type="datetime1">
              <a:rPr lang="ko-KR" altLang="en-US" smtClean="0"/>
              <a:pPr/>
              <a:t>2018-01-14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81DCFB-4CBD-4994-8BAE-751FAAE07E5B}" type="datetime1">
              <a:rPr lang="ko-KR" altLang="en-US" smtClean="0"/>
              <a:pPr/>
              <a:t>2018-01-14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7F9172-712F-4274-AA50-4E268DAA3039}" type="datetime1">
              <a:rPr lang="ko-KR" altLang="en-US" smtClean="0"/>
              <a:pPr/>
              <a:t>2018-01-14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EBB456-6E40-4840-BC62-AD77175292E5}" type="datetime1">
              <a:rPr lang="ko-KR" altLang="en-US" smtClean="0"/>
              <a:pPr/>
              <a:t>2018-01-14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CD9761-6B96-4BBC-A321-D317D8E7C564}" type="datetime1">
              <a:rPr lang="ko-KR" altLang="en-US" smtClean="0"/>
              <a:pPr/>
              <a:t>2018-01-14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600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96DD9EE9-B0D3-429F-B9CA-4B9779BB7761}" type="datetime1">
              <a:rPr lang="ko-KR" altLang="en-US" smtClean="0"/>
              <a:pPr/>
              <a:t>2018-01-14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 smtClean="0"/>
              <a:t>마스터 텍스트 스타일을 편집합니다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</a:t>
            </a:r>
            <a:r>
              <a:rPr lang="ko-KR" altLang="en-US" noProof="0" dirty="0"/>
              <a:t>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1DBD0AD-5711-45AA-9DE6-936CF2BF62F6}" type="datetime1">
              <a:rPr lang="ko-KR" altLang="en-US" smtClean="0"/>
              <a:pPr/>
              <a:t>2018-01-14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50876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7830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jpeg"/><Relationship Id="rId4" Type="http://schemas.openxmlformats.org/officeDocument/2006/relationships/image" Target="../media/image58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gif"/><Relationship Id="rId4" Type="http://schemas.openxmlformats.org/officeDocument/2006/relationships/image" Target="../media/image65.gi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altLang="ko-KR" smtClean="0"/>
              <a:t>WalBot(Walking </a:t>
            </a:r>
            <a:r>
              <a:rPr lang="en-US" altLang="ko-KR" dirty="0" smtClean="0"/>
              <a:t>Robot</a:t>
            </a:r>
            <a:r>
              <a:rPr lang="en-US" altLang="ko-KR" dirty="0"/>
              <a:t>)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 </a:t>
            </a:r>
            <a:r>
              <a:rPr lang="ko-KR" altLang="en-US" dirty="0" smtClean="0"/>
              <a:t>                                                                                       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33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기 이희도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575638" y="404664"/>
            <a:ext cx="9144000" cy="1143000"/>
          </a:xfrm>
        </p:spPr>
        <p:txBody>
          <a:bodyPr rtlCol="0"/>
          <a:lstStyle/>
          <a:p>
            <a:r>
              <a:rPr lang="en-US" altLang="ko-KR" sz="3600"/>
              <a:t>Ⅲ</a:t>
            </a:r>
            <a:r>
              <a:rPr lang="en-US" altLang="ko-KR" sz="2500" smtClean="0"/>
              <a:t>-1</a:t>
            </a:r>
            <a:r>
              <a:rPr lang="en-US" altLang="ko-KR" smtClean="0"/>
              <a:t>. </a:t>
            </a:r>
            <a:r>
              <a:rPr lang="ko-KR" altLang="en-US" smtClean="0"/>
              <a:t>소스</a:t>
            </a:r>
            <a:r>
              <a:rPr lang="en-US" altLang="ko-KR" smtClean="0"/>
              <a:t>(UART.c)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7170" name="Picture 2" descr="C:\Users\j3jjj\Desktop\UARTc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772816"/>
            <a:ext cx="4625976" cy="470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j3jjj\Desktop\UARTc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1658515"/>
            <a:ext cx="4098925" cy="493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21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575638" y="404664"/>
            <a:ext cx="9144000" cy="1143000"/>
          </a:xfrm>
        </p:spPr>
        <p:txBody>
          <a:bodyPr rtlCol="0"/>
          <a:lstStyle/>
          <a:p>
            <a:r>
              <a:rPr lang="en-US" altLang="ko-KR" sz="3600"/>
              <a:t>Ⅲ</a:t>
            </a:r>
            <a:r>
              <a:rPr lang="en-US" altLang="ko-KR" sz="2500" smtClean="0"/>
              <a:t>-1</a:t>
            </a:r>
            <a:r>
              <a:rPr lang="en-US" altLang="ko-KR" smtClean="0"/>
              <a:t>. </a:t>
            </a:r>
            <a:r>
              <a:rPr lang="ko-KR" altLang="en-US" smtClean="0"/>
              <a:t>소스</a:t>
            </a:r>
            <a:r>
              <a:rPr lang="en-US" altLang="ko-KR" smtClean="0"/>
              <a:t>(UART.c)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8194" name="Picture 2" descr="C:\Users\j3jjj\Desktop\UARTc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556792"/>
            <a:ext cx="2895600" cy="499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j3jjj\Desktop\UARTc1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8" y="1556792"/>
            <a:ext cx="3063875" cy="500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21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575638" y="404664"/>
            <a:ext cx="9144000" cy="1143000"/>
          </a:xfrm>
        </p:spPr>
        <p:txBody>
          <a:bodyPr rtlCol="0"/>
          <a:lstStyle/>
          <a:p>
            <a:r>
              <a:rPr lang="en-US" altLang="ko-KR" sz="3600"/>
              <a:t>Ⅲ</a:t>
            </a:r>
            <a:r>
              <a:rPr lang="en-US" altLang="ko-KR" sz="2500" smtClean="0"/>
              <a:t>-1</a:t>
            </a:r>
            <a:r>
              <a:rPr lang="en-US" altLang="ko-KR" smtClean="0"/>
              <a:t>. </a:t>
            </a:r>
            <a:r>
              <a:rPr lang="ko-KR" altLang="en-US" smtClean="0"/>
              <a:t>소스</a:t>
            </a:r>
            <a:r>
              <a:rPr lang="en-US" altLang="ko-KR" smtClean="0"/>
              <a:t>(UART.c)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9218" name="Picture 2" descr="C:\Users\j3jjj\Desktop\UARTc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589088"/>
            <a:ext cx="3451225" cy="488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j3jjj\Desktop\UARTc1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1564747"/>
            <a:ext cx="3132138" cy="496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21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575638" y="404664"/>
            <a:ext cx="9144000" cy="1143000"/>
          </a:xfrm>
        </p:spPr>
        <p:txBody>
          <a:bodyPr rtlCol="0"/>
          <a:lstStyle/>
          <a:p>
            <a:r>
              <a:rPr lang="en-US" altLang="ko-KR" sz="3600"/>
              <a:t>Ⅲ</a:t>
            </a:r>
            <a:r>
              <a:rPr lang="en-US" altLang="ko-KR" sz="2500" smtClean="0"/>
              <a:t>-1</a:t>
            </a:r>
            <a:r>
              <a:rPr lang="en-US" altLang="ko-KR" smtClean="0"/>
              <a:t>. </a:t>
            </a:r>
            <a:r>
              <a:rPr lang="ko-KR" altLang="en-US" smtClean="0"/>
              <a:t>소스</a:t>
            </a:r>
            <a:r>
              <a:rPr lang="en-US" altLang="ko-KR" smtClean="0"/>
              <a:t>(UART.c)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10242" name="Picture 2" descr="C:\Users\j3jjj\Desktop\UARTc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628800"/>
            <a:ext cx="3344862" cy="496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j3jjj\Desktop\UARTc1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15250"/>
            <a:ext cx="3063875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21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575638" y="404664"/>
            <a:ext cx="9144000" cy="1143000"/>
          </a:xfrm>
        </p:spPr>
        <p:txBody>
          <a:bodyPr rtlCol="0"/>
          <a:lstStyle/>
          <a:p>
            <a:r>
              <a:rPr lang="en-US" altLang="ko-KR" sz="3600"/>
              <a:t>Ⅲ</a:t>
            </a:r>
            <a:r>
              <a:rPr lang="en-US" altLang="ko-KR" sz="2500" smtClean="0"/>
              <a:t>-1</a:t>
            </a:r>
            <a:r>
              <a:rPr lang="en-US" altLang="ko-KR" smtClean="0"/>
              <a:t>. </a:t>
            </a:r>
            <a:r>
              <a:rPr lang="ko-KR" altLang="en-US" smtClean="0"/>
              <a:t>소스</a:t>
            </a:r>
            <a:r>
              <a:rPr lang="en-US" altLang="ko-KR" smtClean="0"/>
              <a:t>(UART.c)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11266" name="Picture 2" descr="C:\Users\j3jjj\Desktop\UARTc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1654367"/>
            <a:ext cx="3246438" cy="494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j3jjj\Desktop\UARTc1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08" y="1654367"/>
            <a:ext cx="3611562" cy="49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21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575638" y="404664"/>
            <a:ext cx="9144000" cy="1143000"/>
          </a:xfrm>
        </p:spPr>
        <p:txBody>
          <a:bodyPr rtlCol="0"/>
          <a:lstStyle/>
          <a:p>
            <a:r>
              <a:rPr lang="en-US" altLang="ko-KR" sz="3600"/>
              <a:t>Ⅲ</a:t>
            </a:r>
            <a:r>
              <a:rPr lang="en-US" altLang="ko-KR" sz="2500" smtClean="0"/>
              <a:t>-1</a:t>
            </a:r>
            <a:r>
              <a:rPr lang="en-US" altLang="ko-KR" smtClean="0"/>
              <a:t>. </a:t>
            </a:r>
            <a:r>
              <a:rPr lang="ko-KR" altLang="en-US" smtClean="0"/>
              <a:t>소스</a:t>
            </a:r>
            <a:r>
              <a:rPr lang="en-US" altLang="ko-KR" smtClean="0"/>
              <a:t>(UART.c)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12290" name="Picture 2" descr="C:\Users\j3jjj\Desktop\UARTc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048" y="1681863"/>
            <a:ext cx="3771900" cy="494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j3jjj\Desktop\UARTc1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1643762"/>
            <a:ext cx="3032125" cy="498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21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575638" y="404664"/>
            <a:ext cx="9144000" cy="1143000"/>
          </a:xfrm>
        </p:spPr>
        <p:txBody>
          <a:bodyPr rtlCol="0"/>
          <a:lstStyle/>
          <a:p>
            <a:r>
              <a:rPr lang="en-US" altLang="ko-KR" sz="3600"/>
              <a:t>Ⅲ</a:t>
            </a:r>
            <a:r>
              <a:rPr lang="en-US" altLang="ko-KR" sz="2500" smtClean="0"/>
              <a:t>-1</a:t>
            </a:r>
            <a:r>
              <a:rPr lang="en-US" altLang="ko-KR" smtClean="0"/>
              <a:t>. </a:t>
            </a:r>
            <a:r>
              <a:rPr lang="ko-KR" altLang="en-US" smtClean="0"/>
              <a:t>소스</a:t>
            </a:r>
            <a:r>
              <a:rPr lang="en-US" altLang="ko-KR" smtClean="0"/>
              <a:t>(UART.c)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13314" name="Picture 2" descr="C:\Users\j3jjj\Desktop\UARTc1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700808"/>
            <a:ext cx="3505200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C:\Users\j3jjj\Desktop\UARTc2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1700321"/>
            <a:ext cx="3146425" cy="49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21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575638" y="404664"/>
            <a:ext cx="9144000" cy="1143000"/>
          </a:xfrm>
        </p:spPr>
        <p:txBody>
          <a:bodyPr rtlCol="0"/>
          <a:lstStyle/>
          <a:p>
            <a:r>
              <a:rPr lang="en-US" altLang="ko-KR" sz="3600"/>
              <a:t>Ⅲ</a:t>
            </a:r>
            <a:r>
              <a:rPr lang="en-US" altLang="ko-KR" sz="2500" smtClean="0"/>
              <a:t>-1</a:t>
            </a:r>
            <a:r>
              <a:rPr lang="en-US" altLang="ko-KR" smtClean="0"/>
              <a:t>. </a:t>
            </a:r>
            <a:r>
              <a:rPr lang="ko-KR" altLang="en-US" smtClean="0"/>
              <a:t>소스</a:t>
            </a:r>
            <a:r>
              <a:rPr lang="en-US" altLang="ko-KR" smtClean="0"/>
              <a:t>(UART.c)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14338" name="Picture 2" descr="C:\Users\j3jjj\Desktop\UARTc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1628800"/>
            <a:ext cx="3078163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C:\Users\j3jjj\Desktop\UARTc2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28800"/>
            <a:ext cx="3254375" cy="494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21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575638" y="404664"/>
            <a:ext cx="9144000" cy="1143000"/>
          </a:xfrm>
        </p:spPr>
        <p:txBody>
          <a:bodyPr rtlCol="0"/>
          <a:lstStyle/>
          <a:p>
            <a:r>
              <a:rPr lang="en-US" altLang="ko-KR" sz="3600"/>
              <a:t>Ⅲ</a:t>
            </a:r>
            <a:r>
              <a:rPr lang="en-US" altLang="ko-KR" sz="2500" smtClean="0"/>
              <a:t>-1</a:t>
            </a:r>
            <a:r>
              <a:rPr lang="en-US" altLang="ko-KR" smtClean="0"/>
              <a:t>. </a:t>
            </a:r>
            <a:r>
              <a:rPr lang="ko-KR" altLang="en-US" smtClean="0"/>
              <a:t>소스</a:t>
            </a:r>
            <a:r>
              <a:rPr lang="en-US" altLang="ko-KR" smtClean="0"/>
              <a:t>(UART.c)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15362" name="Picture 2" descr="C:\Users\j3jjj\Desktop\UARTc2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700808"/>
            <a:ext cx="2841625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C:\Users\j3jjj\Desktop\UARTc2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2" y="1700808"/>
            <a:ext cx="2925763" cy="493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21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575638" y="404664"/>
            <a:ext cx="9144000" cy="1143000"/>
          </a:xfrm>
        </p:spPr>
        <p:txBody>
          <a:bodyPr rtlCol="0"/>
          <a:lstStyle/>
          <a:p>
            <a:r>
              <a:rPr lang="en-US" altLang="ko-KR" sz="3600"/>
              <a:t>Ⅲ</a:t>
            </a:r>
            <a:r>
              <a:rPr lang="en-US" altLang="ko-KR" sz="2500" smtClean="0"/>
              <a:t>-1</a:t>
            </a:r>
            <a:r>
              <a:rPr lang="en-US" altLang="ko-KR" smtClean="0"/>
              <a:t>. </a:t>
            </a:r>
            <a:r>
              <a:rPr lang="ko-KR" altLang="en-US" smtClean="0"/>
              <a:t>소스</a:t>
            </a:r>
            <a:r>
              <a:rPr lang="en-US" altLang="ko-KR" smtClean="0"/>
              <a:t>(UART.c)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16386" name="Picture 2" descr="C:\Users\j3jjj\Desktop\UARTc2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700808"/>
            <a:ext cx="3551237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C:\Users\j3jjj\Desktop\UARTc2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1700808"/>
            <a:ext cx="2408237" cy="494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21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목차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왼쪽 대괄호 1"/>
          <p:cNvSpPr/>
          <p:nvPr/>
        </p:nvSpPr>
        <p:spPr>
          <a:xfrm>
            <a:off x="2135560" y="1988840"/>
            <a:ext cx="360040" cy="4464496"/>
          </a:xfrm>
          <a:prstGeom prst="leftBracket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783632" y="2204864"/>
            <a:ext cx="2287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Ⅰ</a:t>
            </a:r>
            <a:r>
              <a:rPr lang="en-US" altLang="ko-KR"/>
              <a:t>. </a:t>
            </a:r>
            <a:r>
              <a:rPr lang="ko-KR" altLang="en-US" smtClean="0"/>
              <a:t>제작</a:t>
            </a:r>
            <a:r>
              <a:rPr lang="ko-KR" altLang="en-US"/>
              <a:t> </a:t>
            </a:r>
            <a:r>
              <a:rPr lang="ko-KR" altLang="en-US" smtClean="0"/>
              <a:t>동기 및 목</a:t>
            </a:r>
            <a:r>
              <a:rPr lang="ko-KR" altLang="en-US"/>
              <a:t>적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08355" y="2627620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Ⅱ</a:t>
            </a:r>
            <a:r>
              <a:rPr lang="en-US" altLang="ko-KR"/>
              <a:t>. </a:t>
            </a:r>
            <a:r>
              <a:rPr lang="ko-KR" altLang="en-US" smtClean="0"/>
              <a:t>블록</a:t>
            </a:r>
            <a:r>
              <a:rPr lang="ko-KR" altLang="en-US"/>
              <a:t>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37251" y="3059668"/>
            <a:ext cx="1079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Ⅲ</a:t>
            </a:r>
            <a:r>
              <a:rPr lang="en-US" altLang="ko-KR" sz="1400" smtClean="0"/>
              <a:t>-1.</a:t>
            </a:r>
            <a:r>
              <a:rPr lang="en-US" altLang="ko-KR" smtClean="0"/>
              <a:t> </a:t>
            </a:r>
            <a:r>
              <a:rPr lang="ko-KR" altLang="en-US" smtClean="0"/>
              <a:t>소스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3541050" y="3491716"/>
            <a:ext cx="133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Ⅲ</a:t>
            </a:r>
            <a:r>
              <a:rPr lang="en-US" altLang="ko-KR" sz="1400" smtClean="0"/>
              <a:t>-2.</a:t>
            </a:r>
            <a:r>
              <a:rPr lang="en-US" altLang="ko-KR" smtClean="0"/>
              <a:t> </a:t>
            </a:r>
            <a:r>
              <a:rPr lang="ko-KR" altLang="en-US" smtClean="0"/>
              <a:t>순서도</a:t>
            </a:r>
            <a:endParaRPr lang="en-US" altLang="ko-KR" dirty="0"/>
          </a:p>
        </p:txBody>
      </p:sp>
      <p:sp>
        <p:nvSpPr>
          <p:cNvPr id="10" name="오른쪽 대괄호 9"/>
          <p:cNvSpPr/>
          <p:nvPr/>
        </p:nvSpPr>
        <p:spPr>
          <a:xfrm>
            <a:off x="8688288" y="1989080"/>
            <a:ext cx="360040" cy="4464256"/>
          </a:xfrm>
          <a:prstGeom prst="rightBracket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863752" y="3923764"/>
            <a:ext cx="2209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Ⅳ</a:t>
            </a:r>
            <a:r>
              <a:rPr lang="en-US" altLang="ko-KR" sz="1400" smtClean="0"/>
              <a:t>-1.</a:t>
            </a:r>
            <a:r>
              <a:rPr lang="en-US" altLang="ko-KR" smtClean="0"/>
              <a:t> </a:t>
            </a:r>
            <a:r>
              <a:rPr lang="ko-KR" altLang="en-US" smtClean="0"/>
              <a:t>부품</a:t>
            </a:r>
            <a:r>
              <a:rPr lang="en-US" altLang="ko-KR" smtClean="0"/>
              <a:t>(Regulator)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3863752" y="4355812"/>
            <a:ext cx="1835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Ⅳ</a:t>
            </a:r>
            <a:r>
              <a:rPr lang="en-US" altLang="ko-KR" sz="1400" smtClean="0"/>
              <a:t>-2.</a:t>
            </a:r>
            <a:r>
              <a:rPr lang="en-US" altLang="ko-KR" smtClean="0"/>
              <a:t> </a:t>
            </a:r>
            <a:r>
              <a:rPr lang="ko-KR" altLang="en-US" smtClean="0"/>
              <a:t>부품</a:t>
            </a:r>
            <a:r>
              <a:rPr lang="en-US" altLang="ko-KR" smtClean="0"/>
              <a:t>(Diode)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3863752" y="4787860"/>
            <a:ext cx="2280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Ⅳ</a:t>
            </a:r>
            <a:r>
              <a:rPr lang="en-US" altLang="ko-KR" sz="1400" smtClean="0"/>
              <a:t>-3.</a:t>
            </a:r>
            <a:r>
              <a:rPr lang="en-US" altLang="ko-KR" smtClean="0"/>
              <a:t> </a:t>
            </a:r>
            <a:r>
              <a:rPr lang="ko-KR" altLang="en-US" smtClean="0"/>
              <a:t>부품 </a:t>
            </a:r>
            <a:r>
              <a:rPr lang="en-US" altLang="ko-KR" smtClean="0"/>
              <a:t>(Transistor)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3863752" y="5229200"/>
            <a:ext cx="4834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Ⅳ</a:t>
            </a:r>
            <a:r>
              <a:rPr lang="en-US" altLang="ko-KR" sz="1400" smtClean="0"/>
              <a:t>-4.</a:t>
            </a:r>
            <a:r>
              <a:rPr lang="en-US" altLang="ko-KR" smtClean="0"/>
              <a:t> </a:t>
            </a:r>
            <a:r>
              <a:rPr lang="ko-KR" altLang="en-US" smtClean="0"/>
              <a:t>사용한 부품 </a:t>
            </a:r>
            <a:r>
              <a:rPr lang="en-US" altLang="ko-KR"/>
              <a:t>(Regulator </a:t>
            </a:r>
            <a:r>
              <a:rPr lang="en-US" altLang="ko-KR" smtClean="0"/>
              <a:t>, Servo, Bluetooth)</a:t>
            </a:r>
            <a:endParaRPr lang="en-US" altLang="ko-KR" dirty="0"/>
          </a:p>
        </p:txBody>
      </p:sp>
      <p:sp>
        <p:nvSpPr>
          <p:cNvPr id="15" name="직사각형 14"/>
          <p:cNvSpPr/>
          <p:nvPr/>
        </p:nvSpPr>
        <p:spPr>
          <a:xfrm>
            <a:off x="4296778" y="5723964"/>
            <a:ext cx="2310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Ⅴ</a:t>
            </a:r>
            <a:r>
              <a:rPr lang="en-US" altLang="ko-KR" sz="1400" smtClean="0"/>
              <a:t>.</a:t>
            </a:r>
            <a:r>
              <a:rPr lang="en-US" altLang="ko-KR" smtClean="0"/>
              <a:t> </a:t>
            </a:r>
            <a:r>
              <a:rPr lang="ko-KR" altLang="en-US" smtClean="0"/>
              <a:t>회로도</a:t>
            </a:r>
            <a:r>
              <a:rPr lang="en-US" altLang="ko-KR" smtClean="0"/>
              <a:t>(PAGE1,2,3)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52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575638" y="404664"/>
            <a:ext cx="9144000" cy="1143000"/>
          </a:xfrm>
        </p:spPr>
        <p:txBody>
          <a:bodyPr rtlCol="0"/>
          <a:lstStyle/>
          <a:p>
            <a:r>
              <a:rPr lang="en-US" altLang="ko-KR" sz="3600"/>
              <a:t>Ⅲ</a:t>
            </a:r>
            <a:r>
              <a:rPr lang="en-US" altLang="ko-KR" sz="2500" smtClean="0"/>
              <a:t>-1</a:t>
            </a:r>
            <a:r>
              <a:rPr lang="en-US" altLang="ko-KR" smtClean="0"/>
              <a:t>. </a:t>
            </a:r>
            <a:r>
              <a:rPr lang="ko-KR" altLang="en-US" smtClean="0"/>
              <a:t>소스</a:t>
            </a:r>
            <a:r>
              <a:rPr lang="en-US" altLang="ko-KR" smtClean="0"/>
              <a:t>(UART.c)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17410" name="Picture 2" descr="C:\Users\j3jjj\Desktop\UARTc2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1700808"/>
            <a:ext cx="4289425" cy="496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 descr="C:\Users\j3jjj\Desktop\UARTc2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2908896"/>
            <a:ext cx="5127625" cy="254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21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575638" y="404664"/>
            <a:ext cx="9144000" cy="1143000"/>
          </a:xfrm>
        </p:spPr>
        <p:txBody>
          <a:bodyPr rtlCol="0"/>
          <a:lstStyle/>
          <a:p>
            <a:r>
              <a:rPr lang="en-US" altLang="ko-KR" sz="3600" smtClean="0"/>
              <a:t>Ⅲ</a:t>
            </a:r>
            <a:r>
              <a:rPr lang="en-US" altLang="ko-KR" sz="2500" smtClean="0"/>
              <a:t>-2</a:t>
            </a:r>
            <a:r>
              <a:rPr lang="en-US" altLang="ko-KR" smtClean="0"/>
              <a:t>. </a:t>
            </a:r>
            <a:r>
              <a:rPr lang="ko-KR" altLang="en-US" smtClean="0"/>
              <a:t>순서도</a:t>
            </a:r>
            <a:r>
              <a:rPr lang="en-US" altLang="ko-KR" smtClean="0"/>
              <a:t>(</a:t>
            </a:r>
            <a:r>
              <a:rPr lang="ko-KR" altLang="en-US" smtClean="0"/>
              <a:t>앞부분</a:t>
            </a:r>
            <a:r>
              <a:rPr lang="en-US" altLang="ko-KR" smtClean="0"/>
              <a:t>)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4" name="Picture 2" descr="C:\Users\j3jjj\Desktop\여름작품\백세미나\Source\순서도-수정 (앞부분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1274251"/>
            <a:ext cx="2476500" cy="555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42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575638" y="404664"/>
            <a:ext cx="9144000" cy="1143000"/>
          </a:xfrm>
        </p:spPr>
        <p:txBody>
          <a:bodyPr rtlCol="0"/>
          <a:lstStyle/>
          <a:p>
            <a:r>
              <a:rPr lang="en-US" altLang="ko-KR" sz="3600" smtClean="0"/>
              <a:t>Ⅲ</a:t>
            </a:r>
            <a:r>
              <a:rPr lang="en-US" altLang="ko-KR" sz="2500" smtClean="0"/>
              <a:t>-2</a:t>
            </a:r>
            <a:r>
              <a:rPr lang="en-US" altLang="ko-KR" smtClean="0"/>
              <a:t>. </a:t>
            </a:r>
            <a:r>
              <a:rPr lang="ko-KR" altLang="en-US" smtClean="0"/>
              <a:t>순서도</a:t>
            </a:r>
            <a:r>
              <a:rPr lang="en-US" altLang="ko-KR" smtClean="0"/>
              <a:t>(</a:t>
            </a:r>
            <a:r>
              <a:rPr lang="ko-KR" altLang="en-US" smtClean="0"/>
              <a:t>뒷부분</a:t>
            </a:r>
            <a:r>
              <a:rPr lang="en-US" altLang="ko-KR" smtClean="0"/>
              <a:t>)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2051" name="Picture 3" descr="C:\Users\j3jjj\Desktop\여름작품\백세미나\Source\순서도-수정 (뒷부분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2564904"/>
            <a:ext cx="1063625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34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Ⅳ</a:t>
            </a:r>
            <a:r>
              <a:rPr lang="en-US" altLang="ko-KR" sz="250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-1</a:t>
            </a:r>
            <a:r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mtClean="0"/>
              <a:t>부품</a:t>
            </a:r>
            <a:r>
              <a:rPr lang="en-US" altLang="ko-KR" smtClean="0"/>
              <a:t>(Regulator)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왼쪽 대괄호 7"/>
          <p:cNvSpPr/>
          <p:nvPr/>
        </p:nvSpPr>
        <p:spPr>
          <a:xfrm>
            <a:off x="1896741" y="2818861"/>
            <a:ext cx="216024" cy="2569468"/>
          </a:xfrm>
          <a:prstGeom prst="lef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99272" y="3826596"/>
            <a:ext cx="8050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종</a:t>
            </a:r>
            <a:r>
              <a:rPr lang="ko-KR" altLang="en-US" sz="30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39432" y="2541862"/>
            <a:ext cx="29883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리니어 레귤레이터</a:t>
            </a:r>
            <a:endParaRPr lang="ko-KR" altLang="en-US" sz="30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39432" y="5111330"/>
            <a:ext cx="29642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스위칭 레귤레이터</a:t>
            </a:r>
            <a:endParaRPr lang="ko-KR" altLang="en-US" sz="30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6" name="왼쪽 대괄호 15"/>
          <p:cNvSpPr/>
          <p:nvPr/>
        </p:nvSpPr>
        <p:spPr>
          <a:xfrm>
            <a:off x="5546435" y="4384318"/>
            <a:ext cx="216024" cy="2008022"/>
          </a:xfrm>
          <a:prstGeom prst="lef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977612" y="4199652"/>
            <a:ext cx="2157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smtClean="0"/>
              <a:t>▶강압형</a:t>
            </a:r>
            <a:r>
              <a:rPr lang="en-US" altLang="ko-KR" sz="2200" smtClean="0"/>
              <a:t>(</a:t>
            </a:r>
            <a:r>
              <a:rPr lang="en-US" altLang="ko-KR" sz="2400" smtClean="0"/>
              <a:t>Buck)</a:t>
            </a:r>
            <a:endParaRPr lang="ko-KR" altLang="en-US" sz="2200"/>
          </a:p>
        </p:txBody>
      </p:sp>
      <p:sp>
        <p:nvSpPr>
          <p:cNvPr id="19" name="TextBox 18"/>
          <p:cNvSpPr txBox="1"/>
          <p:nvPr/>
        </p:nvSpPr>
        <p:spPr>
          <a:xfrm>
            <a:off x="5977612" y="6207674"/>
            <a:ext cx="24545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smtClean="0"/>
              <a:t>▶승압형</a:t>
            </a:r>
            <a:r>
              <a:rPr lang="en-US" altLang="ko-KR" sz="2200" smtClean="0"/>
              <a:t>(Booster)</a:t>
            </a:r>
            <a:endParaRPr lang="ko-KR" altLang="en-US" sz="2200"/>
          </a:p>
        </p:txBody>
      </p:sp>
      <p:sp>
        <p:nvSpPr>
          <p:cNvPr id="14" name="TextBox 13"/>
          <p:cNvSpPr txBox="1"/>
          <p:nvPr/>
        </p:nvSpPr>
        <p:spPr>
          <a:xfrm>
            <a:off x="5980552" y="2636912"/>
            <a:ext cx="3023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smtClean="0"/>
              <a:t>▶</a:t>
            </a:r>
            <a:r>
              <a:rPr lang="en-US" altLang="ko-KR" sz="2200" smtClean="0"/>
              <a:t>LDO(</a:t>
            </a:r>
            <a:r>
              <a:rPr lang="en-US" altLang="ko-KR" sz="2400" smtClean="0"/>
              <a:t>Low Drop Out)</a:t>
            </a:r>
            <a:endParaRPr lang="ko-KR" altLang="en-US" sz="2200"/>
          </a:p>
        </p:txBody>
      </p:sp>
      <p:cxnSp>
        <p:nvCxnSpPr>
          <p:cNvPr id="4" name="직선 연결선 3"/>
          <p:cNvCxnSpPr/>
          <p:nvPr/>
        </p:nvCxnSpPr>
        <p:spPr>
          <a:xfrm>
            <a:off x="5519936" y="2867744"/>
            <a:ext cx="216024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12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Ⅳ</a:t>
            </a:r>
            <a:r>
              <a:rPr lang="en-US" altLang="ko-KR" sz="250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-1</a:t>
            </a:r>
            <a:r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mtClean="0"/>
              <a:t>부품</a:t>
            </a:r>
            <a:r>
              <a:rPr lang="en-US" altLang="ko-KR" smtClean="0"/>
              <a:t>(Regulator)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9432" y="1700808"/>
            <a:ext cx="29883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리니어 레귤레이터</a:t>
            </a:r>
            <a:endParaRPr lang="ko-KR" altLang="en-US" sz="30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1" name="왼쪽 대괄호 20"/>
          <p:cNvSpPr/>
          <p:nvPr/>
        </p:nvSpPr>
        <p:spPr>
          <a:xfrm>
            <a:off x="2207568" y="2492896"/>
            <a:ext cx="216024" cy="3960440"/>
          </a:xfrm>
          <a:prstGeom prst="lef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203819" y="2708919"/>
            <a:ext cx="4752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레귤레이터의 </a:t>
            </a:r>
            <a:r>
              <a:rPr lang="ko-KR" altLang="en-US"/>
              <a:t>내부에서 소비되는 에너지가 </a:t>
            </a:r>
            <a:r>
              <a:rPr lang="ko-KR" altLang="en-US" smtClean="0"/>
              <a:t>  있기 </a:t>
            </a:r>
            <a:r>
              <a:rPr lang="ko-KR" altLang="en-US"/>
              <a:t>때문에 아까 위에서 </a:t>
            </a:r>
            <a:r>
              <a:rPr lang="ko-KR" altLang="en-US" smtClean="0"/>
              <a:t>입력전압을 출력전압보다 </a:t>
            </a:r>
            <a:r>
              <a:rPr lang="ko-KR" altLang="en-US"/>
              <a:t>반드시 </a:t>
            </a:r>
            <a:r>
              <a:rPr lang="en-US" altLang="ko-KR" smtClean="0"/>
              <a:t>2~3V</a:t>
            </a:r>
            <a:r>
              <a:rPr lang="ko-KR" altLang="en-US" smtClean="0"/>
              <a:t> 높게 걸어주여야 한다</a:t>
            </a:r>
            <a:r>
              <a:rPr lang="en-US" altLang="ko-KR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03819" y="4418910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강압만 가능하다</a:t>
            </a:r>
            <a:r>
              <a:rPr lang="en-US" altLang="ko-KR" smtClean="0"/>
              <a:t>.</a:t>
            </a:r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3189298" y="5016564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소출력용이다</a:t>
            </a:r>
            <a:r>
              <a:rPr lang="en-US" altLang="ko-KR" smtClean="0"/>
              <a:t>.</a:t>
            </a:r>
            <a:endParaRPr lang="en-US" altLang="ko-KR"/>
          </a:p>
        </p:txBody>
      </p:sp>
      <p:sp>
        <p:nvSpPr>
          <p:cNvPr id="9" name="TextBox 8"/>
          <p:cNvSpPr txBox="1"/>
          <p:nvPr/>
        </p:nvSpPr>
        <p:spPr>
          <a:xfrm>
            <a:off x="7203819" y="5581386"/>
            <a:ext cx="430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스위칭 레귤레이터에 비해 효율이 안좋다</a:t>
            </a:r>
            <a:endParaRPr lang="ko-KR" altLang="en-US"/>
          </a:p>
        </p:txBody>
      </p:sp>
      <p:pic>
        <p:nvPicPr>
          <p:cNvPr id="5122" name="Picture 2" descr="C:\Users\j3jjj\Desktop\여름작품\백세미나\리니어 레귤레이터_Dropdow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3196961"/>
            <a:ext cx="4373563" cy="238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93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Ⅳ</a:t>
            </a:r>
            <a:r>
              <a:rPr lang="en-US" altLang="ko-KR" sz="250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-1</a:t>
            </a:r>
            <a:r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mtClean="0"/>
              <a:t>부품</a:t>
            </a:r>
            <a:r>
              <a:rPr lang="en-US" altLang="ko-KR" smtClean="0"/>
              <a:t>(Regulator)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9432" y="1700808"/>
            <a:ext cx="29642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스위칭 레귤레이터</a:t>
            </a:r>
            <a:endParaRPr lang="ko-KR" altLang="en-US" sz="30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1" name="왼쪽 대괄호 20"/>
          <p:cNvSpPr/>
          <p:nvPr/>
        </p:nvSpPr>
        <p:spPr>
          <a:xfrm>
            <a:off x="2639616" y="2492896"/>
            <a:ext cx="216024" cy="3960440"/>
          </a:xfrm>
          <a:prstGeom prst="lef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89298" y="5293354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리니</a:t>
            </a:r>
            <a:r>
              <a:rPr lang="ko-KR" altLang="en-US"/>
              <a:t>어</a:t>
            </a:r>
            <a:r>
              <a:rPr lang="ko-KR" altLang="en-US" smtClean="0"/>
              <a:t> 레귤레이터에 비해 효율이 좋다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89298" y="4581128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노이즈가 심하다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89297" y="3870717"/>
            <a:ext cx="316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이론적으로 전력 손실이 없다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189298" y="3068960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승압</a:t>
            </a:r>
            <a:r>
              <a:rPr lang="en-US" altLang="ko-KR" smtClean="0"/>
              <a:t>, </a:t>
            </a:r>
            <a:r>
              <a:rPr lang="ko-KR" altLang="en-US" smtClean="0"/>
              <a:t>강압</a:t>
            </a:r>
            <a:r>
              <a:rPr lang="en-US" altLang="ko-KR" smtClean="0"/>
              <a:t>, </a:t>
            </a:r>
            <a:r>
              <a:rPr lang="ko-KR" altLang="en-US" smtClean="0"/>
              <a:t>반전형이 있다</a:t>
            </a:r>
            <a:r>
              <a:rPr lang="en-US" altLang="ko-KR" smtClean="0"/>
              <a:t>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85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Ⅳ</a:t>
            </a:r>
            <a:r>
              <a:rPr lang="en-US" altLang="ko-KR" sz="250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-1</a:t>
            </a:r>
            <a:r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mtClean="0"/>
              <a:t>부품</a:t>
            </a:r>
            <a:r>
              <a:rPr lang="en-US" altLang="ko-KR" smtClean="0"/>
              <a:t>(Regulator)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9432" y="1844824"/>
            <a:ext cx="43043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스위칭 레귤레이터</a:t>
            </a:r>
            <a:r>
              <a:rPr lang="en-US" altLang="ko-KR" sz="30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30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강압형</a:t>
            </a:r>
            <a:r>
              <a:rPr lang="en-US" altLang="ko-KR" sz="30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ko-KR" altLang="en-US" sz="30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3074" name="Picture 2" descr="C:\Users\j3jjj\Desktop\여름작품\백세미나\스위칭 레귤레이터_BU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355" y="3268885"/>
            <a:ext cx="4403725" cy="239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왼쪽 대괄호 16"/>
          <p:cNvSpPr/>
          <p:nvPr/>
        </p:nvSpPr>
        <p:spPr>
          <a:xfrm>
            <a:off x="2207568" y="2492896"/>
            <a:ext cx="216024" cy="3960440"/>
          </a:xfrm>
          <a:prstGeom prst="lef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85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Ⅳ</a:t>
            </a:r>
            <a:r>
              <a:rPr lang="en-US" altLang="ko-KR" sz="250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-1</a:t>
            </a:r>
            <a:r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mtClean="0"/>
              <a:t>부품</a:t>
            </a:r>
            <a:r>
              <a:rPr lang="en-US" altLang="ko-KR" smtClean="0"/>
              <a:t>(Regulator)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9432" y="1844824"/>
            <a:ext cx="42594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스위칭 레귤레이터</a:t>
            </a:r>
            <a:r>
              <a:rPr lang="en-US" altLang="ko-KR" sz="30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30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승압형</a:t>
            </a:r>
            <a:r>
              <a:rPr lang="en-US" altLang="ko-KR" sz="30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ko-KR" altLang="en-US" sz="30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4098" name="Picture 2" descr="C:\Users\j3jjj\Desktop\여름작품\백세미나\스위칭 레귤레이터_BOSS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3285207"/>
            <a:ext cx="4381500" cy="223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왼쪽 대괄호 8"/>
          <p:cNvSpPr/>
          <p:nvPr/>
        </p:nvSpPr>
        <p:spPr>
          <a:xfrm>
            <a:off x="2207568" y="2492896"/>
            <a:ext cx="216024" cy="3960440"/>
          </a:xfrm>
          <a:prstGeom prst="lef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9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Ⅳ</a:t>
            </a:r>
            <a:r>
              <a:rPr lang="en-US" altLang="ko-KR" sz="250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-2</a:t>
            </a:r>
            <a:r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mtClean="0"/>
              <a:t>부품</a:t>
            </a:r>
            <a:r>
              <a:rPr lang="en-US" altLang="ko-KR" smtClean="0"/>
              <a:t>(Diode)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5086175" y="3397642"/>
            <a:ext cx="792088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4287" y="3212976"/>
            <a:ext cx="5330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주로 한쪽 방향으로 전류가 흐르도록 제어하는 소자</a:t>
            </a:r>
            <a:endParaRPr lang="ko-KR" altLang="en-US"/>
          </a:p>
        </p:txBody>
      </p:sp>
      <p:cxnSp>
        <p:nvCxnSpPr>
          <p:cNvPr id="17" name="꺾인 연결선 16"/>
          <p:cNvCxnSpPr/>
          <p:nvPr/>
        </p:nvCxnSpPr>
        <p:spPr>
          <a:xfrm>
            <a:off x="6238303" y="3613666"/>
            <a:ext cx="4034161" cy="360039"/>
          </a:xfrm>
          <a:prstGeom prst="bentConnector3">
            <a:avLst>
              <a:gd name="adj1" fmla="val 8923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344472" y="3812122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mtClean="0"/>
              <a:t>정류작용</a:t>
            </a:r>
            <a:endParaRPr lang="ko-KR" altLang="en-US" sz="1500"/>
          </a:p>
        </p:txBody>
      </p:sp>
      <p:pic>
        <p:nvPicPr>
          <p:cNvPr id="6146" name="Picture 2" descr="C:\Users\j3jjj\Desktop\여름작품\백세미나\잡다한 자료\pn접합다이오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296" y="1844824"/>
            <a:ext cx="2711437" cy="261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610914" y="2259042"/>
            <a:ext cx="35814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mtClean="0"/>
              <a:t>P</a:t>
            </a:r>
            <a:r>
              <a:rPr lang="ko-KR" altLang="en-US" sz="2500" smtClean="0"/>
              <a:t>형 반도체 </a:t>
            </a:r>
            <a:r>
              <a:rPr lang="en-US" altLang="ko-KR" sz="2500" smtClean="0"/>
              <a:t>+ N</a:t>
            </a:r>
            <a:r>
              <a:rPr lang="ko-KR" altLang="en-US" sz="2500" smtClean="0"/>
              <a:t>형 반도체</a:t>
            </a:r>
            <a:endParaRPr lang="ko-KR" altLang="en-US" sz="2500"/>
          </a:p>
        </p:txBody>
      </p:sp>
      <p:sp>
        <p:nvSpPr>
          <p:cNvPr id="30" name="왼쪽 대괄호 29"/>
          <p:cNvSpPr/>
          <p:nvPr/>
        </p:nvSpPr>
        <p:spPr>
          <a:xfrm>
            <a:off x="3468300" y="4900237"/>
            <a:ext cx="216024" cy="773505"/>
          </a:xfrm>
          <a:prstGeom prst="lef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31" name="TextBox 30"/>
          <p:cNvSpPr txBox="1"/>
          <p:nvPr/>
        </p:nvSpPr>
        <p:spPr>
          <a:xfrm>
            <a:off x="3785349" y="4725144"/>
            <a:ext cx="52629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smtClean="0"/>
              <a:t>p</a:t>
            </a:r>
            <a:r>
              <a:rPr lang="ko-KR" altLang="en-US" sz="1500" smtClean="0"/>
              <a:t>형 반도체</a:t>
            </a:r>
            <a:r>
              <a:rPr lang="en-US" altLang="ko-KR" sz="1500" smtClean="0"/>
              <a:t>:  </a:t>
            </a:r>
            <a:r>
              <a:rPr lang="ko-KR" altLang="en-US" sz="1500" smtClean="0"/>
              <a:t>상대적으로 양공이 더 많음 </a:t>
            </a:r>
            <a:r>
              <a:rPr lang="en-US" altLang="ko-KR" sz="1500"/>
              <a:t>( </a:t>
            </a:r>
            <a:r>
              <a:rPr lang="ko-KR" altLang="en-US" sz="1500"/>
              <a:t>다수 캐리어 </a:t>
            </a:r>
            <a:r>
              <a:rPr lang="en-US" altLang="ko-KR" sz="1500"/>
              <a:t>= </a:t>
            </a:r>
            <a:r>
              <a:rPr lang="ko-KR" altLang="en-US" sz="1500" smtClean="0"/>
              <a:t>양</a:t>
            </a:r>
            <a:r>
              <a:rPr lang="ko-KR" altLang="en-US" sz="1500"/>
              <a:t>공</a:t>
            </a:r>
            <a:r>
              <a:rPr lang="en-US" altLang="ko-KR" sz="1500" smtClean="0"/>
              <a:t>)</a:t>
            </a:r>
            <a:endParaRPr lang="ko-KR" altLang="en-US" sz="1500"/>
          </a:p>
        </p:txBody>
      </p:sp>
      <p:sp>
        <p:nvSpPr>
          <p:cNvPr id="32" name="TextBox 31"/>
          <p:cNvSpPr txBox="1"/>
          <p:nvPr/>
        </p:nvSpPr>
        <p:spPr>
          <a:xfrm>
            <a:off x="3785349" y="5489076"/>
            <a:ext cx="525977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smtClean="0"/>
              <a:t>n</a:t>
            </a:r>
            <a:r>
              <a:rPr lang="ko-KR" altLang="en-US" sz="1500" smtClean="0"/>
              <a:t>형 반도체</a:t>
            </a:r>
            <a:r>
              <a:rPr lang="en-US" altLang="ko-KR" sz="1500" smtClean="0"/>
              <a:t>:  </a:t>
            </a:r>
            <a:r>
              <a:rPr lang="ko-KR" altLang="en-US" sz="1500" smtClean="0"/>
              <a:t>상대적으로 전자가 더 많음 </a:t>
            </a:r>
            <a:r>
              <a:rPr lang="en-US" altLang="ko-KR" sz="1500" smtClean="0"/>
              <a:t>( </a:t>
            </a:r>
            <a:r>
              <a:rPr lang="ko-KR" altLang="en-US" sz="1500" smtClean="0"/>
              <a:t>다수 캐리어 </a:t>
            </a:r>
            <a:r>
              <a:rPr lang="en-US" altLang="ko-KR" sz="1500" smtClean="0"/>
              <a:t>= </a:t>
            </a:r>
            <a:r>
              <a:rPr lang="ko-KR" altLang="en-US" sz="1500" smtClean="0"/>
              <a:t>전자</a:t>
            </a:r>
            <a:r>
              <a:rPr lang="en-US" altLang="ko-KR" sz="1500" smtClean="0"/>
              <a:t>)</a:t>
            </a:r>
            <a:endParaRPr lang="ko-KR" altLang="en-US" sz="1500"/>
          </a:p>
        </p:txBody>
      </p:sp>
    </p:spTree>
    <p:extLst>
      <p:ext uri="{BB962C8B-B14F-4D97-AF65-F5344CB8AC3E}">
        <p14:creationId xmlns:p14="http://schemas.microsoft.com/office/powerpoint/2010/main" val="398690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Ⅳ</a:t>
            </a:r>
            <a:r>
              <a:rPr lang="en-US" altLang="ko-KR" sz="250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-2</a:t>
            </a:r>
            <a:r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mtClean="0"/>
              <a:t>부품</a:t>
            </a:r>
            <a:r>
              <a:rPr lang="en-US" altLang="ko-KR" smtClean="0"/>
              <a:t>(Diode)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7171" name="Picture 3" descr="C:\Users\j3jjj\Desktop\여름작품\백세미나\잡다한 자료\다이오드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916832"/>
            <a:ext cx="3658235" cy="420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>
            <a:off x="5577771" y="2276872"/>
            <a:ext cx="792088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397833" y="2109455"/>
            <a:ext cx="4934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순방향</a:t>
            </a:r>
            <a:r>
              <a:rPr lang="en-US" altLang="ko-KR"/>
              <a:t> </a:t>
            </a:r>
            <a:r>
              <a:rPr lang="ko-KR" altLang="en-US" smtClean="0"/>
              <a:t>전압</a:t>
            </a:r>
            <a:r>
              <a:rPr lang="en-US" altLang="ko-KR" smtClean="0"/>
              <a:t>: </a:t>
            </a:r>
            <a:r>
              <a:rPr lang="ko-KR" altLang="en-US" smtClean="0"/>
              <a:t>공핍층이 좁아져서 전류가 흐른다</a:t>
            </a:r>
            <a:r>
              <a:rPr lang="en-US" altLang="ko-KR" smtClean="0"/>
              <a:t>.</a:t>
            </a:r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591944" y="4523229"/>
            <a:ext cx="792088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12006" y="4355812"/>
            <a:ext cx="567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역</a:t>
            </a:r>
            <a:r>
              <a:rPr lang="ko-KR" altLang="en-US" smtClean="0"/>
              <a:t>방향</a:t>
            </a:r>
            <a:r>
              <a:rPr lang="en-US" altLang="ko-KR" smtClean="0"/>
              <a:t> </a:t>
            </a:r>
            <a:r>
              <a:rPr lang="ko-KR" altLang="en-US" smtClean="0"/>
              <a:t>전압</a:t>
            </a:r>
            <a:r>
              <a:rPr lang="en-US" altLang="ko-KR" smtClean="0"/>
              <a:t>: </a:t>
            </a:r>
            <a:r>
              <a:rPr lang="ko-KR" altLang="en-US" smtClean="0"/>
              <a:t>공핍층이 넓어져서 전류가 흐르지 못한다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6" name="갈매기형 수장 5"/>
          <p:cNvSpPr/>
          <p:nvPr/>
        </p:nvSpPr>
        <p:spPr>
          <a:xfrm>
            <a:off x="5879976" y="5877272"/>
            <a:ext cx="548090" cy="576064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9218" y="5965249"/>
            <a:ext cx="5347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순방향으로만 전류를 통과시킨다</a:t>
            </a:r>
            <a:r>
              <a:rPr lang="en-US" altLang="ko-KR" sz="2000" smtClean="0"/>
              <a:t>. =&gt; </a:t>
            </a:r>
            <a:r>
              <a:rPr lang="ko-KR" altLang="en-US" sz="2000" smtClean="0"/>
              <a:t>정류작용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55921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Ⅰ</a:t>
            </a:r>
            <a:r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제작동기 및 목적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" name="왼쪽 대괄호 5"/>
          <p:cNvSpPr/>
          <p:nvPr/>
        </p:nvSpPr>
        <p:spPr>
          <a:xfrm>
            <a:off x="2351584" y="2420888"/>
            <a:ext cx="145160" cy="3240360"/>
          </a:xfrm>
          <a:prstGeom prst="leftBracket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639616" y="2609907"/>
            <a:ext cx="76328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지금도 많은 기계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로봇이 인류에게 도움을 주고 있지만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저는 사람을 닮은 로봇 즉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휴머노이드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로봇이 필수라고 생각됩니다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그 이유는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21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세기 지구의 구조물은 대부분 인간에게 맞춰서 제작되고 있습니다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그렇기에 기계가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사람을 보조하고 도움을 주기 위해선 사람의 형상을 한 로봇이 가장 </a:t>
            </a:r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이상적이다고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생각합니다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비록 센서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기구학이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적용하지 않았지만 이번 기회에 </a:t>
            </a:r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휴머노이드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로봇의 하체를 제작함으로써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훗날에 </a:t>
            </a:r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휴머노이드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로봇을 제작하는 토대가 되었으면 좋겠습니다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</p:txBody>
      </p:sp>
      <p:sp>
        <p:nvSpPr>
          <p:cNvPr id="5" name="왼쪽 대괄호 4"/>
          <p:cNvSpPr/>
          <p:nvPr/>
        </p:nvSpPr>
        <p:spPr>
          <a:xfrm>
            <a:off x="10149096" y="2420888"/>
            <a:ext cx="145160" cy="3240360"/>
          </a:xfrm>
          <a:prstGeom prst="leftBracket">
            <a:avLst/>
          </a:prstGeom>
          <a:ln w="76200"/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35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Ⅳ</a:t>
            </a:r>
            <a:r>
              <a:rPr lang="en-US" altLang="ko-KR" sz="250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-2</a:t>
            </a:r>
            <a:r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mtClean="0"/>
              <a:t>부품</a:t>
            </a:r>
            <a:r>
              <a:rPr lang="en-US" altLang="ko-KR" smtClean="0"/>
              <a:t>(Diode)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왼쪽 대괄호 7"/>
          <p:cNvSpPr/>
          <p:nvPr/>
        </p:nvSpPr>
        <p:spPr>
          <a:xfrm>
            <a:off x="3161021" y="2420888"/>
            <a:ext cx="216024" cy="2967441"/>
          </a:xfrm>
          <a:prstGeom prst="lef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063552" y="3501008"/>
            <a:ext cx="8050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종</a:t>
            </a:r>
            <a:r>
              <a:rPr lang="ko-KR" altLang="en-US" sz="30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41570" y="3140968"/>
            <a:ext cx="2310248" cy="23141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제너 다이오드</a:t>
            </a:r>
            <a:endParaRPr lang="ko-KR" altLang="en-US" sz="30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41570" y="4149080"/>
            <a:ext cx="25795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쇼트키 다이오드</a:t>
            </a:r>
            <a:endParaRPr lang="ko-KR" altLang="en-US" sz="30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41570" y="5111330"/>
            <a:ext cx="23342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발광 다이오드</a:t>
            </a:r>
            <a:endParaRPr lang="ko-KR" altLang="en-US" sz="30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41570" y="2154922"/>
            <a:ext cx="2303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일반 다이오드</a:t>
            </a:r>
            <a:endParaRPr lang="ko-KR" altLang="en-US" sz="30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969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Ⅳ</a:t>
            </a:r>
            <a:r>
              <a:rPr lang="en-US" altLang="ko-KR" sz="250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-2</a:t>
            </a:r>
            <a:r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mtClean="0"/>
              <a:t>부품</a:t>
            </a:r>
            <a:r>
              <a:rPr lang="en-US" altLang="ko-KR" smtClean="0"/>
              <a:t>(Diode)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23592" y="1722874"/>
            <a:ext cx="2303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일반 다이오드</a:t>
            </a:r>
            <a:endParaRPr lang="ko-KR" altLang="en-US" sz="30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8194" name="Picture 2" descr="C:\Users\j3jjj\Desktop\여름작품\백세미나\잡다한 자료\일반다이오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6" y="1760160"/>
            <a:ext cx="1150937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j3jjj\Desktop\여름작품\백세미나\잡다한 자료\일반 다이오드특성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086" y="2636912"/>
            <a:ext cx="5525692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411158" y="4509120"/>
            <a:ext cx="576064" cy="115212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>
            <a:stCxn id="2" idx="2"/>
          </p:cNvCxnSpPr>
          <p:nvPr/>
        </p:nvCxnSpPr>
        <p:spPr>
          <a:xfrm flipH="1">
            <a:off x="2619070" y="5661248"/>
            <a:ext cx="1080120" cy="648072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39416" y="6103485"/>
            <a:ext cx="1779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애벌린치 항복</a:t>
            </a:r>
            <a:endParaRPr lang="ko-KR" altLang="en-US" sz="2000"/>
          </a:p>
        </p:txBody>
      </p:sp>
      <p:sp>
        <p:nvSpPr>
          <p:cNvPr id="11" name="TextBox 10"/>
          <p:cNvSpPr txBox="1"/>
          <p:nvPr/>
        </p:nvSpPr>
        <p:spPr>
          <a:xfrm>
            <a:off x="8616280" y="2913257"/>
            <a:ext cx="2735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|</a:t>
            </a:r>
            <a:r>
              <a:rPr lang="ko-KR" altLang="en-US" sz="2000" smtClean="0"/>
              <a:t>항복전압</a:t>
            </a:r>
            <a:r>
              <a:rPr lang="en-US" altLang="ko-KR" sz="2000" smtClean="0"/>
              <a:t>| &gt; |</a:t>
            </a:r>
            <a:r>
              <a:rPr lang="ko-KR" altLang="en-US" sz="2000" smtClean="0"/>
              <a:t>문턱전압</a:t>
            </a:r>
            <a:r>
              <a:rPr lang="en-US" altLang="ko-KR" sz="2000" smtClean="0"/>
              <a:t>|</a:t>
            </a:r>
            <a:endParaRPr lang="ko-KR" alt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8616280" y="3717032"/>
            <a:ext cx="33746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순방향 전압을 걸어줘도 </a:t>
            </a:r>
            <a:endParaRPr lang="en-US" altLang="ko-KR" sz="2000" smtClean="0"/>
          </a:p>
          <a:p>
            <a:r>
              <a:rPr lang="ko-KR" altLang="en-US" sz="2000" smtClean="0"/>
              <a:t>문턱전압만큼 전압강하 발생</a:t>
            </a:r>
            <a:endParaRPr lang="ko-KR" altLang="en-US" sz="2000"/>
          </a:p>
        </p:txBody>
      </p:sp>
      <p:sp>
        <p:nvSpPr>
          <p:cNvPr id="14" name="TextBox 13"/>
          <p:cNvSpPr txBox="1"/>
          <p:nvPr/>
        </p:nvSpPr>
        <p:spPr>
          <a:xfrm>
            <a:off x="8616280" y="4797152"/>
            <a:ext cx="34307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항복전압 이상의 역방향 전압</a:t>
            </a:r>
            <a:endParaRPr lang="en-US" altLang="ko-KR" sz="2000" smtClean="0"/>
          </a:p>
          <a:p>
            <a:r>
              <a:rPr lang="ko-KR" altLang="en-US" sz="2000" smtClean="0"/>
              <a:t>을 걸어주면 다이오드가 손상</a:t>
            </a:r>
            <a:endParaRPr lang="en-US" altLang="ko-KR" sz="2000" smtClean="0"/>
          </a:p>
          <a:p>
            <a:r>
              <a:rPr lang="ko-KR" altLang="en-US" sz="2000" smtClean="0"/>
              <a:t>되면서 전류가 통과</a:t>
            </a:r>
            <a:endParaRPr lang="ko-KR" altLang="en-US" sz="2000"/>
          </a:p>
        </p:txBody>
      </p:sp>
      <p:cxnSp>
        <p:nvCxnSpPr>
          <p:cNvPr id="9" name="직선 화살표 연결선 8"/>
          <p:cNvCxnSpPr>
            <a:endCxn id="11" idx="1"/>
          </p:cNvCxnSpPr>
          <p:nvPr/>
        </p:nvCxnSpPr>
        <p:spPr>
          <a:xfrm>
            <a:off x="8400256" y="3113312"/>
            <a:ext cx="21602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8400256" y="3887424"/>
            <a:ext cx="21602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8400256" y="4967544"/>
            <a:ext cx="21602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11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Ⅳ</a:t>
            </a:r>
            <a:r>
              <a:rPr lang="en-US" altLang="ko-KR" sz="250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-2</a:t>
            </a:r>
            <a:r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mtClean="0"/>
              <a:t>부품</a:t>
            </a:r>
            <a:r>
              <a:rPr lang="en-US" altLang="ko-KR" smtClean="0"/>
              <a:t>(Diode)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23592" y="1722874"/>
            <a:ext cx="23102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제너 다이오드</a:t>
            </a:r>
            <a:endParaRPr lang="ko-KR" altLang="en-US" sz="30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9219" name="Picture 3" descr="C:\Users\j3jjj\Desktop\여름작품\백세미나\잡다한 자료\제너 다이오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64" y="1752966"/>
            <a:ext cx="1310353" cy="54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j3jjj\Desktop\여름작품\백세미나\잡다한 자료\제너다이오드 특성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2636912"/>
            <a:ext cx="5593680" cy="333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00256" y="3814894"/>
            <a:ext cx="379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일반 다이오드보다 항복전압이 낮음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400256" y="4582869"/>
            <a:ext cx="3103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항복이 발생하면 일정한 값의</a:t>
            </a:r>
            <a:endParaRPr lang="en-US" altLang="ko-KR" smtClean="0"/>
          </a:p>
          <a:p>
            <a:r>
              <a:rPr lang="ko-KR" altLang="en-US" smtClean="0"/>
              <a:t>전압강하 발생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148424" y="4467884"/>
            <a:ext cx="576064" cy="115212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8" idx="2"/>
          </p:cNvCxnSpPr>
          <p:nvPr/>
        </p:nvCxnSpPr>
        <p:spPr>
          <a:xfrm flipH="1">
            <a:off x="4356336" y="5620012"/>
            <a:ext cx="1080120" cy="648072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89643" y="6103485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제너 항복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44306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03144" y="1705372"/>
            <a:ext cx="1333500" cy="571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Ⅳ</a:t>
            </a:r>
            <a:r>
              <a:rPr lang="en-US" altLang="ko-KR" sz="250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-2</a:t>
            </a:r>
            <a:r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mtClean="0"/>
              <a:t>부품</a:t>
            </a:r>
            <a:r>
              <a:rPr lang="en-US" altLang="ko-KR" smtClean="0"/>
              <a:t>(Diode)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23592" y="1722874"/>
            <a:ext cx="25795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쇼트</a:t>
            </a:r>
            <a:r>
              <a:rPr lang="ko-KR" altLang="en-US" sz="30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키</a:t>
            </a:r>
            <a:r>
              <a:rPr lang="ko-KR" altLang="en-US" sz="30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다이오드</a:t>
            </a:r>
            <a:endParaRPr lang="ko-KR" altLang="en-US" sz="30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0242" name="Picture 2" descr="C:\Users\j3jjj\Desktop\여름작품\백세미나\잡다한 자료\140px-Schottky_diode_symbol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144" y="1705372"/>
            <a:ext cx="1333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C:\Users\j3jjj\Desktop\여름작품\백세미나\잡다한 자료\쇼트키 다이오드 구조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2492896"/>
            <a:ext cx="3115365" cy="140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/>
          <p:cNvCxnSpPr/>
          <p:nvPr/>
        </p:nvCxnSpPr>
        <p:spPr>
          <a:xfrm>
            <a:off x="5775040" y="3075058"/>
            <a:ext cx="792088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668988" y="2721115"/>
            <a:ext cx="33473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N</a:t>
            </a:r>
            <a:r>
              <a:rPr lang="ko-KR" altLang="en-US" sz="2000" smtClean="0"/>
              <a:t>형 반도체와 도체를 접합해</a:t>
            </a:r>
            <a:endParaRPr lang="en-US" altLang="ko-KR" sz="2000" smtClean="0"/>
          </a:p>
          <a:p>
            <a:r>
              <a:rPr lang="ko-KR" altLang="en-US" sz="2000" smtClean="0"/>
              <a:t>반도체와</a:t>
            </a:r>
            <a:r>
              <a:rPr lang="en-US" altLang="ko-KR" sz="2000"/>
              <a:t> </a:t>
            </a:r>
            <a:r>
              <a:rPr lang="ko-KR" altLang="en-US" sz="2000" smtClean="0"/>
              <a:t>같은 역할을 한다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  <p:pic>
        <p:nvPicPr>
          <p:cNvPr id="10246" name="Picture 6" descr="C:\Users\j3jjj\Desktop\여름작품\백세미나\잡다한 자료\쇼트키 다이오드 순방향구조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434" y="4149080"/>
            <a:ext cx="3750728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7" name="Picture 7" descr="C:\Users\j3jjj\Desktop\여름작품\백세미나\잡다한 자료\쇼트키 다이오드 역방향구조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567" y="4163552"/>
            <a:ext cx="3962672" cy="250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43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03144" y="1705372"/>
            <a:ext cx="1333500" cy="571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Ⅳ</a:t>
            </a:r>
            <a:r>
              <a:rPr lang="en-US" altLang="ko-KR" sz="250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-2</a:t>
            </a:r>
            <a:r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mtClean="0"/>
              <a:t>부품</a:t>
            </a:r>
            <a:r>
              <a:rPr lang="en-US" altLang="ko-KR" smtClean="0"/>
              <a:t>(Diode)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23592" y="1722874"/>
            <a:ext cx="25795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쇼트</a:t>
            </a:r>
            <a:r>
              <a:rPr lang="ko-KR" altLang="en-US" sz="30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키</a:t>
            </a:r>
            <a:r>
              <a:rPr lang="ko-KR" altLang="en-US" sz="30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다이오드</a:t>
            </a:r>
            <a:endParaRPr lang="ko-KR" altLang="en-US" sz="30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0242" name="Picture 2" descr="C:\Users\j3jjj\Desktop\여름작품\백세미나\잡다한 자료\140px-Schottky_diode_symbol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144" y="1705372"/>
            <a:ext cx="1333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j3jjj\Desktop\여름작품\백세미나\잡다한 자료\쇼트키 다이오드 특성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02" y="2692896"/>
            <a:ext cx="4122307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960096" y="2996952"/>
            <a:ext cx="21602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308267" y="2796897"/>
            <a:ext cx="2925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순방향 전압강하가 작다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967216" y="4061103"/>
            <a:ext cx="21602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15387" y="3861048"/>
            <a:ext cx="2925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누설전</a:t>
            </a:r>
            <a:r>
              <a:rPr lang="ko-KR" altLang="en-US" sz="2000"/>
              <a:t>류</a:t>
            </a:r>
            <a:r>
              <a:rPr lang="ko-KR" altLang="en-US" sz="2000" smtClean="0"/>
              <a:t>가 비교적 많다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6952860" y="5205099"/>
            <a:ext cx="21602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01031" y="5045114"/>
            <a:ext cx="3978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고속 전환 복구 시간 </a:t>
            </a:r>
            <a:r>
              <a:rPr lang="en-US" altLang="ko-KR" sz="2000" smtClean="0"/>
              <a:t>(</a:t>
            </a:r>
            <a:r>
              <a:rPr lang="ko-KR" altLang="en-US" sz="2000" smtClean="0"/>
              <a:t>신호 처리용</a:t>
            </a:r>
            <a:r>
              <a:rPr lang="en-US" altLang="ko-KR" sz="2000" smtClean="0"/>
              <a:t>)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97674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57884" y="1823660"/>
            <a:ext cx="1475132" cy="5252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Ⅳ</a:t>
            </a:r>
            <a:r>
              <a:rPr lang="en-US" altLang="ko-KR" sz="250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-2</a:t>
            </a:r>
            <a:r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mtClean="0"/>
              <a:t>부품</a:t>
            </a:r>
            <a:r>
              <a:rPr lang="en-US" altLang="ko-KR" smtClean="0"/>
              <a:t>(Diode)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23592" y="1722874"/>
            <a:ext cx="23342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발</a:t>
            </a:r>
            <a:r>
              <a:rPr lang="ko-KR" altLang="en-US" sz="30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광</a:t>
            </a:r>
            <a:r>
              <a:rPr lang="ko-KR" altLang="en-US" sz="30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다이오드</a:t>
            </a:r>
            <a:endParaRPr lang="ko-KR" altLang="en-US" sz="30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1266" name="Picture 2" descr="C:\Users\j3jjj\Desktop\여름작품\백세미나\잡다한 자료\118px-LED_symbol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637" y="1859664"/>
            <a:ext cx="1445379" cy="45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j3jjj\Desktop\여름작품\백세미나\잡다한 자료\발광다이오드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386" y="2780928"/>
            <a:ext cx="4417947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248128" y="3199175"/>
            <a:ext cx="4799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화학물에 따라 </a:t>
            </a:r>
            <a:r>
              <a:rPr lang="en-US" altLang="ko-KR" sz="2000" smtClean="0"/>
              <a:t>LED </a:t>
            </a:r>
            <a:r>
              <a:rPr lang="ko-KR" altLang="en-US" sz="2000" smtClean="0"/>
              <a:t>빛의 색깔이 달라진다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7248128" y="4149080"/>
            <a:ext cx="4357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전기 에너지를 직접 빛 에너지로 변환하기</a:t>
            </a:r>
            <a:endParaRPr lang="en-US" altLang="ko-KR" smtClean="0"/>
          </a:p>
          <a:p>
            <a:r>
              <a:rPr lang="ko-KR" altLang="en-US" smtClean="0"/>
              <a:t>때문에 고효율이다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151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Ⅳ</a:t>
            </a:r>
            <a:r>
              <a:rPr lang="en-US" altLang="ko-KR" sz="250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-3</a:t>
            </a:r>
            <a:r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mtClean="0"/>
              <a:t>부품</a:t>
            </a:r>
            <a:r>
              <a:rPr lang="en-US" altLang="ko-KR" smtClean="0"/>
              <a:t>(Transistor)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146171"/>
              </p:ext>
            </p:extLst>
          </p:nvPr>
        </p:nvGraphicFramePr>
        <p:xfrm>
          <a:off x="1919536" y="1988840"/>
          <a:ext cx="9217023" cy="295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3312368"/>
                <a:gridCol w="3744415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항목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BJT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FET</a:t>
                      </a:r>
                      <a:endParaRPr lang="ko-KR" altLang="en-US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기본동작원리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전류로서 전류를 제어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전압로서 전류를 제어</a:t>
                      </a:r>
                      <a:endParaRPr lang="ko-KR" altLang="en-US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반송자 종류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-Bipolar</a:t>
                      </a:r>
                      <a:r>
                        <a:rPr lang="ko-KR" altLang="en-US" smtClean="0"/>
                        <a:t>소자</a:t>
                      </a:r>
                      <a:r>
                        <a:rPr lang="en-US" altLang="ko-KR" smtClean="0"/>
                        <a:t>(</a:t>
                      </a:r>
                      <a:r>
                        <a:rPr lang="ko-KR" altLang="en-US" smtClean="0"/>
                        <a:t>양극성</a:t>
                      </a:r>
                      <a:r>
                        <a:rPr lang="en-US" altLang="ko-KR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smtClean="0"/>
                        <a:t>-</a:t>
                      </a:r>
                      <a:r>
                        <a:rPr lang="ko-KR" altLang="en-US" smtClean="0"/>
                        <a:t>자유전자와 정공이 모두 전도 현상에 참여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-Unipolar</a:t>
                      </a:r>
                      <a:r>
                        <a:rPr lang="ko-KR" altLang="en-US" smtClean="0"/>
                        <a:t>소자 </a:t>
                      </a:r>
                      <a:r>
                        <a:rPr lang="en-US" altLang="ko-KR" smtClean="0"/>
                        <a:t>(</a:t>
                      </a:r>
                      <a:r>
                        <a:rPr lang="ko-KR" altLang="en-US" smtClean="0"/>
                        <a:t>단극성</a:t>
                      </a:r>
                      <a:r>
                        <a:rPr lang="en-US" altLang="ko-KR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smtClean="0"/>
                        <a:t>-</a:t>
                      </a:r>
                      <a:r>
                        <a:rPr lang="ko-KR" altLang="en-US" smtClean="0"/>
                        <a:t>자유전자와 정공 중 하나만이 전도 현상에 참여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29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단자의 명칭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Base/</a:t>
                      </a:r>
                      <a:r>
                        <a:rPr lang="en-US" altLang="ko-KR" baseline="0" smtClean="0"/>
                        <a:t> Emitter/ Collector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Gate/ Source/ Drain</a:t>
                      </a:r>
                      <a:endParaRPr lang="ko-KR" altLang="en-US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종류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PNP, NPN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JFET, MOSFET(N</a:t>
                      </a:r>
                      <a:r>
                        <a:rPr lang="ko-KR" altLang="en-US" smtClean="0"/>
                        <a:t>채널</a:t>
                      </a:r>
                      <a:r>
                        <a:rPr lang="en-US" altLang="ko-KR" smtClean="0"/>
                        <a:t>, P</a:t>
                      </a:r>
                      <a:r>
                        <a:rPr lang="ko-KR" altLang="en-US" smtClean="0"/>
                        <a:t>채널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역할</a:t>
                      </a: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증폭과 스위칭을 하는 소자</a:t>
                      </a: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17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/>
              <a:t>Ⅳ</a:t>
            </a:r>
            <a:r>
              <a:rPr lang="en-US" altLang="ko-KR" sz="2500"/>
              <a:t>-3</a:t>
            </a:r>
            <a:r>
              <a:rPr lang="en-US" altLang="ko-KR"/>
              <a:t>. </a:t>
            </a:r>
            <a:r>
              <a:rPr lang="ko-KR" altLang="en-US"/>
              <a:t>부품</a:t>
            </a:r>
            <a:r>
              <a:rPr lang="en-US" altLang="ko-KR"/>
              <a:t>(Transistor)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23592" y="1722874"/>
            <a:ext cx="8962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BJT</a:t>
            </a:r>
            <a:endParaRPr lang="ko-KR" altLang="en-US" sz="30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84032" y="2480038"/>
            <a:ext cx="4891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두 개의 </a:t>
            </a:r>
            <a:r>
              <a:rPr lang="en-US" altLang="ko-KR" sz="2000" smtClean="0"/>
              <a:t>P-N</a:t>
            </a:r>
            <a:r>
              <a:rPr lang="ko-KR" altLang="en-US" sz="2000" smtClean="0"/>
              <a:t>접합으로 이루어진 트랜지스터</a:t>
            </a:r>
            <a:endParaRPr lang="ko-KR" altLang="en-US" sz="2000"/>
          </a:p>
        </p:txBody>
      </p:sp>
      <p:sp>
        <p:nvSpPr>
          <p:cNvPr id="3" name="TextBox 2"/>
          <p:cNvSpPr txBox="1"/>
          <p:nvPr/>
        </p:nvSpPr>
        <p:spPr>
          <a:xfrm>
            <a:off x="6384032" y="3100318"/>
            <a:ext cx="4891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작은 베이스 전류에 대해서 그 수십</a:t>
            </a:r>
            <a:r>
              <a:rPr lang="en-US" altLang="ko-KR"/>
              <a:t>~</a:t>
            </a:r>
            <a:r>
              <a:rPr lang="ko-KR" altLang="en-US"/>
              <a:t>수백 배에 달하는 컬렉터 전류가 </a:t>
            </a:r>
            <a:r>
              <a:rPr lang="ko-KR" altLang="en-US" smtClean="0"/>
              <a:t>흐른다</a:t>
            </a:r>
            <a:r>
              <a:rPr lang="en-US" altLang="ko-KR" smtClean="0"/>
              <a:t>.  (</a:t>
            </a:r>
            <a:r>
              <a:rPr lang="ko-KR" altLang="en-US" smtClean="0"/>
              <a:t>증폭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384032" y="4149080"/>
            <a:ext cx="4891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베이스에 신호를 주면 전류가 흐르고</a:t>
            </a:r>
            <a:r>
              <a:rPr lang="en-US" altLang="ko-KR" smtClean="0"/>
              <a:t>, </a:t>
            </a:r>
            <a:r>
              <a:rPr lang="ko-KR" altLang="en-US" smtClean="0"/>
              <a:t>신호를 주지 않으면 전류가 흐르지 않는다</a:t>
            </a:r>
            <a:r>
              <a:rPr lang="en-US" altLang="ko-KR" smtClean="0"/>
              <a:t>. (</a:t>
            </a:r>
            <a:r>
              <a:rPr lang="ko-KR" altLang="en-US" smtClean="0"/>
              <a:t>스위칭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4099" name="Picture 3" descr="C:\Users\j3jjj\Desktop\여름작품\백세미나\잡다한 자료\bjt트랜지스터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314" y="2480038"/>
            <a:ext cx="3970191" cy="211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25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92315" y="3068959"/>
            <a:ext cx="4843845" cy="29063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smtClean="0"/>
              <a:t>Ⅳ</a:t>
            </a:r>
            <a:r>
              <a:rPr lang="en-US" altLang="ko-KR" sz="2500" smtClean="0"/>
              <a:t>-3</a:t>
            </a:r>
            <a:r>
              <a:rPr lang="en-US" altLang="ko-KR" smtClean="0"/>
              <a:t>. </a:t>
            </a:r>
            <a:r>
              <a:rPr lang="ko-KR" altLang="en-US" smtClean="0"/>
              <a:t>부품</a:t>
            </a:r>
            <a:r>
              <a:rPr lang="en-US" altLang="ko-KR"/>
              <a:t>(Transistor)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23592" y="1722874"/>
            <a:ext cx="70545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FET(MO</a:t>
            </a:r>
            <a:r>
              <a:rPr lang="en-US" altLang="ko-KR" sz="20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(Metal Oxide: </a:t>
            </a:r>
            <a:r>
              <a:rPr lang="ko-KR" altLang="en-US" sz="20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금속 산화물</a:t>
            </a:r>
            <a:r>
              <a:rPr lang="en-US" altLang="ko-KR" sz="20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r>
              <a:rPr lang="en-US" altLang="ko-KR" sz="30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SFET-N</a:t>
            </a:r>
            <a:r>
              <a:rPr lang="ko-KR" altLang="en-US" sz="30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채널</a:t>
            </a:r>
            <a:r>
              <a:rPr lang="en-US" altLang="ko-KR" sz="30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ko-KR" altLang="en-US" sz="30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5122" name="Picture 2" descr="C:\Users\j3jjj\Desktop\여름작품\백세미나\잡다한 자료\Lateral_mosfe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315" y="3068958"/>
            <a:ext cx="4843845" cy="290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87572" y="3104128"/>
            <a:ext cx="3332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G(</a:t>
            </a:r>
            <a:r>
              <a:rPr lang="ko-KR" altLang="en-US" sz="2000" smtClean="0"/>
              <a:t>게이트</a:t>
            </a:r>
            <a:r>
              <a:rPr lang="en-US" altLang="ko-KR" sz="2000" smtClean="0"/>
              <a:t>) = BJT</a:t>
            </a:r>
            <a:r>
              <a:rPr lang="ko-KR" altLang="en-US" sz="2000" smtClean="0"/>
              <a:t>의 </a:t>
            </a:r>
            <a:r>
              <a:rPr lang="en-US" altLang="ko-KR" sz="2000" smtClean="0"/>
              <a:t>B(</a:t>
            </a:r>
            <a:r>
              <a:rPr lang="ko-KR" altLang="en-US" sz="2000" smtClean="0"/>
              <a:t>베이스</a:t>
            </a:r>
            <a:r>
              <a:rPr lang="en-US" altLang="ko-KR" sz="200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87572" y="4304472"/>
            <a:ext cx="2975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S(</a:t>
            </a:r>
            <a:r>
              <a:rPr lang="ko-KR" altLang="en-US" sz="2000"/>
              <a:t>소스</a:t>
            </a:r>
            <a:r>
              <a:rPr lang="en-US" altLang="ko-KR" sz="2000"/>
              <a:t>)= BJT</a:t>
            </a:r>
            <a:r>
              <a:rPr lang="ko-KR" altLang="en-US" sz="2000"/>
              <a:t>의 </a:t>
            </a:r>
            <a:r>
              <a:rPr lang="en-US" altLang="ko-KR" sz="2000"/>
              <a:t>E(</a:t>
            </a:r>
            <a:r>
              <a:rPr lang="ko-KR" altLang="en-US" sz="2000"/>
              <a:t>이미터</a:t>
            </a:r>
            <a:r>
              <a:rPr lang="en-US" altLang="ko-KR" sz="2000" smtClean="0"/>
              <a:t>)</a:t>
            </a:r>
            <a:endParaRPr lang="en-US" altLang="ko-KR" sz="2000"/>
          </a:p>
        </p:txBody>
      </p:sp>
      <p:sp>
        <p:nvSpPr>
          <p:cNvPr id="7" name="TextBox 6"/>
          <p:cNvSpPr txBox="1"/>
          <p:nvPr/>
        </p:nvSpPr>
        <p:spPr>
          <a:xfrm>
            <a:off x="7587572" y="3694090"/>
            <a:ext cx="3273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D(</a:t>
            </a:r>
            <a:r>
              <a:rPr lang="ko-KR" altLang="en-US" sz="2000"/>
              <a:t>드레인</a:t>
            </a:r>
            <a:r>
              <a:rPr lang="en-US" altLang="ko-KR" sz="2000"/>
              <a:t>)= BJT</a:t>
            </a:r>
            <a:r>
              <a:rPr lang="ko-KR" altLang="en-US" sz="2000"/>
              <a:t>의 </a:t>
            </a:r>
            <a:r>
              <a:rPr lang="en-US" altLang="ko-KR" sz="2000"/>
              <a:t>C(</a:t>
            </a:r>
            <a:r>
              <a:rPr lang="ko-KR" altLang="en-US" sz="2000"/>
              <a:t>콜렉터</a:t>
            </a:r>
            <a:r>
              <a:rPr lang="en-US" altLang="ko-KR" sz="2000" smtClean="0"/>
              <a:t>)</a:t>
            </a:r>
            <a:endParaRPr lang="en-US" altLang="ko-KR" sz="2000"/>
          </a:p>
        </p:txBody>
      </p:sp>
      <p:sp>
        <p:nvSpPr>
          <p:cNvPr id="8" name="TextBox 7"/>
          <p:cNvSpPr txBox="1"/>
          <p:nvPr/>
        </p:nvSpPr>
        <p:spPr>
          <a:xfrm>
            <a:off x="5533001" y="4778464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x: </a:t>
            </a:r>
            <a:r>
              <a:rPr lang="ko-KR" altLang="en-US" smtClean="0"/>
              <a:t>전자의 방향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396488" y="4437112"/>
            <a:ext cx="260584" cy="2674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719736" y="4415639"/>
            <a:ext cx="260584" cy="2674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25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Ⅳ</a:t>
            </a:r>
            <a:r>
              <a:rPr lang="en-US" altLang="ko-KR" sz="250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-4</a:t>
            </a:r>
            <a:r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사용한 </a:t>
            </a:r>
            <a:r>
              <a:rPr lang="ko-KR" altLang="en-US" smtClean="0"/>
              <a:t>부품</a:t>
            </a:r>
            <a:r>
              <a:rPr lang="en-US" altLang="ko-KR" smtClean="0"/>
              <a:t>(Regulator)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9432" y="1844824"/>
            <a:ext cx="29979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R-78C5.0-1.0</a:t>
            </a:r>
            <a:endParaRPr lang="ko-KR" altLang="en-US" sz="30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왼쪽 대괄호 7"/>
          <p:cNvSpPr/>
          <p:nvPr/>
        </p:nvSpPr>
        <p:spPr>
          <a:xfrm>
            <a:off x="5951984" y="2564904"/>
            <a:ext cx="216024" cy="2569468"/>
          </a:xfrm>
          <a:prstGeom prst="lef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대괄호 9"/>
          <p:cNvSpPr/>
          <p:nvPr/>
        </p:nvSpPr>
        <p:spPr>
          <a:xfrm>
            <a:off x="10992544" y="2564904"/>
            <a:ext cx="194489" cy="2569468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68008" y="2204864"/>
            <a:ext cx="4824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ko-KR" altLang="en-US" smtClean="0"/>
              <a:t>전압</a:t>
            </a:r>
            <a:r>
              <a:rPr lang="en-US" altLang="ko-KR"/>
              <a:t> </a:t>
            </a:r>
            <a:r>
              <a:rPr lang="en-US" altLang="ko-KR" smtClean="0"/>
              <a:t>– </a:t>
            </a:r>
            <a:r>
              <a:rPr lang="ko-KR" altLang="en-US" smtClean="0"/>
              <a:t>입력</a:t>
            </a:r>
            <a:r>
              <a:rPr lang="en-US" altLang="ko-KR" smtClean="0"/>
              <a:t>(</a:t>
            </a:r>
            <a:r>
              <a:rPr lang="ko-KR" altLang="en-US" smtClean="0"/>
              <a:t>최소</a:t>
            </a:r>
            <a:r>
              <a:rPr lang="en-US" altLang="ko-KR" smtClean="0"/>
              <a:t>):	  </a:t>
            </a:r>
            <a:r>
              <a:rPr lang="en-US" altLang="ko-KR"/>
              <a:t>8</a:t>
            </a:r>
            <a:r>
              <a:rPr lang="en-US" altLang="ko-KR" smtClean="0"/>
              <a:t>V</a:t>
            </a:r>
            <a:endParaRPr lang="en-US" altLang="ko-KR"/>
          </a:p>
          <a:p>
            <a:r>
              <a:rPr lang="ko-KR" altLang="en-US"/>
              <a:t>전압</a:t>
            </a:r>
            <a:r>
              <a:rPr lang="en-US" altLang="ko-KR"/>
              <a:t> – </a:t>
            </a:r>
            <a:r>
              <a:rPr lang="ko-KR" altLang="en-US"/>
              <a:t>입력</a:t>
            </a:r>
            <a:r>
              <a:rPr lang="en-US" altLang="ko-KR"/>
              <a:t>(</a:t>
            </a:r>
            <a:r>
              <a:rPr lang="ko-KR" altLang="en-US" smtClean="0"/>
              <a:t>최</a:t>
            </a:r>
            <a:r>
              <a:rPr lang="ko-KR" altLang="en-US"/>
              <a:t>대</a:t>
            </a:r>
            <a:r>
              <a:rPr lang="en-US" altLang="ko-KR" smtClean="0"/>
              <a:t>):</a:t>
            </a:r>
            <a:r>
              <a:rPr lang="en-US" altLang="ko-KR"/>
              <a:t>	  4</a:t>
            </a:r>
            <a:r>
              <a:rPr lang="en-US" altLang="ko-KR" smtClean="0"/>
              <a:t>2V</a:t>
            </a:r>
          </a:p>
          <a:p>
            <a:r>
              <a:rPr lang="ko-KR" altLang="en-US" smtClean="0"/>
              <a:t>전압 </a:t>
            </a:r>
            <a:r>
              <a:rPr lang="en-US" altLang="ko-KR" smtClean="0"/>
              <a:t>– </a:t>
            </a:r>
            <a:r>
              <a:rPr lang="ko-KR" altLang="en-US" smtClean="0"/>
              <a:t>출력 </a:t>
            </a:r>
            <a:r>
              <a:rPr lang="en-US" altLang="ko-KR" smtClean="0"/>
              <a:t>1:	  5V</a:t>
            </a:r>
            <a:endParaRPr lang="en-US" altLang="ko-KR"/>
          </a:p>
          <a:p>
            <a:r>
              <a:rPr lang="ko-KR" altLang="en-US" smtClean="0"/>
              <a:t>전류 </a:t>
            </a:r>
            <a:r>
              <a:rPr lang="en-US" altLang="ko-KR" smtClean="0"/>
              <a:t>– </a:t>
            </a:r>
            <a:r>
              <a:rPr lang="ko-KR" altLang="en-US" smtClean="0"/>
              <a:t>출력</a:t>
            </a:r>
            <a:r>
              <a:rPr lang="en-US" altLang="ko-KR" smtClean="0"/>
              <a:t>(</a:t>
            </a:r>
            <a:r>
              <a:rPr lang="ko-KR" altLang="en-US" smtClean="0"/>
              <a:t>최대</a:t>
            </a:r>
            <a:r>
              <a:rPr lang="en-US" altLang="ko-KR" smtClean="0"/>
              <a:t>):   1.0A</a:t>
            </a:r>
          </a:p>
          <a:p>
            <a:r>
              <a:rPr lang="ko-KR" altLang="en-US" smtClean="0"/>
              <a:t>전력</a:t>
            </a:r>
            <a:r>
              <a:rPr lang="en-US" altLang="ko-KR" smtClean="0"/>
              <a:t>(</a:t>
            </a:r>
            <a:r>
              <a:rPr lang="ko-KR" altLang="en-US" smtClean="0"/>
              <a:t>와트</a:t>
            </a:r>
            <a:r>
              <a:rPr lang="en-US" altLang="ko-KR" smtClean="0"/>
              <a:t>):	  5W</a:t>
            </a:r>
          </a:p>
        </p:txBody>
      </p:sp>
      <p:pic>
        <p:nvPicPr>
          <p:cNvPr id="14" name="Picture 2" descr="C:\Users\j3jjj\Desktop\여름작품\data\R-78B5.0-1.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257" y="2780928"/>
            <a:ext cx="2183904" cy="218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j3jjj\Desktop\여름작품\백세미나\잡다한 자료\R-78은 스위칭 레귤레이터다_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255" y="4663683"/>
            <a:ext cx="3322638" cy="31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54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575638" y="404664"/>
            <a:ext cx="9144000" cy="1143000"/>
          </a:xfrm>
        </p:spPr>
        <p:txBody>
          <a:bodyPr rtlCol="0"/>
          <a:lstStyle/>
          <a:p>
            <a:r>
              <a:rPr lang="en-US" altLang="ko-KR"/>
              <a:t>Ⅱ. </a:t>
            </a:r>
            <a:r>
              <a:rPr lang="ko-KR" altLang="en-US"/>
              <a:t>블록도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79776" y="2769169"/>
            <a:ext cx="1584176" cy="2651647"/>
          </a:xfrm>
          <a:prstGeom prst="rect">
            <a:avLst/>
          </a:prstGeom>
          <a:solidFill>
            <a:schemeClr val="accent3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Atmega </a:t>
            </a:r>
            <a:r>
              <a:rPr lang="en-US" altLang="ko-KR" smtClean="0"/>
              <a:t>128A</a:t>
            </a:r>
            <a:endParaRPr lang="ko-KR" altLang="en-US"/>
          </a:p>
        </p:txBody>
      </p:sp>
      <p:sp>
        <p:nvSpPr>
          <p:cNvPr id="5" name="순서도: 처리 4"/>
          <p:cNvSpPr/>
          <p:nvPr/>
        </p:nvSpPr>
        <p:spPr>
          <a:xfrm>
            <a:off x="7680176" y="3396317"/>
            <a:ext cx="1728192" cy="648072"/>
          </a:xfrm>
          <a:prstGeom prst="flowChartProcess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AX-12A, AX-12+</a:t>
            </a:r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7680176" y="4604320"/>
            <a:ext cx="1728192" cy="1632992"/>
          </a:xfrm>
          <a:prstGeom prst="flowChartProcess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BLUETOOTH Module</a:t>
            </a:r>
            <a:endParaRPr lang="ko-KR" altLang="en-US"/>
          </a:p>
        </p:txBody>
      </p:sp>
      <p:sp>
        <p:nvSpPr>
          <p:cNvPr id="14" name="순서도: 처리 13"/>
          <p:cNvSpPr/>
          <p:nvPr/>
        </p:nvSpPr>
        <p:spPr>
          <a:xfrm>
            <a:off x="9696400" y="2893114"/>
            <a:ext cx="1359768" cy="648072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ROBOT</a:t>
            </a:r>
            <a:endParaRPr lang="ko-KR" altLang="en-US"/>
          </a:p>
        </p:txBody>
      </p:sp>
      <p:sp>
        <p:nvSpPr>
          <p:cNvPr id="36" name="순서도: 처리 35"/>
          <p:cNvSpPr/>
          <p:nvPr/>
        </p:nvSpPr>
        <p:spPr>
          <a:xfrm>
            <a:off x="2291127" y="3718715"/>
            <a:ext cx="1158316" cy="752554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/>
              <a:t>R-78B5.0-1.0</a:t>
            </a:r>
          </a:p>
          <a:p>
            <a:pPr algn="ctr"/>
            <a:r>
              <a:rPr lang="en-US" altLang="ko-KR" smtClean="0"/>
              <a:t>(11.1v-&gt;5v)</a:t>
            </a:r>
            <a:endParaRPr lang="en-US" altLang="ko-KR"/>
          </a:p>
        </p:txBody>
      </p:sp>
      <p:sp>
        <p:nvSpPr>
          <p:cNvPr id="37" name="순서도: 처리 36"/>
          <p:cNvSpPr/>
          <p:nvPr/>
        </p:nvSpPr>
        <p:spPr>
          <a:xfrm>
            <a:off x="191344" y="2140560"/>
            <a:ext cx="1158316" cy="752554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11.1V</a:t>
            </a:r>
            <a:endParaRPr lang="en-US" altLang="ko-KR"/>
          </a:p>
        </p:txBody>
      </p:sp>
      <p:cxnSp>
        <p:nvCxnSpPr>
          <p:cNvPr id="38" name="직선 화살표 연결선 37"/>
          <p:cNvCxnSpPr>
            <a:endCxn id="36" idx="0"/>
          </p:cNvCxnSpPr>
          <p:nvPr/>
        </p:nvCxnSpPr>
        <p:spPr>
          <a:xfrm>
            <a:off x="2870285" y="2516837"/>
            <a:ext cx="0" cy="120187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6" idx="3"/>
            <a:endCxn id="3" idx="1"/>
          </p:cNvCxnSpPr>
          <p:nvPr/>
        </p:nvCxnSpPr>
        <p:spPr>
          <a:xfrm>
            <a:off x="3449443" y="4094992"/>
            <a:ext cx="630333" cy="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37" idx="3"/>
            <a:endCxn id="5" idx="0"/>
          </p:cNvCxnSpPr>
          <p:nvPr/>
        </p:nvCxnSpPr>
        <p:spPr>
          <a:xfrm>
            <a:off x="1349660" y="2516837"/>
            <a:ext cx="7194612" cy="879480"/>
          </a:xfrm>
          <a:prstGeom prst="bentConnector2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5375920" y="5951097"/>
            <a:ext cx="2328609" cy="2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처리 20"/>
          <p:cNvSpPr/>
          <p:nvPr/>
        </p:nvSpPr>
        <p:spPr>
          <a:xfrm>
            <a:off x="4367808" y="5574820"/>
            <a:ext cx="1158316" cy="752554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/>
              <a:t>LM11178-3.3</a:t>
            </a:r>
          </a:p>
          <a:p>
            <a:pPr algn="ctr"/>
            <a:r>
              <a:rPr lang="en-US" altLang="ko-KR" smtClean="0"/>
              <a:t>(5v-&gt;3.3v)</a:t>
            </a:r>
            <a:endParaRPr lang="en-US" altLang="ko-KR"/>
          </a:p>
        </p:txBody>
      </p:sp>
      <p:sp>
        <p:nvSpPr>
          <p:cNvPr id="34" name="순서도: 처리 33"/>
          <p:cNvSpPr/>
          <p:nvPr/>
        </p:nvSpPr>
        <p:spPr>
          <a:xfrm>
            <a:off x="10066167" y="5044616"/>
            <a:ext cx="1159200" cy="752400"/>
          </a:xfrm>
          <a:prstGeom prst="flowChartProcess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Phone</a:t>
            </a:r>
          </a:p>
          <a:p>
            <a:pPr algn="ctr"/>
            <a:r>
              <a:rPr lang="en-US" altLang="ko-KR" smtClean="0"/>
              <a:t>(app)</a:t>
            </a:r>
            <a:endParaRPr lang="ko-KR" altLang="en-US"/>
          </a:p>
        </p:txBody>
      </p:sp>
      <p:cxnSp>
        <p:nvCxnSpPr>
          <p:cNvPr id="18" name="직선 화살표 연결선 17"/>
          <p:cNvCxnSpPr>
            <a:endCxn id="5" idx="1"/>
          </p:cNvCxnSpPr>
          <p:nvPr/>
        </p:nvCxnSpPr>
        <p:spPr>
          <a:xfrm>
            <a:off x="5676655" y="3720353"/>
            <a:ext cx="2003521" cy="0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5652300" y="5157192"/>
            <a:ext cx="2052229" cy="0"/>
          </a:xfrm>
          <a:prstGeom prst="straightConnector1">
            <a:avLst/>
          </a:prstGeom>
          <a:ln w="5080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41376" y="3339247"/>
            <a:ext cx="10740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smtClean="0"/>
              <a:t>UART </a:t>
            </a:r>
            <a:r>
              <a:rPr lang="ko-KR" altLang="en-US" sz="1500" smtClean="0"/>
              <a:t>통신</a:t>
            </a:r>
            <a:endParaRPr lang="ko-KR" altLang="en-US" sz="1500"/>
          </a:p>
        </p:txBody>
      </p:sp>
      <p:cxnSp>
        <p:nvCxnSpPr>
          <p:cNvPr id="30" name="직선 화살표 연결선 29"/>
          <p:cNvCxnSpPr>
            <a:stCxn id="34" idx="1"/>
            <a:endCxn id="10" idx="3"/>
          </p:cNvCxnSpPr>
          <p:nvPr/>
        </p:nvCxnSpPr>
        <p:spPr>
          <a:xfrm flipH="1">
            <a:off x="9408368" y="5420816"/>
            <a:ext cx="657799" cy="0"/>
          </a:xfrm>
          <a:prstGeom prst="straightConnector1">
            <a:avLst/>
          </a:prstGeom>
          <a:ln w="5080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36" idx="2"/>
            <a:endCxn id="21" idx="1"/>
          </p:cNvCxnSpPr>
          <p:nvPr/>
        </p:nvCxnSpPr>
        <p:spPr>
          <a:xfrm rot="16200000" flipH="1">
            <a:off x="2879132" y="4462421"/>
            <a:ext cx="1479828" cy="1497523"/>
          </a:xfrm>
          <a:prstGeom prst="bentConnector2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559496" y="1844824"/>
            <a:ext cx="8136904" cy="4896544"/>
          </a:xfrm>
          <a:prstGeom prst="rect">
            <a:avLst/>
          </a:prstGeom>
          <a:noFill/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12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Ⅳ</a:t>
            </a:r>
            <a:r>
              <a:rPr lang="en-US" altLang="ko-KR" sz="250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-4</a:t>
            </a:r>
            <a:r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사용한 </a:t>
            </a:r>
            <a:r>
              <a:rPr lang="ko-KR" altLang="en-US" smtClean="0"/>
              <a:t>부품</a:t>
            </a:r>
            <a:r>
              <a:rPr lang="en-US" altLang="ko-KR" smtClean="0"/>
              <a:t>(Servo)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9432" y="1844824"/>
            <a:ext cx="41946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DYNAMIXEL AX-12A</a:t>
            </a:r>
            <a:endParaRPr lang="ko-KR" altLang="en-US" sz="30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왼쪽 대괄호 17"/>
          <p:cNvSpPr/>
          <p:nvPr/>
        </p:nvSpPr>
        <p:spPr>
          <a:xfrm>
            <a:off x="5951984" y="2492896"/>
            <a:ext cx="216024" cy="3456384"/>
          </a:xfrm>
          <a:prstGeom prst="lef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대괄호 18"/>
          <p:cNvSpPr/>
          <p:nvPr/>
        </p:nvSpPr>
        <p:spPr>
          <a:xfrm>
            <a:off x="10992544" y="2492896"/>
            <a:ext cx="194489" cy="3456384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232" y="2828342"/>
            <a:ext cx="3425957" cy="256946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159588" y="2643877"/>
            <a:ext cx="48245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/>
              <a:t>Operating </a:t>
            </a:r>
            <a:r>
              <a:rPr lang="en-US" altLang="ko-KR" smtClean="0"/>
              <a:t>Angle:	300</a:t>
            </a:r>
            <a:r>
              <a:rPr lang="en-US" altLang="ko-KR"/>
              <a:t> °</a:t>
            </a:r>
          </a:p>
          <a:p>
            <a:r>
              <a:rPr lang="ko-KR" altLang="en-US" smtClean="0"/>
              <a:t>최소 </a:t>
            </a:r>
            <a:r>
              <a:rPr lang="ko-KR" altLang="en-US"/>
              <a:t>제어각 </a:t>
            </a:r>
            <a:r>
              <a:rPr lang="en-US" altLang="ko-KR" smtClean="0"/>
              <a:t>:	0.29</a:t>
            </a:r>
            <a:r>
              <a:rPr lang="en-US" altLang="ko-KR"/>
              <a:t>°</a:t>
            </a:r>
          </a:p>
          <a:p>
            <a:r>
              <a:rPr lang="ko-KR" altLang="en-US" smtClean="0"/>
              <a:t>기어비 </a:t>
            </a:r>
            <a:r>
              <a:rPr lang="en-US" altLang="ko-KR" smtClean="0"/>
              <a:t>:		1/254</a:t>
            </a:r>
          </a:p>
          <a:p>
            <a:r>
              <a:rPr lang="ko-KR" altLang="en-US" smtClean="0"/>
              <a:t>입력 전압</a:t>
            </a:r>
            <a:r>
              <a:rPr lang="en-US" altLang="ko-KR" smtClean="0"/>
              <a:t>: 	</a:t>
            </a:r>
            <a:r>
              <a:rPr lang="en-US" altLang="ko-KR"/>
              <a:t>9</a:t>
            </a:r>
            <a:r>
              <a:rPr lang="en-US" altLang="ko-KR" smtClean="0"/>
              <a:t>V-12V  (</a:t>
            </a:r>
            <a:r>
              <a:rPr lang="ko-KR" altLang="en-US" smtClean="0"/>
              <a:t>권장 전압 </a:t>
            </a:r>
            <a:r>
              <a:rPr lang="en-US" altLang="ko-KR" smtClean="0"/>
              <a:t>11.1V)</a:t>
            </a:r>
          </a:p>
          <a:p>
            <a:r>
              <a:rPr lang="en-US" altLang="ko-KR"/>
              <a:t>Stall Torque : 	</a:t>
            </a:r>
            <a:r>
              <a:rPr lang="en-US" altLang="ko-KR" smtClean="0"/>
              <a:t>1.5N.m </a:t>
            </a:r>
            <a:r>
              <a:rPr lang="en-US" altLang="ko-KR"/>
              <a:t>(at 12V, 1.5A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통신방식</a:t>
            </a:r>
            <a:r>
              <a:rPr lang="en-US" altLang="ko-KR" smtClean="0"/>
              <a:t>: 	UART</a:t>
            </a:r>
            <a:r>
              <a:rPr lang="ko-KR" altLang="en-US" smtClean="0"/>
              <a:t>통신</a:t>
            </a:r>
            <a:r>
              <a:rPr lang="en-US" altLang="ko-KR"/>
              <a:t>	</a:t>
            </a:r>
          </a:p>
          <a:p>
            <a:r>
              <a:rPr lang="en-US" altLang="ko-KR" smtClean="0"/>
              <a:t>	</a:t>
            </a:r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52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Ⅳ</a:t>
            </a:r>
            <a:r>
              <a:rPr lang="en-US" altLang="ko-KR" sz="250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-4</a:t>
            </a:r>
            <a:r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사용한 </a:t>
            </a:r>
            <a:r>
              <a:rPr lang="ko-KR" altLang="en-US" smtClean="0"/>
              <a:t>부품</a:t>
            </a:r>
            <a:r>
              <a:rPr lang="en-US" altLang="ko-KR" smtClean="0"/>
              <a:t>(Servo)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9432" y="1844824"/>
            <a:ext cx="41946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DYNAMIXEL AX-12A</a:t>
            </a:r>
            <a:endParaRPr lang="ko-KR" altLang="en-US" sz="30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Picture 3" descr="C:\Users\j3jjj\Desktop\여름작품\백세미나\잡다한 자료\74HC126진리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095" y="2382467"/>
            <a:ext cx="2520280" cy="238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3jjj\Desktop\여름작품\백세미나\잡다한 자료\74HC04진리표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16" y="4969908"/>
            <a:ext cx="4020038" cy="119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3jjj\Desktop\여름작품\백세미나\잡다한 자료\half duplex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2852936"/>
            <a:ext cx="5701815" cy="300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99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Ⅳ</a:t>
            </a:r>
            <a:r>
              <a:rPr lang="en-US" altLang="ko-KR" sz="250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-4</a:t>
            </a:r>
            <a:r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사용한 </a:t>
            </a:r>
            <a:r>
              <a:rPr lang="ko-KR" altLang="en-US" smtClean="0"/>
              <a:t>부품</a:t>
            </a:r>
            <a:r>
              <a:rPr lang="en-US" altLang="ko-KR" smtClean="0"/>
              <a:t>(Bluetooth)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9432" y="1844824"/>
            <a:ext cx="37768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Parani-BCD210DC</a:t>
            </a:r>
            <a:endParaRPr lang="ko-KR" altLang="en-US" sz="30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왼쪽 대괄호 9"/>
          <p:cNvSpPr/>
          <p:nvPr/>
        </p:nvSpPr>
        <p:spPr>
          <a:xfrm>
            <a:off x="5951984" y="3501007"/>
            <a:ext cx="216024" cy="1944217"/>
          </a:xfrm>
          <a:prstGeom prst="lef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대괄호 10"/>
          <p:cNvSpPr/>
          <p:nvPr/>
        </p:nvSpPr>
        <p:spPr>
          <a:xfrm>
            <a:off x="10416480" y="3501007"/>
            <a:ext cx="194489" cy="1944217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68008" y="2398822"/>
            <a:ext cx="48245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ko-KR" altLang="en-US" smtClean="0"/>
              <a:t>권장 동작 범위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Supply </a:t>
            </a:r>
            <a:r>
              <a:rPr lang="en-US" altLang="ko-KR"/>
              <a:t>voltage:  </a:t>
            </a:r>
            <a:r>
              <a:rPr lang="en-US" altLang="ko-KR" smtClean="0"/>
              <a:t>	3.3V</a:t>
            </a:r>
            <a:endParaRPr lang="en-US" altLang="ko-KR"/>
          </a:p>
          <a:p>
            <a:r>
              <a:rPr lang="en-US" altLang="ko-KR"/>
              <a:t>Supply current: </a:t>
            </a:r>
            <a:r>
              <a:rPr lang="en-US" altLang="ko-KR" smtClean="0"/>
              <a:t>	80mA</a:t>
            </a:r>
            <a:endParaRPr lang="en-US" altLang="ko-KR"/>
          </a:p>
          <a:p>
            <a:r>
              <a:rPr lang="ko-KR" altLang="en-US" smtClean="0"/>
              <a:t>통신방</a:t>
            </a:r>
            <a:r>
              <a:rPr lang="ko-KR" altLang="en-US"/>
              <a:t>식</a:t>
            </a:r>
            <a:r>
              <a:rPr lang="en-US" altLang="ko-KR" smtClean="0"/>
              <a:t>:	 </a:t>
            </a:r>
            <a:r>
              <a:rPr lang="pl-PL" altLang="ko-KR" smtClean="0"/>
              <a:t>UART</a:t>
            </a:r>
            <a:r>
              <a:rPr lang="ko-KR" altLang="en-US" smtClean="0"/>
              <a:t>통신</a:t>
            </a:r>
            <a:endParaRPr lang="en-US" altLang="ko-KR" smtClean="0"/>
          </a:p>
        </p:txBody>
      </p:sp>
      <p:pic>
        <p:nvPicPr>
          <p:cNvPr id="6146" name="Picture 2" descr="C:\Users\j3jjj\Desktop\여름작품\백세미나\잡다한 자료\bcd210d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138" y="3061980"/>
            <a:ext cx="2921000" cy="29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72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Ⅳ</a:t>
            </a:r>
            <a:r>
              <a:rPr lang="en-US" altLang="ko-KR" sz="250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-4</a:t>
            </a:r>
            <a:r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사용한 </a:t>
            </a:r>
            <a:r>
              <a:rPr lang="ko-KR" altLang="en-US" smtClean="0"/>
              <a:t>부품</a:t>
            </a:r>
            <a:r>
              <a:rPr lang="en-US" altLang="ko-KR" smtClean="0"/>
              <a:t>(B</a:t>
            </a:r>
            <a:r>
              <a:rPr lang="en-US" altLang="ko-KR"/>
              <a:t>attery</a:t>
            </a:r>
            <a:r>
              <a:rPr lang="en-US" altLang="ko-KR" smtClean="0"/>
              <a:t>)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548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Ⅳ</a:t>
            </a:r>
            <a:r>
              <a:rPr lang="en-US" altLang="ko-KR" sz="250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-5</a:t>
            </a:r>
            <a:r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mtClean="0"/>
              <a:t>사용하지 않은</a:t>
            </a:r>
            <a:r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mtClean="0"/>
              <a:t>부품</a:t>
            </a:r>
            <a:r>
              <a:rPr lang="en-US" altLang="ko-KR" smtClean="0"/>
              <a:t>(Motor Drive)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9432" y="1844824"/>
            <a:ext cx="2323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/>
              <a:t> </a:t>
            </a:r>
            <a:r>
              <a:rPr lang="en-US" altLang="ko-KR" sz="3200" b="1"/>
              <a:t>TB6612FNG </a:t>
            </a:r>
            <a:endParaRPr lang="ko-KR" altLang="en-US" sz="30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왼쪽 대괄호 9"/>
          <p:cNvSpPr/>
          <p:nvPr/>
        </p:nvSpPr>
        <p:spPr>
          <a:xfrm>
            <a:off x="5591944" y="2994077"/>
            <a:ext cx="216024" cy="2451147"/>
          </a:xfrm>
          <a:prstGeom prst="lef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대괄호 10"/>
          <p:cNvSpPr/>
          <p:nvPr/>
        </p:nvSpPr>
        <p:spPr>
          <a:xfrm>
            <a:off x="11136560" y="2994077"/>
            <a:ext cx="194489" cy="2451147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 descr="C:\Users\j3jjj\Desktop\여름작품\백세미나\잡다한 자료\TB6612F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2994077"/>
            <a:ext cx="3384376" cy="253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3jjj\Desktop\여름작품\백세미나\잡다한 자료\모터 드라이브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3775855"/>
            <a:ext cx="5608759" cy="88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61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Ⅳ</a:t>
            </a:r>
            <a:r>
              <a:rPr lang="en-US" altLang="ko-KR" sz="250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-5</a:t>
            </a:r>
            <a:r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mtClean="0"/>
              <a:t>사용하지 않은</a:t>
            </a:r>
            <a:r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mtClean="0"/>
              <a:t>부품</a:t>
            </a:r>
            <a:r>
              <a:rPr lang="en-US" altLang="ko-KR" smtClean="0"/>
              <a:t>(Motor Drive)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9432" y="1844824"/>
            <a:ext cx="2323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/>
              <a:t> </a:t>
            </a:r>
            <a:r>
              <a:rPr lang="en-US" altLang="ko-KR" sz="3200" b="1"/>
              <a:t>TB6612FNG </a:t>
            </a:r>
            <a:endParaRPr lang="ko-KR" altLang="en-US" sz="30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3074" name="Picture 2" descr="C:\Users\j3jjj\Desktop\여름작품\백세미나\잡다한 자료\모터드라이브 회로도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2708920"/>
            <a:ext cx="8153400" cy="305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20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Ⅳ</a:t>
            </a:r>
            <a:r>
              <a:rPr lang="en-US" altLang="ko-KR" sz="250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-5</a:t>
            </a:r>
            <a:r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mtClean="0"/>
              <a:t>사용하지 않은</a:t>
            </a:r>
            <a:r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mtClean="0"/>
              <a:t>부품</a:t>
            </a:r>
            <a:r>
              <a:rPr lang="en-US" altLang="ko-KR" smtClean="0"/>
              <a:t>(Motor Drive)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9432" y="1844824"/>
            <a:ext cx="2323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/>
              <a:t> </a:t>
            </a:r>
            <a:r>
              <a:rPr lang="en-US" altLang="ko-KR" sz="3200" b="1"/>
              <a:t>TB6612FNG </a:t>
            </a:r>
            <a:endParaRPr lang="ko-KR" altLang="en-US" sz="30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5123" name="Picture 3" descr="C:\Users\j3jjj\Desktop\여름작품\백세미나\잡다한 자료\모터드라이브 회로도 합침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2780928"/>
            <a:ext cx="9046917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912424" y="1937156"/>
            <a:ext cx="1683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Mosfet-p</a:t>
            </a:r>
            <a:r>
              <a:rPr lang="ko-KR" altLang="en-US" sz="2000" smtClean="0"/>
              <a:t>채널</a:t>
            </a:r>
            <a:endParaRPr lang="ko-KR" altLang="en-US" sz="20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12424" y="4469050"/>
            <a:ext cx="16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Mosfet-</a:t>
            </a:r>
            <a:r>
              <a:rPr lang="en-US" altLang="ko-KR" sz="2000"/>
              <a:t>n</a:t>
            </a:r>
            <a:r>
              <a:rPr lang="ko-KR" altLang="en-US" sz="2000" smtClean="0"/>
              <a:t>채널</a:t>
            </a:r>
            <a:endParaRPr lang="ko-KR" altLang="en-US" sz="20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5126" name="Picture 6" descr="C:\Users\j3jjj\Desktop\여름작품\백세미나\잡다한 자료\mosfet p채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333" y="2429599"/>
            <a:ext cx="1961656" cy="147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Users\j3jjj\Desktop\여름작품\백세미나\잡다한 자료\mosfet n채널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333" y="4869160"/>
            <a:ext cx="1972844" cy="147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77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67608" y="1676400"/>
            <a:ext cx="6048672" cy="45162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575638" y="404664"/>
            <a:ext cx="9144000" cy="1143000"/>
          </a:xfrm>
        </p:spPr>
        <p:txBody>
          <a:bodyPr rtlCol="0"/>
          <a:lstStyle/>
          <a:p>
            <a:r>
              <a:rPr lang="en-US" altLang="ko-KR" smtClean="0"/>
              <a:t>Ⅴ. </a:t>
            </a:r>
            <a:r>
              <a:rPr lang="ko-KR" altLang="en-US" smtClean="0"/>
              <a:t>회로도</a:t>
            </a:r>
            <a:r>
              <a:rPr lang="en-US" altLang="ko-KR" smtClean="0"/>
              <a:t>(PAGE1)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1676400"/>
            <a:ext cx="6048672" cy="4516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032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31704" y="1588004"/>
            <a:ext cx="7128792" cy="48217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575638" y="404664"/>
            <a:ext cx="9144000" cy="1143000"/>
          </a:xfrm>
        </p:spPr>
        <p:txBody>
          <a:bodyPr rtlCol="0"/>
          <a:lstStyle/>
          <a:p>
            <a:r>
              <a:rPr lang="en-US" altLang="ko-KR" smtClean="0"/>
              <a:t>Ⅴ. </a:t>
            </a:r>
            <a:r>
              <a:rPr lang="ko-KR" altLang="en-US" smtClean="0"/>
              <a:t>회로도</a:t>
            </a:r>
            <a:r>
              <a:rPr lang="en-US" altLang="ko-KR" smtClean="0"/>
              <a:t>(PAGE2)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1588004"/>
            <a:ext cx="7128792" cy="4847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16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855640" y="1628800"/>
            <a:ext cx="6394843" cy="36724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575638" y="404664"/>
            <a:ext cx="9144000" cy="1143000"/>
          </a:xfrm>
        </p:spPr>
        <p:txBody>
          <a:bodyPr rtlCol="0"/>
          <a:lstStyle/>
          <a:p>
            <a:r>
              <a:rPr lang="en-US" altLang="ko-KR" smtClean="0"/>
              <a:t>Ⅴ. </a:t>
            </a:r>
            <a:r>
              <a:rPr lang="ko-KR" altLang="en-US" smtClean="0"/>
              <a:t>회로도</a:t>
            </a:r>
            <a:r>
              <a:rPr lang="en-US" altLang="ko-KR" smtClean="0"/>
              <a:t>(PAGE3)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1628800"/>
            <a:ext cx="6394843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676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575638" y="404664"/>
            <a:ext cx="9144000" cy="1143000"/>
          </a:xfrm>
        </p:spPr>
        <p:txBody>
          <a:bodyPr rtlCol="0"/>
          <a:lstStyle/>
          <a:p>
            <a:r>
              <a:rPr lang="en-US" altLang="ko-KR" sz="2500" smtClean="0"/>
              <a:t>Ⅲ-1</a:t>
            </a:r>
            <a:r>
              <a:rPr lang="en-US" altLang="ko-KR" smtClean="0"/>
              <a:t>. </a:t>
            </a:r>
            <a:r>
              <a:rPr lang="ko-KR" altLang="en-US" smtClean="0"/>
              <a:t>소스</a:t>
            </a:r>
            <a:r>
              <a:rPr lang="en-US" altLang="ko-KR" smtClean="0"/>
              <a:t>(main.c)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1026" name="Picture 2" descr="C:\Users\j3jjj\Desktop\여름작품\백세미나\Source\mainc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1730499"/>
            <a:ext cx="3687763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3jjj\Desktop\여름작품\백세미나\Source\mainc_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64" y="1730499"/>
            <a:ext cx="3802062" cy="417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3jjj\Desktop\여름작품\백세미나\Source\mainc_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288" y="2816225"/>
            <a:ext cx="3513137" cy="201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64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575638" y="404664"/>
            <a:ext cx="9144000" cy="1143000"/>
          </a:xfrm>
        </p:spPr>
        <p:txBody>
          <a:bodyPr rtlCol="0"/>
          <a:lstStyle/>
          <a:p>
            <a:r>
              <a:rPr lang="en-US" altLang="ko-KR" sz="3600"/>
              <a:t>Ⅲ</a:t>
            </a:r>
            <a:r>
              <a:rPr lang="en-US" altLang="ko-KR" sz="2500" smtClean="0"/>
              <a:t>-1</a:t>
            </a:r>
            <a:r>
              <a:rPr lang="en-US" altLang="ko-KR" smtClean="0"/>
              <a:t>. </a:t>
            </a:r>
            <a:r>
              <a:rPr lang="ko-KR" altLang="en-US" smtClean="0"/>
              <a:t>소스</a:t>
            </a:r>
            <a:r>
              <a:rPr lang="en-US" altLang="ko-KR" smtClean="0"/>
              <a:t>(UART.h)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3074" name="Picture 2" descr="C:\Users\j3jjj\Desktop\UARTh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844824"/>
            <a:ext cx="614203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575638" y="404664"/>
            <a:ext cx="9144000" cy="1143000"/>
          </a:xfrm>
        </p:spPr>
        <p:txBody>
          <a:bodyPr rtlCol="0"/>
          <a:lstStyle/>
          <a:p>
            <a:r>
              <a:rPr lang="en-US" altLang="ko-KR" sz="3600"/>
              <a:t>Ⅲ</a:t>
            </a:r>
            <a:r>
              <a:rPr lang="en-US" altLang="ko-KR" sz="2500" smtClean="0"/>
              <a:t>-1</a:t>
            </a:r>
            <a:r>
              <a:rPr lang="en-US" altLang="ko-KR" smtClean="0"/>
              <a:t>. </a:t>
            </a:r>
            <a:r>
              <a:rPr lang="ko-KR" altLang="en-US" smtClean="0"/>
              <a:t>소스</a:t>
            </a:r>
            <a:r>
              <a:rPr lang="en-US" altLang="ko-KR" smtClean="0"/>
              <a:t>(UART.c)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4098" name="Picture 2" descr="C:\Users\j3jjj\Desktop\UARTc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1635656"/>
            <a:ext cx="3368675" cy="500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j3jjj\Desktop\UARTc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1619231"/>
            <a:ext cx="2759075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575638" y="404664"/>
            <a:ext cx="9144000" cy="1143000"/>
          </a:xfrm>
        </p:spPr>
        <p:txBody>
          <a:bodyPr rtlCol="0"/>
          <a:lstStyle/>
          <a:p>
            <a:r>
              <a:rPr lang="en-US" altLang="ko-KR" sz="3600"/>
              <a:t>Ⅲ</a:t>
            </a:r>
            <a:r>
              <a:rPr lang="en-US" altLang="ko-KR" sz="2500" smtClean="0"/>
              <a:t>-1</a:t>
            </a:r>
            <a:r>
              <a:rPr lang="en-US" altLang="ko-KR" smtClean="0"/>
              <a:t>. </a:t>
            </a:r>
            <a:r>
              <a:rPr lang="ko-KR" altLang="en-US" smtClean="0"/>
              <a:t>소스</a:t>
            </a:r>
            <a:r>
              <a:rPr lang="en-US" altLang="ko-KR" smtClean="0"/>
              <a:t>(UART.c)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5122" name="Picture 2" descr="C:\Users\j3jjj\Desktop\UARTc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1763648"/>
            <a:ext cx="6362701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j3jjj\Desktop\UARTc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1763648"/>
            <a:ext cx="4283075" cy="489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04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575638" y="404664"/>
            <a:ext cx="9144000" cy="1143000"/>
          </a:xfrm>
        </p:spPr>
        <p:txBody>
          <a:bodyPr rtlCol="0"/>
          <a:lstStyle/>
          <a:p>
            <a:r>
              <a:rPr lang="en-US" altLang="ko-KR" sz="3600"/>
              <a:t>Ⅲ</a:t>
            </a:r>
            <a:r>
              <a:rPr lang="en-US" altLang="ko-KR" sz="2500" smtClean="0"/>
              <a:t>-1</a:t>
            </a:r>
            <a:r>
              <a:rPr lang="en-US" altLang="ko-KR" smtClean="0"/>
              <a:t>. </a:t>
            </a:r>
            <a:r>
              <a:rPr lang="ko-KR" altLang="en-US" smtClean="0"/>
              <a:t>소스</a:t>
            </a:r>
            <a:r>
              <a:rPr lang="en-US" altLang="ko-KR" smtClean="0"/>
              <a:t>(UART.c)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6146" name="Picture 2" descr="C:\Users\j3jjj\Desktop\UARTc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550260"/>
            <a:ext cx="4106863" cy="500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j3jjj\Desktop\UARTc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50261"/>
            <a:ext cx="4572000" cy="500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21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술 컴퓨터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_9411771_TF02901026_TF02901026.potx" id="{2203E5E0-3982-4970-BA82-A58D8043B518}" vid="{3C2F52B7-6A4C-491E-8D8F-92BEBBC3C2D9}"/>
    </a:ext>
  </a:extLst>
</a:theme>
</file>

<file path=ppt/theme/theme2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purl.org/dc/terms/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4873beb7-5857-4685-be1f-d57550cc96cc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비즈니스 기술 회로 보드 디자인 프레젠테이션(와이드스크린)</Template>
  <TotalTime>0</TotalTime>
  <Words>926</Words>
  <Application>Microsoft Office PowerPoint</Application>
  <PresentationFormat>사용자 지정</PresentationFormat>
  <Paragraphs>245</Paragraphs>
  <Slides>49</Slides>
  <Notes>49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0" baseType="lpstr">
      <vt:lpstr>기술 컴퓨터 16x9</vt:lpstr>
      <vt:lpstr>WalBot(Walking Robot)</vt:lpstr>
      <vt:lpstr>목차</vt:lpstr>
      <vt:lpstr>Ⅰ. 제작동기 및 목적</vt:lpstr>
      <vt:lpstr>Ⅱ. 블록도</vt:lpstr>
      <vt:lpstr>Ⅲ-1. 소스(main.c)</vt:lpstr>
      <vt:lpstr>Ⅲ-1. 소스(UART.h)</vt:lpstr>
      <vt:lpstr>Ⅲ-1. 소스(UART.c)</vt:lpstr>
      <vt:lpstr>Ⅲ-1. 소스(UART.c)</vt:lpstr>
      <vt:lpstr>Ⅲ-1. 소스(UART.c)</vt:lpstr>
      <vt:lpstr>Ⅲ-1. 소스(UART.c)</vt:lpstr>
      <vt:lpstr>Ⅲ-1. 소스(UART.c)</vt:lpstr>
      <vt:lpstr>Ⅲ-1. 소스(UART.c)</vt:lpstr>
      <vt:lpstr>Ⅲ-1. 소스(UART.c)</vt:lpstr>
      <vt:lpstr>Ⅲ-1. 소스(UART.c)</vt:lpstr>
      <vt:lpstr>Ⅲ-1. 소스(UART.c)</vt:lpstr>
      <vt:lpstr>Ⅲ-1. 소스(UART.c)</vt:lpstr>
      <vt:lpstr>Ⅲ-1. 소스(UART.c)</vt:lpstr>
      <vt:lpstr>Ⅲ-1. 소스(UART.c)</vt:lpstr>
      <vt:lpstr>Ⅲ-1. 소스(UART.c)</vt:lpstr>
      <vt:lpstr>Ⅲ-1. 소스(UART.c)</vt:lpstr>
      <vt:lpstr>Ⅲ-2. 순서도(앞부분)</vt:lpstr>
      <vt:lpstr>Ⅲ-2. 순서도(뒷부분)</vt:lpstr>
      <vt:lpstr>Ⅳ-1. 부품(Regulator)</vt:lpstr>
      <vt:lpstr>Ⅳ-1. 부품(Regulator)</vt:lpstr>
      <vt:lpstr>Ⅳ-1. 부품(Regulator)</vt:lpstr>
      <vt:lpstr>Ⅳ-1. 부품(Regulator)</vt:lpstr>
      <vt:lpstr>Ⅳ-1. 부품(Regulator)</vt:lpstr>
      <vt:lpstr>Ⅳ-2. 부품(Diode)</vt:lpstr>
      <vt:lpstr>Ⅳ-2. 부품(Diode)</vt:lpstr>
      <vt:lpstr>Ⅳ-2. 부품(Diode)</vt:lpstr>
      <vt:lpstr>Ⅳ-2. 부품(Diode)</vt:lpstr>
      <vt:lpstr>Ⅳ-2. 부품(Diode)</vt:lpstr>
      <vt:lpstr>Ⅳ-2. 부품(Diode)</vt:lpstr>
      <vt:lpstr>Ⅳ-2. 부품(Diode)</vt:lpstr>
      <vt:lpstr>Ⅳ-2. 부품(Diode)</vt:lpstr>
      <vt:lpstr>Ⅳ-3. 부품(Transistor)</vt:lpstr>
      <vt:lpstr>Ⅳ-3. 부품(Transistor)</vt:lpstr>
      <vt:lpstr>Ⅳ-3. 부품(Transistor)</vt:lpstr>
      <vt:lpstr>Ⅳ-4. 사용한 부품(Regulator)</vt:lpstr>
      <vt:lpstr>Ⅳ-4. 사용한 부품(Servo)</vt:lpstr>
      <vt:lpstr>Ⅳ-4. 사용한 부품(Servo)</vt:lpstr>
      <vt:lpstr>Ⅳ-4. 사용한 부품(Bluetooth)</vt:lpstr>
      <vt:lpstr>Ⅳ-4. 사용한 부품(Battery)</vt:lpstr>
      <vt:lpstr>Ⅳ-5. 사용하지 않은 부품(Motor Drive)</vt:lpstr>
      <vt:lpstr>Ⅳ-5. 사용하지 않은 부품(Motor Drive)</vt:lpstr>
      <vt:lpstr>Ⅳ-5. 사용하지 않은 부품(Motor Drive)</vt:lpstr>
      <vt:lpstr>Ⅴ. 회로도(PAGE1)</vt:lpstr>
      <vt:lpstr>Ⅴ. 회로도(PAGE2)</vt:lpstr>
      <vt:lpstr>Ⅴ. 회로도(PAGE3)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2017-06-27T02:08:32Z</dcterms:created>
  <dcterms:modified xsi:type="dcterms:W3CDTF">2018-01-14T07:37:58Z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