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210 맨발의청춘 L" pitchFamily="18" charset="-127"/>
      <p:regular r:id="rId10"/>
    </p:embeddedFont>
    <p:embeddedFont>
      <p:font typeface="Calibri Light" pitchFamily="34" charset="0"/>
      <p:regular r:id="rId11"/>
      <p: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혜민" initials="이혜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9"/>
    <p:restoredTop sz="94660"/>
  </p:normalViewPr>
  <p:slideViewPr>
    <p:cSldViewPr snapToGrid="0">
      <p:cViewPr>
        <p:scale>
          <a:sx n="100" d="100"/>
          <a:sy n="100" d="100"/>
        </p:scale>
        <p:origin x="-1094" y="20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6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3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4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6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3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5687-8904-48FB-BF4F-033FFCB5C48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A9C0-BAA7-447F-8BD7-480858708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7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&#51060;&#54812;&#48124;\Desktop\DB&#54540;&#51229;%20&#52572;&#51333;&#48156;&#54364;_&#45224;&#54616;&#50689;&#51312;\db&#54540;&#51229;%20&#49884;&#50672;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0" y="5725929"/>
            <a:ext cx="0" cy="1684521"/>
          </a:xfrm>
          <a:prstGeom prst="line">
            <a:avLst/>
          </a:prstGeom>
          <a:ln w="3175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010558" y="1867554"/>
            <a:ext cx="3122892" cy="3122892"/>
          </a:xfrm>
          <a:prstGeom prst="ellipse">
            <a:avLst/>
          </a:prstGeom>
          <a:solidFill>
            <a:srgbClr val="FF8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9448" y="2278036"/>
            <a:ext cx="2745104" cy="1734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E7E6E6">
                    <a:lumMod val="25000"/>
                  </a:srgbClr>
                </a:solidFill>
                <a:latin typeface="-윤디자인웹돋움"/>
                <a:ea typeface="-윤디자인웹돋움"/>
              </a:defRPr>
            </a:lvl1pPr>
          </a:lstStyle>
          <a:p>
            <a:pPr lvl="0">
              <a:defRPr lang="ko-KR" altLang="en-US"/>
            </a:pPr>
            <a:r>
              <a:rPr lang="en-US" altLang="ko-KR" sz="5400" b="0" spc="-150">
                <a:solidFill>
                  <a:schemeClr val="bg1"/>
                </a:solidFill>
                <a:latin typeface="210 맨발의청춘 L"/>
                <a:ea typeface="210 맨발의청춘 L"/>
              </a:rPr>
              <a:t>SM</a:t>
            </a:r>
            <a:r>
              <a:rPr lang="ko-KR" altLang="en-US" sz="5400" b="0" spc="-150">
                <a:solidFill>
                  <a:schemeClr val="bg1"/>
                </a:solidFill>
                <a:latin typeface="210 맨발의청춘 L"/>
                <a:ea typeface="210 맨발의청춘 L"/>
              </a:rPr>
              <a:t>사업</a:t>
            </a:r>
          </a:p>
          <a:p>
            <a:pPr lvl="0">
              <a:defRPr lang="ko-KR" altLang="en-US"/>
            </a:pPr>
            <a:r>
              <a:rPr lang="ko-KR" altLang="en-US" sz="5400" b="0" spc="-150">
                <a:solidFill>
                  <a:schemeClr val="bg1"/>
                </a:solidFill>
                <a:latin typeface="210 맨발의청춘 L"/>
                <a:ea typeface="210 맨발의청춘 L"/>
              </a:rPr>
              <a:t>기말 발표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8097" y="4079380"/>
            <a:ext cx="1487805" cy="64311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E7E6E6">
                    <a:lumMod val="25000"/>
                  </a:srgbClr>
                </a:solidFill>
                <a:latin typeface="-윤디자인웹돋움"/>
                <a:ea typeface="-윤디자인웹돋움"/>
              </a:defRPr>
            </a:lvl1pPr>
          </a:lstStyle>
          <a:p>
            <a:pPr lvl="0">
              <a:defRPr lang="ko-KR" altLang="en-US"/>
            </a:pPr>
            <a:r>
              <a:rPr lang="ko-KR" altLang="en-US" sz="1800">
                <a:solidFill>
                  <a:srgbClr val="FFDACD"/>
                </a:solidFill>
                <a:latin typeface="210 맨발의청춘 L"/>
                <a:ea typeface="210 맨발의청춘 L"/>
              </a:rPr>
              <a:t>남하영 마재희</a:t>
            </a:r>
          </a:p>
          <a:p>
            <a:pPr lvl="0">
              <a:defRPr lang="ko-KR" altLang="en-US"/>
            </a:pPr>
            <a:r>
              <a:rPr lang="ko-KR" altLang="en-US" sz="1800">
                <a:solidFill>
                  <a:srgbClr val="FFDACD"/>
                </a:solidFill>
                <a:latin typeface="210 맨발의청춘 L"/>
                <a:ea typeface="210 맨발의청춘 L"/>
              </a:rPr>
              <a:t>이혜민 최윤경</a:t>
            </a:r>
          </a:p>
        </p:txBody>
      </p:sp>
      <p:sp>
        <p:nvSpPr>
          <p:cNvPr id="11" name="타원 10"/>
          <p:cNvSpPr/>
          <p:nvPr/>
        </p:nvSpPr>
        <p:spPr>
          <a:xfrm>
            <a:off x="2275071" y="1132071"/>
            <a:ext cx="4593858" cy="4593858"/>
          </a:xfrm>
          <a:prstGeom prst="ellipse">
            <a:avLst/>
          </a:prstGeom>
          <a:noFill/>
          <a:ln w="28575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56993" y="1604498"/>
            <a:ext cx="3714834" cy="3714834"/>
          </a:xfrm>
          <a:prstGeom prst="ellipse">
            <a:avLst/>
          </a:prstGeom>
          <a:noFill/>
          <a:ln w="3175">
            <a:solidFill>
              <a:srgbClr val="FFC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53220" y="1629898"/>
            <a:ext cx="3714834" cy="3714834"/>
          </a:xfrm>
          <a:prstGeom prst="ellipse">
            <a:avLst/>
          </a:prstGeom>
          <a:noFill/>
          <a:ln w="3175">
            <a:solidFill>
              <a:srgbClr val="FFC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753220" y="1571583"/>
            <a:ext cx="3714834" cy="3714834"/>
          </a:xfrm>
          <a:prstGeom prst="ellipse">
            <a:avLst/>
          </a:prstGeom>
          <a:noFill/>
          <a:ln w="3175">
            <a:solidFill>
              <a:srgbClr val="FFC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06082" y="1963082"/>
            <a:ext cx="2931837" cy="29318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451100" y="1257299"/>
            <a:ext cx="4368800" cy="3832225"/>
          </a:xfrm>
          <a:prstGeom prst="rect">
            <a:avLst/>
          </a:prstGeom>
          <a:noFill/>
          <a:ln w="1905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210 맨발의청춘 L"/>
              <a:ea typeface="210 맨발의청춘 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55900" y="1497806"/>
            <a:ext cx="3771900" cy="965994"/>
          </a:xfrm>
          <a:prstGeom prst="rect">
            <a:avLst/>
          </a:prstGeom>
          <a:solidFill>
            <a:srgbClr val="FF8D65"/>
          </a:solidFill>
          <a:ln w="3175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210 맨발의청춘 L"/>
              <a:ea typeface="210 맨발의청춘 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0147" y="1448661"/>
            <a:ext cx="2840855" cy="902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5400">
                <a:solidFill>
                  <a:schemeClr val="bg1"/>
                </a:solidFill>
                <a:latin typeface="210 맨발의청춘 L"/>
                <a:ea typeface="210 맨발의청춘 L"/>
              </a:rPr>
              <a:t>팀원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6850" y="2613125"/>
            <a:ext cx="3771898" cy="4520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 spc="-150">
                <a:solidFill>
                  <a:srgbClr val="FF8D65"/>
                </a:solidFill>
                <a:latin typeface="210 맨발의청춘 L"/>
                <a:ea typeface="210 맨발의청춘 L"/>
              </a:rPr>
              <a:t>남하영  </a:t>
            </a:r>
            <a:r>
              <a:rPr lang="ko-KR" altLang="en-US" sz="2300" b="0" spc="-15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화면정의서,질의구현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65400" y="1358900"/>
            <a:ext cx="4140200" cy="3629025"/>
          </a:xfrm>
          <a:prstGeom prst="rect">
            <a:avLst/>
          </a:prstGeom>
          <a:noFill/>
          <a:ln w="19050">
            <a:solidFill>
              <a:srgbClr val="FF8D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210 맨발의청춘 L"/>
              <a:ea typeface="210 맨발의청춘 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6850" y="3024387"/>
            <a:ext cx="3771898" cy="440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300" b="1" spc="-150">
                <a:solidFill>
                  <a:srgbClr val="FF8D65"/>
                </a:solidFill>
                <a:latin typeface="210 맨발의청춘 L"/>
                <a:ea typeface="210 맨발의청춘 L"/>
              </a:rPr>
              <a:t>마재희  </a:t>
            </a:r>
            <a:r>
              <a:rPr lang="ko-KR" altLang="en-US" sz="2200" b="0" spc="-15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권한별프로세스,물리</a:t>
            </a:r>
            <a:r>
              <a:rPr lang="en-US" altLang="ko-KR" sz="2200" b="0" spc="-15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DB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6850" y="3435649"/>
            <a:ext cx="377189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300" b="1" spc="-150" dirty="0">
                <a:solidFill>
                  <a:srgbClr val="FF8D65"/>
                </a:solidFill>
                <a:latin typeface="210 맨발의청춘 L"/>
                <a:ea typeface="210 맨발의청춘 L"/>
              </a:rPr>
              <a:t>이혜민  </a:t>
            </a:r>
            <a:r>
              <a:rPr lang="ko-KR" altLang="en-US" sz="2200" b="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테스트&amp;유지보수,</a:t>
            </a:r>
          </a:p>
          <a:p>
            <a:pPr algn="ctr">
              <a:defRPr lang="ko-KR" altLang="en-US"/>
            </a:pPr>
            <a:r>
              <a:rPr lang="ko-KR" altLang="en-US" sz="2200" b="0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최종</a:t>
            </a:r>
            <a:r>
              <a:rPr lang="en-US" altLang="ko-KR" sz="2200" b="0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PPT</a:t>
            </a:r>
            <a:r>
              <a:rPr lang="ko-KR" altLang="en-US" sz="2200" b="0" spc="-1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 </a:t>
            </a:r>
            <a:r>
              <a:rPr lang="ko-KR" altLang="en-US" sz="2200" b="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6051" y="4085035"/>
            <a:ext cx="3771898" cy="77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300" b="1" spc="-150" dirty="0">
                <a:solidFill>
                  <a:srgbClr val="FF8D65"/>
                </a:solidFill>
                <a:latin typeface="210 맨발의청춘 L"/>
                <a:ea typeface="210 맨발의청춘 L"/>
              </a:rPr>
              <a:t>최윤경  </a:t>
            </a:r>
            <a:r>
              <a:rPr lang="ko-KR" altLang="en-US" sz="2200" b="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업무프로세스 정의,</a:t>
            </a:r>
          </a:p>
          <a:p>
            <a:pPr algn="ctr">
              <a:defRPr lang="ko-KR" altLang="en-US"/>
            </a:pPr>
            <a:r>
              <a:rPr lang="ko-KR" altLang="en-US" sz="2200" b="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논리</a:t>
            </a:r>
            <a:r>
              <a:rPr lang="en-US" altLang="ko-KR" sz="2200" b="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맨발의청춘 L"/>
                <a:ea typeface="210 맨발의청춘 L"/>
              </a:rPr>
              <a:t>DB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572000" y="-114300"/>
            <a:ext cx="0" cy="1371600"/>
          </a:xfrm>
          <a:prstGeom prst="line">
            <a:avLst/>
          </a:prstGeom>
          <a:ln w="3175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"/>
          <p:cNvCxnSpPr/>
          <p:nvPr/>
        </p:nvCxnSpPr>
        <p:spPr>
          <a:xfrm rot="16200000" flipH="1">
            <a:off x="3352800" y="6315073"/>
            <a:ext cx="2438399" cy="0"/>
          </a:xfrm>
          <a:prstGeom prst="line">
            <a:avLst/>
          </a:prstGeom>
          <a:ln w="3175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32496" y="852159"/>
            <a:ext cx="3941128" cy="45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spc="-150">
                <a:solidFill>
                  <a:srgbClr val="FF8D65"/>
                </a:solidFill>
                <a:latin typeface="210 맨발의청춘 L"/>
                <a:ea typeface="210 맨발의청춘 L"/>
              </a:rPr>
              <a:t>How we get started?</a:t>
            </a:r>
          </a:p>
        </p:txBody>
      </p:sp>
      <p:sp>
        <p:nvSpPr>
          <p:cNvPr id="46" name="Freeform 10"/>
          <p:cNvSpPr>
            <a:spLocks noEditPoints="1"/>
          </p:cNvSpPr>
          <p:nvPr/>
        </p:nvSpPr>
        <p:spPr>
          <a:xfrm>
            <a:off x="1299600" y="3628800"/>
            <a:ext cx="6541200" cy="1033200"/>
          </a:xfrm>
          <a:custGeom>
            <a:avLst/>
            <a:gdLst>
              <a:gd name="T0" fmla="*/ 779 w 779"/>
              <a:gd name="T1" fmla="*/ 65 h 127"/>
              <a:gd name="T2" fmla="*/ 740 w 779"/>
              <a:gd name="T3" fmla="*/ 34 h 127"/>
              <a:gd name="T4" fmla="*/ 740 w 779"/>
              <a:gd name="T5" fmla="*/ 47 h 127"/>
              <a:gd name="T6" fmla="*/ 722 w 779"/>
              <a:gd name="T7" fmla="*/ 47 h 127"/>
              <a:gd name="T8" fmla="*/ 660 w 779"/>
              <a:gd name="T9" fmla="*/ 0 h 127"/>
              <a:gd name="T10" fmla="*/ 599 w 779"/>
              <a:gd name="T11" fmla="*/ 47 h 127"/>
              <a:gd name="T12" fmla="*/ 541 w 779"/>
              <a:gd name="T13" fmla="*/ 47 h 127"/>
              <a:gd name="T14" fmla="*/ 479 w 779"/>
              <a:gd name="T15" fmla="*/ 0 h 127"/>
              <a:gd name="T16" fmla="*/ 418 w 779"/>
              <a:gd name="T17" fmla="*/ 47 h 127"/>
              <a:gd name="T18" fmla="*/ 360 w 779"/>
              <a:gd name="T19" fmla="*/ 47 h 127"/>
              <a:gd name="T20" fmla="*/ 298 w 779"/>
              <a:gd name="T21" fmla="*/ 0 h 127"/>
              <a:gd name="T22" fmla="*/ 236 w 779"/>
              <a:gd name="T23" fmla="*/ 47 h 127"/>
              <a:gd name="T24" fmla="*/ 178 w 779"/>
              <a:gd name="T25" fmla="*/ 47 h 127"/>
              <a:gd name="T26" fmla="*/ 117 w 779"/>
              <a:gd name="T27" fmla="*/ 0 h 127"/>
              <a:gd name="T28" fmla="*/ 55 w 779"/>
              <a:gd name="T29" fmla="*/ 48 h 127"/>
              <a:gd name="T30" fmla="*/ 39 w 779"/>
              <a:gd name="T31" fmla="*/ 48 h 127"/>
              <a:gd name="T32" fmla="*/ 39 w 779"/>
              <a:gd name="T33" fmla="*/ 34 h 127"/>
              <a:gd name="T34" fmla="*/ 0 w 779"/>
              <a:gd name="T35" fmla="*/ 65 h 127"/>
              <a:gd name="T36" fmla="*/ 39 w 779"/>
              <a:gd name="T37" fmla="*/ 96 h 127"/>
              <a:gd name="T38" fmla="*/ 39 w 779"/>
              <a:gd name="T39" fmla="*/ 83 h 127"/>
              <a:gd name="T40" fmla="*/ 56 w 779"/>
              <a:gd name="T41" fmla="*/ 83 h 127"/>
              <a:gd name="T42" fmla="*/ 117 w 779"/>
              <a:gd name="T43" fmla="*/ 127 h 127"/>
              <a:gd name="T44" fmla="*/ 177 w 779"/>
              <a:gd name="T45" fmla="*/ 83 h 127"/>
              <a:gd name="T46" fmla="*/ 237 w 779"/>
              <a:gd name="T47" fmla="*/ 83 h 127"/>
              <a:gd name="T48" fmla="*/ 298 w 779"/>
              <a:gd name="T49" fmla="*/ 127 h 127"/>
              <a:gd name="T50" fmla="*/ 359 w 779"/>
              <a:gd name="T51" fmla="*/ 83 h 127"/>
              <a:gd name="T52" fmla="*/ 419 w 779"/>
              <a:gd name="T53" fmla="*/ 83 h 127"/>
              <a:gd name="T54" fmla="*/ 479 w 779"/>
              <a:gd name="T55" fmla="*/ 127 h 127"/>
              <a:gd name="T56" fmla="*/ 540 w 779"/>
              <a:gd name="T57" fmla="*/ 83 h 127"/>
              <a:gd name="T58" fmla="*/ 600 w 779"/>
              <a:gd name="T59" fmla="*/ 83 h 127"/>
              <a:gd name="T60" fmla="*/ 660 w 779"/>
              <a:gd name="T61" fmla="*/ 127 h 127"/>
              <a:gd name="T62" fmla="*/ 721 w 779"/>
              <a:gd name="T63" fmla="*/ 83 h 127"/>
              <a:gd name="T64" fmla="*/ 740 w 779"/>
              <a:gd name="T65" fmla="*/ 83 h 127"/>
              <a:gd name="T66" fmla="*/ 740 w 779"/>
              <a:gd name="T67" fmla="*/ 96 h 127"/>
              <a:gd name="T68" fmla="*/ 779 w 779"/>
              <a:gd name="T69" fmla="*/ 65 h 127"/>
              <a:gd name="T70" fmla="*/ 117 w 779"/>
              <a:gd name="T71" fmla="*/ 121 h 127"/>
              <a:gd name="T72" fmla="*/ 60 w 779"/>
              <a:gd name="T73" fmla="*/ 64 h 127"/>
              <a:gd name="T74" fmla="*/ 117 w 779"/>
              <a:gd name="T75" fmla="*/ 7 h 127"/>
              <a:gd name="T76" fmla="*/ 174 w 779"/>
              <a:gd name="T77" fmla="*/ 64 h 127"/>
              <a:gd name="T78" fmla="*/ 117 w 779"/>
              <a:gd name="T79" fmla="*/ 121 h 127"/>
              <a:gd name="T80" fmla="*/ 298 w 779"/>
              <a:gd name="T81" fmla="*/ 121 h 127"/>
              <a:gd name="T82" fmla="*/ 241 w 779"/>
              <a:gd name="T83" fmla="*/ 64 h 127"/>
              <a:gd name="T84" fmla="*/ 298 w 779"/>
              <a:gd name="T85" fmla="*/ 7 h 127"/>
              <a:gd name="T86" fmla="*/ 355 w 779"/>
              <a:gd name="T87" fmla="*/ 64 h 127"/>
              <a:gd name="T88" fmla="*/ 298 w 779"/>
              <a:gd name="T89" fmla="*/ 121 h 127"/>
              <a:gd name="T90" fmla="*/ 479 w 779"/>
              <a:gd name="T91" fmla="*/ 121 h 127"/>
              <a:gd name="T92" fmla="*/ 422 w 779"/>
              <a:gd name="T93" fmla="*/ 64 h 127"/>
              <a:gd name="T94" fmla="*/ 479 w 779"/>
              <a:gd name="T95" fmla="*/ 7 h 127"/>
              <a:gd name="T96" fmla="*/ 536 w 779"/>
              <a:gd name="T97" fmla="*/ 64 h 127"/>
              <a:gd name="T98" fmla="*/ 479 w 779"/>
              <a:gd name="T99" fmla="*/ 121 h 127"/>
              <a:gd name="T100" fmla="*/ 660 w 779"/>
              <a:gd name="T101" fmla="*/ 121 h 127"/>
              <a:gd name="T102" fmla="*/ 604 w 779"/>
              <a:gd name="T103" fmla="*/ 64 h 127"/>
              <a:gd name="T104" fmla="*/ 660 w 779"/>
              <a:gd name="T105" fmla="*/ 7 h 127"/>
              <a:gd name="T106" fmla="*/ 717 w 779"/>
              <a:gd name="T107" fmla="*/ 64 h 127"/>
              <a:gd name="T108" fmla="*/ 660 w 779"/>
              <a:gd name="T109" fmla="*/ 12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79" h="127">
                <a:moveTo>
                  <a:pt x="779" y="65"/>
                </a:moveTo>
                <a:quadBezTo>
                  <a:pt x="740" y="34"/>
                  <a:pt x="740" y="34"/>
                </a:quadBezTo>
                <a:quadBezTo>
                  <a:pt x="740" y="47"/>
                  <a:pt x="740" y="47"/>
                </a:quadBezTo>
                <a:quadBezTo>
                  <a:pt x="722" y="47"/>
                  <a:pt x="722" y="47"/>
                </a:quadBezTo>
                <a:cubicBezTo>
                  <a:pt x="715" y="20"/>
                  <a:pt x="690" y="0"/>
                  <a:pt x="660" y="0"/>
                </a:cubicBezTo>
                <a:cubicBezTo>
                  <a:pt x="631" y="0"/>
                  <a:pt x="606" y="20"/>
                  <a:pt x="599" y="47"/>
                </a:cubicBezTo>
                <a:quadBezTo>
                  <a:pt x="541" y="47"/>
                  <a:pt x="541" y="47"/>
                </a:quadBezTo>
                <a:cubicBezTo>
                  <a:pt x="534" y="20"/>
                  <a:pt x="509" y="0"/>
                  <a:pt x="479" y="0"/>
                </a:cubicBezTo>
                <a:cubicBezTo>
                  <a:pt x="450" y="0"/>
                  <a:pt x="425" y="20"/>
                  <a:pt x="418" y="47"/>
                </a:cubicBezTo>
                <a:quadBezTo>
                  <a:pt x="360" y="47"/>
                  <a:pt x="360" y="47"/>
                </a:quadBezTo>
                <a:cubicBezTo>
                  <a:pt x="352" y="20"/>
                  <a:pt x="328" y="0"/>
                  <a:pt x="298" y="0"/>
                </a:cubicBezTo>
                <a:cubicBezTo>
                  <a:pt x="268" y="0"/>
                  <a:pt x="244" y="20"/>
                  <a:pt x="236" y="47"/>
                </a:cubicBezTo>
                <a:quadBezTo>
                  <a:pt x="178" y="47"/>
                  <a:pt x="178" y="47"/>
                </a:quadBezTo>
                <a:cubicBezTo>
                  <a:pt x="171" y="20"/>
                  <a:pt x="146" y="0"/>
                  <a:pt x="117" y="0"/>
                </a:cubicBezTo>
                <a:cubicBezTo>
                  <a:pt x="87" y="0"/>
                  <a:pt x="62" y="20"/>
                  <a:pt x="55" y="48"/>
                </a:cubicBezTo>
                <a:quadBezTo>
                  <a:pt x="39" y="48"/>
                  <a:pt x="39" y="48"/>
                </a:quadBezTo>
                <a:quadBezTo>
                  <a:pt x="39" y="34"/>
                  <a:pt x="39" y="34"/>
                </a:quadBezTo>
                <a:quadBezTo>
                  <a:pt x="0" y="65"/>
                  <a:pt x="0" y="65"/>
                </a:quadBezTo>
                <a:quadBezTo>
                  <a:pt x="39" y="96"/>
                  <a:pt x="39" y="96"/>
                </a:quadBezTo>
                <a:quadBezTo>
                  <a:pt x="39" y="83"/>
                  <a:pt x="39" y="83"/>
                </a:quadBezTo>
                <a:quadBezTo>
                  <a:pt x="56" y="83"/>
                  <a:pt x="56" y="83"/>
                </a:quadBezTo>
                <a:cubicBezTo>
                  <a:pt x="64" y="109"/>
                  <a:pt x="88" y="127"/>
                  <a:pt x="117" y="127"/>
                </a:cubicBezTo>
                <a:cubicBezTo>
                  <a:pt x="145" y="127"/>
                  <a:pt x="169" y="109"/>
                  <a:pt x="177" y="83"/>
                </a:cubicBezTo>
                <a:quadBezTo>
                  <a:pt x="237" y="83"/>
                  <a:pt x="237" y="83"/>
                </a:quadBezTo>
                <a:cubicBezTo>
                  <a:pt x="246" y="109"/>
                  <a:pt x="270" y="127"/>
                  <a:pt x="298" y="127"/>
                </a:cubicBezTo>
                <a:cubicBezTo>
                  <a:pt x="326" y="127"/>
                  <a:pt x="351" y="109"/>
                  <a:pt x="359" y="83"/>
                </a:cubicBezTo>
                <a:quadBezTo>
                  <a:pt x="419" y="83"/>
                  <a:pt x="419" y="83"/>
                </a:quadBezTo>
                <a:cubicBezTo>
                  <a:pt x="427" y="109"/>
                  <a:pt x="451" y="127"/>
                  <a:pt x="479" y="127"/>
                </a:cubicBezTo>
                <a:cubicBezTo>
                  <a:pt x="508" y="127"/>
                  <a:pt x="532" y="109"/>
                  <a:pt x="540" y="83"/>
                </a:cubicBezTo>
                <a:quadBezTo>
                  <a:pt x="600" y="83"/>
                  <a:pt x="600" y="83"/>
                </a:quadBezTo>
                <a:cubicBezTo>
                  <a:pt x="608" y="109"/>
                  <a:pt x="632" y="127"/>
                  <a:pt x="660" y="127"/>
                </a:cubicBezTo>
                <a:cubicBezTo>
                  <a:pt x="689" y="127"/>
                  <a:pt x="713" y="109"/>
                  <a:pt x="721" y="83"/>
                </a:cubicBezTo>
                <a:quadBezTo>
                  <a:pt x="740" y="83"/>
                  <a:pt x="740" y="83"/>
                </a:quadBezTo>
                <a:quadBezTo>
                  <a:pt x="740" y="96"/>
                  <a:pt x="740" y="96"/>
                </a:quadBezTo>
                <a:lnTo>
                  <a:pt x="779" y="65"/>
                </a:lnTo>
                <a:close/>
                <a:moveTo>
                  <a:pt x="117" y="121"/>
                </a:moveTo>
                <a:cubicBezTo>
                  <a:pt x="85" y="121"/>
                  <a:pt x="60" y="95"/>
                  <a:pt x="60" y="64"/>
                </a:cubicBezTo>
                <a:cubicBezTo>
                  <a:pt x="60" y="32"/>
                  <a:pt x="85" y="7"/>
                  <a:pt x="117" y="7"/>
                </a:cubicBezTo>
                <a:cubicBezTo>
                  <a:pt x="148" y="7"/>
                  <a:pt x="174" y="32"/>
                  <a:pt x="174" y="64"/>
                </a:cubicBezTo>
                <a:cubicBezTo>
                  <a:pt x="174" y="95"/>
                  <a:pt x="148" y="121"/>
                  <a:pt x="117" y="121"/>
                </a:cubicBezTo>
                <a:close/>
                <a:moveTo>
                  <a:pt x="298" y="121"/>
                </a:moveTo>
                <a:cubicBezTo>
                  <a:pt x="267" y="121"/>
                  <a:pt x="241" y="95"/>
                  <a:pt x="241" y="64"/>
                </a:cubicBezTo>
                <a:cubicBezTo>
                  <a:pt x="241" y="32"/>
                  <a:pt x="267" y="7"/>
                  <a:pt x="298" y="7"/>
                </a:cubicBezTo>
                <a:cubicBezTo>
                  <a:pt x="329" y="7"/>
                  <a:pt x="355" y="32"/>
                  <a:pt x="355" y="64"/>
                </a:cubicBezTo>
                <a:cubicBezTo>
                  <a:pt x="355" y="95"/>
                  <a:pt x="329" y="121"/>
                  <a:pt x="298" y="121"/>
                </a:cubicBezTo>
                <a:close/>
                <a:moveTo>
                  <a:pt x="479" y="121"/>
                </a:moveTo>
                <a:cubicBezTo>
                  <a:pt x="448" y="121"/>
                  <a:pt x="422" y="95"/>
                  <a:pt x="422" y="64"/>
                </a:cubicBezTo>
                <a:cubicBezTo>
                  <a:pt x="422" y="32"/>
                  <a:pt x="448" y="7"/>
                  <a:pt x="479" y="7"/>
                </a:cubicBezTo>
                <a:cubicBezTo>
                  <a:pt x="511" y="7"/>
                  <a:pt x="536" y="32"/>
                  <a:pt x="536" y="64"/>
                </a:cubicBezTo>
                <a:cubicBezTo>
                  <a:pt x="536" y="95"/>
                  <a:pt x="511" y="121"/>
                  <a:pt x="479" y="121"/>
                </a:cubicBezTo>
                <a:close/>
                <a:moveTo>
                  <a:pt x="660" y="121"/>
                </a:moveTo>
                <a:cubicBezTo>
                  <a:pt x="629" y="121"/>
                  <a:pt x="604" y="95"/>
                  <a:pt x="604" y="64"/>
                </a:cubicBezTo>
                <a:cubicBezTo>
                  <a:pt x="604" y="32"/>
                  <a:pt x="629" y="7"/>
                  <a:pt x="660" y="7"/>
                </a:cubicBezTo>
                <a:cubicBezTo>
                  <a:pt x="692" y="7"/>
                  <a:pt x="717" y="32"/>
                  <a:pt x="717" y="64"/>
                </a:cubicBezTo>
                <a:cubicBezTo>
                  <a:pt x="717" y="95"/>
                  <a:pt x="692" y="121"/>
                  <a:pt x="660" y="121"/>
                </a:cubicBezTo>
                <a:close/>
              </a:path>
            </a:pathLst>
          </a:custGeom>
          <a:solidFill>
            <a:schemeClr val="accent2">
              <a:lumMod val="90000"/>
              <a:alpha val="42000"/>
            </a:schemeClr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82124" tIns="41060" rIns="82124" bIns="41060" anchor="ctr">
            <a:noAutofit/>
          </a:bodyPr>
          <a:lstStyle/>
          <a:p>
            <a:pPr algn="ctr" defTabSz="764285">
              <a:lnSpc>
                <a:spcPct val="90000"/>
              </a:lnSpc>
              <a:defRPr lang="en-US"/>
            </a:pPr>
            <a:endParaRPr lang="en-US">
              <a:latin typeface="210 맨발의청춘 L"/>
              <a:ea typeface="210 맨발의청춘 L"/>
            </a:endParaRPr>
          </a:p>
        </p:txBody>
      </p:sp>
      <p:sp>
        <p:nvSpPr>
          <p:cNvPr id="49" name="Shape 609"/>
          <p:cNvSpPr/>
          <p:nvPr/>
        </p:nvSpPr>
        <p:spPr>
          <a:xfrm>
            <a:off x="2292317" y="1608922"/>
            <a:ext cx="2603533" cy="104794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-업무프로세스정의</a:t>
            </a:r>
          </a:p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-권한별 프로세스 추적</a:t>
            </a:r>
          </a:p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 (10/6)</a:t>
            </a:r>
          </a:p>
        </p:txBody>
      </p:sp>
      <p:sp>
        <p:nvSpPr>
          <p:cNvPr id="50" name="Shape 610"/>
          <p:cNvSpPr/>
          <p:nvPr/>
        </p:nvSpPr>
        <p:spPr>
          <a:xfrm>
            <a:off x="748432" y="1415458"/>
            <a:ext cx="1570186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r">
              <a:lnSpc>
                <a:spcPct val="130000"/>
              </a:lnSpc>
              <a:buSzPct val="25000"/>
              <a:defRPr lang="ko-KR" altLang="en-US"/>
            </a:pPr>
            <a:r>
              <a:rPr lang="en-US" altLang="ko-KR" sz="2200" b="1">
                <a:latin typeface="210 맨발의청춘 L"/>
                <a:ea typeface="210 맨발의청춘 L"/>
                <a:cs typeface="Roboto"/>
                <a:sym typeface="Roboto"/>
              </a:rPr>
              <a:t>P</a:t>
            </a:r>
            <a:r>
              <a:rPr lang="en-US" altLang="ko-KR" sz="2200">
                <a:latin typeface="210 맨발의청춘 L"/>
                <a:ea typeface="210 맨발의청춘 L"/>
                <a:cs typeface="Roboto"/>
                <a:sym typeface="Roboto"/>
              </a:rPr>
              <a:t>rocess</a:t>
            </a:r>
          </a:p>
        </p:txBody>
      </p:sp>
      <p:cxnSp>
        <p:nvCxnSpPr>
          <p:cNvPr id="51" name="Gerader Verbinder 163"/>
          <p:cNvCxnSpPr/>
          <p:nvPr/>
        </p:nvCxnSpPr>
        <p:spPr>
          <a:xfrm rot="16200000" flipH="1">
            <a:off x="1413442" y="2568007"/>
            <a:ext cx="1704975" cy="1701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164"/>
          <p:cNvSpPr txBox="1"/>
          <p:nvPr/>
        </p:nvSpPr>
        <p:spPr>
          <a:xfrm>
            <a:off x="1802977" y="3919385"/>
            <a:ext cx="1022800" cy="46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sz="2500">
                <a:latin typeface="210 맨발의청춘 L"/>
                <a:ea typeface="210 맨발의청춘 L"/>
              </a:rPr>
              <a:t>01</a:t>
            </a:r>
            <a:endParaRPr lang="de-DE" sz="2500" b="1">
              <a:latin typeface="210 맨발의청춘 L"/>
              <a:ea typeface="210 맨발의청춘 L"/>
            </a:endParaRPr>
          </a:p>
        </p:txBody>
      </p:sp>
      <p:sp>
        <p:nvSpPr>
          <p:cNvPr id="56" name="Textfeld 168"/>
          <p:cNvSpPr txBox="1"/>
          <p:nvPr/>
        </p:nvSpPr>
        <p:spPr>
          <a:xfrm>
            <a:off x="4841452" y="3919385"/>
            <a:ext cx="1022799" cy="46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sz="2500">
                <a:latin typeface="210 맨발의청춘 L"/>
                <a:ea typeface="210 맨발의청춘 L"/>
              </a:rPr>
              <a:t>03</a:t>
            </a:r>
            <a:endParaRPr lang="de-DE" sz="2500" b="1">
              <a:latin typeface="210 맨발의청춘 L"/>
              <a:ea typeface="210 맨발의청춘 L"/>
            </a:endParaRPr>
          </a:p>
        </p:txBody>
      </p:sp>
      <p:cxnSp>
        <p:nvCxnSpPr>
          <p:cNvPr id="59" name="Gerader Verbinder 171"/>
          <p:cNvCxnSpPr/>
          <p:nvPr/>
        </p:nvCxnSpPr>
        <p:spPr>
          <a:xfrm>
            <a:off x="3735552" y="4968288"/>
            <a:ext cx="0" cy="1557578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172"/>
          <p:cNvSpPr txBox="1"/>
          <p:nvPr/>
        </p:nvSpPr>
        <p:spPr>
          <a:xfrm>
            <a:off x="3300351" y="3909860"/>
            <a:ext cx="1022800" cy="46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sz="2500">
                <a:latin typeface="210 맨발의청춘 L"/>
                <a:ea typeface="210 맨발의청춘 L"/>
              </a:rPr>
              <a:t>02</a:t>
            </a:r>
            <a:endParaRPr lang="de-DE" sz="2500" b="1">
              <a:latin typeface="210 맨발의청춘 L"/>
              <a:ea typeface="210 맨발의청춘 L"/>
            </a:endParaRPr>
          </a:p>
        </p:txBody>
      </p:sp>
      <p:sp>
        <p:nvSpPr>
          <p:cNvPr id="64" name="Textfeld 176"/>
          <p:cNvSpPr txBox="1"/>
          <p:nvPr/>
        </p:nvSpPr>
        <p:spPr>
          <a:xfrm>
            <a:off x="6384159" y="3900334"/>
            <a:ext cx="1022799" cy="46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sz="2500">
                <a:latin typeface="210 맨발의청춘 L"/>
                <a:ea typeface="210 맨발의청춘 L"/>
              </a:rPr>
              <a:t>04</a:t>
            </a:r>
            <a:endParaRPr lang="de-DE" sz="2500" b="1">
              <a:latin typeface="210 맨발의청춘 L"/>
              <a:ea typeface="210 맨발의청춘 L"/>
            </a:endParaRPr>
          </a:p>
        </p:txBody>
      </p:sp>
      <p:sp>
        <p:nvSpPr>
          <p:cNvPr id="71" name="Shape 609"/>
          <p:cNvSpPr/>
          <p:nvPr/>
        </p:nvSpPr>
        <p:spPr>
          <a:xfrm>
            <a:off x="5464142" y="1551772"/>
            <a:ext cx="2603533" cy="104794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-질의구현</a:t>
            </a:r>
          </a:p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 (10/28)</a:t>
            </a:r>
          </a:p>
        </p:txBody>
      </p:sp>
      <p:sp>
        <p:nvSpPr>
          <p:cNvPr id="72" name="Shape 610"/>
          <p:cNvSpPr/>
          <p:nvPr/>
        </p:nvSpPr>
        <p:spPr>
          <a:xfrm>
            <a:off x="2739157" y="2291758"/>
            <a:ext cx="2789386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r">
              <a:lnSpc>
                <a:spcPct val="130000"/>
              </a:lnSpc>
              <a:buSzPct val="25000"/>
              <a:defRPr lang="ko-KR" altLang="en-US"/>
            </a:pPr>
            <a:r>
              <a:rPr lang="en-US" altLang="ko-KR" sz="2000" b="1">
                <a:latin typeface="210 맨발의청춘 L"/>
                <a:ea typeface="210 맨발의청춘 L"/>
                <a:cs typeface="Roboto"/>
                <a:sym typeface="Roboto"/>
              </a:rPr>
              <a:t>Query </a:t>
            </a:r>
            <a:r>
              <a:rPr lang="en-US" altLang="ko-KR" sz="2000">
                <a:latin typeface="210 맨발의청춘 L"/>
                <a:ea typeface="210 맨발의청춘 L"/>
                <a:cs typeface="Roboto"/>
                <a:sym typeface="Roboto"/>
              </a:rPr>
              <a:t>implementation</a:t>
            </a:r>
          </a:p>
        </p:txBody>
      </p:sp>
      <p:sp>
        <p:nvSpPr>
          <p:cNvPr id="81" name="Shape 609"/>
          <p:cNvSpPr/>
          <p:nvPr/>
        </p:nvSpPr>
        <p:spPr>
          <a:xfrm>
            <a:off x="3682967" y="4904573"/>
            <a:ext cx="2603533" cy="104794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-논리적 모델링(10/6)</a:t>
            </a:r>
          </a:p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-물리적 모델링(10/14)</a:t>
            </a:r>
          </a:p>
        </p:txBody>
      </p:sp>
      <p:sp>
        <p:nvSpPr>
          <p:cNvPr id="82" name="Shape 610"/>
          <p:cNvSpPr/>
          <p:nvPr/>
        </p:nvSpPr>
        <p:spPr>
          <a:xfrm>
            <a:off x="1796182" y="4692058"/>
            <a:ext cx="1874986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r">
              <a:lnSpc>
                <a:spcPct val="130000"/>
              </a:lnSpc>
              <a:buSzPct val="25000"/>
              <a:defRPr lang="ko-KR" altLang="en-US"/>
            </a:pPr>
            <a:r>
              <a:rPr lang="en-US" altLang="ko-KR" sz="2400" b="1">
                <a:latin typeface="210 맨발의청춘 L"/>
                <a:ea typeface="210 맨발의청춘 L"/>
                <a:cs typeface="Roboto"/>
                <a:sym typeface="Roboto"/>
              </a:rPr>
              <a:t>M</a:t>
            </a:r>
            <a:r>
              <a:rPr lang="en-US" altLang="ko-KR" sz="2400" b="0">
                <a:latin typeface="210 맨발의청춘 L"/>
                <a:ea typeface="210 맨발의청춘 L"/>
                <a:cs typeface="Roboto"/>
                <a:sym typeface="Roboto"/>
              </a:rPr>
              <a:t>odeling</a:t>
            </a:r>
          </a:p>
        </p:txBody>
      </p:sp>
      <p:cxnSp>
        <p:nvCxnSpPr>
          <p:cNvPr id="84" name="Gerader Verbinder 171"/>
          <p:cNvCxnSpPr/>
          <p:nvPr/>
        </p:nvCxnSpPr>
        <p:spPr>
          <a:xfrm>
            <a:off x="6812127" y="4987338"/>
            <a:ext cx="0" cy="1557578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hape 609"/>
          <p:cNvSpPr/>
          <p:nvPr/>
        </p:nvSpPr>
        <p:spPr>
          <a:xfrm>
            <a:off x="6873842" y="4923623"/>
            <a:ext cx="2603533" cy="104794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프로그램 구현</a:t>
            </a:r>
          </a:p>
          <a:p>
            <a:pPr>
              <a:lnSpc>
                <a:spcPct val="130000"/>
              </a:lnSpc>
              <a:buSzPct val="25000"/>
              <a:defRPr lang="ko-KR" altLang="en-US"/>
            </a:pPr>
            <a:r>
              <a:rPr lang="ko-KR" altLang="en-US" sz="1700">
                <a:solidFill>
                  <a:schemeClr val="accent3"/>
                </a:solidFill>
                <a:latin typeface="210 맨발의청춘 L"/>
                <a:ea typeface="210 맨발의청춘 L"/>
                <a:cs typeface="Roboto"/>
                <a:sym typeface="Roboto"/>
              </a:rPr>
              <a:t>(10/27~12/12)</a:t>
            </a:r>
          </a:p>
        </p:txBody>
      </p:sp>
      <p:sp>
        <p:nvSpPr>
          <p:cNvPr id="86" name="Shape 610"/>
          <p:cNvSpPr/>
          <p:nvPr/>
        </p:nvSpPr>
        <p:spPr>
          <a:xfrm>
            <a:off x="4143375" y="5568357"/>
            <a:ext cx="2756769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r">
              <a:lnSpc>
                <a:spcPct val="130000"/>
              </a:lnSpc>
              <a:buSzPct val="25000"/>
              <a:defRPr lang="ko-KR" altLang="en-US"/>
            </a:pPr>
            <a:r>
              <a:rPr lang="en-US" altLang="ko-KR" b="1">
                <a:latin typeface="210 맨발의청춘 L"/>
                <a:ea typeface="210 맨발의청춘 L"/>
                <a:cs typeface="Roboto"/>
                <a:sym typeface="Roboto"/>
              </a:rPr>
              <a:t>Program </a:t>
            </a:r>
            <a:r>
              <a:rPr lang="en-US" altLang="ko-KR">
                <a:latin typeface="210 맨발의청춘 L"/>
                <a:ea typeface="210 맨발의청춘 L"/>
                <a:cs typeface="Roboto"/>
                <a:sym typeface="Roboto"/>
              </a:rPr>
              <a:t>implementation</a:t>
            </a:r>
          </a:p>
        </p:txBody>
      </p:sp>
      <p:cxnSp>
        <p:nvCxnSpPr>
          <p:cNvPr id="87" name="직선 연결선 3"/>
          <p:cNvCxnSpPr/>
          <p:nvPr/>
        </p:nvCxnSpPr>
        <p:spPr>
          <a:xfrm>
            <a:off x="685801" y="428626"/>
            <a:ext cx="3882322" cy="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3"/>
          <p:cNvCxnSpPr/>
          <p:nvPr/>
        </p:nvCxnSpPr>
        <p:spPr>
          <a:xfrm rot="16200000" flipH="1">
            <a:off x="4229100" y="85724"/>
            <a:ext cx="685799" cy="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163"/>
          <p:cNvCxnSpPr/>
          <p:nvPr/>
        </p:nvCxnSpPr>
        <p:spPr>
          <a:xfrm rot="16200000" flipH="1">
            <a:off x="4556692" y="2568007"/>
            <a:ext cx="1704975" cy="1701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저장 데이터 90"/>
          <p:cNvSpPr/>
          <p:nvPr/>
        </p:nvSpPr>
        <p:spPr>
          <a:xfrm>
            <a:off x="323849" y="3714750"/>
            <a:ext cx="1714500" cy="876300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rot="5400000">
            <a:off x="-2640330" y="3750944"/>
            <a:ext cx="6696075" cy="13335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22922" y="838201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0800000" flipV="1">
            <a:off x="676275" y="495324"/>
            <a:ext cx="7997825" cy="7381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674100" y="495300"/>
            <a:ext cx="0" cy="6482715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495982" y="107251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76888" y="657850"/>
            <a:ext cx="2740978" cy="816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400" b="0" spc="-150">
                <a:solidFill>
                  <a:srgbClr val="FF8D65"/>
                </a:solidFill>
                <a:latin typeface="210 맨발의청춘 L"/>
                <a:ea typeface="210 맨발의청춘 L"/>
              </a:rPr>
              <a:t>개발에 사용한 시스템, 도구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5686425" y="1526312"/>
            <a:ext cx="2631441" cy="0"/>
          </a:xfrm>
          <a:prstGeom prst="line">
            <a:avLst/>
          </a:prstGeom>
          <a:ln w="127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67375" y="1583462"/>
            <a:ext cx="2650491" cy="0"/>
          </a:xfrm>
          <a:prstGeom prst="line">
            <a:avLst/>
          </a:prstGeom>
          <a:ln w="508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육각형 38"/>
          <p:cNvSpPr/>
          <p:nvPr/>
        </p:nvSpPr>
        <p:spPr>
          <a:xfrm>
            <a:off x="2108191" y="3082352"/>
            <a:ext cx="1906333" cy="164339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2512388" y="3438525"/>
            <a:ext cx="1097939" cy="9464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64824" y="3673214"/>
            <a:ext cx="928657" cy="4206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2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JAVA</a:t>
            </a:r>
          </a:p>
        </p:txBody>
      </p:sp>
      <p:sp>
        <p:nvSpPr>
          <p:cNvPr id="55" name="육각형 54"/>
          <p:cNvSpPr/>
          <p:nvPr/>
        </p:nvSpPr>
        <p:spPr>
          <a:xfrm>
            <a:off x="3614768" y="2237172"/>
            <a:ext cx="1906333" cy="164339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육각형 55"/>
          <p:cNvSpPr/>
          <p:nvPr/>
        </p:nvSpPr>
        <p:spPr>
          <a:xfrm>
            <a:off x="4018965" y="2593345"/>
            <a:ext cx="1097939" cy="9464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094080" y="2851519"/>
            <a:ext cx="928657" cy="45175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html</a:t>
            </a:r>
          </a:p>
        </p:txBody>
      </p:sp>
      <p:sp>
        <p:nvSpPr>
          <p:cNvPr id="58" name="육각형 57"/>
          <p:cNvSpPr/>
          <p:nvPr/>
        </p:nvSpPr>
        <p:spPr>
          <a:xfrm>
            <a:off x="5129172" y="3072827"/>
            <a:ext cx="1906333" cy="164339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육각형 58"/>
          <p:cNvSpPr/>
          <p:nvPr/>
        </p:nvSpPr>
        <p:spPr>
          <a:xfrm>
            <a:off x="5533369" y="3429000"/>
            <a:ext cx="1097939" cy="9464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613202" y="3706566"/>
            <a:ext cx="928657" cy="45113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css</a:t>
            </a:r>
          </a:p>
        </p:txBody>
      </p:sp>
      <p:cxnSp>
        <p:nvCxnSpPr>
          <p:cNvPr id="65" name="직선 연결선 3"/>
          <p:cNvCxnSpPr/>
          <p:nvPr/>
        </p:nvCxnSpPr>
        <p:spPr>
          <a:xfrm rot="16200000" flipH="1">
            <a:off x="-149049" y="-328620"/>
            <a:ext cx="1669698" cy="0"/>
          </a:xfrm>
          <a:prstGeom prst="line">
            <a:avLst/>
          </a:prstGeom>
          <a:ln w="28575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육각형 54"/>
          <p:cNvSpPr/>
          <p:nvPr/>
        </p:nvSpPr>
        <p:spPr>
          <a:xfrm>
            <a:off x="3628358" y="3932622"/>
            <a:ext cx="1906333" cy="164339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육각형 55"/>
          <p:cNvSpPr/>
          <p:nvPr/>
        </p:nvSpPr>
        <p:spPr>
          <a:xfrm>
            <a:off x="4032555" y="4288795"/>
            <a:ext cx="1097939" cy="946499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A6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TextBox 56"/>
          <p:cNvSpPr txBox="1"/>
          <p:nvPr/>
        </p:nvSpPr>
        <p:spPr>
          <a:xfrm>
            <a:off x="4107670" y="4442194"/>
            <a:ext cx="928657" cy="69940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java</a:t>
            </a:r>
          </a:p>
          <a:p>
            <a:pPr algn="ctr">
              <a:defRPr lang="ko-KR" altLang="en-US"/>
            </a:pPr>
            <a:r>
              <a:rPr lang="en-US" altLang="ko-KR" sz="20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script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4419600"/>
            <a:ext cx="2438400" cy="24384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rcRect l="8540" t="13490" r="62710" b="10680"/>
          <a:stretch>
            <a:fillRect/>
          </a:stretch>
        </p:blipFill>
        <p:spPr>
          <a:xfrm>
            <a:off x="1219200" y="773946"/>
            <a:ext cx="1924050" cy="188110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6988" y="4924425"/>
            <a:ext cx="1419224" cy="1419224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682990" y="0"/>
            <a:ext cx="0" cy="736600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8542972" y="517526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94997" y="366385"/>
            <a:ext cx="2740979" cy="82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0" spc="-150">
                <a:solidFill>
                  <a:srgbClr val="FF8D65"/>
                </a:solidFill>
                <a:latin typeface="210 맨발의청춘 L"/>
                <a:ea typeface="210 맨발의청춘 L"/>
              </a:rPr>
              <a:t>시스템의 장점, </a:t>
            </a:r>
          </a:p>
          <a:p>
            <a:pPr lvl="0">
              <a:defRPr lang="ko-KR" altLang="en-US"/>
            </a:pPr>
            <a:r>
              <a:rPr lang="ko-KR" altLang="en-US" sz="2400" b="0" spc="-150">
                <a:solidFill>
                  <a:srgbClr val="FF8D65"/>
                </a:solidFill>
                <a:latin typeface="210 맨발의청춘 L"/>
                <a:ea typeface="210 맨발의청춘 L"/>
              </a:rPr>
              <a:t>특별히 고려한 사항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4958" y="1485930"/>
            <a:ext cx="7203122" cy="4829145"/>
          </a:xfrm>
          <a:prstGeom prst="rect">
            <a:avLst/>
          </a:prstGeom>
          <a:solidFill>
            <a:srgbClr val="FF8D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9096" y="1485930"/>
            <a:ext cx="749522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080" indent="-514080">
              <a:buFont typeface="Wingdings"/>
              <a:buChar char="ü"/>
              <a:defRPr lang="ko-KR" altLang="en-US"/>
            </a:pPr>
            <a:r>
              <a:rPr lang="ko-KR" altLang="en-US" sz="2400" b="0" spc="-150" dirty="0" err="1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멘토링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 보고서 관리 편의를 위한 </a:t>
            </a:r>
            <a:r>
              <a:rPr lang="ko-KR" altLang="en-US" sz="2400" b="0" spc="-150" dirty="0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항목별 정렬</a:t>
            </a:r>
            <a:endParaRPr lang="en-US" altLang="ko-KR" sz="2400" b="0" spc="-150" dirty="0" smtClean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endParaRPr lang="ko-KR" altLang="en-US" sz="2400" b="0" spc="-150" dirty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공강시간을 쉽게 </a:t>
            </a:r>
            <a:r>
              <a:rPr lang="ko-KR" altLang="en-US" sz="2400" b="0" spc="-150" dirty="0" err="1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맞추기위한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 </a:t>
            </a:r>
            <a:r>
              <a:rPr lang="ko-KR" altLang="en-US" sz="2400" b="0" spc="-150" dirty="0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시간표 기능</a:t>
            </a:r>
            <a:endParaRPr lang="en-US" altLang="ko-KR" sz="2400" b="0" spc="-150" dirty="0" smtClean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endParaRPr lang="ko-KR" altLang="en-US" sz="2400" b="0" spc="-150" dirty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내가 쓴 글들을 한눈에 보고, </a:t>
            </a:r>
            <a:r>
              <a:rPr lang="ko-KR" altLang="en-US" sz="2400" b="0" spc="-150" dirty="0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손쉽게 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수정, </a:t>
            </a:r>
            <a:r>
              <a:rPr lang="ko-KR" altLang="en-US" sz="2400" b="0" spc="-150" dirty="0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삭제</a:t>
            </a:r>
            <a:endParaRPr lang="en-US" altLang="ko-KR" sz="2400" b="0" spc="-150" dirty="0" smtClean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endParaRPr lang="ko-KR" altLang="en-US" sz="2400" b="0" spc="-150" dirty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메인 홈페이지에 </a:t>
            </a:r>
            <a:r>
              <a:rPr lang="ko-KR" altLang="en-US" sz="2400" b="0" spc="-150" dirty="0" err="1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멘토링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 </a:t>
            </a:r>
            <a:r>
              <a:rPr lang="ko-KR" altLang="en-US" sz="2400" b="0" spc="-150" dirty="0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광고</a:t>
            </a:r>
            <a:endParaRPr lang="en-US" altLang="ko-KR" sz="2400" b="0" spc="-150" dirty="0" smtClean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endParaRPr lang="ko-KR" altLang="en-US" sz="2400" b="0" spc="-150" dirty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한번에 전체학생에게 </a:t>
            </a:r>
            <a:r>
              <a:rPr lang="ko-KR" altLang="en-US" sz="2400" b="0" spc="-150" dirty="0" err="1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메일보내기</a:t>
            </a:r>
            <a:endParaRPr lang="en-US" altLang="ko-KR" sz="2400" b="0" spc="-150" dirty="0" smtClean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endParaRPr lang="ko-KR" altLang="en-US" sz="2400" b="0" spc="-150" dirty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r>
              <a:rPr lang="en-US" altLang="ko-KR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tiles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 기능 </a:t>
            </a:r>
            <a:r>
              <a:rPr lang="ko-KR" altLang="en-US" sz="2400" b="0" spc="-150" dirty="0" smtClean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사용</a:t>
            </a:r>
            <a:endParaRPr lang="en-US" altLang="ko-KR" sz="2400" b="0" spc="-150" dirty="0" smtClean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endParaRPr lang="ko-KR" altLang="en-US" sz="2400" b="0" spc="-150" dirty="0">
              <a:solidFill>
                <a:schemeClr val="bg1">
                  <a:lumMod val="95000"/>
                </a:schemeClr>
              </a:solidFill>
              <a:latin typeface="210 맨발의청춘 L"/>
              <a:ea typeface="210 맨발의청춘 L"/>
            </a:endParaRPr>
          </a:p>
          <a:p>
            <a:pPr marL="514080" indent="-514080">
              <a:buFont typeface="Wingdings"/>
              <a:buChar char="ü"/>
              <a:defRPr lang="ko-KR" altLang="en-US"/>
            </a:pPr>
            <a:r>
              <a:rPr lang="en-US" altLang="ko-KR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DB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에 사용자 정보 </a:t>
            </a:r>
            <a:r>
              <a:rPr lang="ko-KR" altLang="en-US" sz="2400" b="0" spc="-150" dirty="0" err="1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저장시</a:t>
            </a:r>
            <a:r>
              <a:rPr lang="ko-KR" altLang="en-US" sz="2400" b="0" spc="-150" dirty="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 비밀번호는 암호화 하여 저장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673465" y="-190500"/>
            <a:ext cx="0" cy="77470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 flipV="1">
            <a:off x="0" y="561975"/>
            <a:ext cx="8677275" cy="9513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350202" y="393382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6772" y="681336"/>
            <a:ext cx="2740978" cy="45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0" spc="-150">
                <a:solidFill>
                  <a:srgbClr val="FF8D65"/>
                </a:solidFill>
                <a:latin typeface="210 맨발의청춘 L"/>
                <a:ea typeface="210 맨발의청춘 L"/>
              </a:rPr>
              <a:t>싷시연동영상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99858" y="1600230"/>
            <a:ext cx="7001192" cy="4829145"/>
          </a:xfrm>
          <a:prstGeom prst="rect">
            <a:avLst/>
          </a:prstGeom>
          <a:solidFill>
            <a:srgbClr val="FF8D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실행 단추: 앞으로 또는 다음 10">
            <a:hlinkClick r:id="rId2" action="ppaction://program" highlightClick="1"/>
          </p:cNvPr>
          <p:cNvSpPr/>
          <p:nvPr/>
        </p:nvSpPr>
        <p:spPr>
          <a:xfrm>
            <a:off x="3848100" y="3000375"/>
            <a:ext cx="2095500" cy="1771650"/>
          </a:xfrm>
          <a:prstGeom prst="actionButtonForwardNext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0800000">
            <a:off x="542925" y="571500"/>
            <a:ext cx="9007475" cy="9551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043622" y="393382"/>
            <a:ext cx="356235" cy="35623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6322" y="757536"/>
            <a:ext cx="2740978" cy="45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b="0" spc="-150">
                <a:solidFill>
                  <a:srgbClr val="FF8D65"/>
                </a:solidFill>
                <a:latin typeface="210 맨발의청춘 L"/>
                <a:ea typeface="210 맨발의청춘 L"/>
              </a:rPr>
              <a:t>추가 계획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99858" y="1600230"/>
            <a:ext cx="7001192" cy="4829145"/>
          </a:xfrm>
          <a:prstGeom prst="rect">
            <a:avLst/>
          </a:prstGeom>
          <a:solidFill>
            <a:srgbClr val="FF8D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70844" y="3152804"/>
            <a:ext cx="4287204" cy="1731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6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조금 더 보완하여</a:t>
            </a:r>
          </a:p>
          <a:p>
            <a:pPr algn="ctr">
              <a:defRPr lang="ko-KR" altLang="en-US"/>
            </a:pPr>
            <a:r>
              <a:rPr lang="ko-KR" altLang="en-US" sz="3600" b="0" spc="-150">
                <a:solidFill>
                  <a:schemeClr val="bg1">
                    <a:lumMod val="95000"/>
                  </a:schemeClr>
                </a:solidFill>
                <a:latin typeface="210 맨발의청춘 L"/>
                <a:ea typeface="210 맨발의청춘 L"/>
              </a:rPr>
              <a:t>2018년 소프경진대회 참가</a:t>
            </a:r>
          </a:p>
        </p:txBody>
      </p:sp>
      <p:cxnSp>
        <p:nvCxnSpPr>
          <p:cNvPr id="13" name="직선 연결선 5"/>
          <p:cNvCxnSpPr/>
          <p:nvPr/>
        </p:nvCxnSpPr>
        <p:spPr>
          <a:xfrm rot="16200000" flipV="1">
            <a:off x="-2924237" y="4038583"/>
            <a:ext cx="6953284" cy="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46399" y="1847850"/>
            <a:ext cx="3467100" cy="3467100"/>
          </a:xfrm>
          <a:prstGeom prst="rect">
            <a:avLst/>
          </a:prstGeom>
          <a:noFill/>
          <a:ln w="31750">
            <a:solidFill>
              <a:srgbClr val="FF8D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27373" y="2024856"/>
            <a:ext cx="3113088" cy="3113088"/>
          </a:xfrm>
          <a:prstGeom prst="rect">
            <a:avLst/>
          </a:prstGeom>
          <a:solidFill>
            <a:srgbClr val="FF8D65"/>
          </a:solidFill>
          <a:ln w="31750">
            <a:solidFill>
              <a:srgbClr val="FF8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15876" y="2392211"/>
            <a:ext cx="2928146" cy="1730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  <a:latin typeface="210 맨발의청춘 L"/>
                <a:ea typeface="210 맨발의청춘 L"/>
              </a:rPr>
              <a:t>THANK YOU</a:t>
            </a:r>
            <a:endParaRPr lang="ko-KR" altLang="en-US" sz="5400" b="1">
              <a:solidFill>
                <a:schemeClr val="bg1"/>
              </a:solidFill>
              <a:latin typeface="210 맨발의청춘 L"/>
              <a:ea typeface="210 맨발의청춘 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5876" y="4288141"/>
            <a:ext cx="2928146" cy="63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bg1"/>
                </a:solidFill>
                <a:latin typeface="Yoon 윤고딕 530_TT"/>
                <a:ea typeface="Yoon 윤고딕 530_TT"/>
              </a:rPr>
              <a:t>Q&amp;A</a:t>
            </a:r>
            <a:endParaRPr lang="ko-KR" altLang="en-US" sz="3600">
              <a:solidFill>
                <a:schemeClr val="bg1"/>
              </a:solidFill>
              <a:latin typeface="Yoon 윤고딕 530_TT"/>
              <a:ea typeface="Yoon 윤고딕 530_TT"/>
            </a:endParaRPr>
          </a:p>
        </p:txBody>
      </p:sp>
      <p:cxnSp>
        <p:nvCxnSpPr>
          <p:cNvPr id="17" name="직선 연결선 6"/>
          <p:cNvCxnSpPr/>
          <p:nvPr/>
        </p:nvCxnSpPr>
        <p:spPr>
          <a:xfrm rot="10800000">
            <a:off x="549228" y="3581399"/>
            <a:ext cx="2381296" cy="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"/>
          <p:cNvCxnSpPr/>
          <p:nvPr/>
        </p:nvCxnSpPr>
        <p:spPr>
          <a:xfrm>
            <a:off x="539750" y="-279400"/>
            <a:ext cx="0" cy="3860800"/>
          </a:xfrm>
          <a:prstGeom prst="line">
            <a:avLst/>
          </a:prstGeom>
          <a:ln w="25400">
            <a:solidFill>
              <a:srgbClr val="FF8D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</Words>
  <Application>Microsoft Office PowerPoint</Application>
  <PresentationFormat>화면 슬라이드 쇼(4:3)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굴림</vt:lpstr>
      <vt:lpstr>Arial</vt:lpstr>
      <vt:lpstr>Roboto</vt:lpstr>
      <vt:lpstr>210 맨발의청춘 L</vt:lpstr>
      <vt:lpstr>Calibri Light</vt:lpstr>
      <vt:lpstr>Calibri</vt:lpstr>
      <vt:lpstr>맑은 고딕</vt:lpstr>
      <vt:lpstr>Wingdings</vt:lpstr>
      <vt:lpstr>Yoon 윤고딕 530_TT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하태윤</dc:creator>
  <cp:lastModifiedBy>LG</cp:lastModifiedBy>
  <cp:revision>44</cp:revision>
  <dcterms:created xsi:type="dcterms:W3CDTF">2016-06-02T06:14:18Z</dcterms:created>
  <dcterms:modified xsi:type="dcterms:W3CDTF">2017-12-19T02:25:49Z</dcterms:modified>
</cp:coreProperties>
</file>