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8" r:id="rId23"/>
    <p:sldId id="276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8" r:id="rId33"/>
    <p:sldId id="287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300" r:id="rId45"/>
    <p:sldId id="301" r:id="rId46"/>
    <p:sldId id="302" r:id="rId47"/>
    <p:sldId id="303" r:id="rId48"/>
    <p:sldId id="304" r:id="rId4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14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37FDCA-859C-4594-A59B-8CEA2A45677B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494CF3-4A9D-4B31-8E05-0AE120FC5F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099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494CF3-4A9D-4B31-8E05-0AE120FC5F18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1224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1907C-4E5B-4B09-AC02-4792C2710FA8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F93C6-21AE-46A0-866F-2C14C59A1A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3374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1907C-4E5B-4B09-AC02-4792C2710FA8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F93C6-21AE-46A0-866F-2C14C59A1A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728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1907C-4E5B-4B09-AC02-4792C2710FA8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F93C6-21AE-46A0-866F-2C14C59A1A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4437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1907C-4E5B-4B09-AC02-4792C2710FA8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F93C6-21AE-46A0-866F-2C14C59A1A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2630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1907C-4E5B-4B09-AC02-4792C2710FA8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F93C6-21AE-46A0-866F-2C14C59A1A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0645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1907C-4E5B-4B09-AC02-4792C2710FA8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F93C6-21AE-46A0-866F-2C14C59A1A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0528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1907C-4E5B-4B09-AC02-4792C2710FA8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F93C6-21AE-46A0-866F-2C14C59A1A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0384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1907C-4E5B-4B09-AC02-4792C2710FA8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F93C6-21AE-46A0-866F-2C14C59A1A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3383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1907C-4E5B-4B09-AC02-4792C2710FA8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F93C6-21AE-46A0-866F-2C14C59A1A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8355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1907C-4E5B-4B09-AC02-4792C2710FA8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F93C6-21AE-46A0-866F-2C14C59A1A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072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1907C-4E5B-4B09-AC02-4792C2710FA8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F93C6-21AE-46A0-866F-2C14C59A1A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3520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1907C-4E5B-4B09-AC02-4792C2710FA8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2F93C6-21AE-46A0-866F-2C14C59A1A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6826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9/pro05/first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317332" y="4869160"/>
            <a:ext cx="259228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275856" y="3717032"/>
            <a:ext cx="259228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257095" y="2636912"/>
            <a:ext cx="259228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331640" y="878194"/>
            <a:ext cx="259228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715515" y="981850"/>
            <a:ext cx="1824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/>
              <a:t>WEB-INF</a:t>
            </a:r>
            <a:endParaRPr lang="ko-KR" altLang="en-US" sz="3200" dirty="0"/>
          </a:p>
        </p:txBody>
      </p:sp>
      <p:cxnSp>
        <p:nvCxnSpPr>
          <p:cNvPr id="11" name="직선 연결선 10"/>
          <p:cNvCxnSpPr>
            <a:stCxn id="8" idx="2"/>
          </p:cNvCxnSpPr>
          <p:nvPr/>
        </p:nvCxnSpPr>
        <p:spPr>
          <a:xfrm>
            <a:off x="2627784" y="1670282"/>
            <a:ext cx="0" cy="35949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stCxn id="7" idx="1"/>
          </p:cNvCxnSpPr>
          <p:nvPr/>
        </p:nvCxnSpPr>
        <p:spPr>
          <a:xfrm flipH="1">
            <a:off x="2627784" y="3032956"/>
            <a:ext cx="6293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H="1">
            <a:off x="2646545" y="4113076"/>
            <a:ext cx="6293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2646544" y="5265204"/>
            <a:ext cx="6293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331640" y="112276"/>
            <a:ext cx="73276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/>
              <a:t>웹 어플리케이션의 기본 디렉터리 구조</a:t>
            </a:r>
            <a:endParaRPr lang="ko-KR" altLang="en-US" sz="3200" dirty="0"/>
          </a:p>
        </p:txBody>
      </p:sp>
      <p:sp>
        <p:nvSpPr>
          <p:cNvPr id="19" name="TextBox 18"/>
          <p:cNvSpPr txBox="1"/>
          <p:nvPr/>
        </p:nvSpPr>
        <p:spPr>
          <a:xfrm>
            <a:off x="3721885" y="2740568"/>
            <a:ext cx="14462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/>
              <a:t>classes</a:t>
            </a:r>
            <a:endParaRPr lang="ko-KR" altLang="en-US" sz="3200" dirty="0"/>
          </a:p>
        </p:txBody>
      </p:sp>
      <p:sp>
        <p:nvSpPr>
          <p:cNvPr id="20" name="TextBox 19"/>
          <p:cNvSpPr txBox="1"/>
          <p:nvPr/>
        </p:nvSpPr>
        <p:spPr>
          <a:xfrm>
            <a:off x="3890361" y="3820688"/>
            <a:ext cx="6335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/>
              <a:t>lib</a:t>
            </a:r>
            <a:endParaRPr lang="ko-KR" altLang="en-US" sz="3200" dirty="0"/>
          </a:p>
        </p:txBody>
      </p:sp>
      <p:sp>
        <p:nvSpPr>
          <p:cNvPr id="21" name="TextBox 20"/>
          <p:cNvSpPr txBox="1"/>
          <p:nvPr/>
        </p:nvSpPr>
        <p:spPr>
          <a:xfrm>
            <a:off x="3721885" y="4972816"/>
            <a:ext cx="16941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w</a:t>
            </a:r>
            <a:r>
              <a:rPr lang="en-US" altLang="ko-KR" sz="3200" dirty="0" smtClean="0"/>
              <a:t>eb.xml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407525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131840" y="1772816"/>
            <a:ext cx="2808312" cy="23762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187624" y="332656"/>
            <a:ext cx="52758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err="1" smtClean="0"/>
              <a:t>서블릿</a:t>
            </a:r>
            <a:r>
              <a:rPr lang="ko-KR" altLang="en-US" sz="3200" b="1" dirty="0" smtClean="0"/>
              <a:t> 기본 기능 수행 과정</a:t>
            </a:r>
            <a:endParaRPr lang="ko-KR" altLang="en-US" sz="3200" b="1" dirty="0"/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413571"/>
            <a:ext cx="1537445" cy="1257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808397" y="3699977"/>
            <a:ext cx="13324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&lt;</a:t>
            </a:r>
            <a:r>
              <a:rPr lang="ko-KR" altLang="en-US" sz="1400" dirty="0" smtClean="0"/>
              <a:t>클라이언트</a:t>
            </a:r>
            <a:r>
              <a:rPr lang="en-US" altLang="ko-KR" sz="1400" dirty="0" smtClean="0"/>
              <a:t>&gt;</a:t>
            </a:r>
            <a:endParaRPr lang="ko-KR" altLang="en-US" sz="1400" dirty="0"/>
          </a:p>
        </p:txBody>
      </p:sp>
      <p:sp>
        <p:nvSpPr>
          <p:cNvPr id="28" name="타원 27"/>
          <p:cNvSpPr/>
          <p:nvPr/>
        </p:nvSpPr>
        <p:spPr>
          <a:xfrm>
            <a:off x="3729021" y="2472451"/>
            <a:ext cx="1440160" cy="7920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3847622" y="2637662"/>
            <a:ext cx="12029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Servlet</a:t>
            </a:r>
            <a:endParaRPr lang="ko-KR" altLang="en-US" sz="2400" b="1" dirty="0"/>
          </a:p>
        </p:txBody>
      </p:sp>
      <p:sp>
        <p:nvSpPr>
          <p:cNvPr id="5" name="순서도: 자기 디스크 4"/>
          <p:cNvSpPr/>
          <p:nvPr/>
        </p:nvSpPr>
        <p:spPr>
          <a:xfrm>
            <a:off x="6937013" y="2483804"/>
            <a:ext cx="1472650" cy="89697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/>
              <a:t>DB</a:t>
            </a:r>
            <a:endParaRPr lang="ko-KR" altLang="en-US" sz="2800" b="1" dirty="0"/>
          </a:p>
        </p:txBody>
      </p:sp>
      <p:cxnSp>
        <p:nvCxnSpPr>
          <p:cNvPr id="8" name="직선 화살표 연결선 7"/>
          <p:cNvCxnSpPr/>
          <p:nvPr/>
        </p:nvCxnSpPr>
        <p:spPr>
          <a:xfrm flipV="1">
            <a:off x="5435912" y="2935855"/>
            <a:ext cx="1159697" cy="21530"/>
          </a:xfrm>
          <a:prstGeom prst="straightConnector1">
            <a:avLst/>
          </a:prstGeom>
          <a:ln w="2540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구부러진 연결선 12"/>
          <p:cNvCxnSpPr/>
          <p:nvPr/>
        </p:nvCxnSpPr>
        <p:spPr>
          <a:xfrm flipV="1">
            <a:off x="2293021" y="2560733"/>
            <a:ext cx="1436000" cy="76929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구부러진 연결선 40"/>
          <p:cNvCxnSpPr/>
          <p:nvPr/>
        </p:nvCxnSpPr>
        <p:spPr>
          <a:xfrm rot="10800000" flipV="1">
            <a:off x="2293024" y="3099328"/>
            <a:ext cx="1532503" cy="473688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2489442" y="2132856"/>
                <a:ext cx="67037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800" b="1" i="0" smtClean="0">
                          <a:solidFill>
                            <a:srgbClr val="FF0000"/>
                          </a:solidFill>
                          <a:latin typeface="Cambria Math"/>
                        </a:rPr>
                        <m:t>①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9442" y="2132856"/>
                <a:ext cx="670376" cy="5232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/>
          <p:cNvSpPr txBox="1"/>
          <p:nvPr/>
        </p:nvSpPr>
        <p:spPr>
          <a:xfrm>
            <a:off x="5879757" y="2404998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solidFill>
                  <a:srgbClr val="FF0000"/>
                </a:solidFill>
              </a:rPr>
              <a:t>②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616881" y="3409836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solidFill>
                  <a:srgbClr val="FF0000"/>
                </a:solidFill>
              </a:rPr>
              <a:t>③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836765" y="4160154"/>
            <a:ext cx="15744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&lt;</a:t>
            </a:r>
            <a:r>
              <a:rPr lang="ko-KR" altLang="en-US" sz="1400" dirty="0" err="1" smtClean="0"/>
              <a:t>톰캣</a:t>
            </a:r>
            <a:r>
              <a:rPr lang="ko-KR" altLang="en-US" sz="1400" dirty="0" smtClean="0"/>
              <a:t> 컨테이너</a:t>
            </a:r>
            <a:r>
              <a:rPr lang="en-US" altLang="ko-KR" sz="1400" dirty="0" smtClean="0"/>
              <a:t>&gt;</a:t>
            </a:r>
            <a:endParaRPr lang="ko-KR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381344" y="4705980"/>
                <a:ext cx="67037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800" b="1" i="0" smtClean="0">
                          <a:solidFill>
                            <a:srgbClr val="FF0000"/>
                          </a:solidFill>
                          <a:latin typeface="Cambria Math"/>
                        </a:rPr>
                        <m:t>①</m:t>
                      </m:r>
                    </m:oMath>
                  </m:oMathPara>
                </a14:m>
                <a:endParaRPr lang="ko-KR" alt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1344" y="4705980"/>
                <a:ext cx="670376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2002016" y="4777988"/>
            <a:ext cx="3943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클라이언트로부터 요청을 받습니다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53352" y="5229200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solidFill>
                  <a:srgbClr val="FF0000"/>
                </a:solidFill>
              </a:rPr>
              <a:t>②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97091" y="5301208"/>
            <a:ext cx="4868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DB</a:t>
            </a:r>
            <a:r>
              <a:rPr lang="ko-KR" altLang="en-US" dirty="0"/>
              <a:t> </a:t>
            </a:r>
            <a:r>
              <a:rPr lang="ko-KR" altLang="en-US" dirty="0" smtClean="0"/>
              <a:t>연동과 같은 비즈니스 </a:t>
            </a:r>
            <a:r>
              <a:rPr lang="ko-KR" altLang="en-US" dirty="0" err="1" smtClean="0"/>
              <a:t>로직을</a:t>
            </a:r>
            <a:r>
              <a:rPr lang="ko-KR" altLang="en-US" dirty="0" smtClean="0"/>
              <a:t> 처리합니다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444662" y="5733256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solidFill>
                  <a:srgbClr val="FF0000"/>
                </a:solidFill>
              </a:rPr>
              <a:t>③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79712" y="5809269"/>
            <a:ext cx="4405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처리된 결과를 클라이언트에 돌려줍니다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1802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87624" y="332656"/>
            <a:ext cx="58491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/>
              <a:t>&lt;form&gt; </a:t>
            </a:r>
            <a:r>
              <a:rPr lang="ko-KR" altLang="en-US" sz="3200" b="1" dirty="0" smtClean="0"/>
              <a:t>태그와 관련된 속성들</a:t>
            </a:r>
            <a:endParaRPr lang="ko-KR" altLang="en-US" sz="3200" b="1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1770569"/>
              </p:ext>
            </p:extLst>
          </p:nvPr>
        </p:nvGraphicFramePr>
        <p:xfrm>
          <a:off x="755576" y="1397000"/>
          <a:ext cx="7632848" cy="42624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2541"/>
                <a:gridCol w="5980307"/>
              </a:tblGrid>
              <a:tr h="4478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속성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기능</a:t>
                      </a:r>
                      <a:endParaRPr lang="ko-KR" altLang="en-US" dirty="0"/>
                    </a:p>
                  </a:txBody>
                  <a:tcPr/>
                </a:tc>
              </a:tr>
              <a:tr h="9536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name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charset="0"/>
                        <a:buChar char="•"/>
                      </a:pPr>
                      <a:r>
                        <a:rPr lang="en-US" altLang="ko-KR" dirty="0" smtClean="0"/>
                        <a:t>&lt;form&gt;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태그의 이름을 지정</a:t>
                      </a:r>
                      <a:endParaRPr lang="en-US" altLang="ko-KR" baseline="0" dirty="0" smtClean="0"/>
                    </a:p>
                    <a:p>
                      <a:pPr marL="285750" indent="-285750" latinLnBrk="1">
                        <a:buFont typeface="Arial" charset="0"/>
                        <a:buChar char="•"/>
                      </a:pPr>
                      <a:r>
                        <a:rPr lang="ko-KR" altLang="en-US" baseline="0" dirty="0" smtClean="0"/>
                        <a:t>여러 개의 </a:t>
                      </a:r>
                      <a:r>
                        <a:rPr lang="en-US" altLang="ko-KR" baseline="0" dirty="0" smtClean="0"/>
                        <a:t>form</a:t>
                      </a:r>
                      <a:r>
                        <a:rPr lang="ko-KR" altLang="en-US" baseline="0" dirty="0" smtClean="0"/>
                        <a:t>이 존재할 경우 구분하는 역할</a:t>
                      </a:r>
                      <a:endParaRPr lang="en-US" altLang="ko-KR" baseline="0" dirty="0" smtClean="0"/>
                    </a:p>
                    <a:p>
                      <a:pPr marL="285750" indent="-285750" latinLnBrk="1">
                        <a:buFont typeface="Arial" charset="0"/>
                        <a:buChar char="•"/>
                      </a:pPr>
                      <a:r>
                        <a:rPr lang="ko-KR" altLang="en-US" baseline="0" dirty="0" smtClean="0"/>
                        <a:t>자바스크립트에서 </a:t>
                      </a:r>
                      <a:r>
                        <a:rPr lang="en-US" altLang="ko-KR" baseline="0" dirty="0" smtClean="0"/>
                        <a:t>&lt;form&gt;</a:t>
                      </a:r>
                      <a:r>
                        <a:rPr lang="ko-KR" altLang="en-US" baseline="0" dirty="0" smtClean="0"/>
                        <a:t>태그에 접근할 때 사용</a:t>
                      </a:r>
                      <a:endParaRPr lang="ko-KR" altLang="en-US" dirty="0"/>
                    </a:p>
                  </a:txBody>
                  <a:tcPr/>
                </a:tc>
              </a:tr>
              <a:tr h="9536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method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charset="0"/>
                        <a:buChar char="•"/>
                      </a:pPr>
                      <a:r>
                        <a:rPr lang="en-US" altLang="ko-KR" dirty="0" smtClean="0"/>
                        <a:t>&lt;form&gt; </a:t>
                      </a:r>
                      <a:r>
                        <a:rPr lang="ko-KR" altLang="en-US" dirty="0" smtClean="0"/>
                        <a:t>태그 안에서 데이터를 전송할 때</a:t>
                      </a:r>
                      <a:r>
                        <a:rPr lang="ko-KR" altLang="en-US" baseline="0" dirty="0" smtClean="0"/>
                        <a:t> 전송하는 방법을 지정</a:t>
                      </a:r>
                      <a:endParaRPr lang="en-US" altLang="ko-KR" baseline="0" dirty="0" smtClean="0"/>
                    </a:p>
                    <a:p>
                      <a:pPr marL="285750" indent="-285750" latinLnBrk="1">
                        <a:buFont typeface="Arial" charset="0"/>
                        <a:buChar char="•"/>
                      </a:pPr>
                      <a:r>
                        <a:rPr lang="en-US" altLang="ko-KR" baseline="0" dirty="0" smtClean="0"/>
                        <a:t>GET </a:t>
                      </a:r>
                      <a:r>
                        <a:rPr lang="ko-KR" altLang="en-US" baseline="0" dirty="0" smtClean="0"/>
                        <a:t>또는 </a:t>
                      </a:r>
                      <a:r>
                        <a:rPr lang="en-US" altLang="ko-KR" baseline="0" dirty="0" smtClean="0"/>
                        <a:t>POST</a:t>
                      </a:r>
                      <a:r>
                        <a:rPr lang="ko-KR" altLang="en-US" baseline="0" dirty="0" smtClean="0"/>
                        <a:t>로 지정</a:t>
                      </a:r>
                      <a:r>
                        <a:rPr lang="en-US" altLang="ko-KR" baseline="0" dirty="0" smtClean="0"/>
                        <a:t>(</a:t>
                      </a:r>
                      <a:r>
                        <a:rPr lang="ko-KR" altLang="en-US" baseline="0" dirty="0" smtClean="0"/>
                        <a:t>지정하지 않으면 </a:t>
                      </a:r>
                      <a:r>
                        <a:rPr lang="en-US" altLang="ko-KR" baseline="0" dirty="0" smtClean="0"/>
                        <a:t>GET)</a:t>
                      </a:r>
                      <a:endParaRPr lang="ko-KR" altLang="en-US" dirty="0"/>
                    </a:p>
                  </a:txBody>
                  <a:tcPr/>
                </a:tc>
              </a:tr>
              <a:tr h="9536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action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charset="0"/>
                        <a:buChar char="•"/>
                      </a:pPr>
                      <a:r>
                        <a:rPr lang="en-US" altLang="ko-KR" dirty="0" smtClean="0"/>
                        <a:t>&lt;form&gt; </a:t>
                      </a:r>
                      <a:r>
                        <a:rPr lang="ko-KR" altLang="en-US" dirty="0" smtClean="0"/>
                        <a:t>태그에서 데이터를 전송할 </a:t>
                      </a:r>
                      <a:r>
                        <a:rPr lang="ko-KR" altLang="en-US" dirty="0" err="1" smtClean="0"/>
                        <a:t>서블릿이나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en-US" altLang="ko-KR" dirty="0" smtClean="0"/>
                        <a:t>JSP</a:t>
                      </a:r>
                      <a:r>
                        <a:rPr lang="ko-KR" altLang="en-US" dirty="0" err="1" smtClean="0"/>
                        <a:t>를지정</a:t>
                      </a:r>
                      <a:endParaRPr lang="en-US" altLang="ko-KR" dirty="0" smtClean="0"/>
                    </a:p>
                    <a:p>
                      <a:pPr marL="285750" indent="-285750" latinLnBrk="1">
                        <a:buFont typeface="Arial" charset="0"/>
                        <a:buChar char="•"/>
                      </a:pPr>
                      <a:r>
                        <a:rPr lang="ko-KR" altLang="en-US" dirty="0" err="1" smtClean="0"/>
                        <a:t>서블릿으로</a:t>
                      </a:r>
                      <a:r>
                        <a:rPr lang="ko-KR" altLang="en-US" dirty="0" smtClean="0"/>
                        <a:t> 전송할 때는 </a:t>
                      </a:r>
                      <a:r>
                        <a:rPr lang="ko-KR" altLang="en-US" dirty="0" err="1" smtClean="0"/>
                        <a:t>매핑</a:t>
                      </a:r>
                      <a:r>
                        <a:rPr lang="ko-KR" altLang="en-US" dirty="0" smtClean="0"/>
                        <a:t> 이름을 사용</a:t>
                      </a:r>
                      <a:endParaRPr lang="ko-KR" altLang="en-US" dirty="0"/>
                    </a:p>
                  </a:txBody>
                  <a:tcPr/>
                </a:tc>
              </a:tr>
              <a:tr h="9536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err="1" smtClean="0"/>
                        <a:t>encType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charset="0"/>
                        <a:buChar char="•"/>
                      </a:pPr>
                      <a:r>
                        <a:rPr lang="en-US" altLang="ko-KR" dirty="0" smtClean="0"/>
                        <a:t>&lt;form&gt; </a:t>
                      </a:r>
                      <a:r>
                        <a:rPr lang="ko-KR" altLang="en-US" dirty="0" smtClean="0"/>
                        <a:t>태그에서 전송할 데이터의 </a:t>
                      </a:r>
                      <a:r>
                        <a:rPr lang="en-US" altLang="ko-KR" dirty="0" smtClean="0"/>
                        <a:t>encoding </a:t>
                      </a:r>
                      <a:r>
                        <a:rPr lang="ko-KR" altLang="en-US" dirty="0" smtClean="0"/>
                        <a:t>타입을 지정</a:t>
                      </a:r>
                      <a:endParaRPr lang="en-US" altLang="ko-KR" dirty="0" smtClean="0"/>
                    </a:p>
                    <a:p>
                      <a:pPr marL="285750" indent="-285750" latinLnBrk="1">
                        <a:buFont typeface="Arial" charset="0"/>
                        <a:buChar char="•"/>
                      </a:pPr>
                      <a:r>
                        <a:rPr lang="ko-KR" altLang="en-US" dirty="0" smtClean="0"/>
                        <a:t>파일을 </a:t>
                      </a:r>
                      <a:r>
                        <a:rPr lang="ko-KR" altLang="en-US" dirty="0" err="1" smtClean="0"/>
                        <a:t>업로드할</a:t>
                      </a:r>
                      <a:r>
                        <a:rPr lang="ko-KR" altLang="en-US" dirty="0" smtClean="0"/>
                        <a:t> 때는 </a:t>
                      </a:r>
                      <a:r>
                        <a:rPr lang="en-US" altLang="ko-KR" dirty="0" smtClean="0"/>
                        <a:t>multipart/form-data</a:t>
                      </a:r>
                      <a:r>
                        <a:rPr lang="ko-KR" altLang="en-US" dirty="0" smtClean="0"/>
                        <a:t>로 지정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5324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7544" y="332656"/>
            <a:ext cx="82679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/>
              <a:t>&lt;form&gt; </a:t>
            </a:r>
            <a:r>
              <a:rPr lang="ko-KR" altLang="en-US" sz="2800" b="1" dirty="0" smtClean="0"/>
              <a:t>태그로 전송된 데이터를 받아오는 </a:t>
            </a:r>
            <a:r>
              <a:rPr lang="ko-KR" altLang="en-US" sz="2800" b="1" dirty="0" err="1" smtClean="0"/>
              <a:t>메서드</a:t>
            </a:r>
            <a:endParaRPr lang="ko-KR" altLang="en-US" sz="2800" b="1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857448"/>
              </p:ext>
            </p:extLst>
          </p:nvPr>
        </p:nvGraphicFramePr>
        <p:xfrm>
          <a:off x="323528" y="1397000"/>
          <a:ext cx="8555936" cy="32192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8432"/>
                <a:gridCol w="4667504"/>
              </a:tblGrid>
              <a:tr h="4478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메서드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기능</a:t>
                      </a:r>
                      <a:endParaRPr lang="ko-KR" altLang="en-US" dirty="0"/>
                    </a:p>
                  </a:txBody>
                  <a:tcPr/>
                </a:tc>
              </a:tr>
              <a:tr h="8640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String</a:t>
                      </a:r>
                      <a:r>
                        <a:rPr lang="en-US" altLang="ko-KR" sz="1800" baseline="0" dirty="0" smtClean="0"/>
                        <a:t> </a:t>
                      </a:r>
                      <a:r>
                        <a:rPr lang="en-US" altLang="ko-KR" sz="1800" baseline="0" dirty="0" err="1" smtClean="0"/>
                        <a:t>getParameter</a:t>
                      </a:r>
                      <a:r>
                        <a:rPr lang="en-US" altLang="ko-KR" sz="1800" baseline="0" dirty="0" smtClean="0"/>
                        <a:t>(String name)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charset="0"/>
                        <a:buNone/>
                      </a:pPr>
                      <a:r>
                        <a:rPr lang="en-US" altLang="ko-KR" dirty="0" smtClean="0"/>
                        <a:t>Name</a:t>
                      </a:r>
                      <a:r>
                        <a:rPr lang="ko-KR" altLang="en-US" dirty="0" smtClean="0"/>
                        <a:t>의 값을 알고 있을 때 그리고 </a:t>
                      </a:r>
                      <a:r>
                        <a:rPr lang="en-US" altLang="ko-KR" dirty="0" smtClean="0"/>
                        <a:t>name</a:t>
                      </a:r>
                      <a:r>
                        <a:rPr lang="ko-KR" altLang="en-US" dirty="0" smtClean="0"/>
                        <a:t>에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대한 전송된 값을 받아오는 데 사용</a:t>
                      </a:r>
                      <a:r>
                        <a:rPr lang="en-US" altLang="ko-KR" baseline="0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</a:tr>
              <a:tr h="9536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String[] </a:t>
                      </a:r>
                      <a:r>
                        <a:rPr lang="en-US" altLang="ko-KR" sz="1800" dirty="0" err="1" smtClean="0"/>
                        <a:t>getParameterValues</a:t>
                      </a:r>
                      <a:r>
                        <a:rPr lang="en-US" altLang="ko-KR" sz="1800" dirty="0" smtClean="0"/>
                        <a:t>(String name)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charset="0"/>
                        <a:buNone/>
                      </a:pPr>
                      <a:r>
                        <a:rPr lang="ko-KR" altLang="en-US" dirty="0" smtClean="0"/>
                        <a:t>같은 </a:t>
                      </a:r>
                      <a:r>
                        <a:rPr lang="en-US" altLang="ko-KR" dirty="0" smtClean="0"/>
                        <a:t>name</a:t>
                      </a:r>
                      <a:r>
                        <a:rPr lang="ko-KR" altLang="en-US" dirty="0" smtClean="0"/>
                        <a:t>에 대해 </a:t>
                      </a:r>
                      <a:r>
                        <a:rPr lang="ko-KR" altLang="en-US" dirty="0" err="1" smtClean="0"/>
                        <a:t>여러가지</a:t>
                      </a:r>
                      <a:r>
                        <a:rPr lang="ko-KR" altLang="en-US" dirty="0" smtClean="0"/>
                        <a:t> 값을 </a:t>
                      </a:r>
                      <a:r>
                        <a:rPr lang="ko-KR" altLang="en-US" dirty="0" err="1" smtClean="0"/>
                        <a:t>얻을때</a:t>
                      </a:r>
                      <a:r>
                        <a:rPr lang="ko-KR" altLang="en-US" dirty="0" smtClean="0"/>
                        <a:t> 사용</a:t>
                      </a:r>
                      <a:endParaRPr lang="ko-KR" altLang="en-US" dirty="0"/>
                    </a:p>
                  </a:txBody>
                  <a:tcPr/>
                </a:tc>
              </a:tr>
              <a:tr h="9536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Enumeration </a:t>
                      </a:r>
                      <a:r>
                        <a:rPr lang="en-US" altLang="ko-KR" sz="1800" dirty="0" err="1" smtClean="0"/>
                        <a:t>getParameterNames</a:t>
                      </a:r>
                      <a:r>
                        <a:rPr lang="en-US" altLang="ko-KR" sz="1800" dirty="0" smtClean="0"/>
                        <a:t>()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charset="0"/>
                        <a:buNone/>
                      </a:pPr>
                      <a:r>
                        <a:rPr lang="en-US" altLang="ko-KR" dirty="0" smtClean="0"/>
                        <a:t>Name </a:t>
                      </a:r>
                      <a:r>
                        <a:rPr lang="ko-KR" altLang="en-US" dirty="0" smtClean="0"/>
                        <a:t>값을 모를</a:t>
                      </a:r>
                      <a:r>
                        <a:rPr lang="ko-KR" altLang="en-US" baseline="0" dirty="0" smtClean="0"/>
                        <a:t> 때 사용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3584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7544" y="332655"/>
            <a:ext cx="83615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err="1" smtClean="0"/>
              <a:t>서블릿이</a:t>
            </a:r>
            <a:r>
              <a:rPr lang="ko-KR" altLang="en-US" sz="2800" b="1" dirty="0" smtClean="0"/>
              <a:t> 클라이언트</a:t>
            </a:r>
            <a:r>
              <a:rPr lang="en-US" altLang="ko-KR" sz="2800" b="1" dirty="0" smtClean="0"/>
              <a:t>(</a:t>
            </a:r>
            <a:r>
              <a:rPr lang="ko-KR" altLang="en-US" sz="2800" b="1" dirty="0" err="1" smtClean="0"/>
              <a:t>웹브라우저</a:t>
            </a:r>
            <a:r>
              <a:rPr lang="en-US" altLang="ko-KR" sz="2800" b="1" dirty="0" smtClean="0"/>
              <a:t>)</a:t>
            </a:r>
            <a:r>
              <a:rPr lang="ko-KR" altLang="en-US" sz="2800" b="1" dirty="0" smtClean="0"/>
              <a:t>에 응답하는 과정</a:t>
            </a:r>
            <a:endParaRPr lang="ko-KR" altLang="en-US" sz="2800" b="1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1835696" y="1664137"/>
            <a:ext cx="5079660" cy="5040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907704" y="1731499"/>
            <a:ext cx="4981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/>
              <a:t>setContentType</a:t>
            </a:r>
            <a:r>
              <a:rPr lang="en-US" altLang="ko-KR" b="1" dirty="0" smtClean="0"/>
              <a:t>()</a:t>
            </a:r>
            <a:r>
              <a:rPr lang="ko-KR" altLang="en-US" b="1" dirty="0" smtClean="0"/>
              <a:t>을 이용해 </a:t>
            </a:r>
            <a:r>
              <a:rPr lang="en-US" altLang="ko-KR" b="1" dirty="0" smtClean="0"/>
              <a:t>MIME-TYPE </a:t>
            </a:r>
            <a:r>
              <a:rPr lang="ko-KR" altLang="en-US" b="1" dirty="0" smtClean="0"/>
              <a:t>지정</a:t>
            </a:r>
            <a:endParaRPr lang="ko-KR" altLang="en-US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2042359" y="2800564"/>
            <a:ext cx="4617873" cy="5040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195736" y="2867926"/>
            <a:ext cx="4272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데이터를 출력할 </a:t>
            </a:r>
            <a:r>
              <a:rPr lang="en-US" altLang="ko-KR" b="1" dirty="0" err="1" smtClean="0"/>
              <a:t>PrintWriter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객체 생성</a:t>
            </a:r>
            <a:endParaRPr lang="ko-KR" altLang="en-US" b="1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2030118" y="3967682"/>
            <a:ext cx="4198066" cy="5040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148931" y="4035044"/>
            <a:ext cx="3935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출력 데이터를 </a:t>
            </a:r>
            <a:r>
              <a:rPr lang="en-US" altLang="ko-KR" b="1" dirty="0" smtClean="0"/>
              <a:t>HTML </a:t>
            </a:r>
            <a:r>
              <a:rPr lang="ko-KR" altLang="en-US" b="1" dirty="0" smtClean="0"/>
              <a:t>형식으로 만듦</a:t>
            </a:r>
            <a:endParaRPr lang="ko-KR" altLang="en-US" b="1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1792686" y="5161838"/>
            <a:ext cx="5587626" cy="5040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835696" y="5229200"/>
            <a:ext cx="52969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err="1" smtClean="0"/>
              <a:t>PrintWriter</a:t>
            </a:r>
            <a:r>
              <a:rPr lang="ko-KR" altLang="en-US" sz="1600" b="1" dirty="0" smtClean="0"/>
              <a:t>의 </a:t>
            </a:r>
            <a:r>
              <a:rPr lang="en-US" altLang="ko-KR" sz="1600" b="1" dirty="0" smtClean="0"/>
              <a:t>print()</a:t>
            </a:r>
            <a:r>
              <a:rPr lang="ko-KR" altLang="en-US" sz="1600" b="1" dirty="0" smtClean="0"/>
              <a:t>나 </a:t>
            </a:r>
            <a:r>
              <a:rPr lang="en-US" altLang="ko-KR" sz="1600" b="1" dirty="0" err="1" smtClean="0"/>
              <a:t>println</a:t>
            </a:r>
            <a:r>
              <a:rPr lang="en-US" altLang="ko-KR" sz="1600" b="1" dirty="0" smtClean="0"/>
              <a:t>()</a:t>
            </a:r>
            <a:r>
              <a:rPr lang="ko-KR" altLang="en-US" sz="1600" b="1" dirty="0" smtClean="0"/>
              <a:t>을 이용해 데이터 출력</a:t>
            </a:r>
            <a:endParaRPr lang="ko-KR" altLang="en-US" sz="1600" b="1" dirty="0"/>
          </a:p>
        </p:txBody>
      </p:sp>
      <p:sp>
        <p:nvSpPr>
          <p:cNvPr id="15" name="아래쪽 화살표 14"/>
          <p:cNvSpPr/>
          <p:nvPr/>
        </p:nvSpPr>
        <p:spPr>
          <a:xfrm>
            <a:off x="3738583" y="2258853"/>
            <a:ext cx="484632" cy="4971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아래쪽 화살표 15"/>
          <p:cNvSpPr/>
          <p:nvPr/>
        </p:nvSpPr>
        <p:spPr>
          <a:xfrm>
            <a:off x="3763786" y="3439553"/>
            <a:ext cx="484632" cy="4971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아래쪽 화살표 16"/>
          <p:cNvSpPr/>
          <p:nvPr/>
        </p:nvSpPr>
        <p:spPr>
          <a:xfrm>
            <a:off x="3763786" y="4585774"/>
            <a:ext cx="484632" cy="4971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7043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332655"/>
            <a:ext cx="7778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실습 예제 </a:t>
            </a:r>
            <a:r>
              <a:rPr lang="en-US" altLang="ko-KR" sz="2400" b="1" dirty="0" smtClean="0"/>
              <a:t>1: </a:t>
            </a:r>
            <a:r>
              <a:rPr lang="ko-KR" altLang="en-US" sz="2400" b="1" dirty="0" err="1" smtClean="0"/>
              <a:t>서블릿에</a:t>
            </a:r>
            <a:r>
              <a:rPr lang="ko-KR" altLang="en-US" sz="2400" b="1" dirty="0" smtClean="0"/>
              <a:t> 로그인 요청 시 유효성 검사하기</a:t>
            </a:r>
            <a:endParaRPr lang="ko-KR" alt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1412776"/>
            <a:ext cx="78085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ID</a:t>
            </a:r>
            <a:r>
              <a:rPr lang="ko-KR" altLang="en-US" dirty="0" smtClean="0"/>
              <a:t>를 정상적으로 입력했을 때는 로그인 메시지를 표시하고</a:t>
            </a:r>
            <a:r>
              <a:rPr lang="en-US" altLang="ko-KR" dirty="0" smtClean="0"/>
              <a:t>, ID</a:t>
            </a:r>
            <a:r>
              <a:rPr lang="ko-KR" altLang="en-US" dirty="0" smtClean="0"/>
              <a:t>를 입력하기</a:t>
            </a:r>
            <a:endParaRPr lang="en-US" altLang="ko-KR" dirty="0" smtClean="0"/>
          </a:p>
          <a:p>
            <a:r>
              <a:rPr lang="ko-KR" altLang="en-US" dirty="0" smtClean="0"/>
              <a:t>않았을 때는 다시 로그인 하라는 메시지를 </a:t>
            </a:r>
            <a:r>
              <a:rPr lang="ko-KR" altLang="en-US" dirty="0" err="1" smtClean="0"/>
              <a:t>표시하도로</a:t>
            </a:r>
            <a:r>
              <a:rPr lang="ko-KR" altLang="en-US" dirty="0" smtClean="0"/>
              <a:t> 작성하시오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단</a:t>
            </a:r>
            <a:r>
              <a:rPr lang="en-US" altLang="ko-KR" dirty="0" smtClean="0"/>
              <a:t>. </a:t>
            </a:r>
            <a:r>
              <a:rPr lang="ko-KR" altLang="en-US" dirty="0" smtClean="0"/>
              <a:t>자바스크립트는 사용하지 않고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서블릿을</a:t>
            </a:r>
            <a:r>
              <a:rPr lang="ko-KR" altLang="en-US" dirty="0" smtClean="0"/>
              <a:t> 활용해 작성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924944"/>
            <a:ext cx="56009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/>
              <a:t>test01 </a:t>
            </a:r>
            <a:r>
              <a:rPr lang="ko-KR" altLang="en-US" dirty="0" smtClean="0"/>
              <a:t>폴더에 </a:t>
            </a:r>
            <a:r>
              <a:rPr lang="en-US" altLang="ko-KR" dirty="0" smtClean="0"/>
              <a:t>login.html</a:t>
            </a:r>
            <a:r>
              <a:rPr lang="ko-KR" altLang="en-US" dirty="0" smtClean="0"/>
              <a:t>을 만든다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생성 위치 </a:t>
            </a:r>
            <a:r>
              <a:rPr lang="en-US" altLang="ko-KR" dirty="0" smtClean="0"/>
              <a:t>: pro06/</a:t>
            </a:r>
            <a:r>
              <a:rPr lang="en-US" altLang="ko-KR" dirty="0" err="1" smtClean="0"/>
              <a:t>WebContent</a:t>
            </a:r>
            <a:r>
              <a:rPr lang="en-US" altLang="ko-KR" dirty="0" smtClean="0"/>
              <a:t>/test01/login.html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27584" y="3707740"/>
            <a:ext cx="642861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2. </a:t>
            </a:r>
            <a:r>
              <a:rPr lang="en-US" altLang="ko-KR" dirty="0" err="1" smtClean="0"/>
              <a:t>LoginTest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 작성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- ID</a:t>
            </a:r>
            <a:r>
              <a:rPr lang="ko-KR" altLang="en-US" dirty="0" smtClean="0"/>
              <a:t>를 입력하지 않으면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아이디를 입력하세요</a:t>
            </a:r>
            <a:r>
              <a:rPr lang="en-US" altLang="ko-KR" dirty="0" smtClean="0"/>
              <a:t>!!!” </a:t>
            </a:r>
            <a:r>
              <a:rPr lang="ko-KR" altLang="en-US" dirty="0" smtClean="0"/>
              <a:t>를 출력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- ID</a:t>
            </a:r>
            <a:r>
              <a:rPr lang="ko-KR" altLang="en-US" dirty="0" smtClean="0"/>
              <a:t>가 입력되었으면 </a:t>
            </a:r>
            <a:r>
              <a:rPr lang="en-US" altLang="ko-KR" dirty="0" smtClean="0"/>
              <a:t>“000 </a:t>
            </a:r>
            <a:r>
              <a:rPr lang="ko-KR" altLang="en-US" dirty="0" smtClean="0"/>
              <a:t>님</a:t>
            </a:r>
            <a:r>
              <a:rPr lang="en-US" altLang="ko-KR" dirty="0" smtClean="0"/>
              <a:t>!! </a:t>
            </a:r>
            <a:r>
              <a:rPr lang="ko-KR" altLang="en-US" dirty="0" smtClean="0"/>
              <a:t>로그인 하셨습니다</a:t>
            </a:r>
            <a:r>
              <a:rPr lang="en-US" altLang="ko-KR" dirty="0" smtClean="0"/>
              <a:t>.”</a:t>
            </a:r>
            <a:r>
              <a:rPr lang="ko-KR" altLang="en-US" dirty="0" smtClean="0"/>
              <a:t>를</a:t>
            </a:r>
            <a:r>
              <a:rPr lang="en-US" altLang="ko-KR" dirty="0"/>
              <a:t> </a:t>
            </a:r>
            <a:r>
              <a:rPr lang="ko-KR" altLang="en-US" dirty="0" smtClean="0"/>
              <a:t>출력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- </a:t>
            </a:r>
            <a:r>
              <a:rPr lang="ko-KR" altLang="en-US" dirty="0" smtClean="0"/>
              <a:t>로그인 창으로 이동 링크 생성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- </a:t>
            </a:r>
            <a:r>
              <a:rPr lang="ko-KR" altLang="en-US" dirty="0" smtClean="0"/>
              <a:t>생성위치 </a:t>
            </a:r>
            <a:r>
              <a:rPr lang="en-US" altLang="ko-KR" dirty="0" smtClean="0"/>
              <a:t>: pro06/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/sec04/ex01/LoginTest.java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61044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7083" y="332655"/>
            <a:ext cx="8701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실습 예제 </a:t>
            </a:r>
            <a:r>
              <a:rPr lang="en-US" altLang="ko-KR" sz="2400" b="1" dirty="0" smtClean="0"/>
              <a:t>2: </a:t>
            </a:r>
            <a:r>
              <a:rPr lang="ko-KR" altLang="en-US" sz="2400" b="1" dirty="0" err="1" smtClean="0"/>
              <a:t>서블릿으로</a:t>
            </a:r>
            <a:r>
              <a:rPr lang="ko-KR" altLang="en-US" sz="2400" b="1" dirty="0" smtClean="0"/>
              <a:t> 로그인 </a:t>
            </a:r>
            <a:r>
              <a:rPr lang="ko-KR" altLang="en-US" sz="2400" b="1" dirty="0" err="1" smtClean="0"/>
              <a:t>요청시</a:t>
            </a:r>
            <a:r>
              <a:rPr lang="ko-KR" altLang="en-US" sz="2400" b="1" dirty="0" smtClean="0"/>
              <a:t> 관리자 화면 나타내기</a:t>
            </a:r>
            <a:endParaRPr lang="ko-KR" alt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1412776"/>
            <a:ext cx="68375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실습예제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을 이용해 로그인 시 </a:t>
            </a:r>
            <a:r>
              <a:rPr lang="en-US" altLang="ko-KR" dirty="0" smtClean="0"/>
              <a:t>admin ID</a:t>
            </a:r>
            <a:r>
              <a:rPr lang="ko-KR" altLang="en-US" dirty="0" smtClean="0"/>
              <a:t>로 로그인하면 </a:t>
            </a:r>
            <a:endParaRPr lang="en-US" altLang="ko-KR" dirty="0" smtClean="0"/>
          </a:p>
          <a:p>
            <a:r>
              <a:rPr lang="en-US" altLang="ko-KR" dirty="0" smtClean="0"/>
              <a:t>“</a:t>
            </a:r>
            <a:r>
              <a:rPr lang="ko-KR" altLang="en-US" dirty="0" smtClean="0"/>
              <a:t>관리자로 로그인 하셨습니다</a:t>
            </a:r>
            <a:r>
              <a:rPr lang="en-US" altLang="ko-KR" dirty="0" smtClean="0"/>
              <a:t>.” </a:t>
            </a:r>
            <a:r>
              <a:rPr lang="ko-KR" altLang="en-US" dirty="0" smtClean="0"/>
              <a:t>라는 메시지 아래</a:t>
            </a:r>
            <a:endParaRPr lang="en-US" altLang="ko-KR" dirty="0" smtClean="0"/>
          </a:p>
          <a:p>
            <a:r>
              <a:rPr lang="en-US" altLang="ko-KR" dirty="0" smtClean="0"/>
              <a:t>“</a:t>
            </a:r>
            <a:r>
              <a:rPr lang="ko-KR" altLang="en-US" dirty="0" smtClean="0"/>
              <a:t>회원정보 수정하기</a:t>
            </a:r>
            <a:r>
              <a:rPr lang="en-US" altLang="ko-KR" dirty="0" smtClean="0"/>
              <a:t>”, “</a:t>
            </a:r>
            <a:r>
              <a:rPr lang="ko-KR" altLang="en-US" dirty="0" smtClean="0"/>
              <a:t>회원정보 삭제하기</a:t>
            </a:r>
            <a:r>
              <a:rPr lang="en-US" altLang="ko-KR" dirty="0" smtClean="0"/>
              <a:t>”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기능없는</a:t>
            </a:r>
            <a:r>
              <a:rPr lang="ko-KR" altLang="en-US" dirty="0" smtClean="0"/>
              <a:t> 버튼 만들기</a:t>
            </a:r>
            <a:endParaRPr lang="en-US" altLang="ko-KR" dirty="0" smtClean="0"/>
          </a:p>
          <a:p>
            <a:r>
              <a:rPr lang="en-US" altLang="ko-KR" dirty="0" smtClean="0"/>
              <a:t>※ </a:t>
            </a:r>
            <a:r>
              <a:rPr lang="ko-KR" altLang="en-US" dirty="0" smtClean="0"/>
              <a:t>실습예제</a:t>
            </a:r>
            <a:r>
              <a:rPr lang="en-US" altLang="ko-KR" dirty="0" smtClean="0"/>
              <a:t>1</a:t>
            </a:r>
            <a:r>
              <a:rPr lang="ko-KR" altLang="en-US" dirty="0" smtClean="0"/>
              <a:t>에서 기능추가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924944"/>
            <a:ext cx="57275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/>
              <a:t>test01 </a:t>
            </a:r>
            <a:r>
              <a:rPr lang="ko-KR" altLang="en-US" dirty="0" smtClean="0"/>
              <a:t>폴더에 </a:t>
            </a:r>
            <a:r>
              <a:rPr lang="en-US" altLang="ko-KR" dirty="0" smtClean="0"/>
              <a:t>login2.html</a:t>
            </a:r>
            <a:r>
              <a:rPr lang="ko-KR" altLang="en-US" dirty="0" smtClean="0"/>
              <a:t>을 만든다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생성 위치 </a:t>
            </a:r>
            <a:r>
              <a:rPr lang="en-US" altLang="ko-KR" dirty="0" smtClean="0"/>
              <a:t>: pro06/</a:t>
            </a:r>
            <a:r>
              <a:rPr lang="en-US" altLang="ko-KR" dirty="0" err="1" smtClean="0"/>
              <a:t>WebContent</a:t>
            </a:r>
            <a:r>
              <a:rPr lang="en-US" altLang="ko-KR" dirty="0" smtClean="0"/>
              <a:t>/test01/login2.html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27584" y="3707740"/>
            <a:ext cx="642861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2. LoginTest2 </a:t>
            </a:r>
            <a:r>
              <a:rPr lang="ko-KR" altLang="en-US" dirty="0" smtClean="0"/>
              <a:t>클래스 작성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- ID</a:t>
            </a:r>
            <a:r>
              <a:rPr lang="ko-KR" altLang="en-US" dirty="0" smtClean="0"/>
              <a:t>를 입력하지 않으면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아이디를 입력하세요</a:t>
            </a:r>
            <a:r>
              <a:rPr lang="en-US" altLang="ko-KR" dirty="0" smtClean="0"/>
              <a:t>!!!” </a:t>
            </a:r>
            <a:r>
              <a:rPr lang="ko-KR" altLang="en-US" dirty="0" smtClean="0"/>
              <a:t>를 출력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- ID</a:t>
            </a:r>
            <a:r>
              <a:rPr lang="ko-KR" altLang="en-US" dirty="0" smtClean="0"/>
              <a:t>가 입력되었으면 </a:t>
            </a:r>
            <a:r>
              <a:rPr lang="en-US" altLang="ko-KR" dirty="0" smtClean="0"/>
              <a:t>“000 </a:t>
            </a:r>
            <a:r>
              <a:rPr lang="ko-KR" altLang="en-US" dirty="0" smtClean="0"/>
              <a:t>님</a:t>
            </a:r>
            <a:r>
              <a:rPr lang="en-US" altLang="ko-KR" dirty="0" smtClean="0"/>
              <a:t>!! </a:t>
            </a:r>
            <a:r>
              <a:rPr lang="ko-KR" altLang="en-US" dirty="0" smtClean="0"/>
              <a:t>로그인 하셨습니다</a:t>
            </a:r>
            <a:r>
              <a:rPr lang="en-US" altLang="ko-KR" dirty="0" smtClean="0"/>
              <a:t>.”</a:t>
            </a:r>
            <a:r>
              <a:rPr lang="ko-KR" altLang="en-US" dirty="0" smtClean="0"/>
              <a:t>를</a:t>
            </a:r>
            <a:r>
              <a:rPr lang="en-US" altLang="ko-KR" dirty="0"/>
              <a:t> </a:t>
            </a:r>
            <a:r>
              <a:rPr lang="ko-KR" altLang="en-US" dirty="0" smtClean="0"/>
              <a:t>출력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- </a:t>
            </a:r>
            <a:r>
              <a:rPr lang="ko-KR" altLang="en-US" dirty="0" smtClean="0"/>
              <a:t>로그인 창으로 이동 링크 생성</a:t>
            </a:r>
            <a:endParaRPr lang="en-US" altLang="ko-KR" dirty="0" smtClean="0"/>
          </a:p>
          <a:p>
            <a:r>
              <a:rPr lang="en-US" altLang="ko-KR" dirty="0" smtClean="0"/>
              <a:t>   - </a:t>
            </a:r>
            <a:r>
              <a:rPr lang="ko-KR" altLang="en-US" dirty="0"/>
              <a:t>생성위치 </a:t>
            </a:r>
            <a:r>
              <a:rPr lang="en-US" altLang="ko-KR" dirty="0"/>
              <a:t>: </a:t>
            </a:r>
            <a:r>
              <a:rPr lang="en-US" altLang="ko-KR" dirty="0" smtClean="0"/>
              <a:t>pro06/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/sec04/ex01/LoginTest2.java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58628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7083" y="332655"/>
            <a:ext cx="69445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실습 예제 </a:t>
            </a:r>
            <a:r>
              <a:rPr lang="en-US" altLang="ko-KR" sz="2400" b="1" dirty="0"/>
              <a:t>3</a:t>
            </a:r>
            <a:r>
              <a:rPr lang="en-US" altLang="ko-KR" sz="2400" b="1" dirty="0" smtClean="0"/>
              <a:t>: </a:t>
            </a:r>
            <a:r>
              <a:rPr lang="ko-KR" altLang="en-US" sz="2400" b="1" dirty="0" err="1" smtClean="0"/>
              <a:t>서블릿으로</a:t>
            </a:r>
            <a:r>
              <a:rPr lang="ko-KR" altLang="en-US" sz="2400" b="1" dirty="0" smtClean="0"/>
              <a:t> </a:t>
            </a:r>
            <a:r>
              <a:rPr lang="ko-KR" altLang="en-US" sz="2400" b="1" dirty="0" err="1" smtClean="0"/>
              <a:t>요청시</a:t>
            </a:r>
            <a:r>
              <a:rPr lang="ko-KR" altLang="en-US" sz="2400" b="1" dirty="0" smtClean="0"/>
              <a:t> 구구단 출력하기</a:t>
            </a:r>
            <a:endParaRPr lang="ko-KR" altLang="en-US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1412776"/>
            <a:ext cx="56233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/>
              <a:t>test01 </a:t>
            </a:r>
            <a:r>
              <a:rPr lang="ko-KR" altLang="en-US" dirty="0" smtClean="0"/>
              <a:t>폴더에 </a:t>
            </a:r>
            <a:r>
              <a:rPr lang="en-US" altLang="ko-KR" dirty="0" smtClean="0"/>
              <a:t>gugu.html</a:t>
            </a:r>
            <a:r>
              <a:rPr lang="ko-KR" altLang="en-US" dirty="0" smtClean="0"/>
              <a:t>을 만든다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생성 위치 </a:t>
            </a:r>
            <a:r>
              <a:rPr lang="en-US" altLang="ko-KR" dirty="0" smtClean="0"/>
              <a:t>: pro06/</a:t>
            </a:r>
            <a:r>
              <a:rPr lang="en-US" altLang="ko-KR" dirty="0" err="1" smtClean="0"/>
              <a:t>WebContent</a:t>
            </a:r>
            <a:r>
              <a:rPr lang="en-US" altLang="ko-KR" dirty="0" smtClean="0"/>
              <a:t>/test01/gugu.html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88641" y="4922584"/>
            <a:ext cx="5497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2. </a:t>
            </a:r>
            <a:r>
              <a:rPr lang="en-US" altLang="ko-KR" dirty="0" err="1" smtClean="0"/>
              <a:t>GuguTest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 작성</a:t>
            </a:r>
            <a:endParaRPr lang="en-US" altLang="ko-KR" dirty="0" smtClean="0"/>
          </a:p>
          <a:p>
            <a:r>
              <a:rPr lang="en-US" altLang="ko-KR" dirty="0" smtClean="0"/>
              <a:t>   - </a:t>
            </a:r>
            <a:r>
              <a:rPr lang="ko-KR" altLang="en-US" dirty="0"/>
              <a:t>생성위치 </a:t>
            </a:r>
            <a:r>
              <a:rPr lang="en-US" altLang="ko-KR" dirty="0"/>
              <a:t>: </a:t>
            </a:r>
            <a:r>
              <a:rPr lang="en-US" altLang="ko-KR" dirty="0" smtClean="0"/>
              <a:t>pro06/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/sec04/ex01/GuguTest.java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71600" y="2420888"/>
            <a:ext cx="1431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입력화면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403402" y="2790220"/>
            <a:ext cx="5696990" cy="1718900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699792" y="2996952"/>
            <a:ext cx="3974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mtClean="0"/>
              <a:t>출력할 구구단의 수를 지정해 주세요</a:t>
            </a:r>
            <a:endParaRPr lang="ko-KR" altLang="en-US" b="1"/>
          </a:p>
        </p:txBody>
      </p:sp>
      <p:sp>
        <p:nvSpPr>
          <p:cNvPr id="9" name="TextBox 8"/>
          <p:cNvSpPr txBox="1"/>
          <p:nvPr/>
        </p:nvSpPr>
        <p:spPr>
          <a:xfrm>
            <a:off x="2699792" y="3649670"/>
            <a:ext cx="186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출력할 구구단 </a:t>
            </a:r>
            <a:r>
              <a:rPr lang="en-US" altLang="ko-KR" dirty="0" smtClean="0"/>
              <a:t>: 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4484110" y="3717032"/>
            <a:ext cx="1960098" cy="264869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427984" y="369275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6</a:t>
            </a:r>
            <a:endParaRPr lang="ko-KR" altLang="en-US" sz="1400" dirty="0"/>
          </a:p>
        </p:txBody>
      </p:sp>
      <p:sp>
        <p:nvSpPr>
          <p:cNvPr id="12" name="직사각형 11"/>
          <p:cNvSpPr/>
          <p:nvPr/>
        </p:nvSpPr>
        <p:spPr>
          <a:xfrm>
            <a:off x="2843808" y="4077072"/>
            <a:ext cx="687003" cy="3204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전송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26626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7083" y="332655"/>
            <a:ext cx="25362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실습 예제 </a:t>
            </a:r>
            <a:r>
              <a:rPr lang="en-US" altLang="ko-KR" sz="2400" b="1" dirty="0" smtClean="0"/>
              <a:t>3 </a:t>
            </a:r>
            <a:r>
              <a:rPr lang="ko-KR" altLang="en-US" sz="2400" b="1" dirty="0" smtClean="0"/>
              <a:t>계속</a:t>
            </a:r>
            <a:endParaRPr lang="ko-KR" alt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959318" y="1196752"/>
            <a:ext cx="1431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출력화면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979648" y="1772816"/>
            <a:ext cx="7264760" cy="4104456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5331614"/>
              </p:ext>
            </p:extLst>
          </p:nvPr>
        </p:nvGraphicFramePr>
        <p:xfrm>
          <a:off x="1564028" y="1970844"/>
          <a:ext cx="60960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 </a:t>
                      </a:r>
                      <a:r>
                        <a:rPr lang="ko-KR" altLang="en-US" dirty="0" smtClean="0"/>
                        <a:t>단 출력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 * 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 * 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12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 * 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18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 * 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24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 * 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30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 * 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36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 * 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42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 * 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48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 * 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54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627784" y="1196752"/>
            <a:ext cx="5291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구구단 테이블의 행 배경색을 교대로 바꾸어 표현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65024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59632" y="2492896"/>
            <a:ext cx="69461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/>
              <a:t>7. </a:t>
            </a:r>
            <a:r>
              <a:rPr lang="ko-KR" altLang="en-US" sz="4000" b="1" dirty="0" err="1" smtClean="0"/>
              <a:t>서블릿</a:t>
            </a:r>
            <a:r>
              <a:rPr lang="ko-KR" altLang="en-US" sz="4000" b="1" dirty="0" smtClean="0"/>
              <a:t> 비즈니스 </a:t>
            </a:r>
            <a:r>
              <a:rPr lang="ko-KR" altLang="en-US" sz="4000" b="1" dirty="0" err="1" smtClean="0"/>
              <a:t>로직</a:t>
            </a:r>
            <a:r>
              <a:rPr lang="ko-KR" altLang="en-US" sz="4000" b="1" dirty="0" smtClean="0"/>
              <a:t> 처리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237176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87624" y="332656"/>
            <a:ext cx="43236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err="1" smtClean="0"/>
              <a:t>서블릿의</a:t>
            </a:r>
            <a:r>
              <a:rPr lang="ko-KR" altLang="en-US" sz="3200" b="1" dirty="0" smtClean="0"/>
              <a:t> </a:t>
            </a:r>
            <a:r>
              <a:rPr lang="en-US" altLang="ko-KR" sz="3200" b="1" dirty="0" smtClean="0"/>
              <a:t>DB</a:t>
            </a:r>
            <a:r>
              <a:rPr lang="ko-KR" altLang="en-US" sz="3200" b="1" dirty="0" smtClean="0"/>
              <a:t>연동 과정</a:t>
            </a:r>
            <a:endParaRPr lang="ko-KR" altLang="en-US" sz="3200" b="1" dirty="0"/>
          </a:p>
        </p:txBody>
      </p:sp>
      <p:sp>
        <p:nvSpPr>
          <p:cNvPr id="3" name="직사각형 2"/>
          <p:cNvSpPr/>
          <p:nvPr/>
        </p:nvSpPr>
        <p:spPr>
          <a:xfrm>
            <a:off x="2956423" y="1772816"/>
            <a:ext cx="3160717" cy="38884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125539"/>
            <a:ext cx="1537445" cy="1257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타원 4"/>
          <p:cNvSpPr/>
          <p:nvPr/>
        </p:nvSpPr>
        <p:spPr>
          <a:xfrm>
            <a:off x="3749932" y="2144815"/>
            <a:ext cx="1584176" cy="87129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880393" y="2326546"/>
            <a:ext cx="1323254" cy="507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Servlet</a:t>
            </a:r>
            <a:endParaRPr lang="ko-KR" altLang="en-US" sz="2400" b="1" dirty="0"/>
          </a:p>
        </p:txBody>
      </p:sp>
      <p:sp>
        <p:nvSpPr>
          <p:cNvPr id="7" name="직사각형 6"/>
          <p:cNvSpPr/>
          <p:nvPr/>
        </p:nvSpPr>
        <p:spPr>
          <a:xfrm>
            <a:off x="3729021" y="3717032"/>
            <a:ext cx="1635067" cy="144016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3818558" y="3915054"/>
            <a:ext cx="1468253" cy="3960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/>
              <a:t>MemberDAO</a:t>
            </a:r>
            <a:endParaRPr lang="ko-KR" altLang="en-US" sz="1600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3847622" y="4581128"/>
            <a:ext cx="1468253" cy="3960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/>
              <a:t>MemberVO</a:t>
            </a:r>
            <a:endParaRPr lang="ko-KR" altLang="en-US" sz="1600" dirty="0"/>
          </a:p>
        </p:txBody>
      </p:sp>
      <p:sp>
        <p:nvSpPr>
          <p:cNvPr id="10" name="순서도: 자기 디스크 9"/>
          <p:cNvSpPr/>
          <p:nvPr/>
        </p:nvSpPr>
        <p:spPr>
          <a:xfrm>
            <a:off x="7092280" y="4330661"/>
            <a:ext cx="1472650" cy="89697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/>
              <a:t>DB</a:t>
            </a:r>
            <a:endParaRPr lang="ko-KR" altLang="en-US" sz="2800" b="1" dirty="0"/>
          </a:p>
        </p:txBody>
      </p:sp>
      <p:cxnSp>
        <p:nvCxnSpPr>
          <p:cNvPr id="11" name="구부러진 연결선 10"/>
          <p:cNvCxnSpPr/>
          <p:nvPr/>
        </p:nvCxnSpPr>
        <p:spPr>
          <a:xfrm flipV="1">
            <a:off x="2293021" y="2272701"/>
            <a:ext cx="1436000" cy="76929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구부러진 연결선 11"/>
          <p:cNvCxnSpPr/>
          <p:nvPr/>
        </p:nvCxnSpPr>
        <p:spPr>
          <a:xfrm rot="10800000" flipV="1">
            <a:off x="2293022" y="2811296"/>
            <a:ext cx="1532507" cy="236844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V="1">
            <a:off x="5724128" y="4746952"/>
            <a:ext cx="1159697" cy="21530"/>
          </a:xfrm>
          <a:prstGeom prst="straightConnector1">
            <a:avLst/>
          </a:prstGeom>
          <a:ln w="2540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H="1" flipV="1">
            <a:off x="4449101" y="2976507"/>
            <a:ext cx="87680" cy="633816"/>
          </a:xfrm>
          <a:prstGeom prst="straightConnector1">
            <a:avLst/>
          </a:prstGeom>
          <a:ln w="2540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71600" y="3563143"/>
            <a:ext cx="13324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&lt;</a:t>
            </a:r>
            <a:r>
              <a:rPr lang="ko-KR" altLang="en-US" sz="1400" dirty="0" smtClean="0"/>
              <a:t>클라이언트</a:t>
            </a:r>
            <a:r>
              <a:rPr lang="en-US" altLang="ko-KR" sz="1400" dirty="0" smtClean="0"/>
              <a:t>&gt;</a:t>
            </a:r>
            <a:endParaRPr lang="ko-KR" alt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3749932" y="5805264"/>
            <a:ext cx="15744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&lt;</a:t>
            </a:r>
            <a:r>
              <a:rPr lang="ko-KR" altLang="en-US" sz="1400" dirty="0" err="1" smtClean="0"/>
              <a:t>톰캣</a:t>
            </a:r>
            <a:r>
              <a:rPr lang="ko-KR" altLang="en-US" sz="1400" dirty="0" smtClean="0"/>
              <a:t> 컨테이너</a:t>
            </a:r>
            <a:r>
              <a:rPr lang="en-US" altLang="ko-KR" sz="1400" dirty="0" smtClean="0"/>
              <a:t>&gt;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15550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439314"/>
              </p:ext>
            </p:extLst>
          </p:nvPr>
        </p:nvGraphicFramePr>
        <p:xfrm>
          <a:off x="395536" y="1196752"/>
          <a:ext cx="8496944" cy="5197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8147"/>
                <a:gridCol w="7058797"/>
              </a:tblGrid>
              <a:tr h="5040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구성요소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기능</a:t>
                      </a:r>
                      <a:endParaRPr lang="ko-KR" altLang="en-US" sz="2400" dirty="0"/>
                    </a:p>
                  </a:txBody>
                  <a:tcPr/>
                </a:tc>
              </a:tr>
              <a:tr h="9121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webShop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웹 어플리케이션의 루트 </a:t>
                      </a:r>
                      <a:r>
                        <a:rPr lang="ko-KR" altLang="en-US" dirty="0" err="1" smtClean="0"/>
                        <a:t>디렉토리</a:t>
                      </a:r>
                      <a:r>
                        <a:rPr lang="en-US" altLang="ko-KR" dirty="0" smtClean="0"/>
                        <a:t>. </a:t>
                      </a:r>
                      <a:r>
                        <a:rPr lang="ko-KR" altLang="en-US" dirty="0" smtClean="0"/>
                        <a:t>다른 웹 애플리케이션 이름과 중복을 허용하지 않으며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여기에는 </a:t>
                      </a:r>
                      <a:r>
                        <a:rPr lang="en-US" altLang="ko-KR" dirty="0" smtClean="0"/>
                        <a:t>JSP, HTML </a:t>
                      </a:r>
                      <a:r>
                        <a:rPr lang="ko-KR" altLang="en-US" dirty="0" smtClean="0"/>
                        <a:t>파일이 저장</a:t>
                      </a:r>
                      <a:endParaRPr lang="ko-KR" altLang="en-US" dirty="0"/>
                    </a:p>
                  </a:txBody>
                  <a:tcPr/>
                </a:tc>
              </a:tr>
              <a:tr h="9121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WEB-INF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웹 애플리케이션에 관한 정보가 저장되는 곳</a:t>
                      </a:r>
                      <a:r>
                        <a:rPr lang="en-US" altLang="ko-KR" dirty="0" smtClean="0"/>
                        <a:t>. </a:t>
                      </a:r>
                    </a:p>
                    <a:p>
                      <a:pPr latinLnBrk="1"/>
                      <a:r>
                        <a:rPr lang="ko-KR" altLang="en-US" dirty="0" smtClean="0"/>
                        <a:t>이 </a:t>
                      </a:r>
                      <a:r>
                        <a:rPr lang="ko-KR" altLang="en-US" dirty="0" err="1" smtClean="0"/>
                        <a:t>디렉토리는</a:t>
                      </a:r>
                      <a:r>
                        <a:rPr lang="ko-KR" altLang="en-US" dirty="0" smtClean="0"/>
                        <a:t> 외부에서 접근할 수 없음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</a:tr>
              <a:tr h="768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classes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웹 애플리케이션이 수행하는 </a:t>
                      </a:r>
                      <a:r>
                        <a:rPr lang="ko-KR" altLang="en-US" dirty="0" err="1" smtClean="0"/>
                        <a:t>서블릿과</a:t>
                      </a:r>
                      <a:r>
                        <a:rPr lang="ko-KR" altLang="en-US" dirty="0" smtClean="0"/>
                        <a:t> 일반 클래스들이 위치</a:t>
                      </a:r>
                      <a:endParaRPr lang="ko-KR" altLang="en-US" dirty="0"/>
                    </a:p>
                  </a:txBody>
                  <a:tcPr/>
                </a:tc>
              </a:tr>
              <a:tr h="91210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lib</a:t>
                      </a:r>
                      <a:endParaRPr lang="ko-KR" altLang="en-US" dirty="0" smtClean="0"/>
                    </a:p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웹 애플리케이션에서 사용되는 </a:t>
                      </a:r>
                      <a:r>
                        <a:rPr lang="ko-KR" altLang="en-US" dirty="0" err="1" smtClean="0"/>
                        <a:t>여러가지</a:t>
                      </a:r>
                      <a:r>
                        <a:rPr lang="ko-KR" altLang="en-US" dirty="0" smtClean="0"/>
                        <a:t> 라이브러리 압축파일</a:t>
                      </a:r>
                      <a:r>
                        <a:rPr lang="en-US" altLang="ko-KR" dirty="0" smtClean="0"/>
                        <a:t>(jar </a:t>
                      </a:r>
                      <a:r>
                        <a:rPr lang="ko-KR" altLang="en-US" dirty="0" smtClean="0"/>
                        <a:t>파일</a:t>
                      </a:r>
                      <a:r>
                        <a:rPr lang="en-US" altLang="ko-KR" dirty="0" smtClean="0"/>
                        <a:t>)</a:t>
                      </a:r>
                      <a:r>
                        <a:rPr lang="ko-KR" altLang="en-US" dirty="0" smtClean="0"/>
                        <a:t>이 저장되는 곳</a:t>
                      </a:r>
                      <a:r>
                        <a:rPr lang="en-US" altLang="ko-KR" dirty="0" smtClean="0"/>
                        <a:t>.</a:t>
                      </a:r>
                    </a:p>
                    <a:p>
                      <a:pPr latinLnBrk="1"/>
                      <a:r>
                        <a:rPr lang="en-US" altLang="ko-KR" dirty="0" smtClean="0"/>
                        <a:t>DB </a:t>
                      </a:r>
                      <a:r>
                        <a:rPr lang="ko-KR" altLang="en-US" dirty="0" smtClean="0"/>
                        <a:t>연동 드라이버나 프레임워크 기능 관련 </a:t>
                      </a:r>
                      <a:r>
                        <a:rPr lang="en-US" altLang="ko-KR" dirty="0" smtClean="0"/>
                        <a:t>jar </a:t>
                      </a:r>
                      <a:r>
                        <a:rPr lang="ko-KR" altLang="en-US" dirty="0" smtClean="0"/>
                        <a:t>파일이 여기에 저장</a:t>
                      </a:r>
                      <a:r>
                        <a:rPr lang="en-US" altLang="ko-KR" dirty="0" smtClean="0"/>
                        <a:t>.</a:t>
                      </a:r>
                    </a:p>
                    <a:p>
                      <a:pPr latinLnBrk="1"/>
                      <a:r>
                        <a:rPr lang="en-US" altLang="ko-KR" dirty="0" smtClean="0"/>
                        <a:t>lib </a:t>
                      </a:r>
                      <a:r>
                        <a:rPr lang="ko-KR" altLang="en-US" dirty="0" smtClean="0"/>
                        <a:t>디렉터리의 </a:t>
                      </a:r>
                      <a:r>
                        <a:rPr lang="en-US" altLang="ko-KR" dirty="0" smtClean="0"/>
                        <a:t>jar</a:t>
                      </a:r>
                      <a:r>
                        <a:rPr lang="ko-KR" altLang="en-US" dirty="0" smtClean="0"/>
                        <a:t>는 클래스패스가 자동으로 설정 됨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 smtClean="0"/>
                    </a:p>
                  </a:txBody>
                  <a:tcPr/>
                </a:tc>
              </a:tr>
              <a:tr h="9121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web.xml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배치 지시자</a:t>
                      </a:r>
                      <a:r>
                        <a:rPr lang="en-US" altLang="ko-KR" dirty="0" smtClean="0"/>
                        <a:t>(deployment descriptor)</a:t>
                      </a:r>
                      <a:r>
                        <a:rPr lang="ko-KR" altLang="en-US" dirty="0" smtClean="0"/>
                        <a:t>로서 일종의 환경 설정 파일</a:t>
                      </a:r>
                      <a:r>
                        <a:rPr lang="en-US" altLang="ko-KR" dirty="0" smtClean="0"/>
                        <a:t>.</a:t>
                      </a:r>
                    </a:p>
                    <a:p>
                      <a:pPr latinLnBrk="1"/>
                      <a:r>
                        <a:rPr lang="ko-KR" altLang="en-US" dirty="0" smtClean="0"/>
                        <a:t>웹 애플리케이션에 대한 여러 가지 설정을 할 때 사용</a:t>
                      </a:r>
                      <a:r>
                        <a:rPr lang="en-US" altLang="ko-KR" dirty="0" smtClean="0"/>
                        <a:t>. 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331640" y="404664"/>
            <a:ext cx="65069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mtClean="0"/>
              <a:t>웹 어플리케이션 구성 요소의 기능</a:t>
            </a:r>
            <a:endParaRPr lang="ko-KR" altLang="en-US" sz="3200"/>
          </a:p>
        </p:txBody>
      </p:sp>
    </p:spTree>
    <p:extLst>
      <p:ext uri="{BB962C8B-B14F-4D97-AF65-F5344CB8AC3E}">
        <p14:creationId xmlns:p14="http://schemas.microsoft.com/office/powerpoint/2010/main" val="3988773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87624" y="332656"/>
            <a:ext cx="39004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/>
              <a:t>회원 정보 조회 과정</a:t>
            </a:r>
            <a:endParaRPr lang="ko-KR" altLang="en-US" sz="3200" b="1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618630" y="1268760"/>
            <a:ext cx="1468253" cy="3960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클라이언트</a:t>
            </a:r>
            <a:endParaRPr lang="ko-KR" altLang="en-US" sz="1400" b="1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2345417" y="1268760"/>
            <a:ext cx="1615078" cy="3960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 smtClean="0"/>
              <a:t>MemberServlet</a:t>
            </a:r>
            <a:endParaRPr lang="ko-KR" altLang="en-US" sz="1400" b="1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4219030" y="1268760"/>
            <a:ext cx="1468253" cy="3960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 smtClean="0"/>
              <a:t>MemberDAO</a:t>
            </a:r>
            <a:endParaRPr lang="ko-KR" altLang="en-US" sz="1400" b="1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6019230" y="1268760"/>
            <a:ext cx="1468253" cy="3960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 smtClean="0"/>
              <a:t>MemberVO</a:t>
            </a:r>
            <a:endParaRPr lang="ko-KR" altLang="en-US" sz="1400" b="1" dirty="0"/>
          </a:p>
        </p:txBody>
      </p:sp>
      <p:cxnSp>
        <p:nvCxnSpPr>
          <p:cNvPr id="16" name="직선 연결선 15"/>
          <p:cNvCxnSpPr/>
          <p:nvPr/>
        </p:nvCxnSpPr>
        <p:spPr>
          <a:xfrm flipH="1">
            <a:off x="1352756" y="1700808"/>
            <a:ext cx="1" cy="457250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H="1">
            <a:off x="3152955" y="1700808"/>
            <a:ext cx="1" cy="457250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 flipH="1">
            <a:off x="4953156" y="1700808"/>
            <a:ext cx="1" cy="457250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H="1">
            <a:off x="6753355" y="1700808"/>
            <a:ext cx="1" cy="457250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1361033" y="2204864"/>
            <a:ext cx="1791923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3161234" y="2564904"/>
            <a:ext cx="1791923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>
            <a:off x="3161234" y="3140968"/>
            <a:ext cx="1791923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4953157" y="3501008"/>
            <a:ext cx="73412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5687283" y="3501008"/>
            <a:ext cx="0" cy="48605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 flipH="1">
            <a:off x="4953157" y="3987062"/>
            <a:ext cx="734126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>
            <a:off x="4961433" y="4293096"/>
            <a:ext cx="2425949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 flipH="1">
            <a:off x="4961433" y="4468894"/>
            <a:ext cx="2425949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순서도: 자기 디스크 47"/>
          <p:cNvSpPr/>
          <p:nvPr/>
        </p:nvSpPr>
        <p:spPr>
          <a:xfrm>
            <a:off x="7531398" y="4037845"/>
            <a:ext cx="1217066" cy="7413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/>
              <a:t>DB</a:t>
            </a:r>
            <a:endParaRPr lang="ko-KR" altLang="en-US" sz="2800" b="1" dirty="0"/>
          </a:p>
        </p:txBody>
      </p:sp>
      <p:cxnSp>
        <p:nvCxnSpPr>
          <p:cNvPr id="49" name="직선 화살표 연결선 48"/>
          <p:cNvCxnSpPr/>
          <p:nvPr/>
        </p:nvCxnSpPr>
        <p:spPr>
          <a:xfrm>
            <a:off x="4961433" y="4919682"/>
            <a:ext cx="1791923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>
            <a:off x="4961433" y="5589240"/>
            <a:ext cx="1791923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 flipH="1">
            <a:off x="3161234" y="5877272"/>
            <a:ext cx="1791923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/>
          <p:nvPr/>
        </p:nvCxnSpPr>
        <p:spPr>
          <a:xfrm flipH="1">
            <a:off x="1361033" y="6063278"/>
            <a:ext cx="1791923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626052" y="1897087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회원정보요</a:t>
            </a:r>
            <a:r>
              <a:rPr lang="ko-KR" altLang="en-US" sz="1400" b="1" dirty="0"/>
              <a:t>청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426942" y="2204864"/>
            <a:ext cx="10724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&lt;create&gt;</a:t>
            </a:r>
            <a:endParaRPr lang="ko-KR" altLang="en-US" sz="16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3282926" y="2802414"/>
            <a:ext cx="15324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err="1" smtClean="0"/>
              <a:t>listMembers</a:t>
            </a:r>
            <a:r>
              <a:rPr lang="en-US" altLang="ko-KR" sz="1600" b="1" dirty="0" smtClean="0"/>
              <a:t>()</a:t>
            </a:r>
            <a:endParaRPr lang="ko-KR" altLang="en-US" sz="16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4970039" y="3124091"/>
            <a:ext cx="10919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err="1" smtClean="0"/>
              <a:t>connDB</a:t>
            </a:r>
            <a:r>
              <a:rPr lang="en-US" altLang="ko-KR" sz="1600" b="1" dirty="0" smtClean="0"/>
              <a:t>()</a:t>
            </a:r>
            <a:endParaRPr lang="ko-KR" altLang="en-US" sz="16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5740573" y="3985319"/>
            <a:ext cx="8547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DB </a:t>
            </a:r>
            <a:r>
              <a:rPr lang="ko-KR" altLang="en-US" sz="1400" b="1" dirty="0" smtClean="0"/>
              <a:t>연동</a:t>
            </a:r>
            <a:endParaRPr lang="ko-KR" altLang="en-US" sz="1400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5299150" y="4581128"/>
            <a:ext cx="10724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&lt;create&gt;</a:t>
            </a:r>
            <a:endParaRPr lang="ko-KR" altLang="en-US" sz="1600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4856350" y="5066020"/>
            <a:ext cx="21302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조회된 데이터 </a:t>
            </a:r>
            <a:r>
              <a:rPr lang="en-US" altLang="ko-KR" sz="1400" b="1" dirty="0" smtClean="0"/>
              <a:t>VO </a:t>
            </a:r>
            <a:r>
              <a:rPr lang="ko-KR" altLang="en-US" sz="1400" b="1" dirty="0" err="1" smtClean="0"/>
              <a:t>세팅</a:t>
            </a:r>
            <a:r>
              <a:rPr lang="ko-KR" altLang="en-US" sz="1400" b="1" dirty="0" smtClean="0"/>
              <a:t> </a:t>
            </a:r>
            <a:endParaRPr lang="en-US" altLang="ko-KR" sz="1400" b="1" dirty="0" smtClean="0"/>
          </a:p>
          <a:p>
            <a:r>
              <a:rPr lang="ko-KR" altLang="en-US" sz="1400" b="1" dirty="0" smtClean="0"/>
              <a:t>후 </a:t>
            </a:r>
            <a:r>
              <a:rPr lang="en-US" altLang="ko-KR" sz="1400" b="1" dirty="0" err="1" smtClean="0"/>
              <a:t>ArrayList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저장</a:t>
            </a:r>
            <a:endParaRPr lang="ko-KR" altLang="en-US" sz="1400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1490956" y="5480030"/>
            <a:ext cx="15039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조회된 데이터를</a:t>
            </a:r>
            <a:endParaRPr lang="en-US" altLang="ko-KR" sz="1400" b="1" dirty="0" smtClean="0"/>
          </a:p>
          <a:p>
            <a:r>
              <a:rPr lang="en-US" altLang="ko-KR" sz="1400" b="1" dirty="0" smtClean="0"/>
              <a:t>HTML</a:t>
            </a:r>
            <a:r>
              <a:rPr lang="ko-KR" altLang="en-US" sz="1400" b="1" dirty="0" smtClean="0"/>
              <a:t>로 전송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468703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87624" y="332656"/>
            <a:ext cx="43236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err="1" smtClean="0"/>
              <a:t>서블릿의</a:t>
            </a:r>
            <a:r>
              <a:rPr lang="ko-KR" altLang="en-US" sz="3200" b="1" dirty="0" smtClean="0"/>
              <a:t> </a:t>
            </a:r>
            <a:r>
              <a:rPr lang="en-US" altLang="ko-KR" sz="3200" b="1" dirty="0" smtClean="0"/>
              <a:t>DB</a:t>
            </a:r>
            <a:r>
              <a:rPr lang="ko-KR" altLang="en-US" sz="3200" b="1" dirty="0" smtClean="0"/>
              <a:t>연동 방</a:t>
            </a:r>
            <a:r>
              <a:rPr lang="ko-KR" altLang="en-US" sz="3200" b="1" dirty="0"/>
              <a:t>법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99592" y="1412776"/>
            <a:ext cx="4313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1. Statement </a:t>
            </a:r>
            <a:r>
              <a:rPr lang="ko-KR" altLang="en-US" sz="2400" dirty="0" smtClean="0"/>
              <a:t>인터페이스 이용</a:t>
            </a:r>
            <a:endParaRPr lang="ko-KR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2191460"/>
            <a:ext cx="53697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2. </a:t>
            </a:r>
            <a:r>
              <a:rPr lang="en-US" altLang="ko-KR" sz="2400" dirty="0" err="1" smtClean="0"/>
              <a:t>PrepareStatement</a:t>
            </a:r>
            <a:r>
              <a:rPr lang="ko-KR" altLang="en-US" sz="2400" dirty="0" smtClean="0"/>
              <a:t> 인터페이스 이용</a:t>
            </a:r>
            <a:endParaRPr lang="ko-KR" alt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929848" y="3918247"/>
            <a:ext cx="41878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3. </a:t>
            </a:r>
            <a:r>
              <a:rPr lang="en-US" altLang="ko-KR" sz="2400" dirty="0" err="1" smtClean="0"/>
              <a:t>DataSource</a:t>
            </a:r>
            <a:r>
              <a:rPr lang="ko-KR" altLang="en-US" sz="2400" dirty="0" smtClean="0"/>
              <a:t>를 이용해 연동</a:t>
            </a:r>
            <a:endParaRPr lang="ko-KR" alt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475656" y="4581128"/>
            <a:ext cx="5080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1) </a:t>
            </a:r>
            <a:r>
              <a:rPr lang="ko-KR" altLang="en-US" dirty="0" smtClean="0"/>
              <a:t>커넥션 풀 </a:t>
            </a:r>
            <a:r>
              <a:rPr lang="en-US" altLang="ko-KR" dirty="0" smtClean="0"/>
              <a:t>: DB</a:t>
            </a:r>
            <a:r>
              <a:rPr lang="ko-KR" altLang="en-US" dirty="0" smtClean="0"/>
              <a:t>와 연결 상태를 유지하는 기술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99592" y="2924944"/>
            <a:ext cx="5152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 1, 2 </a:t>
            </a:r>
            <a:r>
              <a:rPr lang="ko-KR" altLang="en-US" dirty="0" smtClean="0"/>
              <a:t>방법은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연결과정에서 시간이 많이 걸림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475656" y="5013176"/>
            <a:ext cx="4814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2) JNDI : </a:t>
            </a:r>
            <a:r>
              <a:rPr lang="ko-KR" altLang="en-US" dirty="0" err="1" smtClean="0"/>
              <a:t>톰캣에서</a:t>
            </a:r>
            <a:r>
              <a:rPr lang="ko-KR" altLang="en-US" dirty="0" smtClean="0"/>
              <a:t> 제공하는 </a:t>
            </a:r>
            <a:r>
              <a:rPr lang="en-US" altLang="ko-KR" dirty="0" err="1" smtClean="0"/>
              <a:t>ConnectionPool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475656" y="5733256"/>
            <a:ext cx="4915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 JNDI (</a:t>
            </a:r>
            <a:r>
              <a:rPr lang="en-US" altLang="ko-KR" b="1" dirty="0" smtClean="0"/>
              <a:t>J</a:t>
            </a:r>
            <a:r>
              <a:rPr lang="en-US" altLang="ko-KR" dirty="0" smtClean="0"/>
              <a:t>ava </a:t>
            </a:r>
            <a:r>
              <a:rPr lang="en-US" altLang="ko-KR" b="1" dirty="0" smtClean="0"/>
              <a:t>N</a:t>
            </a:r>
            <a:r>
              <a:rPr lang="en-US" altLang="ko-KR" dirty="0" smtClean="0"/>
              <a:t>aming and </a:t>
            </a:r>
            <a:r>
              <a:rPr lang="en-US" altLang="ko-KR" b="1" dirty="0" smtClean="0"/>
              <a:t>D</a:t>
            </a:r>
            <a:r>
              <a:rPr lang="en-US" altLang="ko-KR" dirty="0" smtClean="0"/>
              <a:t>irectory </a:t>
            </a:r>
            <a:r>
              <a:rPr lang="en-US" altLang="ko-KR" b="1" dirty="0" smtClean="0"/>
              <a:t>I</a:t>
            </a:r>
            <a:r>
              <a:rPr lang="en-US" altLang="ko-KR" dirty="0" smtClean="0"/>
              <a:t>nterface)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6679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71600" y="332656"/>
            <a:ext cx="73727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/>
              <a:t>JNDI</a:t>
            </a:r>
            <a:r>
              <a:rPr lang="en-US" altLang="ko-KR" sz="2800" dirty="0"/>
              <a:t>(</a:t>
            </a:r>
            <a:r>
              <a:rPr lang="en-US" altLang="ko-KR" sz="2800" b="1" dirty="0"/>
              <a:t>J</a:t>
            </a:r>
            <a:r>
              <a:rPr lang="en-US" altLang="ko-KR" sz="2800" dirty="0"/>
              <a:t>ava </a:t>
            </a:r>
            <a:r>
              <a:rPr lang="en-US" altLang="ko-KR" sz="2800" b="1" dirty="0"/>
              <a:t>N</a:t>
            </a:r>
            <a:r>
              <a:rPr lang="en-US" altLang="ko-KR" sz="2800" dirty="0"/>
              <a:t>aming and </a:t>
            </a:r>
            <a:r>
              <a:rPr lang="en-US" altLang="ko-KR" sz="2800" b="1" dirty="0"/>
              <a:t>D</a:t>
            </a:r>
            <a:r>
              <a:rPr lang="en-US" altLang="ko-KR" sz="2800" dirty="0"/>
              <a:t>irectory </a:t>
            </a:r>
            <a:r>
              <a:rPr lang="en-US" altLang="ko-KR" sz="2800" b="1" dirty="0"/>
              <a:t>I</a:t>
            </a:r>
            <a:r>
              <a:rPr lang="en-US" altLang="ko-KR" sz="2800" dirty="0"/>
              <a:t>nterface</a:t>
            </a:r>
            <a:r>
              <a:rPr lang="en-US" altLang="ko-KR" sz="2800" dirty="0" smtClean="0"/>
              <a:t>)</a:t>
            </a:r>
            <a:endParaRPr lang="ko-KR" alt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611560" y="1412776"/>
            <a:ext cx="67011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웹 브라우저에서 </a:t>
            </a:r>
            <a:r>
              <a:rPr lang="en-US" altLang="ko-KR" dirty="0" smtClean="0"/>
              <a:t>name/value </a:t>
            </a:r>
            <a:r>
              <a:rPr lang="ko-KR" altLang="en-US" dirty="0" smtClean="0"/>
              <a:t>쌍으로 전송한 후 </a:t>
            </a:r>
            <a:r>
              <a:rPr lang="ko-KR" altLang="en-US" dirty="0" err="1" smtClean="0"/>
              <a:t>서블릿에서</a:t>
            </a:r>
            <a:r>
              <a:rPr lang="ko-KR" altLang="en-US" dirty="0" smtClean="0"/>
              <a:t> </a:t>
            </a:r>
            <a:endParaRPr lang="en-US" altLang="ko-KR" dirty="0"/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getParameter</a:t>
            </a:r>
            <a:r>
              <a:rPr lang="en-US" altLang="ko-KR" dirty="0" smtClean="0"/>
              <a:t>(name) </a:t>
            </a:r>
            <a:r>
              <a:rPr lang="ko-KR" altLang="en-US" dirty="0" smtClean="0"/>
              <a:t>로 값을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가져올때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11560" y="2457762"/>
            <a:ext cx="76555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err="1" smtClean="0"/>
              <a:t>해시맵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HashMap</a:t>
            </a:r>
            <a:r>
              <a:rPr lang="en-US" altLang="ko-KR" dirty="0" smtClean="0"/>
              <a:t>)</a:t>
            </a:r>
            <a:r>
              <a:rPr lang="ko-KR" altLang="en-US" dirty="0" smtClean="0"/>
              <a:t>이나 해시테이블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HashTable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 키</a:t>
            </a:r>
            <a:r>
              <a:rPr lang="en-US" altLang="ko-KR" dirty="0" smtClean="0"/>
              <a:t>/</a:t>
            </a:r>
            <a:r>
              <a:rPr lang="ko-KR" altLang="en-US" dirty="0" smtClean="0"/>
              <a:t>값으로 저장한 후 </a:t>
            </a:r>
            <a:endParaRPr lang="en-US" altLang="ko-KR" dirty="0" smtClean="0"/>
          </a:p>
          <a:p>
            <a:r>
              <a:rPr lang="ko-KR" altLang="en-US" dirty="0" smtClean="0"/>
              <a:t>   키를 이용해 값을 가져올 때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11560" y="3585912"/>
            <a:ext cx="80281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err="1" smtClean="0"/>
              <a:t>웹브라우저에서</a:t>
            </a:r>
            <a:r>
              <a:rPr lang="ko-KR" altLang="en-US" dirty="0" smtClean="0"/>
              <a:t> 도메인 네임으로 </a:t>
            </a:r>
            <a:r>
              <a:rPr lang="en-US" altLang="ko-KR" dirty="0" smtClean="0"/>
              <a:t>DNS </a:t>
            </a:r>
            <a:r>
              <a:rPr lang="ko-KR" altLang="en-US" dirty="0" smtClean="0"/>
              <a:t>서버에 요청할 경우 도메인 네임에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대한 </a:t>
            </a:r>
            <a:r>
              <a:rPr lang="en-US" altLang="ko-KR" dirty="0" smtClean="0"/>
              <a:t>IP </a:t>
            </a:r>
            <a:r>
              <a:rPr lang="ko-KR" altLang="en-US" dirty="0" smtClean="0"/>
              <a:t>주소를 가져올 때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768130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7584" y="332656"/>
            <a:ext cx="76906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err="1" smtClean="0"/>
              <a:t>ConnectionPool</a:t>
            </a:r>
            <a:r>
              <a:rPr lang="en-US" altLang="ko-KR" sz="3200" b="1" dirty="0" smtClean="0"/>
              <a:t> </a:t>
            </a:r>
            <a:r>
              <a:rPr lang="ko-KR" altLang="en-US" sz="3200" b="1" dirty="0" smtClean="0"/>
              <a:t>객체를 이용한 </a:t>
            </a:r>
            <a:r>
              <a:rPr lang="en-US" altLang="ko-KR" sz="3200" b="1" dirty="0" smtClean="0"/>
              <a:t>DB </a:t>
            </a:r>
            <a:r>
              <a:rPr lang="ko-KR" altLang="en-US" sz="3200" b="1" dirty="0" smtClean="0"/>
              <a:t>연동</a:t>
            </a:r>
            <a:endParaRPr lang="ko-KR" altLang="en-US" sz="3200" b="1" dirty="0"/>
          </a:p>
        </p:txBody>
      </p:sp>
      <p:sp>
        <p:nvSpPr>
          <p:cNvPr id="3" name="직사각형 2"/>
          <p:cNvSpPr/>
          <p:nvPr/>
        </p:nvSpPr>
        <p:spPr>
          <a:xfrm>
            <a:off x="827584" y="1844824"/>
            <a:ext cx="3160717" cy="32776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959466" y="3789041"/>
            <a:ext cx="1584176" cy="87129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971600" y="406778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mtClean="0"/>
              <a:t>응용프로그</a:t>
            </a:r>
            <a:r>
              <a:rPr lang="ko-KR" altLang="en-US" b="1"/>
              <a:t>램</a:t>
            </a:r>
            <a:endParaRPr lang="ko-KR" altLang="en-US" b="1" dirty="0"/>
          </a:p>
        </p:txBody>
      </p:sp>
      <p:sp>
        <p:nvSpPr>
          <p:cNvPr id="10" name="순서도: 자기 디스크 9"/>
          <p:cNvSpPr/>
          <p:nvPr/>
        </p:nvSpPr>
        <p:spPr>
          <a:xfrm>
            <a:off x="7092280" y="3898614"/>
            <a:ext cx="1472650" cy="89697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/>
              <a:t>DB</a:t>
            </a:r>
            <a:endParaRPr lang="ko-KR" altLang="en-US" sz="2800" b="1" dirty="0"/>
          </a:p>
        </p:txBody>
      </p:sp>
      <p:cxnSp>
        <p:nvCxnSpPr>
          <p:cNvPr id="11" name="구부러진 연결선 10"/>
          <p:cNvCxnSpPr>
            <a:stCxn id="5" idx="0"/>
          </p:cNvCxnSpPr>
          <p:nvPr/>
        </p:nvCxnSpPr>
        <p:spPr>
          <a:xfrm rot="5400000" flipH="1" flipV="1">
            <a:off x="1635938" y="3017037"/>
            <a:ext cx="887620" cy="656388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V="1">
            <a:off x="5932583" y="4314905"/>
            <a:ext cx="1159697" cy="21530"/>
          </a:xfrm>
          <a:prstGeom prst="straightConnector1">
            <a:avLst/>
          </a:prstGeom>
          <a:ln w="2540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H="1" flipV="1">
            <a:off x="3388464" y="2589148"/>
            <a:ext cx="1284467" cy="1199893"/>
          </a:xfrm>
          <a:prstGeom prst="straightConnector1">
            <a:avLst/>
          </a:prstGeom>
          <a:ln w="2540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621093" y="5266508"/>
            <a:ext cx="15744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&lt;</a:t>
            </a:r>
            <a:r>
              <a:rPr lang="ko-KR" altLang="en-US" sz="1400" dirty="0" err="1" smtClean="0"/>
              <a:t>톰캣</a:t>
            </a:r>
            <a:r>
              <a:rPr lang="ko-KR" altLang="en-US" sz="1400" dirty="0" smtClean="0"/>
              <a:t> 컨테이너</a:t>
            </a:r>
            <a:r>
              <a:rPr lang="en-US" altLang="ko-KR" sz="1400" dirty="0" smtClean="0"/>
              <a:t>&gt;</a:t>
            </a:r>
            <a:endParaRPr lang="ko-KR" altLang="en-US" sz="1400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4708699" y="3789041"/>
            <a:ext cx="1217066" cy="1217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/>
              <a:t>DBMS</a:t>
            </a:r>
            <a:endParaRPr lang="ko-KR" altLang="en-US" sz="2400" b="1" dirty="0"/>
          </a:p>
        </p:txBody>
      </p:sp>
      <p:sp>
        <p:nvSpPr>
          <p:cNvPr id="19" name="타원 18"/>
          <p:cNvSpPr/>
          <p:nvPr/>
        </p:nvSpPr>
        <p:spPr>
          <a:xfrm>
            <a:off x="2555776" y="2276873"/>
            <a:ext cx="624548" cy="6245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2412651" y="2986736"/>
            <a:ext cx="19516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 smtClean="0"/>
              <a:t>ConnectionPool</a:t>
            </a:r>
            <a:r>
              <a:rPr lang="ko-KR" altLang="en-US" sz="1400" b="1" dirty="0" smtClean="0"/>
              <a:t> 객체</a:t>
            </a:r>
            <a:endParaRPr lang="en-US" altLang="ko-KR" sz="1400" b="1" dirty="0" smtClean="0"/>
          </a:p>
        </p:txBody>
      </p:sp>
      <p:sp>
        <p:nvSpPr>
          <p:cNvPr id="25" name="TextBox 24"/>
          <p:cNvSpPr txBox="1"/>
          <p:nvPr/>
        </p:nvSpPr>
        <p:spPr>
          <a:xfrm>
            <a:off x="824849" y="2156664"/>
            <a:ext cx="16589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DB</a:t>
            </a:r>
            <a:r>
              <a:rPr lang="ko-KR" altLang="en-US" dirty="0" smtClean="0"/>
              <a:t>연동 작업 </a:t>
            </a:r>
            <a:r>
              <a:rPr lang="ko-KR" altLang="en-US" dirty="0" err="1" smtClean="0"/>
              <a:t>필요시</a:t>
            </a:r>
            <a:endParaRPr lang="en-US" altLang="ko-KR" dirty="0"/>
          </a:p>
          <a:p>
            <a:r>
              <a:rPr lang="ko-KR" altLang="en-US" b="1" dirty="0" err="1" smtClean="0"/>
              <a:t>메서드를</a:t>
            </a:r>
            <a:r>
              <a:rPr lang="ko-KR" altLang="en-US" b="1" dirty="0" smtClean="0"/>
              <a:t> 호출</a:t>
            </a:r>
            <a:r>
              <a:rPr lang="ko-KR" altLang="en-US" dirty="0" smtClean="0"/>
              <a:t>해서 연동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867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36061" y="332655"/>
            <a:ext cx="54081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err="1" smtClean="0"/>
              <a:t>톰캣</a:t>
            </a:r>
            <a:r>
              <a:rPr lang="ko-KR" altLang="en-US" sz="2800" b="1" dirty="0" smtClean="0"/>
              <a:t> </a:t>
            </a:r>
            <a:r>
              <a:rPr lang="en-US" altLang="ko-KR" sz="2800" b="1" dirty="0" err="1" smtClean="0"/>
              <a:t>ConnectionPool</a:t>
            </a:r>
            <a:r>
              <a:rPr lang="en-US" altLang="ko-KR" sz="2800" b="1" dirty="0" smtClean="0"/>
              <a:t> </a:t>
            </a:r>
            <a:r>
              <a:rPr lang="ko-KR" altLang="en-US" sz="2800" b="1" dirty="0" smtClean="0"/>
              <a:t>설정 과정</a:t>
            </a:r>
            <a:endParaRPr lang="ko-KR" altLang="en-US" sz="2800" b="1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1835696" y="1664137"/>
            <a:ext cx="5079660" cy="5040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907704" y="1731499"/>
            <a:ext cx="4839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JDBC </a:t>
            </a:r>
            <a:r>
              <a:rPr lang="ko-KR" altLang="en-US" b="1" dirty="0" smtClean="0"/>
              <a:t>드라이버를 </a:t>
            </a:r>
            <a:r>
              <a:rPr lang="en-US" altLang="ko-KR" b="1" dirty="0" smtClean="0"/>
              <a:t>/WEB-INF/lib </a:t>
            </a:r>
            <a:r>
              <a:rPr lang="ko-KR" altLang="en-US" b="1" dirty="0" smtClean="0"/>
              <a:t>폴더에 설치</a:t>
            </a:r>
            <a:endParaRPr lang="ko-KR" altLang="en-US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899592" y="2800564"/>
            <a:ext cx="7437131" cy="5040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310470" y="2867926"/>
            <a:ext cx="6911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/>
              <a:t>ConnectionPool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기능관련 </a:t>
            </a:r>
            <a:r>
              <a:rPr lang="en-US" altLang="ko-KR" b="1" dirty="0" smtClean="0"/>
              <a:t>jar </a:t>
            </a:r>
            <a:r>
              <a:rPr lang="ko-KR" altLang="en-US" b="1" dirty="0" smtClean="0"/>
              <a:t>파일을 </a:t>
            </a:r>
            <a:r>
              <a:rPr lang="en-US" altLang="ko-KR" b="1" dirty="0" smtClean="0"/>
              <a:t>/WEB-INF/lib </a:t>
            </a:r>
            <a:r>
              <a:rPr lang="ko-KR" altLang="en-US" b="1" dirty="0" smtClean="0"/>
              <a:t>폴더에 설치</a:t>
            </a:r>
            <a:endParaRPr lang="ko-KR" altLang="en-US" b="1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1267356" y="3927575"/>
            <a:ext cx="6761028" cy="89296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500627" y="4052724"/>
            <a:ext cx="65239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CATALINA_HOME/context.xml</a:t>
            </a:r>
            <a:r>
              <a:rPr lang="ko-KR" altLang="en-US" b="1" dirty="0" smtClean="0"/>
              <a:t>에 </a:t>
            </a:r>
            <a:r>
              <a:rPr lang="en-US" altLang="ko-KR" b="1" dirty="0" smtClean="0"/>
              <a:t>Connection </a:t>
            </a:r>
            <a:r>
              <a:rPr lang="ko-KR" altLang="en-US" b="1" dirty="0" smtClean="0"/>
              <a:t>객체 생성 시 </a:t>
            </a:r>
            <a:endParaRPr lang="en-US" altLang="ko-KR" b="1" dirty="0" smtClean="0"/>
          </a:p>
          <a:p>
            <a:r>
              <a:rPr lang="ko-KR" altLang="en-US" b="1" dirty="0" smtClean="0"/>
              <a:t>연결할 데이터 베이스 정보를 </a:t>
            </a:r>
            <a:r>
              <a:rPr lang="en-US" altLang="ko-KR" b="1" dirty="0" smtClean="0"/>
              <a:t>JNDI</a:t>
            </a:r>
            <a:r>
              <a:rPr lang="ko-KR" altLang="en-US" b="1" dirty="0" smtClean="0"/>
              <a:t>로 설정</a:t>
            </a:r>
            <a:endParaRPr lang="ko-KR" altLang="en-US" b="1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1267356" y="5517232"/>
            <a:ext cx="6761028" cy="5040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619672" y="5584594"/>
            <a:ext cx="62710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DAO </a:t>
            </a:r>
            <a:r>
              <a:rPr lang="ko-KR" altLang="en-US" sz="1600" b="1" dirty="0" smtClean="0"/>
              <a:t>클래스에서 </a:t>
            </a:r>
            <a:r>
              <a:rPr lang="en-US" altLang="ko-KR" sz="1600" b="1" dirty="0" smtClean="0"/>
              <a:t>DB</a:t>
            </a:r>
            <a:r>
              <a:rPr lang="ko-KR" altLang="en-US" sz="1600" b="1" dirty="0" smtClean="0"/>
              <a:t>연동 시 미리 설정한 </a:t>
            </a:r>
            <a:r>
              <a:rPr lang="en-US" altLang="ko-KR" sz="1600" b="1" dirty="0" smtClean="0"/>
              <a:t>JNDI</a:t>
            </a:r>
            <a:r>
              <a:rPr lang="ko-KR" altLang="en-US" sz="1600" b="1" dirty="0" smtClean="0"/>
              <a:t>라는 이름으로 연결</a:t>
            </a:r>
            <a:endParaRPr lang="ko-KR" altLang="en-US" sz="1600" b="1" dirty="0"/>
          </a:p>
        </p:txBody>
      </p:sp>
      <p:sp>
        <p:nvSpPr>
          <p:cNvPr id="15" name="아래쪽 화살표 14"/>
          <p:cNvSpPr/>
          <p:nvPr/>
        </p:nvSpPr>
        <p:spPr>
          <a:xfrm>
            <a:off x="4206181" y="2258853"/>
            <a:ext cx="484632" cy="4971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아래쪽 화살표 15"/>
          <p:cNvSpPr/>
          <p:nvPr/>
        </p:nvSpPr>
        <p:spPr>
          <a:xfrm>
            <a:off x="4231384" y="3439553"/>
            <a:ext cx="484632" cy="4971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아래쪽 화살표 16"/>
          <p:cNvSpPr/>
          <p:nvPr/>
        </p:nvSpPr>
        <p:spPr>
          <a:xfrm>
            <a:off x="4231384" y="4941168"/>
            <a:ext cx="484632" cy="4971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455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05921" y="1254709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회원 </a:t>
            </a:r>
            <a:r>
              <a:rPr lang="ko-KR" altLang="en-US" sz="2400" b="1" dirty="0" err="1" smtClean="0"/>
              <a:t>가입창</a:t>
            </a:r>
            <a:endParaRPr lang="ko-KR" altLang="en-US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195736" y="229179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아이디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195651" y="281352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비밀번호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311067" y="34290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이름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310982" y="407707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이메일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446227" y="2323844"/>
            <a:ext cx="1341797" cy="3052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407418" y="2845575"/>
            <a:ext cx="1341797" cy="3052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446227" y="3461049"/>
            <a:ext cx="1341797" cy="3052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446227" y="4141171"/>
            <a:ext cx="1341797" cy="3052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291732" y="4941565"/>
            <a:ext cx="1106424" cy="3525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가입하기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3642791" y="4917694"/>
            <a:ext cx="1106424" cy="3525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다시입력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763688" y="620688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 </a:t>
            </a:r>
            <a:r>
              <a:rPr lang="ko-KR" altLang="en-US" dirty="0" smtClean="0"/>
              <a:t>유효성 체크 할 것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5875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71600" y="332656"/>
            <a:ext cx="52325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err="1" smtClean="0"/>
              <a:t>서블릿의</a:t>
            </a:r>
            <a:r>
              <a:rPr lang="ko-KR" altLang="en-US" sz="2800" dirty="0" smtClean="0"/>
              <a:t> </a:t>
            </a:r>
            <a:r>
              <a:rPr lang="ko-KR" altLang="en-US" sz="2800" dirty="0" err="1" smtClean="0"/>
              <a:t>여러가지</a:t>
            </a:r>
            <a:r>
              <a:rPr lang="ko-KR" altLang="en-US" sz="2800" dirty="0" smtClean="0"/>
              <a:t> 포워드 방법</a:t>
            </a:r>
            <a:endParaRPr lang="ko-KR" alt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179512" y="1124744"/>
            <a:ext cx="5848076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/>
              <a:t>Redirect </a:t>
            </a:r>
            <a:r>
              <a:rPr lang="ko-KR" altLang="en-US" dirty="0" smtClean="0"/>
              <a:t>방법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en-US" altLang="ko-KR" sz="1600" dirty="0" smtClean="0"/>
              <a:t>- </a:t>
            </a:r>
            <a:r>
              <a:rPr lang="en-US" altLang="ko-KR" sz="1600" dirty="0" err="1" smtClean="0"/>
              <a:t>HttpServletResponse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객체의 </a:t>
            </a:r>
            <a:r>
              <a:rPr lang="en-US" altLang="ko-KR" sz="1600" dirty="0" err="1" smtClean="0"/>
              <a:t>sendRedirect</a:t>
            </a:r>
            <a:r>
              <a:rPr lang="en-US" altLang="ko-KR" sz="1600" dirty="0" smtClean="0"/>
              <a:t>() </a:t>
            </a:r>
            <a:r>
              <a:rPr lang="ko-KR" altLang="en-US" sz="1600" dirty="0" err="1" smtClean="0"/>
              <a:t>메서드</a:t>
            </a:r>
            <a:r>
              <a:rPr lang="ko-KR" altLang="en-US" sz="1600" dirty="0" smtClean="0"/>
              <a:t> 이용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- </a:t>
            </a:r>
            <a:r>
              <a:rPr lang="ko-KR" altLang="en-US" sz="1600" dirty="0" smtClean="0"/>
              <a:t>웹 브라우저에 </a:t>
            </a:r>
            <a:r>
              <a:rPr lang="ko-KR" altLang="en-US" sz="1600" dirty="0" err="1" smtClean="0"/>
              <a:t>재요청</a:t>
            </a:r>
            <a:r>
              <a:rPr lang="ko-KR" altLang="en-US" sz="1600" dirty="0" smtClean="0"/>
              <a:t> 하는 방식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- </a:t>
            </a:r>
            <a:r>
              <a:rPr lang="ko-KR" altLang="en-US" sz="1600" dirty="0" smtClean="0"/>
              <a:t>형식</a:t>
            </a:r>
            <a:r>
              <a:rPr lang="en-US" altLang="ko-KR" sz="1600" dirty="0" smtClean="0"/>
              <a:t>: </a:t>
            </a:r>
            <a:r>
              <a:rPr lang="en-US" altLang="ko-KR" sz="1600" dirty="0" err="1" smtClean="0"/>
              <a:t>sendRedirect</a:t>
            </a:r>
            <a:r>
              <a:rPr lang="en-US" altLang="ko-KR" sz="1600" dirty="0" smtClean="0"/>
              <a:t>(“</a:t>
            </a:r>
            <a:r>
              <a:rPr lang="ko-KR" altLang="en-US" sz="1600" dirty="0" err="1" smtClean="0"/>
              <a:t>포워드할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서블릿</a:t>
            </a:r>
            <a:r>
              <a:rPr lang="ko-KR" altLang="en-US" sz="1600" dirty="0" smtClean="0"/>
              <a:t> 또는 </a:t>
            </a:r>
            <a:r>
              <a:rPr lang="en-US" altLang="ko-KR" sz="1600" dirty="0" smtClean="0"/>
              <a:t>JSP”);</a:t>
            </a:r>
            <a:endParaRPr lang="ko-KR" alt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179512" y="2374599"/>
            <a:ext cx="7920182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2. Refresh </a:t>
            </a:r>
            <a:r>
              <a:rPr lang="ko-KR" altLang="en-US" dirty="0" smtClean="0"/>
              <a:t>방법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en-US" altLang="ko-KR" sz="1600" dirty="0" smtClean="0"/>
              <a:t>- </a:t>
            </a:r>
            <a:r>
              <a:rPr lang="en-US" altLang="ko-KR" sz="1600" dirty="0" err="1" smtClean="0"/>
              <a:t>HttpServletResponse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객체의 </a:t>
            </a:r>
            <a:r>
              <a:rPr lang="en-US" altLang="ko-KR" sz="1600" dirty="0" err="1" smtClean="0"/>
              <a:t>addHeader</a:t>
            </a:r>
            <a:r>
              <a:rPr lang="en-US" altLang="ko-KR" sz="1600" dirty="0" smtClean="0"/>
              <a:t>() </a:t>
            </a:r>
            <a:r>
              <a:rPr lang="ko-KR" altLang="en-US" sz="1600" dirty="0" err="1" smtClean="0"/>
              <a:t>메서드</a:t>
            </a:r>
            <a:r>
              <a:rPr lang="ko-KR" altLang="en-US" sz="1600" dirty="0" smtClean="0"/>
              <a:t> 이용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- </a:t>
            </a:r>
            <a:r>
              <a:rPr lang="ko-KR" altLang="en-US" sz="1600" dirty="0" smtClean="0"/>
              <a:t>웹 브라우저에 </a:t>
            </a:r>
            <a:r>
              <a:rPr lang="ko-KR" altLang="en-US" sz="1600" dirty="0" err="1" smtClean="0"/>
              <a:t>재요청</a:t>
            </a:r>
            <a:r>
              <a:rPr lang="ko-KR" altLang="en-US" sz="1600" dirty="0" smtClean="0"/>
              <a:t> 하는 방식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- </a:t>
            </a:r>
            <a:r>
              <a:rPr lang="ko-KR" altLang="en-US" sz="1600" dirty="0" smtClean="0"/>
              <a:t>형식</a:t>
            </a:r>
            <a:r>
              <a:rPr lang="en-US" altLang="ko-KR" sz="1600" dirty="0" smtClean="0"/>
              <a:t>: </a:t>
            </a:r>
            <a:r>
              <a:rPr lang="en-US" altLang="ko-KR" sz="1600" dirty="0" err="1" smtClean="0"/>
              <a:t>response.addHeader</a:t>
            </a:r>
            <a:r>
              <a:rPr lang="en-US" altLang="ko-KR" sz="1600" dirty="0" smtClean="0"/>
              <a:t>(“Refresh”, </a:t>
            </a:r>
            <a:r>
              <a:rPr lang="ko-KR" altLang="en-US" sz="1600" dirty="0" smtClean="0"/>
              <a:t>경과시간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초</a:t>
            </a:r>
            <a:r>
              <a:rPr lang="en-US" altLang="ko-KR" sz="1600" dirty="0" smtClean="0"/>
              <a:t>);</a:t>
            </a:r>
            <a:r>
              <a:rPr lang="en-US" altLang="ko-KR" sz="1600" dirty="0" err="1" smtClean="0"/>
              <a:t>url</a:t>
            </a:r>
            <a:r>
              <a:rPr lang="en-US" altLang="ko-KR" sz="1600" dirty="0" smtClean="0"/>
              <a:t>=</a:t>
            </a:r>
            <a:r>
              <a:rPr lang="ko-KR" altLang="en-US" sz="1600" dirty="0" smtClean="0"/>
              <a:t>요청할 </a:t>
            </a:r>
            <a:r>
              <a:rPr lang="ko-KR" altLang="en-US" sz="1600" dirty="0" err="1" smtClean="0"/>
              <a:t>서블릿</a:t>
            </a:r>
            <a:r>
              <a:rPr lang="ko-KR" altLang="en-US" sz="1600" dirty="0" smtClean="0"/>
              <a:t> 또는 </a:t>
            </a:r>
            <a:r>
              <a:rPr lang="en-US" altLang="ko-KR" sz="1600" dirty="0" smtClean="0"/>
              <a:t>JSP);</a:t>
            </a:r>
            <a:endParaRPr lang="ko-KR" alt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179512" y="3502749"/>
            <a:ext cx="5000408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3. Location </a:t>
            </a:r>
            <a:r>
              <a:rPr lang="ko-KR" altLang="en-US" dirty="0" smtClean="0"/>
              <a:t>방법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en-US" altLang="ko-KR" sz="1600" dirty="0" smtClean="0"/>
              <a:t> - </a:t>
            </a:r>
            <a:r>
              <a:rPr lang="ko-KR" altLang="en-US" sz="1600" dirty="0" smtClean="0"/>
              <a:t>자바스크립트 </a:t>
            </a:r>
            <a:r>
              <a:rPr lang="en-US" altLang="ko-KR" sz="1600" dirty="0" smtClean="0"/>
              <a:t>location </a:t>
            </a:r>
            <a:r>
              <a:rPr lang="ko-KR" altLang="en-US" sz="1600" dirty="0" smtClean="0"/>
              <a:t>객체의 </a:t>
            </a:r>
            <a:r>
              <a:rPr lang="en-US" altLang="ko-KR" sz="1600" dirty="0" err="1" smtClean="0"/>
              <a:t>href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속성을 이용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- </a:t>
            </a:r>
            <a:r>
              <a:rPr lang="ko-KR" altLang="en-US" sz="1600" dirty="0" smtClean="0"/>
              <a:t>자바스크립트에서 </a:t>
            </a:r>
            <a:r>
              <a:rPr lang="ko-KR" altLang="en-US" sz="1600" dirty="0" err="1" smtClean="0"/>
              <a:t>재요청</a:t>
            </a:r>
            <a:r>
              <a:rPr lang="ko-KR" altLang="en-US" sz="1600" dirty="0" smtClean="0"/>
              <a:t> 하는 방식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- </a:t>
            </a:r>
            <a:r>
              <a:rPr lang="ko-KR" altLang="en-US" sz="1600" dirty="0" smtClean="0"/>
              <a:t>형식</a:t>
            </a:r>
            <a:r>
              <a:rPr lang="en-US" altLang="ko-KR" sz="1600" dirty="0" smtClean="0"/>
              <a:t>: </a:t>
            </a:r>
            <a:r>
              <a:rPr lang="en-US" altLang="ko-KR" sz="1600" dirty="0" err="1" smtClean="0"/>
              <a:t>location.href</a:t>
            </a:r>
            <a:r>
              <a:rPr lang="en-US" altLang="ko-KR" sz="1600" dirty="0" smtClean="0"/>
              <a:t>=‘</a:t>
            </a:r>
            <a:r>
              <a:rPr lang="ko-KR" altLang="en-US" sz="1600" dirty="0" smtClean="0"/>
              <a:t>요청할 </a:t>
            </a:r>
            <a:r>
              <a:rPr lang="ko-KR" altLang="en-US" sz="1600" dirty="0" err="1" smtClean="0"/>
              <a:t>서블릿</a:t>
            </a:r>
            <a:r>
              <a:rPr lang="ko-KR" altLang="en-US" sz="1600" dirty="0" smtClean="0"/>
              <a:t> 또는 </a:t>
            </a:r>
            <a:r>
              <a:rPr lang="en-US" altLang="ko-KR" sz="1600" dirty="0" smtClean="0"/>
              <a:t>JSP’;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512" y="4809679"/>
            <a:ext cx="9030421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4. </a:t>
            </a:r>
            <a:r>
              <a:rPr lang="en-US" altLang="ko-KR" b="1" dirty="0" smtClean="0">
                <a:solidFill>
                  <a:srgbClr val="FF0000"/>
                </a:solidFill>
              </a:rPr>
              <a:t>dispatch </a:t>
            </a:r>
            <a:r>
              <a:rPr lang="ko-KR" altLang="en-US" b="1" dirty="0" smtClean="0">
                <a:solidFill>
                  <a:srgbClr val="FF0000"/>
                </a:solidFill>
              </a:rPr>
              <a:t>방법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en-US" altLang="ko-KR" sz="1600" dirty="0" smtClean="0"/>
              <a:t> - </a:t>
            </a:r>
            <a:r>
              <a:rPr lang="ko-KR" altLang="en-US" sz="1600" dirty="0" smtClean="0"/>
              <a:t>일반적으로 </a:t>
            </a:r>
            <a:r>
              <a:rPr lang="ko-KR" altLang="en-US" sz="1600" dirty="0" err="1" smtClean="0"/>
              <a:t>포워딩</a:t>
            </a:r>
            <a:r>
              <a:rPr lang="ko-KR" altLang="en-US" sz="1600" dirty="0" smtClean="0"/>
              <a:t> 기능을 지칭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- </a:t>
            </a:r>
            <a:r>
              <a:rPr lang="ko-KR" altLang="en-US" sz="1600" b="1" u="sng" dirty="0" err="1" smtClean="0"/>
              <a:t>서블릿이</a:t>
            </a:r>
            <a:r>
              <a:rPr lang="ko-KR" altLang="en-US" sz="1600" b="1" u="sng" dirty="0" smtClean="0"/>
              <a:t> 직접 요청하는 방식</a:t>
            </a:r>
            <a:endParaRPr lang="en-US" altLang="ko-KR" sz="1600" b="1" u="sng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- </a:t>
            </a:r>
            <a:r>
              <a:rPr lang="en-US" altLang="ko-KR" sz="1600" dirty="0" err="1" smtClean="0"/>
              <a:t>RequestDispatcher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클래스의 </a:t>
            </a:r>
            <a:r>
              <a:rPr lang="en-US" altLang="ko-KR" sz="1600" dirty="0" smtClean="0"/>
              <a:t>forward() </a:t>
            </a:r>
            <a:r>
              <a:rPr lang="ko-KR" altLang="en-US" sz="1600" dirty="0" err="1" smtClean="0"/>
              <a:t>메서드</a:t>
            </a:r>
            <a:r>
              <a:rPr lang="ko-KR" altLang="en-US" sz="1600" dirty="0" smtClean="0"/>
              <a:t> 이용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- </a:t>
            </a:r>
            <a:r>
              <a:rPr lang="ko-KR" altLang="en-US" sz="1600" dirty="0" smtClean="0"/>
              <a:t>형식</a:t>
            </a:r>
            <a:r>
              <a:rPr lang="en-US" altLang="ko-KR" sz="1600" dirty="0" smtClean="0"/>
              <a:t>: </a:t>
            </a:r>
            <a:r>
              <a:rPr lang="en-US" altLang="ko-KR" sz="1600" dirty="0" err="1" smtClean="0"/>
              <a:t>RequestDispatcher</a:t>
            </a:r>
            <a:r>
              <a:rPr lang="en-US" altLang="ko-KR" sz="1600" dirty="0" smtClean="0"/>
              <a:t> dis = </a:t>
            </a:r>
            <a:r>
              <a:rPr lang="en-US" altLang="ko-KR" sz="1600" dirty="0" err="1" smtClean="0"/>
              <a:t>request.getRequestDistpatcher</a:t>
            </a:r>
            <a:r>
              <a:rPr lang="en-US" altLang="ko-KR" sz="1600" dirty="0" smtClean="0"/>
              <a:t>(“</a:t>
            </a:r>
            <a:r>
              <a:rPr lang="ko-KR" altLang="en-US" sz="1600" dirty="0" err="1" smtClean="0"/>
              <a:t>포워드할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서블릿</a:t>
            </a:r>
            <a:r>
              <a:rPr lang="ko-KR" altLang="en-US" sz="1600" dirty="0" smtClean="0"/>
              <a:t> 또는 </a:t>
            </a:r>
            <a:r>
              <a:rPr lang="en-US" altLang="ko-KR" sz="1600" dirty="0" smtClean="0"/>
              <a:t>JSP”);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       </a:t>
            </a:r>
            <a:r>
              <a:rPr lang="en-US" altLang="ko-KR" sz="1600" dirty="0" err="1" smtClean="0"/>
              <a:t>dis.forward</a:t>
            </a:r>
            <a:r>
              <a:rPr lang="en-US" altLang="ko-KR" sz="1600" dirty="0" smtClean="0"/>
              <a:t>(request, response);</a:t>
            </a:r>
          </a:p>
        </p:txBody>
      </p:sp>
    </p:spTree>
    <p:extLst>
      <p:ext uri="{BB962C8B-B14F-4D97-AF65-F5344CB8AC3E}">
        <p14:creationId xmlns:p14="http://schemas.microsoft.com/office/powerpoint/2010/main" val="776496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71600" y="332656"/>
            <a:ext cx="64148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err="1" smtClean="0"/>
              <a:t>ServletContext</a:t>
            </a:r>
            <a:r>
              <a:rPr lang="ko-KR" altLang="en-US" sz="2800" dirty="0" smtClean="0"/>
              <a:t>와 </a:t>
            </a:r>
            <a:r>
              <a:rPr lang="en-US" altLang="ko-KR" sz="2800" dirty="0" err="1" smtClean="0"/>
              <a:t>ServletConfig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사용법</a:t>
            </a:r>
            <a:endParaRPr lang="ko-KR" alt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965714" y="1110236"/>
            <a:ext cx="551625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err="1" smtClean="0"/>
              <a:t>ServletContext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클래스의 특징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en-US" altLang="ko-KR" sz="1600" dirty="0" smtClean="0"/>
              <a:t>- </a:t>
            </a:r>
            <a:r>
              <a:rPr lang="en-US" altLang="ko-KR" sz="1600" dirty="0" err="1" smtClean="0"/>
              <a:t>javax.servlet.ServletContext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로 정의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- </a:t>
            </a:r>
            <a:r>
              <a:rPr lang="ko-KR" altLang="en-US" sz="1600" dirty="0" err="1" smtClean="0"/>
              <a:t>서블릿과</a:t>
            </a:r>
            <a:r>
              <a:rPr lang="ko-KR" altLang="en-US" sz="1600" dirty="0" smtClean="0"/>
              <a:t> 컨테이너 간의 연동을 위해 사용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    - </a:t>
            </a:r>
            <a:r>
              <a:rPr lang="ko-KR" altLang="en-US" sz="1600" dirty="0" err="1" smtClean="0"/>
              <a:t>서블릿끼지</a:t>
            </a:r>
            <a:r>
              <a:rPr lang="ko-KR" altLang="en-US" sz="1600" dirty="0" smtClean="0"/>
              <a:t> 자원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데이터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을 공유하는 데 사용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- </a:t>
            </a:r>
            <a:r>
              <a:rPr lang="ko-KR" altLang="en-US" sz="1600" dirty="0" smtClean="0"/>
              <a:t>컨테이너 실행 시 생성되고 컨테이너 종료 시 소멸 됨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1005160" y="2780928"/>
            <a:ext cx="468429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2. </a:t>
            </a:r>
            <a:r>
              <a:rPr lang="en-US" altLang="ko-KR" dirty="0" err="1" smtClean="0"/>
              <a:t>ServletContext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기능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en-US" altLang="ko-KR" sz="1600" dirty="0" smtClean="0"/>
              <a:t>- </a:t>
            </a:r>
            <a:r>
              <a:rPr lang="ko-KR" altLang="en-US" sz="1600" dirty="0" err="1" smtClean="0"/>
              <a:t>서블릿에서</a:t>
            </a:r>
            <a:r>
              <a:rPr lang="ko-KR" altLang="en-US" sz="1600" dirty="0" smtClean="0"/>
              <a:t> 파일 접근 기능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- </a:t>
            </a:r>
            <a:r>
              <a:rPr lang="ko-KR" altLang="en-US" sz="1600" dirty="0" smtClean="0"/>
              <a:t>자원 바인딩 기능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- </a:t>
            </a:r>
            <a:r>
              <a:rPr lang="ko-KR" altLang="en-US" sz="1600" dirty="0" smtClean="0"/>
              <a:t>로그 파일 기능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- </a:t>
            </a:r>
            <a:r>
              <a:rPr lang="ko-KR" altLang="en-US" sz="1600" dirty="0" err="1" smtClean="0"/>
              <a:t>컨텍스트에서</a:t>
            </a:r>
            <a:r>
              <a:rPr lang="ko-KR" altLang="en-US" sz="1600" dirty="0" smtClean="0"/>
              <a:t> 제공하는 설정 정보 제공 기능</a:t>
            </a:r>
            <a:endParaRPr lang="ko-KR" alt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1063839" y="4509120"/>
            <a:ext cx="598753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ServletConfig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en-US" altLang="ko-KR" sz="1600" dirty="0" smtClean="0"/>
              <a:t>- Servlet </a:t>
            </a:r>
            <a:r>
              <a:rPr lang="ko-KR" altLang="en-US" sz="1600" dirty="0" smtClean="0"/>
              <a:t>객체에 대해 생</a:t>
            </a:r>
            <a:r>
              <a:rPr lang="ko-KR" altLang="en-US" sz="1600" dirty="0"/>
              <a:t>성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- </a:t>
            </a:r>
            <a:r>
              <a:rPr lang="en-US" altLang="ko-KR" sz="1600" dirty="0" err="1" smtClean="0"/>
              <a:t>ServletContgext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객체를 얻는 기능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- </a:t>
            </a:r>
            <a:r>
              <a:rPr lang="ko-KR" altLang="en-US" sz="1600" dirty="0" err="1" smtClean="0"/>
              <a:t>서블릿에대한</a:t>
            </a:r>
            <a:r>
              <a:rPr lang="ko-KR" altLang="en-US" sz="1600" dirty="0" smtClean="0"/>
              <a:t> 초기화 작업 기능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- </a:t>
            </a:r>
            <a:r>
              <a:rPr lang="ko-KR" altLang="en-US" sz="1600" dirty="0" smtClean="0"/>
              <a:t>각 </a:t>
            </a:r>
            <a:r>
              <a:rPr lang="ko-KR" altLang="en-US" sz="1600" dirty="0" err="1" smtClean="0"/>
              <a:t>서블릿에서만</a:t>
            </a:r>
            <a:r>
              <a:rPr lang="ko-KR" altLang="en-US" sz="1600" dirty="0" smtClean="0"/>
              <a:t> 접근 할 수 있으며 공유는 불가능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- </a:t>
            </a:r>
            <a:r>
              <a:rPr lang="ko-KR" altLang="en-US" sz="1600" dirty="0" err="1" smtClean="0"/>
              <a:t>서블릿과</a:t>
            </a:r>
            <a:r>
              <a:rPr lang="ko-KR" altLang="en-US" sz="1600" dirty="0" smtClean="0"/>
              <a:t> 동일하게 생성되고 </a:t>
            </a:r>
            <a:r>
              <a:rPr lang="ko-KR" altLang="en-US" sz="1600" dirty="0" err="1" smtClean="0"/>
              <a:t>서블릿이</a:t>
            </a:r>
            <a:r>
              <a:rPr lang="ko-KR" altLang="en-US" sz="1600" dirty="0" smtClean="0"/>
              <a:t> 소멸되면 같이 소멸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256359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71600" y="332656"/>
            <a:ext cx="48876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Load-on-startup </a:t>
            </a:r>
            <a:r>
              <a:rPr lang="ko-KR" altLang="en-US" sz="2800" dirty="0" smtClean="0"/>
              <a:t>기능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사용법</a:t>
            </a:r>
            <a:endParaRPr lang="ko-KR" alt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806242" y="1317431"/>
            <a:ext cx="75376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서블릿이</a:t>
            </a:r>
            <a:r>
              <a:rPr lang="ko-KR" altLang="en-US" dirty="0" smtClean="0"/>
              <a:t> 브라우저에서 최초 요청 시 </a:t>
            </a:r>
            <a:r>
              <a:rPr lang="en-US" altLang="ko-KR" dirty="0" err="1" smtClean="0"/>
              <a:t>init</a:t>
            </a:r>
            <a:r>
              <a:rPr lang="en-US" altLang="ko-KR" dirty="0" smtClean="0"/>
              <a:t>()</a:t>
            </a:r>
            <a:r>
              <a:rPr lang="ko-KR" altLang="en-US" dirty="0" err="1" smtClean="0"/>
              <a:t>메서드를</a:t>
            </a:r>
            <a:r>
              <a:rPr lang="ko-KR" altLang="en-US" dirty="0" smtClean="0"/>
              <a:t> 실행한 후 메모리에</a:t>
            </a:r>
            <a:endParaRPr lang="en-US" altLang="ko-KR" dirty="0" smtClean="0"/>
          </a:p>
          <a:p>
            <a:r>
              <a:rPr lang="ko-KR" altLang="en-US" dirty="0" err="1" smtClean="0"/>
              <a:t>로드되어</a:t>
            </a:r>
            <a:r>
              <a:rPr lang="ko-KR" altLang="en-US" dirty="0" smtClean="0"/>
              <a:t> 기능을 수행함으로 실행시간이 길어 지는 단점을 보완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   </a:t>
            </a:r>
            <a:endParaRPr lang="en-US" altLang="ko-KR" sz="16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806242" y="2433662"/>
            <a:ext cx="78357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err="1" smtClean="0"/>
              <a:t>톰캣</a:t>
            </a:r>
            <a:r>
              <a:rPr lang="ko-KR" altLang="en-US" dirty="0" smtClean="0"/>
              <a:t> </a:t>
            </a:r>
            <a:r>
              <a:rPr lang="ko-KR" altLang="en-US" dirty="0"/>
              <a:t>컨테이너가 실행되면서 미리 </a:t>
            </a:r>
            <a:r>
              <a:rPr lang="ko-KR" altLang="en-US" dirty="0" err="1"/>
              <a:t>서블릿을</a:t>
            </a:r>
            <a:r>
              <a:rPr lang="ko-KR" altLang="en-US" dirty="0"/>
              <a:t> </a:t>
            </a:r>
            <a:r>
              <a:rPr lang="ko-KR" altLang="en-US" dirty="0" smtClean="0"/>
              <a:t>실행</a:t>
            </a:r>
            <a:endParaRPr lang="en-US" altLang="ko-KR" dirty="0"/>
          </a:p>
          <a:p>
            <a:r>
              <a:rPr lang="en-US" altLang="ko-KR" dirty="0" smtClean="0"/>
              <a:t>- </a:t>
            </a:r>
            <a:r>
              <a:rPr lang="ko-KR" altLang="en-US" dirty="0"/>
              <a:t>지정한 숫자가 </a:t>
            </a:r>
            <a:r>
              <a:rPr lang="en-US" altLang="ko-KR" dirty="0"/>
              <a:t>0</a:t>
            </a:r>
            <a:r>
              <a:rPr lang="ko-KR" altLang="en-US" dirty="0"/>
              <a:t>보다 크면 </a:t>
            </a:r>
            <a:r>
              <a:rPr lang="ko-KR" altLang="en-US" dirty="0" err="1"/>
              <a:t>톰캣</a:t>
            </a:r>
            <a:r>
              <a:rPr lang="ko-KR" altLang="en-US" dirty="0"/>
              <a:t> 컨테이너가 실행되면서 </a:t>
            </a:r>
            <a:r>
              <a:rPr lang="ko-KR" altLang="en-US" dirty="0" err="1"/>
              <a:t>서블릿이</a:t>
            </a:r>
            <a:r>
              <a:rPr lang="ko-KR" altLang="en-US" dirty="0"/>
              <a:t> 초기화</a:t>
            </a:r>
            <a:endParaRPr lang="en-US" altLang="ko-KR" dirty="0"/>
          </a:p>
          <a:p>
            <a:r>
              <a:rPr lang="en-US" altLang="ko-KR" dirty="0" smtClean="0"/>
              <a:t>- </a:t>
            </a:r>
            <a:r>
              <a:rPr lang="ko-KR" altLang="en-US" dirty="0"/>
              <a:t>지정한 숫자는 우선순위를 의미하며 작은 숫자부터 먼저 초기화 됨</a:t>
            </a:r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971600" y="3861048"/>
            <a:ext cx="33778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err="1" smtClean="0"/>
              <a:t>애너테이션을</a:t>
            </a:r>
            <a:r>
              <a:rPr lang="ko-KR" altLang="en-US" dirty="0" smtClean="0"/>
              <a:t> 이용하는 방법</a:t>
            </a:r>
            <a:endParaRPr lang="en-US" altLang="ko-KR" dirty="0" smtClean="0"/>
          </a:p>
          <a:p>
            <a:r>
              <a:rPr lang="en-US" altLang="ko-KR" dirty="0" smtClean="0"/>
              <a:t>2. Web.xml</a:t>
            </a:r>
            <a:r>
              <a:rPr lang="ko-KR" altLang="en-US" dirty="0" smtClean="0"/>
              <a:t>에 설정하는 방법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0657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71600" y="332656"/>
            <a:ext cx="50000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/>
              <a:t>쿠키를 이용한 웹 페이지 연동</a:t>
            </a:r>
            <a:endParaRPr lang="ko-KR" alt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806242" y="1052736"/>
            <a:ext cx="18437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1. </a:t>
            </a:r>
            <a:r>
              <a:rPr lang="ko-KR" altLang="en-US" sz="2000" dirty="0" smtClean="0"/>
              <a:t>쿠키의 특징</a:t>
            </a:r>
            <a:endParaRPr lang="en-US" altLang="ko-KR" sz="20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806242" y="1556792"/>
            <a:ext cx="541045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 </a:t>
            </a:r>
            <a:r>
              <a:rPr lang="ko-KR" altLang="en-US" dirty="0" smtClean="0"/>
              <a:t>정보가 </a:t>
            </a:r>
            <a:r>
              <a:rPr lang="ko-KR" altLang="en-US" dirty="0" err="1" smtClean="0"/>
              <a:t>클이이언트</a:t>
            </a:r>
            <a:r>
              <a:rPr lang="ko-KR" altLang="en-US" dirty="0" smtClean="0"/>
              <a:t> </a:t>
            </a:r>
            <a:r>
              <a:rPr lang="en-US" altLang="ko-KR" dirty="0" smtClean="0"/>
              <a:t>PC</a:t>
            </a:r>
            <a:r>
              <a:rPr lang="ko-KR" altLang="en-US" dirty="0" smtClean="0"/>
              <a:t>에 저장됨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저장 정보 용량에 제한이 있음</a:t>
            </a:r>
            <a:r>
              <a:rPr lang="en-US" altLang="ko-KR" dirty="0" smtClean="0"/>
              <a:t>(</a:t>
            </a:r>
            <a:r>
              <a:rPr lang="ko-KR" altLang="en-US" dirty="0" smtClean="0"/>
              <a:t>파일 용량은 </a:t>
            </a:r>
            <a:r>
              <a:rPr lang="en-US" altLang="ko-KR" dirty="0" smtClean="0"/>
              <a:t>4kb)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보안이 취약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클라이언트 브라우저에서 사용 유무 설정 가능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도메인</a:t>
            </a:r>
            <a:r>
              <a:rPr lang="en-US" altLang="ko-KR" dirty="0" smtClean="0"/>
              <a:t>(</a:t>
            </a:r>
            <a:r>
              <a:rPr lang="ko-KR" altLang="en-US" dirty="0" smtClean="0"/>
              <a:t>웹사이트</a:t>
            </a:r>
            <a:r>
              <a:rPr lang="en-US" altLang="ko-KR" dirty="0" smtClean="0"/>
              <a:t>)</a:t>
            </a:r>
            <a:r>
              <a:rPr lang="ko-KR" altLang="en-US" dirty="0" smtClean="0"/>
              <a:t>당 쿠키가 만들어짐</a:t>
            </a:r>
            <a:endParaRPr lang="en-US" altLang="ko-KR" dirty="0" smtClean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0462656"/>
              </p:ext>
            </p:extLst>
          </p:nvPr>
        </p:nvGraphicFramePr>
        <p:xfrm>
          <a:off x="806242" y="3717032"/>
          <a:ext cx="7356312" cy="26590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3665"/>
                <a:gridCol w="2592288"/>
                <a:gridCol w="3240359"/>
              </a:tblGrid>
              <a:tr h="4608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속성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Persistence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쿠키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Session </a:t>
                      </a:r>
                      <a:r>
                        <a:rPr lang="ko-KR" altLang="en-US" dirty="0" smtClean="0"/>
                        <a:t>쿠키</a:t>
                      </a:r>
                      <a:endParaRPr lang="ko-KR" altLang="en-US" dirty="0"/>
                    </a:p>
                  </a:txBody>
                  <a:tcPr/>
                </a:tc>
              </a:tr>
              <a:tr h="46085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생성위치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파일로 생성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브라우저 메모리에 생성</a:t>
                      </a:r>
                      <a:endParaRPr lang="ko-KR" altLang="en-US" sz="1600" dirty="0"/>
                    </a:p>
                  </a:txBody>
                  <a:tcPr/>
                </a:tc>
              </a:tr>
              <a:tr h="46085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종료시기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쿠키를 삭제하거나 쿠키 설정 값이 종료된 경우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브라우저를 종료한 경우</a:t>
                      </a:r>
                      <a:endParaRPr lang="ko-KR" altLang="en-US" sz="1600" dirty="0"/>
                    </a:p>
                  </a:txBody>
                  <a:tcPr/>
                </a:tc>
              </a:tr>
              <a:tr h="46085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최초 접속 시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ko-KR" altLang="en-US" sz="1600" dirty="0" smtClean="0"/>
                        <a:t>전송 여부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최초 접속 시 서버로</a:t>
                      </a:r>
                      <a:r>
                        <a:rPr lang="ko-KR" altLang="en-US" sz="1600" baseline="0" dirty="0" smtClean="0"/>
                        <a:t> 전송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최초 접속 시 서버로 전송 </a:t>
                      </a:r>
                      <a:r>
                        <a:rPr lang="ko-KR" altLang="en-US" sz="1600" dirty="0" err="1" smtClean="0"/>
                        <a:t>되징</a:t>
                      </a:r>
                      <a:r>
                        <a:rPr lang="ko-KR" altLang="en-US" sz="1600" dirty="0" smtClean="0"/>
                        <a:t> 않음</a:t>
                      </a:r>
                      <a:endParaRPr lang="ko-KR" altLang="en-US" sz="1600" dirty="0"/>
                    </a:p>
                  </a:txBody>
                  <a:tcPr/>
                </a:tc>
              </a:tr>
              <a:tr h="46085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용도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로그인 유무 또는 </a:t>
                      </a:r>
                      <a:r>
                        <a:rPr lang="ko-KR" altLang="en-US" sz="1600" dirty="0" err="1" smtClean="0"/>
                        <a:t>팝업창을</a:t>
                      </a:r>
                      <a:r>
                        <a:rPr lang="ko-KR" altLang="en-US" sz="1600" dirty="0" smtClean="0"/>
                        <a:t> 제한할 때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사이트 접속 시 </a:t>
                      </a:r>
                      <a:r>
                        <a:rPr lang="en-US" altLang="ko-KR" sz="1600" dirty="0" smtClean="0"/>
                        <a:t>Session </a:t>
                      </a:r>
                      <a:r>
                        <a:rPr lang="ko-KR" altLang="en-US" sz="1600" dirty="0" smtClean="0"/>
                        <a:t>인증 정보를 유지할 때</a:t>
                      </a:r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06242" y="3208154"/>
            <a:ext cx="18437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2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쿠키의 종류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944049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95736" y="355755"/>
            <a:ext cx="35836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err="1" smtClean="0"/>
              <a:t>서블릿</a:t>
            </a:r>
            <a:r>
              <a:rPr lang="ko-KR" altLang="en-US" sz="3600" b="1" dirty="0" smtClean="0"/>
              <a:t> </a:t>
            </a:r>
            <a:r>
              <a:rPr lang="en-US" altLang="ko-KR" sz="3600" b="1" dirty="0" smtClean="0"/>
              <a:t>(Servlet)</a:t>
            </a:r>
            <a:endParaRPr lang="ko-KR" altLang="en-US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115616" y="1579891"/>
            <a:ext cx="6734536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ko-KR" altLang="en-US" dirty="0" smtClean="0"/>
              <a:t>서버 쪽에서 실행되면서 클라이언트의 요청에 따라 동적으로</a:t>
            </a:r>
            <a:endParaRPr lang="en-US" altLang="ko-KR" dirty="0" smtClean="0"/>
          </a:p>
          <a:p>
            <a:r>
              <a:rPr lang="ko-KR" altLang="en-US" dirty="0" smtClean="0"/>
              <a:t>    서비스를 제공하는 자바클래스</a:t>
            </a:r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115616" y="2515995"/>
            <a:ext cx="6908045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ko-KR" altLang="en-US" dirty="0" smtClean="0"/>
              <a:t>독자적으로 실행되지 못하고 </a:t>
            </a:r>
            <a:r>
              <a:rPr lang="ko-KR" altLang="en-US" dirty="0" err="1" smtClean="0"/>
              <a:t>톰캣과</a:t>
            </a:r>
            <a:r>
              <a:rPr lang="ko-KR" altLang="en-US" dirty="0" smtClean="0"/>
              <a:t> 같은 </a:t>
            </a:r>
            <a:r>
              <a:rPr lang="en-US" altLang="ko-KR" dirty="0" err="1" smtClean="0"/>
              <a:t>jsp</a:t>
            </a:r>
            <a:r>
              <a:rPr lang="en-US" altLang="ko-KR" dirty="0" smtClean="0"/>
              <a:t>/Servlet </a:t>
            </a:r>
            <a:r>
              <a:rPr lang="ko-KR" altLang="en-US" dirty="0" smtClean="0"/>
              <a:t>컨테이너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에서 실행</a:t>
            </a:r>
            <a:endParaRPr lang="en-US" altLang="ko-KR" dirty="0" smtClean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6012160" y="3861048"/>
            <a:ext cx="914400" cy="57606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049397" y="396441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/>
              <a:t>서블릿</a:t>
            </a:r>
            <a:endParaRPr lang="ko-KR" altLang="en-US" b="1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5652120" y="5229200"/>
            <a:ext cx="1800200" cy="7920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652120" y="5302078"/>
            <a:ext cx="18822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웹 애플리케이션</a:t>
            </a:r>
            <a:endParaRPr lang="en-US" altLang="ko-KR" b="1" dirty="0" smtClean="0"/>
          </a:p>
          <a:p>
            <a:r>
              <a:rPr lang="ko-KR" altLang="en-US" b="1" dirty="0" smtClean="0"/>
              <a:t>서버</a:t>
            </a:r>
            <a:r>
              <a:rPr lang="en-US" altLang="ko-KR" b="1" dirty="0" smtClean="0"/>
              <a:t>(WAS)</a:t>
            </a:r>
            <a:endParaRPr lang="ko-KR" altLang="en-US" b="1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3203848" y="5374086"/>
            <a:ext cx="1512168" cy="64633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477555" y="5512586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웹 서버</a:t>
            </a:r>
            <a:endParaRPr lang="ko-KR" alt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5445224"/>
            <a:ext cx="628946" cy="506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3" name="직선 화살표 연결선 12"/>
          <p:cNvCxnSpPr/>
          <p:nvPr/>
        </p:nvCxnSpPr>
        <p:spPr>
          <a:xfrm>
            <a:off x="2195736" y="5625244"/>
            <a:ext cx="91440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267744" y="5275947"/>
            <a:ext cx="768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1.</a:t>
            </a:r>
            <a:r>
              <a:rPr lang="ko-KR" altLang="en-US" sz="1600" b="1" dirty="0" smtClean="0"/>
              <a:t>요청</a:t>
            </a:r>
            <a:endParaRPr lang="ko-KR" altLang="en-US" sz="16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4788024" y="5229200"/>
            <a:ext cx="768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2.</a:t>
            </a:r>
            <a:r>
              <a:rPr lang="ko-KR" altLang="en-US" sz="1600" b="1" dirty="0" smtClean="0"/>
              <a:t>위임</a:t>
            </a:r>
            <a:endParaRPr lang="ko-KR" altLang="en-US" sz="1600" b="1" dirty="0"/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4700349" y="5625244"/>
            <a:ext cx="91440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V="1">
            <a:off x="6261673" y="4437112"/>
            <a:ext cx="0" cy="79208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508104" y="4663879"/>
            <a:ext cx="768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3.</a:t>
            </a:r>
            <a:r>
              <a:rPr lang="ko-KR" altLang="en-US" sz="1600" b="1" dirty="0" smtClean="0"/>
              <a:t>호출</a:t>
            </a:r>
            <a:endParaRPr lang="ko-KR" altLang="en-US" sz="16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6084168" y="3429000"/>
            <a:ext cx="768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4.</a:t>
            </a:r>
            <a:r>
              <a:rPr lang="ko-KR" altLang="en-US" sz="1600" b="1" dirty="0" smtClean="0"/>
              <a:t>실행</a:t>
            </a:r>
            <a:endParaRPr lang="ko-KR" altLang="en-US" sz="1600" b="1" dirty="0"/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6619967" y="4437112"/>
            <a:ext cx="0" cy="79208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684161" y="4663879"/>
            <a:ext cx="768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5</a:t>
            </a:r>
            <a:r>
              <a:rPr lang="en-US" altLang="ko-KR" sz="1600" b="1" dirty="0" smtClean="0"/>
              <a:t>.</a:t>
            </a:r>
            <a:r>
              <a:rPr lang="ko-KR" altLang="en-US" sz="1600" b="1" dirty="0" smtClean="0"/>
              <a:t>결과</a:t>
            </a:r>
            <a:endParaRPr lang="ko-KR" altLang="en-US" sz="16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4788023" y="5949280"/>
            <a:ext cx="768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5</a:t>
            </a:r>
            <a:r>
              <a:rPr lang="en-US" altLang="ko-KR" sz="1600" b="1" dirty="0" smtClean="0"/>
              <a:t>.</a:t>
            </a:r>
            <a:r>
              <a:rPr lang="ko-KR" altLang="en-US" sz="1600" b="1" dirty="0" smtClean="0"/>
              <a:t>결과</a:t>
            </a:r>
            <a:endParaRPr lang="ko-KR" altLang="en-US" sz="1600" b="1" dirty="0"/>
          </a:p>
        </p:txBody>
      </p:sp>
      <p:cxnSp>
        <p:nvCxnSpPr>
          <p:cNvPr id="28" name="직선 화살표 연결선 27"/>
          <p:cNvCxnSpPr/>
          <p:nvPr/>
        </p:nvCxnSpPr>
        <p:spPr>
          <a:xfrm flipH="1">
            <a:off x="4700350" y="5881918"/>
            <a:ext cx="855833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051720" y="5951448"/>
            <a:ext cx="11785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6.</a:t>
            </a:r>
            <a:r>
              <a:rPr lang="ko-KR" altLang="en-US" sz="1600" b="1" dirty="0" smtClean="0"/>
              <a:t>결과응답</a:t>
            </a:r>
            <a:endParaRPr lang="ko-KR" altLang="en-US" sz="1600" b="1" dirty="0"/>
          </a:p>
        </p:txBody>
      </p:sp>
      <p:cxnSp>
        <p:nvCxnSpPr>
          <p:cNvPr id="33" name="직선 화살표 연결선 32"/>
          <p:cNvCxnSpPr/>
          <p:nvPr/>
        </p:nvCxnSpPr>
        <p:spPr>
          <a:xfrm flipH="1">
            <a:off x="2223906" y="5881918"/>
            <a:ext cx="855833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10322" y="5548731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smtClean="0"/>
              <a:t>클라이언트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985293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971600" y="332656"/>
            <a:ext cx="34371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/>
              <a:t>쿠키 기능 실행 과정</a:t>
            </a:r>
            <a:endParaRPr lang="ko-KR" altLang="en-US" sz="2800" dirty="0"/>
          </a:p>
        </p:txBody>
      </p:sp>
      <p:sp>
        <p:nvSpPr>
          <p:cNvPr id="22" name="TextBox 21"/>
          <p:cNvSpPr txBox="1"/>
          <p:nvPr/>
        </p:nvSpPr>
        <p:spPr>
          <a:xfrm>
            <a:off x="5580112" y="1464276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solidFill>
                  <a:srgbClr val="FF0000"/>
                </a:solidFill>
              </a:rPr>
              <a:t>①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084168" y="1584808"/>
            <a:ext cx="25859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브라우저로 사이트에 접속</a:t>
            </a:r>
            <a:endParaRPr lang="ko-KR" altLang="en-US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5580112" y="2040340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084168" y="2097575"/>
            <a:ext cx="28632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서버는 정보를 저장한 쿠키를</a:t>
            </a:r>
            <a:endParaRPr lang="en-US" altLang="ko-KR" sz="1600" dirty="0" smtClean="0"/>
          </a:p>
          <a:p>
            <a:r>
              <a:rPr lang="ko-KR" altLang="en-US" sz="1600" dirty="0" smtClean="0"/>
              <a:t>생성</a:t>
            </a:r>
            <a:endParaRPr lang="ko-KR" alt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5580112" y="2800018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084168" y="2857253"/>
            <a:ext cx="30684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 smtClean="0"/>
              <a:t>생선된</a:t>
            </a:r>
            <a:r>
              <a:rPr lang="ko-KR" altLang="en-US" sz="1600" dirty="0" smtClean="0"/>
              <a:t> 쿠키를 브라우저로 전송</a:t>
            </a:r>
            <a:endParaRPr lang="ko-KR" altLang="en-US" sz="1600" dirty="0"/>
          </a:p>
        </p:txBody>
      </p:sp>
      <p:sp>
        <p:nvSpPr>
          <p:cNvPr id="29" name="TextBox 28"/>
          <p:cNvSpPr txBox="1"/>
          <p:nvPr/>
        </p:nvSpPr>
        <p:spPr>
          <a:xfrm>
            <a:off x="5580112" y="3471789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rgbClr val="FF0000"/>
                </a:solidFill>
              </a:rPr>
              <a:t>④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084168" y="3529024"/>
            <a:ext cx="29354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브라우저는 서버로부터 받은 </a:t>
            </a:r>
            <a:endParaRPr lang="en-US" altLang="ko-KR" sz="1600" dirty="0" smtClean="0"/>
          </a:p>
          <a:p>
            <a:r>
              <a:rPr lang="ko-KR" altLang="en-US" sz="1600" dirty="0" smtClean="0"/>
              <a:t>쿠키 정보를 쿠키 파일에 저장</a:t>
            </a:r>
            <a:endParaRPr lang="ko-KR" altLang="en-US" sz="1600" dirty="0"/>
          </a:p>
        </p:txBody>
      </p:sp>
      <p:sp>
        <p:nvSpPr>
          <p:cNvPr id="31" name="TextBox 30"/>
          <p:cNvSpPr txBox="1"/>
          <p:nvPr/>
        </p:nvSpPr>
        <p:spPr>
          <a:xfrm>
            <a:off x="5580112" y="4250680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rgbClr val="FF0000"/>
                </a:solidFill>
              </a:rPr>
              <a:t>⑤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084168" y="4307915"/>
            <a:ext cx="306846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브라우저가 다시 접속해 서버가</a:t>
            </a:r>
            <a:endParaRPr lang="en-US" altLang="ko-KR" sz="1600" dirty="0" smtClean="0"/>
          </a:p>
          <a:p>
            <a:r>
              <a:rPr lang="ko-KR" altLang="en-US" sz="1600" dirty="0" smtClean="0"/>
              <a:t>브라우저에게 쿠키 전송을 요청</a:t>
            </a:r>
            <a:endParaRPr lang="en-US" altLang="ko-KR" sz="1600" dirty="0" smtClean="0"/>
          </a:p>
          <a:p>
            <a:r>
              <a:rPr lang="ko-KR" altLang="en-US" sz="1600" dirty="0" smtClean="0"/>
              <a:t>하면 브라우저는 쿠키 정보를</a:t>
            </a:r>
            <a:endParaRPr lang="en-US" altLang="ko-KR" sz="1600" dirty="0" smtClean="0"/>
          </a:p>
          <a:p>
            <a:r>
              <a:rPr lang="ko-KR" altLang="en-US" sz="1600" dirty="0" smtClean="0"/>
              <a:t>서버에 넘겨 준다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33" name="TextBox 32"/>
          <p:cNvSpPr txBox="1"/>
          <p:nvPr/>
        </p:nvSpPr>
        <p:spPr>
          <a:xfrm>
            <a:off x="5580112" y="5481951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rgbClr val="FF0000"/>
                </a:solidFill>
              </a:rPr>
              <a:t>⑥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084168" y="5580529"/>
            <a:ext cx="26581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서버는 쿠키 정보를 이용해</a:t>
            </a:r>
            <a:endParaRPr lang="en-US" altLang="ko-KR" sz="1600" dirty="0" smtClean="0"/>
          </a:p>
          <a:p>
            <a:r>
              <a:rPr lang="ko-KR" altLang="en-US" sz="1600" dirty="0" smtClean="0"/>
              <a:t>작업 한다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962172"/>
            <a:ext cx="1537445" cy="1257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2823" y="1623892"/>
            <a:ext cx="880618" cy="18299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7" name="직선 화살표 연결선 36"/>
          <p:cNvCxnSpPr/>
          <p:nvPr/>
        </p:nvCxnSpPr>
        <p:spPr>
          <a:xfrm>
            <a:off x="2339752" y="2449796"/>
            <a:ext cx="1346298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 flipH="1">
            <a:off x="2339752" y="2737828"/>
            <a:ext cx="1346298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67544" y="1259468"/>
            <a:ext cx="2600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최초 사이트 접속 시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669568"/>
            <a:ext cx="1537445" cy="1257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9345" y="4331288"/>
            <a:ext cx="880618" cy="18299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2" name="직선 화살표 연결선 41"/>
          <p:cNvCxnSpPr/>
          <p:nvPr/>
        </p:nvCxnSpPr>
        <p:spPr>
          <a:xfrm>
            <a:off x="2344445" y="5157192"/>
            <a:ext cx="1480928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11560" y="4067780"/>
            <a:ext cx="1513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재접속</a:t>
            </a:r>
            <a:r>
              <a:rPr lang="ko-KR" altLang="en-US" dirty="0" smtClean="0"/>
              <a:t> 시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3851920" y="2329314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solidFill>
                  <a:srgbClr val="FF0000"/>
                </a:solidFill>
              </a:rPr>
              <a:t>②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624660" y="1926576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solidFill>
                  <a:srgbClr val="FF0000"/>
                </a:solidFill>
              </a:rPr>
              <a:t>①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701423" y="2780928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solidFill>
                  <a:srgbClr val="FF0000"/>
                </a:solidFill>
              </a:rPr>
              <a:t>③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108412" y="3192188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solidFill>
                  <a:srgbClr val="FF0000"/>
                </a:solidFill>
              </a:rPr>
              <a:t>④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824520" y="4633972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solidFill>
                  <a:srgbClr val="FF0000"/>
                </a:solidFill>
              </a:rPr>
              <a:t>⑤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968875" y="4895582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solidFill>
                  <a:srgbClr val="FF0000"/>
                </a:solidFill>
              </a:rPr>
              <a:t>⑥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09294" y="1235105"/>
            <a:ext cx="5125848" cy="5114398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2236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971600" y="332656"/>
            <a:ext cx="53591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/>
              <a:t>쿠키 클래스의 여러 가지 </a:t>
            </a:r>
            <a:r>
              <a:rPr lang="ko-KR" altLang="en-US" sz="2800" dirty="0" err="1" smtClean="0"/>
              <a:t>메서드</a:t>
            </a:r>
            <a:endParaRPr lang="ko-KR" altLang="en-US" sz="2800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254511"/>
              </p:ext>
            </p:extLst>
          </p:nvPr>
        </p:nvGraphicFramePr>
        <p:xfrm>
          <a:off x="755576" y="1340768"/>
          <a:ext cx="7272808" cy="48403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6264"/>
                <a:gridCol w="4896544"/>
              </a:tblGrid>
              <a:tr h="4400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메서드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</a:tr>
              <a:tr h="4400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getComment</a:t>
                      </a:r>
                      <a:r>
                        <a:rPr lang="en-US" altLang="ko-KR" sz="1600" dirty="0" smtClean="0"/>
                        <a:t>()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쿠키에</a:t>
                      </a:r>
                      <a:r>
                        <a:rPr lang="ko-KR" altLang="en-US" sz="1600" baseline="0" dirty="0" smtClean="0"/>
                        <a:t> 대한 설명을 가져온다</a:t>
                      </a:r>
                      <a:r>
                        <a:rPr lang="en-US" altLang="ko-KR" sz="1600" baseline="0" dirty="0" smtClean="0"/>
                        <a:t>.</a:t>
                      </a:r>
                      <a:endParaRPr lang="ko-KR" altLang="en-US" sz="1600" dirty="0"/>
                    </a:p>
                  </a:txBody>
                  <a:tcPr/>
                </a:tc>
              </a:tr>
              <a:tr h="4400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getDomin</a:t>
                      </a:r>
                      <a:r>
                        <a:rPr lang="en-US" altLang="ko-KR" sz="1600" dirty="0" smtClean="0"/>
                        <a:t>()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쿠키의 유효한 도메인 정보를 가져온다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/>
                </a:tc>
              </a:tr>
              <a:tr h="4400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getMaxAge</a:t>
                      </a:r>
                      <a:r>
                        <a:rPr lang="en-US" altLang="ko-KR" sz="1600" dirty="0" smtClean="0"/>
                        <a:t>()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쿠키 유효 기간을 가져온다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/>
                </a:tc>
              </a:tr>
              <a:tr h="4400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getName</a:t>
                      </a:r>
                      <a:r>
                        <a:rPr lang="en-US" altLang="ko-KR" sz="1600" dirty="0" smtClean="0"/>
                        <a:t>()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쿠키의 이름을 가져온다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/>
                </a:tc>
              </a:tr>
              <a:tr h="4400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getPath</a:t>
                      </a:r>
                      <a:r>
                        <a:rPr lang="en-US" altLang="ko-KR" sz="1600" dirty="0" smtClean="0"/>
                        <a:t>()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쿠키의 디렉터리 정보를 가져온다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/>
                </a:tc>
              </a:tr>
              <a:tr h="4400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getValue</a:t>
                      </a:r>
                      <a:r>
                        <a:rPr lang="en-US" altLang="ko-KR" sz="1600" dirty="0" smtClean="0"/>
                        <a:t>()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쿠키의 설정 값을 가져온다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/>
                </a:tc>
              </a:tr>
              <a:tr h="4400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setComment</a:t>
                      </a:r>
                      <a:r>
                        <a:rPr lang="en-US" altLang="ko-KR" sz="1600" dirty="0" smtClean="0"/>
                        <a:t>(String)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쿠키에 대한 설명을 설정한다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/>
                </a:tc>
              </a:tr>
              <a:tr h="4400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setDomain</a:t>
                      </a:r>
                      <a:r>
                        <a:rPr lang="en-US" altLang="ko-KR" sz="1600" dirty="0" smtClean="0"/>
                        <a:t>(String)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쿠키의 유효한 도메인을 설정한다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/>
                </a:tc>
              </a:tr>
              <a:tr h="4400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setMaxAge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en-US" altLang="ko-KR" sz="1600" dirty="0" err="1" smtClean="0"/>
                        <a:t>int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쿠키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유효 기간을 설정한다</a:t>
                      </a:r>
                      <a:r>
                        <a:rPr lang="en-US" altLang="ko-KR" sz="1600" baseline="0" dirty="0" smtClean="0"/>
                        <a:t>.</a:t>
                      </a:r>
                      <a:endParaRPr lang="ko-KR" altLang="en-US" sz="1600" dirty="0"/>
                    </a:p>
                  </a:txBody>
                  <a:tcPr/>
                </a:tc>
              </a:tr>
              <a:tr h="4400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setValue</a:t>
                      </a:r>
                      <a:r>
                        <a:rPr lang="en-US" altLang="ko-KR" sz="1600" dirty="0" smtClean="0"/>
                        <a:t>(String)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쿠키 값을 설정한다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1220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71600" y="332656"/>
            <a:ext cx="58448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/>
              <a:t>세션을 이용한 웹 페이지 연동 기능</a:t>
            </a:r>
            <a:endParaRPr lang="ko-KR" alt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1412776"/>
            <a:ext cx="4140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정보가 서버의 메모리에 저장 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1560" y="1916832"/>
            <a:ext cx="5290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브라우저의 세션 연동은 세션 쿠키를 이용한다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11560" y="2420888"/>
            <a:ext cx="2685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쿠키보다 보안에 유리</a:t>
            </a:r>
            <a:endParaRPr lang="en-US" altLang="ko-KR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611560" y="2924944"/>
            <a:ext cx="3361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. </a:t>
            </a:r>
            <a:r>
              <a:rPr lang="ko-KR" altLang="en-US" dirty="0" smtClean="0"/>
              <a:t>서버의 부하를 줄일 수 있다</a:t>
            </a:r>
            <a:r>
              <a:rPr lang="en-US" altLang="ko-KR" dirty="0" smtClean="0"/>
              <a:t>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11560" y="3419708"/>
            <a:ext cx="5865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브라우저</a:t>
            </a:r>
            <a:r>
              <a:rPr lang="en-US" altLang="ko-KR" dirty="0" smtClean="0"/>
              <a:t>(</a:t>
            </a:r>
            <a:r>
              <a:rPr lang="ko-KR" altLang="en-US" dirty="0" smtClean="0"/>
              <a:t>사용자</a:t>
            </a:r>
            <a:r>
              <a:rPr lang="en-US" altLang="ko-KR" dirty="0" smtClean="0"/>
              <a:t>)</a:t>
            </a:r>
            <a:r>
              <a:rPr lang="ko-KR" altLang="en-US" dirty="0" smtClean="0"/>
              <a:t>당 한 개의 세션</a:t>
            </a:r>
            <a:r>
              <a:rPr lang="en-US" altLang="ko-KR" dirty="0" smtClean="0"/>
              <a:t>(</a:t>
            </a:r>
            <a:r>
              <a:rPr lang="ko-KR" altLang="en-US" dirty="0" smtClean="0"/>
              <a:t>세션</a:t>
            </a:r>
            <a:r>
              <a:rPr lang="en-US" altLang="ko-KR" dirty="0" smtClean="0"/>
              <a:t>id)</a:t>
            </a:r>
            <a:r>
              <a:rPr lang="ko-KR" altLang="en-US" dirty="0" smtClean="0"/>
              <a:t>이 생성된다</a:t>
            </a:r>
            <a:r>
              <a:rPr lang="en-US" altLang="ko-KR" dirty="0" smtClean="0"/>
              <a:t>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11560" y="3923764"/>
            <a:ext cx="5715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</a:t>
            </a:r>
            <a:r>
              <a:rPr lang="en-US" altLang="ko-KR" dirty="0" smtClean="0"/>
              <a:t>. </a:t>
            </a:r>
            <a:r>
              <a:rPr lang="ko-KR" altLang="en-US" dirty="0" smtClean="0"/>
              <a:t>세션은 유효 기간을 가진다</a:t>
            </a:r>
            <a:r>
              <a:rPr lang="en-US" altLang="ko-KR" dirty="0" smtClean="0"/>
              <a:t>(</a:t>
            </a:r>
            <a:r>
              <a:rPr lang="ko-KR" altLang="en-US" dirty="0" smtClean="0"/>
              <a:t>기본</a:t>
            </a:r>
            <a:r>
              <a:rPr lang="en-US" altLang="ko-KR" dirty="0" smtClean="0"/>
              <a:t> </a:t>
            </a:r>
            <a:r>
              <a:rPr lang="ko-KR" altLang="en-US" dirty="0" smtClean="0"/>
              <a:t>유효 시간은 </a:t>
            </a:r>
            <a:r>
              <a:rPr lang="en-US" altLang="ko-KR" dirty="0" smtClean="0"/>
              <a:t>30</a:t>
            </a:r>
            <a:r>
              <a:rPr lang="ko-KR" altLang="en-US" dirty="0" smtClean="0"/>
              <a:t>분</a:t>
            </a:r>
            <a:r>
              <a:rPr lang="en-US" altLang="ko-KR" dirty="0" smtClean="0"/>
              <a:t>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11560" y="4427820"/>
            <a:ext cx="795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7. </a:t>
            </a:r>
            <a:r>
              <a:rPr lang="ko-KR" altLang="en-US" dirty="0" smtClean="0"/>
              <a:t>로그인 상태 유지 기능이나 쇼핑몰의 장바구니 담기 기능 등에 주로 사용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24829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962172"/>
            <a:ext cx="1537445" cy="1257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2823" y="1623892"/>
            <a:ext cx="880618" cy="18299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직선 화살표 연결선 3"/>
          <p:cNvCxnSpPr/>
          <p:nvPr/>
        </p:nvCxnSpPr>
        <p:spPr>
          <a:xfrm>
            <a:off x="2339752" y="2449796"/>
            <a:ext cx="1346298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/>
          <p:cNvCxnSpPr/>
          <p:nvPr/>
        </p:nvCxnSpPr>
        <p:spPr>
          <a:xfrm flipH="1">
            <a:off x="2339752" y="2737828"/>
            <a:ext cx="1346298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67544" y="1259468"/>
            <a:ext cx="2600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최초 사이트 접속 시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71600" y="332656"/>
            <a:ext cx="34371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/>
              <a:t>세션 기능 실행 과정</a:t>
            </a:r>
            <a:endParaRPr lang="ko-KR" altLang="en-US" sz="28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669568"/>
            <a:ext cx="1537445" cy="1257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9345" y="4331288"/>
            <a:ext cx="880618" cy="18299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직선 화살표 연결선 10"/>
          <p:cNvCxnSpPr/>
          <p:nvPr/>
        </p:nvCxnSpPr>
        <p:spPr>
          <a:xfrm>
            <a:off x="2344445" y="5157192"/>
            <a:ext cx="1480928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11560" y="4067780"/>
            <a:ext cx="1513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재접속</a:t>
            </a:r>
            <a:r>
              <a:rPr lang="ko-KR" altLang="en-US" dirty="0" smtClean="0"/>
              <a:t> 시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851920" y="2329314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solidFill>
                  <a:srgbClr val="FF0000"/>
                </a:solidFill>
              </a:rPr>
              <a:t>②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24660" y="1926576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solidFill>
                  <a:srgbClr val="FF0000"/>
                </a:solidFill>
              </a:rPr>
              <a:t>①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701423" y="2780928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solidFill>
                  <a:srgbClr val="FF0000"/>
                </a:solidFill>
              </a:rPr>
              <a:t>③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08412" y="3192188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solidFill>
                  <a:srgbClr val="FF0000"/>
                </a:solidFill>
              </a:rPr>
              <a:t>④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824520" y="4633972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solidFill>
                  <a:srgbClr val="FF0000"/>
                </a:solidFill>
              </a:rPr>
              <a:t>⑤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968875" y="4895582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solidFill>
                  <a:srgbClr val="FF0000"/>
                </a:solidFill>
              </a:rPr>
              <a:t>⑥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580112" y="1464276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solidFill>
                  <a:srgbClr val="FF0000"/>
                </a:solidFill>
              </a:rPr>
              <a:t>①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084168" y="1584808"/>
            <a:ext cx="25859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브라우저로 사이트에 접속</a:t>
            </a:r>
            <a:endParaRPr lang="ko-KR" altLang="en-US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5580112" y="2040340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084168" y="2097575"/>
            <a:ext cx="30684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서버는 접속한 브라우저에 대한</a:t>
            </a:r>
            <a:endParaRPr lang="en-US" altLang="ko-KR" sz="1600" dirty="0" smtClean="0"/>
          </a:p>
          <a:p>
            <a:r>
              <a:rPr lang="ko-KR" altLang="en-US" sz="1600" dirty="0" smtClean="0"/>
              <a:t>세션 객체를 생성한다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5580112" y="2800018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084168" y="2857253"/>
            <a:ext cx="27911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서버는 생성된 세션 </a:t>
            </a:r>
            <a:r>
              <a:rPr lang="en-US" altLang="ko-KR" sz="1600" dirty="0" smtClean="0"/>
              <a:t>id</a:t>
            </a:r>
            <a:r>
              <a:rPr lang="ko-KR" altLang="en-US" sz="1600" dirty="0" smtClean="0"/>
              <a:t>를 </a:t>
            </a:r>
            <a:endParaRPr lang="en-US" altLang="ko-KR" sz="1600" dirty="0" smtClean="0"/>
          </a:p>
          <a:p>
            <a:r>
              <a:rPr lang="ko-KR" altLang="en-US" sz="1600" dirty="0" err="1" smtClean="0"/>
              <a:t>클아이언트</a:t>
            </a:r>
            <a:r>
              <a:rPr lang="ko-KR" altLang="en-US" sz="1600" dirty="0" smtClean="0"/>
              <a:t> 브라우저에 응답</a:t>
            </a:r>
            <a:endParaRPr lang="ko-KR" altLang="en-US" sz="1600" dirty="0"/>
          </a:p>
        </p:txBody>
      </p:sp>
      <p:sp>
        <p:nvSpPr>
          <p:cNvPr id="29" name="TextBox 28"/>
          <p:cNvSpPr txBox="1"/>
          <p:nvPr/>
        </p:nvSpPr>
        <p:spPr>
          <a:xfrm>
            <a:off x="5580112" y="3471789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rgbClr val="FF0000"/>
                </a:solidFill>
              </a:rPr>
              <a:t>④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084168" y="3529024"/>
            <a:ext cx="311335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브라우저는 서버로부터 받은 </a:t>
            </a:r>
            <a:endParaRPr lang="en-US" altLang="ko-KR" sz="1600" dirty="0" smtClean="0"/>
          </a:p>
          <a:p>
            <a:r>
              <a:rPr lang="ko-KR" altLang="en-US" sz="1600" dirty="0" smtClean="0"/>
              <a:t>세션 </a:t>
            </a:r>
            <a:r>
              <a:rPr lang="en-US" altLang="ko-KR" sz="1600" dirty="0" smtClean="0"/>
              <a:t>id</a:t>
            </a:r>
            <a:r>
              <a:rPr lang="ko-KR" altLang="en-US" sz="1600" dirty="0" smtClean="0"/>
              <a:t>를 브라우저가 사용하는</a:t>
            </a:r>
            <a:endParaRPr lang="en-US" altLang="ko-KR" sz="1600" dirty="0" smtClean="0"/>
          </a:p>
          <a:p>
            <a:r>
              <a:rPr lang="ko-KR" altLang="en-US" sz="1600" dirty="0" smtClean="0"/>
              <a:t>메모리의 세션 쿠키에 저장한다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(</a:t>
            </a:r>
            <a:r>
              <a:rPr lang="ko-KR" altLang="en-US" sz="1600" dirty="0" smtClean="0"/>
              <a:t>쿠키이름은 </a:t>
            </a:r>
            <a:r>
              <a:rPr lang="en-US" altLang="ko-KR" sz="1600" dirty="0" err="1" smtClean="0"/>
              <a:t>jsessionId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  <p:sp>
        <p:nvSpPr>
          <p:cNvPr id="31" name="TextBox 30"/>
          <p:cNvSpPr txBox="1"/>
          <p:nvPr/>
        </p:nvSpPr>
        <p:spPr>
          <a:xfrm>
            <a:off x="5580112" y="4538712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rgbClr val="FF0000"/>
                </a:solidFill>
              </a:rPr>
              <a:t>⑤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084168" y="4595947"/>
            <a:ext cx="29049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브라우저가</a:t>
            </a:r>
            <a:r>
              <a:rPr lang="en-US" altLang="ko-KR" sz="1600" dirty="0" smtClean="0"/>
              <a:t> </a:t>
            </a:r>
            <a:r>
              <a:rPr lang="ko-KR" altLang="en-US" sz="1600" dirty="0" err="1" smtClean="0"/>
              <a:t>재접속하면</a:t>
            </a:r>
            <a:r>
              <a:rPr lang="ko-KR" altLang="en-US" sz="1600" dirty="0" smtClean="0"/>
              <a:t> </a:t>
            </a:r>
            <a:endParaRPr lang="en-US" altLang="ko-KR" sz="1600" dirty="0"/>
          </a:p>
          <a:p>
            <a:r>
              <a:rPr lang="ko-KR" altLang="en-US" sz="1600" dirty="0" smtClean="0"/>
              <a:t>브라우저는 </a:t>
            </a:r>
            <a:r>
              <a:rPr lang="en-US" altLang="ko-KR" sz="1600" dirty="0" smtClean="0"/>
              <a:t>Session </a:t>
            </a:r>
            <a:r>
              <a:rPr lang="ko-KR" altLang="en-US" sz="1600" dirty="0" smtClean="0"/>
              <a:t>쿠키에</a:t>
            </a:r>
            <a:endParaRPr lang="en-US" altLang="ko-KR" sz="1600" dirty="0" smtClean="0"/>
          </a:p>
          <a:p>
            <a:r>
              <a:rPr lang="ko-KR" altLang="en-US" sz="1600" dirty="0" smtClean="0"/>
              <a:t>저장된 세션 </a:t>
            </a:r>
            <a:r>
              <a:rPr lang="en-US" altLang="ko-KR" sz="1600" dirty="0" smtClean="0"/>
              <a:t>id</a:t>
            </a:r>
            <a:r>
              <a:rPr lang="ko-KR" altLang="en-US" sz="1600" dirty="0" smtClean="0"/>
              <a:t>를 서버에 전달</a:t>
            </a:r>
            <a:endParaRPr lang="ko-KR" altLang="en-US" sz="1600" dirty="0"/>
          </a:p>
        </p:txBody>
      </p:sp>
      <p:sp>
        <p:nvSpPr>
          <p:cNvPr id="33" name="TextBox 32"/>
          <p:cNvSpPr txBox="1"/>
          <p:nvPr/>
        </p:nvSpPr>
        <p:spPr>
          <a:xfrm>
            <a:off x="5580112" y="5445224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rgbClr val="FF0000"/>
                </a:solidFill>
              </a:rPr>
              <a:t>⑥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084168" y="5543802"/>
            <a:ext cx="31101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서버는 전송된 세션 </a:t>
            </a:r>
            <a:r>
              <a:rPr lang="en-US" altLang="ko-KR" sz="1600" dirty="0" smtClean="0"/>
              <a:t>id</a:t>
            </a:r>
            <a:r>
              <a:rPr lang="ko-KR" altLang="en-US" sz="1600" dirty="0" smtClean="0"/>
              <a:t>를 이용해</a:t>
            </a:r>
            <a:endParaRPr lang="en-US" altLang="ko-KR" sz="1600" dirty="0" smtClean="0"/>
          </a:p>
          <a:p>
            <a:r>
              <a:rPr lang="ko-KR" altLang="en-US" sz="1600" dirty="0" smtClean="0"/>
              <a:t>해당 세션에 접근하여 작업을</a:t>
            </a:r>
            <a:endParaRPr lang="en-US" altLang="ko-KR" sz="1600" dirty="0" smtClean="0"/>
          </a:p>
          <a:p>
            <a:r>
              <a:rPr lang="ko-KR" altLang="en-US" sz="1600" dirty="0" smtClean="0"/>
              <a:t>수행한다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409294" y="1235105"/>
            <a:ext cx="5125848" cy="5114398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38878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71600" y="332656"/>
            <a:ext cx="3669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err="1" smtClean="0"/>
              <a:t>서블릿</a:t>
            </a:r>
            <a:r>
              <a:rPr lang="ko-KR" altLang="en-US" sz="2800" dirty="0" smtClean="0"/>
              <a:t> 속성과 </a:t>
            </a:r>
            <a:r>
              <a:rPr lang="ko-KR" altLang="en-US" sz="2800" dirty="0" err="1" smtClean="0"/>
              <a:t>스코프</a:t>
            </a:r>
            <a:endParaRPr lang="ko-KR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755576" y="1124744"/>
            <a:ext cx="68227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 </a:t>
            </a:r>
            <a:r>
              <a:rPr lang="ko-KR" altLang="en-US" dirty="0" err="1" smtClean="0"/>
              <a:t>서블릿의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스코프</a:t>
            </a:r>
            <a:r>
              <a:rPr lang="en-US" altLang="ko-KR" dirty="0" smtClean="0"/>
              <a:t>(Scope)</a:t>
            </a:r>
            <a:r>
              <a:rPr lang="ko-KR" altLang="en-US" dirty="0" smtClean="0"/>
              <a:t>는 </a:t>
            </a:r>
            <a:r>
              <a:rPr lang="ko-KR" altLang="en-US" dirty="0" err="1" smtClean="0"/>
              <a:t>서블릿</a:t>
            </a:r>
            <a:r>
              <a:rPr lang="ko-KR" altLang="en-US" dirty="0" smtClean="0"/>
              <a:t>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에 </a:t>
            </a:r>
            <a:r>
              <a:rPr lang="ko-KR" altLang="en-US" dirty="0" err="1" smtClean="0"/>
              <a:t>바인딩된</a:t>
            </a:r>
            <a:r>
              <a:rPr lang="ko-KR" altLang="en-US" dirty="0" smtClean="0"/>
              <a:t> 속성에 대한</a:t>
            </a:r>
            <a:endParaRPr lang="en-US" altLang="ko-KR" dirty="0" smtClean="0"/>
          </a:p>
          <a:p>
            <a:r>
              <a:rPr lang="ko-KR" altLang="en-US" dirty="0" smtClean="0"/>
              <a:t>접근 범위를 의미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0716854"/>
              </p:ext>
            </p:extLst>
          </p:nvPr>
        </p:nvGraphicFramePr>
        <p:xfrm>
          <a:off x="755576" y="1916832"/>
          <a:ext cx="7776864" cy="2252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/>
                <a:gridCol w="2232248"/>
                <a:gridCol w="3600400"/>
              </a:tblGrid>
              <a:tr h="4860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스코프</a:t>
                      </a:r>
                      <a:r>
                        <a:rPr lang="ko-KR" altLang="en-US" dirty="0" smtClean="0"/>
                        <a:t> 종류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해당 </a:t>
                      </a:r>
                      <a:r>
                        <a:rPr lang="ko-KR" altLang="en-US" dirty="0" err="1" smtClean="0"/>
                        <a:t>서블릿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en-US" altLang="ko-KR" dirty="0" smtClean="0"/>
                        <a:t>API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속성의 </a:t>
                      </a:r>
                      <a:r>
                        <a:rPr lang="ko-KR" altLang="en-US" dirty="0" err="1" smtClean="0"/>
                        <a:t>스코프</a:t>
                      </a:r>
                      <a:endParaRPr lang="ko-KR" altLang="en-US" dirty="0"/>
                    </a:p>
                  </a:txBody>
                  <a:tcPr/>
                </a:tc>
              </a:tr>
              <a:tr h="48605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애플리케이션 </a:t>
                      </a:r>
                      <a:r>
                        <a:rPr lang="ko-KR" altLang="en-US" dirty="0" err="1" smtClean="0"/>
                        <a:t>스코프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SrevletContext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애플리케이션 전체에 접근 가능</a:t>
                      </a:r>
                      <a:endParaRPr lang="ko-KR" altLang="en-US" dirty="0"/>
                    </a:p>
                  </a:txBody>
                  <a:tcPr/>
                </a:tc>
              </a:tr>
              <a:tr h="48605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세션 </a:t>
                      </a:r>
                      <a:r>
                        <a:rPr lang="ko-KR" altLang="en-US" dirty="0" err="1" smtClean="0"/>
                        <a:t>스코프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HttpSession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브라우저에만 접근 가능</a:t>
                      </a:r>
                      <a:endParaRPr lang="ko-KR" altLang="en-US" dirty="0"/>
                    </a:p>
                  </a:txBody>
                  <a:tcPr/>
                </a:tc>
              </a:tr>
              <a:tr h="48605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리퀘스트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ko-KR" altLang="en-US" dirty="0" err="1" smtClean="0"/>
                        <a:t>스코프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HttpServletRequest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해당 요청</a:t>
                      </a:r>
                      <a:r>
                        <a:rPr lang="en-US" altLang="ko-KR" dirty="0" smtClean="0"/>
                        <a:t>/</a:t>
                      </a:r>
                      <a:r>
                        <a:rPr lang="ko-KR" altLang="en-US" dirty="0" smtClean="0"/>
                        <a:t>응답 사이클에서만 접근 가능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06242" y="5169966"/>
            <a:ext cx="48522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로그인 상태 유지 기능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장바구니 기능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MVC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Model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View</a:t>
            </a:r>
            <a:r>
              <a:rPr lang="ko-KR" altLang="en-US" dirty="0" smtClean="0"/>
              <a:t>의 데이터 전달 기능</a:t>
            </a:r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831623" y="4653136"/>
            <a:ext cx="18133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 smtClean="0"/>
              <a:t>스코프의</a:t>
            </a:r>
            <a:r>
              <a:rPr lang="ko-KR" altLang="en-US" sz="2000" dirty="0" smtClean="0"/>
              <a:t> 기능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38751578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272" y="2276872"/>
            <a:ext cx="1860309" cy="1521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971600" y="332656"/>
            <a:ext cx="16436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Filter API</a:t>
            </a:r>
            <a:endParaRPr lang="ko-KR" alt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1124744"/>
            <a:ext cx="75905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ko-KR" altLang="en-US" dirty="0" smtClean="0"/>
              <a:t>필터란 브라우저에서 </a:t>
            </a:r>
            <a:r>
              <a:rPr lang="ko-KR" altLang="en-US" dirty="0" err="1" smtClean="0"/>
              <a:t>서블릿에</a:t>
            </a:r>
            <a:r>
              <a:rPr lang="ko-KR" altLang="en-US" dirty="0" smtClean="0"/>
              <a:t> 요청하거나 응답할 때 미리 </a:t>
            </a:r>
            <a:r>
              <a:rPr lang="ko-KR" altLang="en-US" dirty="0" err="1" smtClean="0"/>
              <a:t>여러가지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작업을 처리하는 기능이다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3851920" y="2276872"/>
            <a:ext cx="755703" cy="1521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처리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5292080" y="2276872"/>
            <a:ext cx="755703" cy="1521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처리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6955334" y="2580463"/>
            <a:ext cx="1217066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서블릿</a:t>
            </a:r>
            <a:endParaRPr lang="ko-KR" altLang="en-US" dirty="0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2828634" y="2852936"/>
            <a:ext cx="91954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flipH="1">
            <a:off x="2828634" y="3140968"/>
            <a:ext cx="91954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4641334" y="2852936"/>
            <a:ext cx="628058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H="1">
            <a:off x="4641334" y="3140968"/>
            <a:ext cx="628058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99592" y="3964414"/>
            <a:ext cx="1896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클라이언트 </a:t>
            </a:r>
            <a:r>
              <a:rPr lang="en-US" altLang="ko-KR" dirty="0" smtClean="0"/>
              <a:t>A&gt;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868365" y="3987348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필터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292080" y="3964414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필터</a:t>
            </a:r>
            <a:r>
              <a:rPr lang="en-US" altLang="ko-KR" dirty="0"/>
              <a:t>2</a:t>
            </a:r>
            <a:endParaRPr lang="ko-KR" altLang="en-US" dirty="0"/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6077592" y="2852936"/>
            <a:ext cx="835945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H="1">
            <a:off x="6077592" y="3140968"/>
            <a:ext cx="835945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55576" y="4869160"/>
            <a:ext cx="303159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* </a:t>
            </a:r>
            <a:r>
              <a:rPr lang="ko-KR" altLang="en-US" sz="1600" dirty="0" smtClean="0"/>
              <a:t>요청필터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사용자 인증 및 검사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요청 시 요청 관련 로그 작업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</a:t>
            </a:r>
            <a:r>
              <a:rPr lang="ko-KR" altLang="en-US" sz="1600" dirty="0" err="1" smtClean="0"/>
              <a:t>인코딩</a:t>
            </a:r>
            <a:r>
              <a:rPr lang="ko-KR" altLang="en-US" sz="1600" dirty="0" smtClean="0"/>
              <a:t> 기능</a:t>
            </a:r>
            <a:endParaRPr lang="ko-KR" alt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4531983" y="4898851"/>
            <a:ext cx="31646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* </a:t>
            </a:r>
            <a:r>
              <a:rPr lang="ko-KR" altLang="en-US" sz="1600" dirty="0" smtClean="0"/>
              <a:t>응답필터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응답 결과에 대한 암호화 작업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서비스 시간 측정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8919308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71600" y="332656"/>
            <a:ext cx="27638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JSP</a:t>
            </a:r>
            <a:r>
              <a:rPr lang="ko-KR" altLang="en-US" sz="2800" dirty="0" smtClean="0"/>
              <a:t>의 등장 배경</a:t>
            </a:r>
            <a:endParaRPr lang="ko-KR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965714" y="1110236"/>
            <a:ext cx="749275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문제점</a:t>
            </a:r>
            <a:r>
              <a:rPr lang="en-US" altLang="ko-KR" dirty="0" smtClean="0"/>
              <a:t>]</a:t>
            </a:r>
          </a:p>
          <a:p>
            <a:r>
              <a:rPr lang="en-US" altLang="ko-KR" dirty="0" smtClean="0"/>
              <a:t>    - </a:t>
            </a:r>
            <a:r>
              <a:rPr lang="ko-KR" altLang="en-US" dirty="0" smtClean="0"/>
              <a:t>웹 프로그램의 화면 기능이 복잡해지므로 </a:t>
            </a:r>
            <a:r>
              <a:rPr lang="ko-KR" altLang="en-US" dirty="0" err="1" smtClean="0"/>
              <a:t>서블릿의</a:t>
            </a:r>
            <a:r>
              <a:rPr lang="ko-KR" altLang="en-US" dirty="0" smtClean="0"/>
              <a:t> 자바 기반으로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</a:t>
            </a:r>
            <a:r>
              <a:rPr lang="ko-KR" altLang="en-US" dirty="0" smtClean="0"/>
              <a:t>화면 기능 구현 시 어려움 발생</a:t>
            </a:r>
            <a:endParaRPr lang="en-US" altLang="ko-KR" dirty="0" smtClean="0"/>
          </a:p>
          <a:p>
            <a:r>
              <a:rPr lang="en-US" altLang="ko-KR" dirty="0" smtClean="0"/>
              <a:t>    - </a:t>
            </a:r>
            <a:r>
              <a:rPr lang="ko-KR" altLang="en-US" dirty="0" smtClean="0"/>
              <a:t>디자이너 입장에서 화면 구현 시 자바 코드로 인해 작업이 어렵다</a:t>
            </a:r>
            <a:endParaRPr lang="en-US" altLang="ko-KR" dirty="0" smtClean="0"/>
          </a:p>
          <a:p>
            <a:r>
              <a:rPr lang="en-US" altLang="ko-KR" dirty="0" smtClean="0"/>
              <a:t>    - </a:t>
            </a:r>
            <a:r>
              <a:rPr lang="ko-KR" altLang="en-US" dirty="0" err="1" smtClean="0"/>
              <a:t>서블릿에</a:t>
            </a:r>
            <a:r>
              <a:rPr lang="ko-KR" altLang="en-US" dirty="0" smtClean="0"/>
              <a:t> 비즈니스 </a:t>
            </a:r>
            <a:r>
              <a:rPr lang="ko-KR" altLang="en-US" dirty="0" err="1" smtClean="0"/>
              <a:t>로직과</a:t>
            </a:r>
            <a:r>
              <a:rPr lang="ko-KR" altLang="en-US" dirty="0" smtClean="0"/>
              <a:t> 화면 기능이 같이 있다 보니 개발 후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</a:t>
            </a:r>
            <a:r>
              <a:rPr lang="ko-KR" altLang="en-US" dirty="0" smtClean="0"/>
              <a:t>유지관리가 어렵다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16931" y="3284984"/>
            <a:ext cx="795442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해결책</a:t>
            </a:r>
            <a:r>
              <a:rPr lang="en-US" altLang="ko-KR" dirty="0" smtClean="0"/>
              <a:t>]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- </a:t>
            </a:r>
            <a:r>
              <a:rPr lang="ko-KR" altLang="en-US" dirty="0" err="1" smtClean="0"/>
              <a:t>서블릿의</a:t>
            </a:r>
            <a:r>
              <a:rPr lang="ko-KR" altLang="en-US" dirty="0" smtClean="0"/>
              <a:t> 비즈니스 </a:t>
            </a:r>
            <a:r>
              <a:rPr lang="ko-KR" altLang="en-US" dirty="0" err="1" smtClean="0"/>
              <a:t>로직과</a:t>
            </a:r>
            <a:r>
              <a:rPr lang="ko-KR" altLang="en-US" dirty="0" smtClean="0"/>
              <a:t> 결과를 보여주는 화면 기능을 분리하자</a:t>
            </a:r>
            <a:r>
              <a:rPr lang="en-US" altLang="ko-KR" dirty="0" smtClean="0"/>
              <a:t>!.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- </a:t>
            </a:r>
            <a:r>
              <a:rPr lang="ko-KR" altLang="en-US" dirty="0" smtClean="0"/>
              <a:t>비즈니스 </a:t>
            </a:r>
            <a:r>
              <a:rPr lang="ko-KR" altLang="en-US" dirty="0" err="1" smtClean="0"/>
              <a:t>로직과</a:t>
            </a:r>
            <a:r>
              <a:rPr lang="ko-KR" altLang="en-US" dirty="0" smtClean="0"/>
              <a:t> 화면을 분리함으로써 개발자는 비즈니스 </a:t>
            </a:r>
            <a:r>
              <a:rPr lang="ko-KR" altLang="en-US" dirty="0" err="1" smtClean="0"/>
              <a:t>로직</a:t>
            </a:r>
            <a:r>
              <a:rPr lang="ko-KR" altLang="en-US" dirty="0" smtClean="0"/>
              <a:t> 구현에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</a:t>
            </a:r>
            <a:r>
              <a:rPr lang="ko-KR" altLang="en-US" dirty="0" smtClean="0"/>
              <a:t>집중하고 </a:t>
            </a:r>
            <a:r>
              <a:rPr lang="en-US" altLang="ko-KR" dirty="0" smtClean="0"/>
              <a:t>, </a:t>
            </a:r>
            <a:r>
              <a:rPr lang="ko-KR" altLang="en-US" dirty="0" smtClean="0"/>
              <a:t>디자이너는 화면 기능 구현에 집중하자</a:t>
            </a:r>
            <a:r>
              <a:rPr lang="en-US" altLang="ko-KR" dirty="0" smtClean="0"/>
              <a:t>!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- </a:t>
            </a:r>
            <a:r>
              <a:rPr lang="ko-KR" altLang="en-US" dirty="0" smtClean="0"/>
              <a:t>개발 후 재사용성과 유지관리가 휠씬 수월해 진다</a:t>
            </a:r>
            <a:r>
              <a:rPr lang="en-US" altLang="ko-KR" dirty="0" smtClean="0"/>
              <a:t>.!.</a:t>
            </a:r>
          </a:p>
        </p:txBody>
      </p:sp>
    </p:spTree>
    <p:extLst>
      <p:ext uri="{BB962C8B-B14F-4D97-AF65-F5344CB8AC3E}">
        <p14:creationId xmlns:p14="http://schemas.microsoft.com/office/powerpoint/2010/main" val="8415807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71600" y="332656"/>
            <a:ext cx="38058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JSP</a:t>
            </a:r>
            <a:r>
              <a:rPr lang="ko-KR" altLang="en-US" sz="2800" dirty="0" smtClean="0"/>
              <a:t>의 </a:t>
            </a:r>
            <a:r>
              <a:rPr lang="en-US" altLang="ko-KR" sz="2800" dirty="0" smtClean="0"/>
              <a:t>3</a:t>
            </a:r>
            <a:r>
              <a:rPr lang="ko-KR" altLang="en-US" sz="2800" dirty="0" smtClean="0"/>
              <a:t>단계 작업 과정</a:t>
            </a:r>
            <a:endParaRPr lang="ko-KR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484784"/>
            <a:ext cx="52357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변환 단계 </a:t>
            </a:r>
            <a:r>
              <a:rPr lang="en-US" altLang="ko-KR" dirty="0" smtClean="0"/>
              <a:t>(Translation step)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컨테이너는 </a:t>
            </a:r>
            <a:r>
              <a:rPr lang="en-US" altLang="ko-KR" dirty="0" smtClean="0"/>
              <a:t>JSP </a:t>
            </a:r>
            <a:r>
              <a:rPr lang="ko-KR" altLang="en-US" dirty="0" smtClean="0"/>
              <a:t>파일을 </a:t>
            </a:r>
            <a:r>
              <a:rPr lang="ko-KR" altLang="en-US" b="1" dirty="0" smtClean="0">
                <a:solidFill>
                  <a:srgbClr val="FF0000"/>
                </a:solidFill>
              </a:rPr>
              <a:t>자바 파일로 변환</a:t>
            </a:r>
            <a:r>
              <a:rPr lang="ko-KR" altLang="en-US" dirty="0" smtClean="0"/>
              <a:t>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71600" y="2605575"/>
            <a:ext cx="65934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컴파일 단계</a:t>
            </a:r>
            <a:r>
              <a:rPr lang="en-US" altLang="ko-KR" dirty="0" smtClean="0"/>
              <a:t>(Compile Step)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컨테이너는 변환된 자바파일을 클래스 파일로 컴파일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71600" y="3854634"/>
            <a:ext cx="71080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실행 단계</a:t>
            </a:r>
            <a:r>
              <a:rPr lang="en-US" altLang="ko-KR" dirty="0" smtClean="0"/>
              <a:t>(Interpret Step)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컨테이너는 </a:t>
            </a:r>
            <a:r>
              <a:rPr lang="en-US" altLang="ko-KR" dirty="0" smtClean="0"/>
              <a:t>class </a:t>
            </a:r>
            <a:r>
              <a:rPr lang="ko-KR" altLang="en-US" dirty="0" smtClean="0"/>
              <a:t>파일을 실행하여 그 결과를 브라우저로 전송해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HTML, CSS, </a:t>
            </a:r>
            <a:r>
              <a:rPr lang="ko-KR" altLang="en-US" dirty="0" smtClean="0"/>
              <a:t>자바스크립트코드를 출력한다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07205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71600" y="332656"/>
            <a:ext cx="39677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JSP</a:t>
            </a:r>
            <a:r>
              <a:rPr lang="ko-KR" altLang="en-US" sz="2800" dirty="0" smtClean="0"/>
              <a:t>의 페이지 구성 요소</a:t>
            </a:r>
            <a:endParaRPr lang="ko-KR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484784"/>
            <a:ext cx="39860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ko-KR" altLang="en-US" sz="2000" dirty="0" err="1" smtClean="0"/>
              <a:t>디렉티브</a:t>
            </a:r>
            <a:r>
              <a:rPr lang="ko-KR" altLang="en-US" sz="2000" dirty="0" smtClean="0"/>
              <a:t> 태그</a:t>
            </a:r>
            <a:r>
              <a:rPr lang="en-US" altLang="ko-KR" sz="2000" dirty="0" smtClean="0"/>
              <a:t>( Directive Tag 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71600" y="2132856"/>
            <a:ext cx="47788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ko-KR" altLang="en-US" sz="2000" dirty="0" smtClean="0"/>
              <a:t>스크립트 요소</a:t>
            </a:r>
            <a:r>
              <a:rPr lang="en-US" altLang="ko-KR" sz="2000" dirty="0" smtClean="0"/>
              <a:t>( Scripting Element ) : </a:t>
            </a:r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   </a:t>
            </a:r>
            <a:r>
              <a:rPr lang="ko-KR" altLang="en-US" sz="2000" dirty="0" err="1" smtClean="0"/>
              <a:t>주석문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스크립트릿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표현식</a:t>
            </a:r>
            <a:r>
              <a:rPr lang="en-US" altLang="ko-KR" sz="2000" dirty="0"/>
              <a:t>, </a:t>
            </a:r>
            <a:r>
              <a:rPr lang="ko-KR" altLang="en-US" sz="2000" dirty="0" smtClean="0"/>
              <a:t>선언식</a:t>
            </a:r>
            <a:endParaRPr lang="ko-KR" alt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971600" y="3068960"/>
            <a:ext cx="44241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ko-KR" altLang="en-US" sz="2000" dirty="0" smtClean="0"/>
              <a:t>표현 언어</a:t>
            </a:r>
            <a:r>
              <a:rPr lang="en-US" altLang="ko-KR" sz="2000" dirty="0" smtClean="0"/>
              <a:t>( Expression Language 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71600" y="3789040"/>
            <a:ext cx="30989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ko-KR" altLang="en-US" sz="2000" dirty="0" smtClean="0"/>
              <a:t>내장 객체</a:t>
            </a:r>
            <a:r>
              <a:rPr lang="en-US" altLang="ko-KR" sz="2000" dirty="0" smtClean="0"/>
              <a:t>( </a:t>
            </a:r>
            <a:r>
              <a:rPr lang="ko-KR" altLang="en-US" sz="2000" dirty="0" smtClean="0"/>
              <a:t>내장 변수</a:t>
            </a:r>
            <a:r>
              <a:rPr lang="en-US" altLang="ko-KR" sz="2000" dirty="0" smtClean="0"/>
              <a:t> 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71600" y="4453412"/>
            <a:ext cx="32106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ko-KR" altLang="en-US" sz="2000" dirty="0" smtClean="0"/>
              <a:t>액션 태그</a:t>
            </a:r>
            <a:r>
              <a:rPr lang="en-US" altLang="ko-KR" sz="2000" dirty="0" smtClean="0"/>
              <a:t>( Action Tag 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71599" y="5085184"/>
            <a:ext cx="36125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ko-KR" altLang="en-US" sz="2000" dirty="0" err="1" smtClean="0"/>
              <a:t>커스텀</a:t>
            </a:r>
            <a:r>
              <a:rPr lang="ko-KR" altLang="en-US" sz="2000" dirty="0" smtClean="0"/>
              <a:t> 태그</a:t>
            </a:r>
            <a:r>
              <a:rPr lang="en-US" altLang="ko-KR" sz="2000" dirty="0" smtClean="0"/>
              <a:t>( Custom Tag )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075710" y="3244334"/>
            <a:ext cx="992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D:\imsi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07606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114" y="2052334"/>
            <a:ext cx="1860309" cy="1521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971600" y="332656"/>
            <a:ext cx="37272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/>
              <a:t>MVC </a:t>
            </a:r>
            <a:r>
              <a:rPr lang="ko-KR" altLang="en-US" sz="2800" b="1" dirty="0" smtClean="0"/>
              <a:t>구성요소와 기능</a:t>
            </a:r>
            <a:endParaRPr lang="ko-KR" altLang="en-US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1124744"/>
            <a:ext cx="4543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ko-KR" b="1" dirty="0" smtClean="0"/>
              <a:t>MVC</a:t>
            </a:r>
            <a:r>
              <a:rPr lang="ko-KR" altLang="en-US" dirty="0" smtClean="0"/>
              <a:t>란 </a:t>
            </a:r>
            <a:r>
              <a:rPr lang="en-US" altLang="ko-KR" b="1" dirty="0" smtClean="0"/>
              <a:t>M</a:t>
            </a:r>
            <a:r>
              <a:rPr lang="en-US" altLang="ko-KR" dirty="0" smtClean="0"/>
              <a:t>odel </a:t>
            </a:r>
            <a:r>
              <a:rPr lang="en-US" altLang="ko-KR" b="1" dirty="0" smtClean="0"/>
              <a:t>V</a:t>
            </a:r>
            <a:r>
              <a:rPr lang="en-US" altLang="ko-KR" dirty="0" smtClean="0"/>
              <a:t>iew </a:t>
            </a:r>
            <a:r>
              <a:rPr lang="en-US" altLang="ko-KR" b="1" dirty="0" smtClean="0"/>
              <a:t>C</a:t>
            </a:r>
            <a:r>
              <a:rPr lang="en-US" altLang="ko-KR" dirty="0" smtClean="0"/>
              <a:t>ontroller </a:t>
            </a:r>
            <a:r>
              <a:rPr lang="ko-KR" altLang="en-US" dirty="0" smtClean="0"/>
              <a:t>의 약자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55576" y="4869160"/>
            <a:ext cx="5400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* MVC </a:t>
            </a:r>
            <a:r>
              <a:rPr lang="ko-KR" altLang="en-US" sz="1600" dirty="0" smtClean="0"/>
              <a:t>구성요소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Controller : </a:t>
            </a:r>
            <a:r>
              <a:rPr lang="ko-KR" altLang="en-US" sz="1600" dirty="0" smtClean="0"/>
              <a:t>사용자의 요청 및 흐름 제어 </a:t>
            </a:r>
            <a:r>
              <a:rPr lang="ko-KR" altLang="en-US" sz="1600" dirty="0" err="1" smtClean="0"/>
              <a:t>역활</a:t>
            </a:r>
            <a:endParaRPr lang="en-US" altLang="ko-KR" sz="1600" dirty="0" smtClean="0"/>
          </a:p>
          <a:p>
            <a:r>
              <a:rPr lang="en-US" altLang="ko-KR" sz="1600" dirty="0" smtClean="0"/>
              <a:t> - Model : </a:t>
            </a:r>
            <a:r>
              <a:rPr lang="ko-KR" altLang="en-US" sz="1600" dirty="0" smtClean="0"/>
              <a:t>비즈니스 </a:t>
            </a:r>
            <a:r>
              <a:rPr lang="ko-KR" altLang="en-US" sz="1600" dirty="0" err="1" smtClean="0"/>
              <a:t>로직</a:t>
            </a:r>
            <a:r>
              <a:rPr lang="ko-KR" altLang="en-US" sz="1600" dirty="0" smtClean="0"/>
              <a:t> 처리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View : </a:t>
            </a:r>
            <a:r>
              <a:rPr lang="ko-KR" altLang="en-US" sz="1600" smtClean="0"/>
              <a:t>사용자 화면</a:t>
            </a:r>
            <a:endParaRPr lang="ko-KR" altLang="en-US" sz="1600" dirty="0"/>
          </a:p>
        </p:txBody>
      </p:sp>
      <p:sp>
        <p:nvSpPr>
          <p:cNvPr id="19" name="직사각형 18"/>
          <p:cNvSpPr/>
          <p:nvPr/>
        </p:nvSpPr>
        <p:spPr>
          <a:xfrm>
            <a:off x="2931780" y="1679236"/>
            <a:ext cx="3800459" cy="29018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3153761" y="2120348"/>
            <a:ext cx="1378222" cy="6480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3178797" y="2259718"/>
            <a:ext cx="1326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Controller</a:t>
            </a:r>
            <a:endParaRPr lang="ko-KR" altLang="en-US" b="1" dirty="0"/>
          </a:p>
        </p:txBody>
      </p:sp>
      <p:sp>
        <p:nvSpPr>
          <p:cNvPr id="22" name="직사각형 21"/>
          <p:cNvSpPr/>
          <p:nvPr/>
        </p:nvSpPr>
        <p:spPr>
          <a:xfrm>
            <a:off x="5148064" y="2120348"/>
            <a:ext cx="1378222" cy="6480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5385152" y="2259718"/>
            <a:ext cx="91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Model</a:t>
            </a:r>
            <a:endParaRPr lang="ko-KR" altLang="en-US" b="1" dirty="0"/>
          </a:p>
        </p:txBody>
      </p:sp>
      <p:cxnSp>
        <p:nvCxnSpPr>
          <p:cNvPr id="25" name="직선 화살표 연결선 24"/>
          <p:cNvCxnSpPr>
            <a:stCxn id="21" idx="3"/>
            <a:endCxn id="22" idx="1"/>
          </p:cNvCxnSpPr>
          <p:nvPr/>
        </p:nvCxnSpPr>
        <p:spPr>
          <a:xfrm>
            <a:off x="4505256" y="2444384"/>
            <a:ext cx="642808" cy="0"/>
          </a:xfrm>
          <a:prstGeom prst="straightConnector1">
            <a:avLst/>
          </a:prstGeom>
          <a:ln w="5080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모서리가 둥근 직사각형 29"/>
          <p:cNvSpPr/>
          <p:nvPr/>
        </p:nvSpPr>
        <p:spPr>
          <a:xfrm>
            <a:off x="3275856" y="3501008"/>
            <a:ext cx="1184119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3426588" y="3773542"/>
            <a:ext cx="91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View</a:t>
            </a:r>
            <a:endParaRPr lang="ko-KR" altLang="en-US" b="1" dirty="0"/>
          </a:p>
        </p:txBody>
      </p:sp>
      <p:cxnSp>
        <p:nvCxnSpPr>
          <p:cNvPr id="32" name="직선 화살표 연결선 31"/>
          <p:cNvCxnSpPr/>
          <p:nvPr/>
        </p:nvCxnSpPr>
        <p:spPr>
          <a:xfrm>
            <a:off x="3851920" y="2861540"/>
            <a:ext cx="0" cy="519045"/>
          </a:xfrm>
          <a:prstGeom prst="straightConnector1">
            <a:avLst/>
          </a:prstGeom>
          <a:ln w="5080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>
            <a:off x="6526286" y="2444384"/>
            <a:ext cx="642808" cy="0"/>
          </a:xfrm>
          <a:prstGeom prst="straightConnector1">
            <a:avLst/>
          </a:prstGeom>
          <a:ln w="5080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순서도: 자기 디스크 34"/>
          <p:cNvSpPr/>
          <p:nvPr/>
        </p:nvSpPr>
        <p:spPr>
          <a:xfrm>
            <a:off x="7236296" y="2120348"/>
            <a:ext cx="1217066" cy="7413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/>
              <a:t>DB</a:t>
            </a:r>
            <a:endParaRPr lang="ko-KR" altLang="en-US" sz="2800" b="1" dirty="0"/>
          </a:p>
        </p:txBody>
      </p:sp>
      <p:cxnSp>
        <p:nvCxnSpPr>
          <p:cNvPr id="8" name="직선 화살표 연결선 7"/>
          <p:cNvCxnSpPr/>
          <p:nvPr/>
        </p:nvCxnSpPr>
        <p:spPr>
          <a:xfrm flipV="1">
            <a:off x="2375449" y="2444384"/>
            <a:ext cx="651678" cy="18466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flipH="1" flipV="1">
            <a:off x="2411760" y="3186907"/>
            <a:ext cx="716098" cy="57259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3249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31640" y="260648"/>
            <a:ext cx="47211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err="1" smtClean="0"/>
              <a:t>서블릿</a:t>
            </a:r>
            <a:r>
              <a:rPr lang="ko-KR" altLang="en-US" sz="3200" dirty="0" smtClean="0"/>
              <a:t> 클래스 계층 구조</a:t>
            </a:r>
            <a:endParaRPr lang="ko-KR" altLang="en-US" sz="3200" dirty="0"/>
          </a:p>
        </p:txBody>
      </p:sp>
      <p:sp>
        <p:nvSpPr>
          <p:cNvPr id="3" name="직사각형 2"/>
          <p:cNvSpPr/>
          <p:nvPr/>
        </p:nvSpPr>
        <p:spPr>
          <a:xfrm>
            <a:off x="1475656" y="1340768"/>
            <a:ext cx="2216566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/>
          </a:p>
        </p:txBody>
      </p:sp>
      <p:sp>
        <p:nvSpPr>
          <p:cNvPr id="4" name="TextBox 3"/>
          <p:cNvSpPr txBox="1"/>
          <p:nvPr/>
        </p:nvSpPr>
        <p:spPr>
          <a:xfrm>
            <a:off x="1979712" y="1473218"/>
            <a:ext cx="12029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Servlet</a:t>
            </a:r>
            <a:endParaRPr lang="ko-KR" altLang="en-US" sz="2400" b="1" dirty="0"/>
          </a:p>
        </p:txBody>
      </p:sp>
      <p:sp>
        <p:nvSpPr>
          <p:cNvPr id="7" name="직사각형 6"/>
          <p:cNvSpPr/>
          <p:nvPr/>
        </p:nvSpPr>
        <p:spPr>
          <a:xfrm>
            <a:off x="4705084" y="1340768"/>
            <a:ext cx="2216566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/>
          </a:p>
        </p:txBody>
      </p:sp>
      <p:sp>
        <p:nvSpPr>
          <p:cNvPr id="8" name="TextBox 7"/>
          <p:cNvSpPr txBox="1"/>
          <p:nvPr/>
        </p:nvSpPr>
        <p:spPr>
          <a:xfrm>
            <a:off x="4777092" y="1473218"/>
            <a:ext cx="2171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err="1" smtClean="0"/>
              <a:t>ServletConfig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3093270" y="3027414"/>
            <a:ext cx="2216566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/>
          </a:p>
        </p:txBody>
      </p:sp>
      <p:sp>
        <p:nvSpPr>
          <p:cNvPr id="10" name="TextBox 9"/>
          <p:cNvSpPr txBox="1"/>
          <p:nvPr/>
        </p:nvSpPr>
        <p:spPr>
          <a:xfrm>
            <a:off x="3059832" y="3159864"/>
            <a:ext cx="2311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err="1" smtClean="0"/>
              <a:t>GenericServlet</a:t>
            </a:r>
            <a:endParaRPr lang="ko-KR" altLang="en-US" sz="2400" b="1" dirty="0"/>
          </a:p>
        </p:txBody>
      </p:sp>
      <p:sp>
        <p:nvSpPr>
          <p:cNvPr id="11" name="직사각형 10"/>
          <p:cNvSpPr/>
          <p:nvPr/>
        </p:nvSpPr>
        <p:spPr>
          <a:xfrm>
            <a:off x="3093270" y="4395566"/>
            <a:ext cx="2216566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/>
          </a:p>
        </p:txBody>
      </p:sp>
      <p:sp>
        <p:nvSpPr>
          <p:cNvPr id="12" name="TextBox 11"/>
          <p:cNvSpPr txBox="1"/>
          <p:nvPr/>
        </p:nvSpPr>
        <p:spPr>
          <a:xfrm>
            <a:off x="3278257" y="4528016"/>
            <a:ext cx="1869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err="1" smtClean="0"/>
              <a:t>HttpServlet</a:t>
            </a:r>
            <a:endParaRPr lang="ko-KR" altLang="en-US" sz="2400" b="1" dirty="0"/>
          </a:p>
        </p:txBody>
      </p:sp>
      <p:cxnSp>
        <p:nvCxnSpPr>
          <p:cNvPr id="14" name="직선 화살표 연결선 13"/>
          <p:cNvCxnSpPr>
            <a:stCxn id="11" idx="0"/>
            <a:endCxn id="9" idx="2"/>
          </p:cNvCxnSpPr>
          <p:nvPr/>
        </p:nvCxnSpPr>
        <p:spPr>
          <a:xfrm flipV="1">
            <a:off x="4201553" y="3819502"/>
            <a:ext cx="0" cy="576064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9" idx="0"/>
            <a:endCxn id="3" idx="2"/>
          </p:cNvCxnSpPr>
          <p:nvPr/>
        </p:nvCxnSpPr>
        <p:spPr>
          <a:xfrm flipH="1" flipV="1">
            <a:off x="2583939" y="2132856"/>
            <a:ext cx="1617614" cy="894558"/>
          </a:xfrm>
          <a:prstGeom prst="straightConnector1">
            <a:avLst/>
          </a:prstGeom>
          <a:ln w="38100" cmpd="sng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9" idx="0"/>
            <a:endCxn id="7" idx="2"/>
          </p:cNvCxnSpPr>
          <p:nvPr/>
        </p:nvCxnSpPr>
        <p:spPr>
          <a:xfrm flipV="1">
            <a:off x="4201553" y="2132856"/>
            <a:ext cx="1611814" cy="894558"/>
          </a:xfrm>
          <a:prstGeom prst="straightConnector1">
            <a:avLst/>
          </a:prstGeom>
          <a:ln w="38100" cmpd="sng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55576" y="5517232"/>
            <a:ext cx="75428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ko-KR" altLang="en-US" dirty="0" err="1" smtClean="0"/>
              <a:t>서블릿</a:t>
            </a:r>
            <a:r>
              <a:rPr lang="ko-KR" altLang="en-US" dirty="0" smtClean="0"/>
              <a:t>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Servlet</a:t>
            </a:r>
            <a:r>
              <a:rPr lang="ko-KR" altLang="en-US" dirty="0" smtClean="0"/>
              <a:t>과 </a:t>
            </a:r>
            <a:r>
              <a:rPr lang="en-US" altLang="ko-KR" dirty="0" err="1" smtClean="0"/>
              <a:t>ServletConfig</a:t>
            </a:r>
            <a:r>
              <a:rPr lang="en-US" altLang="ko-KR" dirty="0" smtClean="0"/>
              <a:t> </a:t>
            </a:r>
            <a:r>
              <a:rPr lang="ko-KR" altLang="en-US" dirty="0" smtClean="0"/>
              <a:t>인터페이스를 구현해 제공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ko-KR" dirty="0" err="1" smtClean="0"/>
              <a:t>GenericServlet</a:t>
            </a:r>
            <a:r>
              <a:rPr lang="en-US" altLang="ko-KR" dirty="0" smtClean="0"/>
              <a:t> </a:t>
            </a:r>
            <a:r>
              <a:rPr lang="ko-KR" altLang="en-US" dirty="0" smtClean="0"/>
              <a:t>추상클래스가 이 두 인터페이스의 </a:t>
            </a:r>
            <a:r>
              <a:rPr lang="ko-KR" altLang="en-US" dirty="0" err="1" smtClean="0"/>
              <a:t>추상메서드를</a:t>
            </a:r>
            <a:r>
              <a:rPr lang="ko-KR" altLang="en-US" dirty="0" smtClean="0"/>
              <a:t> 구현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charset="0"/>
              <a:buChar char="•"/>
            </a:pPr>
            <a:r>
              <a:rPr lang="ko-KR" altLang="en-US" dirty="0" smtClean="0"/>
              <a:t>이 </a:t>
            </a:r>
            <a:r>
              <a:rPr lang="en-US" altLang="ko-KR" dirty="0" err="1" smtClean="0"/>
              <a:t>GenericServlet</a:t>
            </a:r>
            <a:r>
              <a:rPr lang="ko-KR" altLang="en-US" dirty="0" smtClean="0"/>
              <a:t>을 다시 </a:t>
            </a:r>
            <a:r>
              <a:rPr lang="en-US" altLang="ko-KR" dirty="0" err="1" smtClean="0"/>
              <a:t>HttpServlet</a:t>
            </a:r>
            <a:r>
              <a:rPr lang="ko-KR" altLang="en-US" dirty="0" smtClean="0"/>
              <a:t>이 상속받음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48569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91680" y="764704"/>
            <a:ext cx="53254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 dirty="0" smtClean="0"/>
              <a:t>스프링 프레임워크</a:t>
            </a:r>
            <a:endParaRPr lang="ko-KR" altLang="en-US" sz="4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908823" y="2267580"/>
            <a:ext cx="55835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1. </a:t>
            </a:r>
            <a:r>
              <a:rPr lang="ko-KR" altLang="en-US" sz="2400" dirty="0" smtClean="0"/>
              <a:t>현재 가장 많이 사용되는 프레임워크</a:t>
            </a:r>
            <a:endParaRPr lang="ko-KR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908823" y="3249850"/>
            <a:ext cx="53319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2. </a:t>
            </a:r>
            <a:r>
              <a:rPr lang="ko-KR" altLang="en-US" sz="2400" dirty="0" smtClean="0"/>
              <a:t>경량 컨테이너라고도 한다</a:t>
            </a:r>
            <a:r>
              <a:rPr lang="en-US" altLang="ko-KR" sz="2400" dirty="0" smtClean="0"/>
              <a:t>.</a:t>
            </a:r>
          </a:p>
          <a:p>
            <a:r>
              <a:rPr lang="en-US" altLang="ko-KR" sz="2400" dirty="0"/>
              <a:t> </a:t>
            </a:r>
            <a:r>
              <a:rPr lang="en-US" altLang="ko-KR" sz="2400" dirty="0" smtClean="0"/>
              <a:t>  - </a:t>
            </a:r>
            <a:r>
              <a:rPr lang="ko-KR" altLang="en-US" sz="2400" dirty="0" smtClean="0"/>
              <a:t>컨테이너 </a:t>
            </a:r>
            <a:r>
              <a:rPr lang="en-US" altLang="ko-KR" sz="2400" dirty="0" smtClean="0"/>
              <a:t>: </a:t>
            </a:r>
            <a:r>
              <a:rPr lang="ko-KR" altLang="en-US" sz="2400" dirty="0" err="1" smtClean="0"/>
              <a:t>톰캣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서블릿</a:t>
            </a:r>
            <a:r>
              <a:rPr lang="ko-KR" altLang="en-US" sz="2400" dirty="0" smtClean="0"/>
              <a:t> 컨테이너</a:t>
            </a:r>
            <a:r>
              <a:rPr lang="en-US" altLang="ko-KR" sz="2400" dirty="0" smtClean="0"/>
              <a:t>)</a:t>
            </a:r>
            <a:endParaRPr lang="ko-KR" alt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908823" y="4509120"/>
            <a:ext cx="819968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3. </a:t>
            </a:r>
            <a:r>
              <a:rPr lang="ko-KR" altLang="en-US" sz="2400" dirty="0" err="1" smtClean="0"/>
              <a:t>톰캣이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서블릿의</a:t>
            </a:r>
            <a:r>
              <a:rPr lang="ko-KR" altLang="en-US" sz="2400" dirty="0" smtClean="0"/>
              <a:t> 생성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초기화 서비스 실행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소멸에 관한</a:t>
            </a:r>
            <a:endParaRPr lang="en-US" altLang="ko-KR" sz="2400" dirty="0" smtClean="0"/>
          </a:p>
          <a:p>
            <a:r>
              <a:rPr lang="en-US" altLang="ko-KR" sz="2400" dirty="0" smtClean="0"/>
              <a:t>   </a:t>
            </a:r>
            <a:r>
              <a:rPr lang="ko-KR" altLang="en-US" sz="2400" dirty="0" smtClean="0"/>
              <a:t>모든 권한을 가지고 </a:t>
            </a:r>
            <a:r>
              <a:rPr lang="ko-KR" altLang="en-US" sz="2400" dirty="0" err="1" smtClean="0"/>
              <a:t>서블릿을</a:t>
            </a:r>
            <a:r>
              <a:rPr lang="ko-KR" altLang="en-US" sz="2400" dirty="0" smtClean="0"/>
              <a:t> 관리하듯 </a:t>
            </a:r>
            <a:endParaRPr lang="en-US" altLang="ko-KR" sz="2400" dirty="0" smtClean="0"/>
          </a:p>
          <a:p>
            <a:r>
              <a:rPr lang="en-US" altLang="ko-KR" sz="2400" dirty="0"/>
              <a:t> </a:t>
            </a:r>
            <a:r>
              <a:rPr lang="en-US" altLang="ko-KR" sz="2400" dirty="0" smtClean="0"/>
              <a:t>  </a:t>
            </a:r>
            <a:r>
              <a:rPr lang="ko-KR" altLang="en-US" sz="2400" dirty="0" smtClean="0"/>
              <a:t>스프링 또한 개발자가 아닌 스프링이 권한을 가지고 </a:t>
            </a:r>
            <a:endParaRPr lang="en-US" altLang="ko-KR" sz="2400" dirty="0" smtClean="0"/>
          </a:p>
          <a:p>
            <a:r>
              <a:rPr lang="en-US" altLang="ko-KR" sz="2400" dirty="0"/>
              <a:t> </a:t>
            </a:r>
            <a:r>
              <a:rPr lang="en-US" altLang="ko-KR" sz="2400" dirty="0" smtClean="0"/>
              <a:t>  </a:t>
            </a:r>
            <a:r>
              <a:rPr lang="ko-KR" altLang="en-US" sz="2400" dirty="0" smtClean="0"/>
              <a:t>직접 관리한다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10642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59632" y="302817"/>
            <a:ext cx="61895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smtClean="0"/>
              <a:t>스프링 프레임워크의 특징</a:t>
            </a:r>
            <a:endParaRPr lang="ko-KR" altLang="en-US" sz="4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786385" y="1429990"/>
            <a:ext cx="58176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000" dirty="0" smtClean="0"/>
              <a:t>가볍고 배우기 쉽다 </a:t>
            </a:r>
            <a:r>
              <a:rPr lang="en-US" altLang="ko-KR" sz="2000" dirty="0" smtClean="0"/>
              <a:t>– </a:t>
            </a:r>
            <a:r>
              <a:rPr lang="ko-KR" altLang="en-US" sz="2000" dirty="0" smtClean="0"/>
              <a:t>경량컨테이너 기능 수행</a:t>
            </a:r>
            <a:endParaRPr lang="ko-KR" alt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779671" y="2034194"/>
            <a:ext cx="63959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2. </a:t>
            </a:r>
            <a:r>
              <a:rPr lang="ko-KR" altLang="en-US" sz="2000" dirty="0" smtClean="0"/>
              <a:t>제어 </a:t>
            </a:r>
            <a:r>
              <a:rPr lang="ko-KR" altLang="en-US" sz="2000" dirty="0"/>
              <a:t>역행</a:t>
            </a:r>
            <a:r>
              <a:rPr lang="en-US" altLang="ko-KR" sz="2000" dirty="0"/>
              <a:t>(</a:t>
            </a:r>
            <a:r>
              <a:rPr lang="en-US" altLang="ko-KR" sz="2000" dirty="0" err="1"/>
              <a:t>Ioc</a:t>
            </a:r>
            <a:r>
              <a:rPr lang="en-US" altLang="ko-KR" sz="2000" dirty="0"/>
              <a:t>, Inversion of </a:t>
            </a:r>
            <a:r>
              <a:rPr lang="en-US" altLang="ko-KR" sz="2000" dirty="0" err="1"/>
              <a:t>Congrol</a:t>
            </a:r>
            <a:r>
              <a:rPr lang="en-US" altLang="ko-KR" sz="2000" dirty="0"/>
              <a:t>) </a:t>
            </a:r>
            <a:r>
              <a:rPr lang="ko-KR" altLang="en-US" sz="2000" dirty="0"/>
              <a:t>기술을 이용해</a:t>
            </a:r>
            <a:r>
              <a:rPr lang="en-US" altLang="ko-KR" sz="2000" dirty="0"/>
              <a:t>’</a:t>
            </a:r>
          </a:p>
          <a:p>
            <a:r>
              <a:rPr lang="en-US" altLang="ko-KR" sz="2000" dirty="0"/>
              <a:t>    </a:t>
            </a:r>
            <a:r>
              <a:rPr lang="ko-KR" altLang="en-US" sz="2000" dirty="0"/>
              <a:t>애플리케이션 간의 느슨한 결합을 </a:t>
            </a:r>
            <a:r>
              <a:rPr lang="ko-KR" altLang="en-US" sz="2000" dirty="0" smtClean="0"/>
              <a:t>제어</a:t>
            </a:r>
            <a:endParaRPr lang="en-US" altLang="ko-KR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786385" y="3573016"/>
            <a:ext cx="72893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4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관점지향</a:t>
            </a:r>
            <a:r>
              <a:rPr lang="en-US" altLang="ko-KR" sz="2000" dirty="0" smtClean="0"/>
              <a:t>(AOP, Aspect-Oriented Programming) </a:t>
            </a:r>
            <a:r>
              <a:rPr lang="ko-KR" altLang="en-US" sz="2000" dirty="0" smtClean="0"/>
              <a:t>기능을 이용</a:t>
            </a:r>
            <a:endParaRPr lang="en-US" altLang="ko-KR" sz="2000" dirty="0" smtClean="0"/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 </a:t>
            </a:r>
            <a:r>
              <a:rPr lang="ko-KR" altLang="en-US" sz="2000" dirty="0" smtClean="0"/>
              <a:t>자원 관리</a:t>
            </a:r>
            <a:endParaRPr lang="en-US" altLang="ko-KR" sz="20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792547" y="4581128"/>
            <a:ext cx="69493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ko-KR" altLang="en-US" dirty="0" smtClean="0"/>
              <a:t>의존성 주입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클래스 객체를 개발자가 코드에서 생성하지 않고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          </a:t>
            </a:r>
            <a:r>
              <a:rPr lang="ko-KR" altLang="en-US" dirty="0" smtClean="0"/>
              <a:t>프레임워크가 생성하여 사용하는 방법</a:t>
            </a:r>
            <a:endParaRPr lang="en-US" altLang="ko-KR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793375" y="5232975"/>
            <a:ext cx="72619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ko-KR" altLang="en-US" dirty="0" smtClean="0"/>
              <a:t>제어 역행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서블릿이나</a:t>
            </a:r>
            <a:r>
              <a:rPr lang="ko-KR" altLang="en-US" dirty="0" smtClean="0"/>
              <a:t> 빈 등을 개발자가 코드에서 생성하지 않고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                프레임워크가 직접 수행하는 방법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93375" y="5877767"/>
            <a:ext cx="64876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ko-KR" altLang="en-US" dirty="0" smtClean="0"/>
              <a:t>관점지향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핵심 기능 외 부수 기능들을 분리 구현함으로써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     </a:t>
            </a:r>
            <a:r>
              <a:rPr lang="ko-KR" altLang="en-US" dirty="0" err="1" smtClean="0"/>
              <a:t>모듈성을</a:t>
            </a:r>
            <a:r>
              <a:rPr lang="ko-KR" altLang="en-US" dirty="0" smtClean="0"/>
              <a:t> 증가시키는 방법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79671" y="2957744"/>
            <a:ext cx="63979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3. </a:t>
            </a:r>
            <a:r>
              <a:rPr lang="ko-KR" altLang="en-US" sz="2000" dirty="0" smtClean="0"/>
              <a:t>의존성 주입</a:t>
            </a:r>
            <a:r>
              <a:rPr lang="en-US" altLang="ko-KR" sz="2000" dirty="0" smtClean="0"/>
              <a:t>(DI, Dependency Injection) </a:t>
            </a:r>
            <a:r>
              <a:rPr lang="ko-KR" altLang="en-US" sz="2000" dirty="0" smtClean="0"/>
              <a:t>기능을 지원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184671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59632" y="302817"/>
            <a:ext cx="39565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smtClean="0"/>
              <a:t>의존성 주입하기</a:t>
            </a:r>
            <a:endParaRPr lang="ko-KR" altLang="en-US" sz="4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619672" y="1772814"/>
            <a:ext cx="1970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/>
              <a:t>강한 결합</a:t>
            </a:r>
            <a:endParaRPr lang="ko-KR" alt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3995936" y="1772813"/>
            <a:ext cx="1970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/>
              <a:t>약한 결합</a:t>
            </a:r>
            <a:endParaRPr lang="ko-KR" alt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467544" y="2915652"/>
            <a:ext cx="86966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1. </a:t>
            </a:r>
            <a:r>
              <a:rPr lang="ko-KR" altLang="en-US" sz="2000" dirty="0" smtClean="0"/>
              <a:t>강한 결합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클래스간의 연관 관계를 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개발자가</a:t>
            </a:r>
            <a:r>
              <a:rPr lang="ko-KR" altLang="en-US" sz="2000" dirty="0" smtClean="0"/>
              <a:t> 직접 코딩을 통해 부여 함</a:t>
            </a:r>
            <a:endParaRPr lang="ko-KR" alt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467544" y="3851756"/>
            <a:ext cx="75472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2. </a:t>
            </a:r>
            <a:r>
              <a:rPr lang="ko-KR" altLang="en-US" sz="2000" dirty="0" smtClean="0"/>
              <a:t>약한 결합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클래스간의 연관 관계를 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컨테이너가</a:t>
            </a:r>
            <a:r>
              <a:rPr lang="ko-KR" altLang="en-US" sz="2000" dirty="0" smtClean="0"/>
              <a:t> 직접 규정 함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909707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59632" y="302817"/>
            <a:ext cx="51635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smtClean="0"/>
              <a:t>의존성 주입하기 실습</a:t>
            </a:r>
            <a:endParaRPr lang="ko-KR" altLang="en-US" sz="4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158073"/>
            <a:ext cx="49870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/>
              <a:t>1. setter</a:t>
            </a:r>
            <a:r>
              <a:rPr lang="ko-KR" altLang="en-US" sz="3200" dirty="0" smtClean="0"/>
              <a:t>를 이용한 </a:t>
            </a:r>
            <a:r>
              <a:rPr lang="en-US" altLang="ko-KR" sz="3200" dirty="0" smtClean="0"/>
              <a:t>DI </a:t>
            </a:r>
            <a:r>
              <a:rPr lang="ko-KR" altLang="en-US" sz="3200" dirty="0" smtClean="0"/>
              <a:t>기능</a:t>
            </a:r>
            <a:endParaRPr lang="ko-KR" alt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1259632" y="3347083"/>
            <a:ext cx="51764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2</a:t>
            </a:r>
            <a:r>
              <a:rPr lang="en-US" altLang="ko-KR" sz="3200" dirty="0" smtClean="0"/>
              <a:t>. </a:t>
            </a:r>
            <a:r>
              <a:rPr lang="ko-KR" altLang="en-US" sz="3200" dirty="0" err="1" smtClean="0"/>
              <a:t>생성자를</a:t>
            </a:r>
            <a:r>
              <a:rPr lang="ko-KR" altLang="en-US" sz="3200" dirty="0" smtClean="0"/>
              <a:t> 이용한 </a:t>
            </a:r>
            <a:r>
              <a:rPr lang="en-US" altLang="ko-KR" sz="3200" dirty="0" smtClean="0"/>
              <a:t>DI </a:t>
            </a:r>
            <a:r>
              <a:rPr lang="ko-KR" altLang="en-US" sz="3200" dirty="0" smtClean="0"/>
              <a:t>기능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309647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59632" y="302817"/>
            <a:ext cx="53735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smtClean="0"/>
              <a:t>회원기능 이용 </a:t>
            </a:r>
            <a:r>
              <a:rPr lang="en-US" altLang="ko-KR" sz="4000" b="1" dirty="0" smtClean="0"/>
              <a:t>DI </a:t>
            </a:r>
            <a:r>
              <a:rPr lang="ko-KR" altLang="en-US" sz="4000" b="1" dirty="0" smtClean="0"/>
              <a:t>실습</a:t>
            </a:r>
            <a:endParaRPr lang="ko-KR" altLang="en-US" sz="4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403647" y="2021109"/>
            <a:ext cx="39677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mtClean="0"/>
              <a:t>회원 관리 기능 클래스 계층 구조</a:t>
            </a:r>
            <a:endParaRPr lang="ko-KR" altLang="en-US" sz="2000" b="1"/>
          </a:p>
        </p:txBody>
      </p:sp>
      <p:sp>
        <p:nvSpPr>
          <p:cNvPr id="4" name="직사각형 3"/>
          <p:cNvSpPr/>
          <p:nvPr/>
        </p:nvSpPr>
        <p:spPr>
          <a:xfrm>
            <a:off x="1259632" y="3140968"/>
            <a:ext cx="2232248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331640" y="3140968"/>
            <a:ext cx="20856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err="1" smtClean="0"/>
              <a:t>MemberService</a:t>
            </a:r>
            <a:endParaRPr lang="ko-KR" altLang="en-US" sz="2000" b="1" dirty="0"/>
          </a:p>
        </p:txBody>
      </p:sp>
      <p:sp>
        <p:nvSpPr>
          <p:cNvPr id="6" name="직사각형 5"/>
          <p:cNvSpPr/>
          <p:nvPr/>
        </p:nvSpPr>
        <p:spPr>
          <a:xfrm>
            <a:off x="5355928" y="3140968"/>
            <a:ext cx="2232248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427936" y="3140968"/>
            <a:ext cx="17746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err="1" smtClean="0"/>
              <a:t>MemberDAO</a:t>
            </a:r>
            <a:endParaRPr lang="ko-KR" altLang="en-US" sz="2000" b="1" dirty="0"/>
          </a:p>
        </p:txBody>
      </p:sp>
      <p:sp>
        <p:nvSpPr>
          <p:cNvPr id="8" name="직사각형 7"/>
          <p:cNvSpPr/>
          <p:nvPr/>
        </p:nvSpPr>
        <p:spPr>
          <a:xfrm>
            <a:off x="971600" y="4797152"/>
            <a:ext cx="270102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008324" y="4797152"/>
            <a:ext cx="26338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err="1" smtClean="0"/>
              <a:t>MemberServiceImpl</a:t>
            </a:r>
            <a:endParaRPr lang="ko-KR" altLang="en-US" sz="2000" b="1" dirty="0"/>
          </a:p>
        </p:txBody>
      </p:sp>
      <p:sp>
        <p:nvSpPr>
          <p:cNvPr id="10" name="직사각형 9"/>
          <p:cNvSpPr/>
          <p:nvPr/>
        </p:nvSpPr>
        <p:spPr>
          <a:xfrm>
            <a:off x="5500903" y="4797152"/>
            <a:ext cx="2455473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564751" y="4797152"/>
            <a:ext cx="23228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err="1" smtClean="0"/>
              <a:t>MemberDAOImpl</a:t>
            </a:r>
            <a:endParaRPr lang="ko-KR" altLang="en-US" sz="2000" b="1" dirty="0"/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3779912" y="4997207"/>
            <a:ext cx="1576016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002306" y="443711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mtClean="0"/>
              <a:t>의존관</a:t>
            </a:r>
            <a:r>
              <a:rPr lang="ko-KR" altLang="en-US" b="1"/>
              <a:t>계</a:t>
            </a:r>
          </a:p>
        </p:txBody>
      </p:sp>
      <p:cxnSp>
        <p:nvCxnSpPr>
          <p:cNvPr id="18" name="직선 화살표 연결선 17"/>
          <p:cNvCxnSpPr/>
          <p:nvPr/>
        </p:nvCxnSpPr>
        <p:spPr>
          <a:xfrm flipV="1">
            <a:off x="2322110" y="3645024"/>
            <a:ext cx="0" cy="1015122"/>
          </a:xfrm>
          <a:prstGeom prst="straightConnector1">
            <a:avLst/>
          </a:prstGeom>
          <a:ln w="254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V="1">
            <a:off x="6633219" y="3645024"/>
            <a:ext cx="0" cy="1015122"/>
          </a:xfrm>
          <a:prstGeom prst="straightConnector1">
            <a:avLst/>
          </a:prstGeom>
          <a:ln w="254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9204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59632" y="302817"/>
            <a:ext cx="65980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smtClean="0"/>
              <a:t>스프링 </a:t>
            </a:r>
            <a:r>
              <a:rPr lang="en-US" altLang="ko-KR" sz="4000" b="1" dirty="0" smtClean="0"/>
              <a:t>AOP(</a:t>
            </a:r>
            <a:r>
              <a:rPr lang="ko-KR" altLang="en-US" sz="4000" b="1" dirty="0" smtClean="0"/>
              <a:t>관점지향</a:t>
            </a:r>
            <a:r>
              <a:rPr lang="en-US" altLang="ko-KR" sz="4000" b="1" dirty="0" smtClean="0"/>
              <a:t>) </a:t>
            </a:r>
            <a:r>
              <a:rPr lang="ko-KR" altLang="en-US" sz="4000" b="1" dirty="0" smtClean="0"/>
              <a:t>기능</a:t>
            </a:r>
            <a:endParaRPr lang="ko-KR" altLang="en-US" sz="4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092350" y="1700808"/>
            <a:ext cx="55927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AOP</a:t>
            </a:r>
            <a:r>
              <a:rPr lang="ko-KR" altLang="en-US" sz="2000" dirty="0" smtClean="0"/>
              <a:t>는 </a:t>
            </a:r>
            <a:r>
              <a:rPr lang="ko-KR" altLang="en-US" sz="2000" dirty="0" err="1" smtClean="0"/>
              <a:t>메서드</a:t>
            </a:r>
            <a:r>
              <a:rPr lang="ko-KR" altLang="en-US" sz="2000" dirty="0" smtClean="0"/>
              <a:t> 안의 주기능과 보조 기능을 분리</a:t>
            </a:r>
            <a:endParaRPr lang="en-US" altLang="ko-KR" sz="2000" dirty="0" smtClean="0"/>
          </a:p>
          <a:p>
            <a:r>
              <a:rPr lang="ko-KR" altLang="en-US" sz="2000" dirty="0" smtClean="0"/>
              <a:t>선택적으로 </a:t>
            </a:r>
            <a:r>
              <a:rPr lang="ko-KR" altLang="en-US" sz="2000" dirty="0" err="1" smtClean="0"/>
              <a:t>메서드에</a:t>
            </a:r>
            <a:r>
              <a:rPr lang="ko-KR" altLang="en-US" sz="2000" dirty="0" smtClean="0"/>
              <a:t> 적용해서 사용</a:t>
            </a:r>
            <a:endParaRPr lang="ko-KR" alt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1092350" y="2915652"/>
            <a:ext cx="4041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적용예</a:t>
            </a:r>
            <a:r>
              <a:rPr lang="en-US" altLang="ko-KR" dirty="0" smtClean="0"/>
              <a:t>) AOP</a:t>
            </a:r>
            <a:r>
              <a:rPr lang="ko-KR" altLang="en-US" dirty="0" smtClean="0"/>
              <a:t>를 적용한 쇼핑몰 구조도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425626" y="3789040"/>
            <a:ext cx="1152128" cy="21602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484496" y="382969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회원관리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5022940" y="3789040"/>
            <a:ext cx="1152128" cy="21602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081810" y="382969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상</a:t>
            </a:r>
            <a:r>
              <a:rPr lang="ko-KR" altLang="en-US" dirty="0"/>
              <a:t>품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6607116" y="3756774"/>
            <a:ext cx="1152128" cy="21602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665986" y="379742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주</a:t>
            </a:r>
            <a:r>
              <a:rPr lang="ko-KR" altLang="en-US" dirty="0"/>
              <a:t>문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558644" y="3317102"/>
            <a:ext cx="2364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------- </a:t>
            </a:r>
            <a:r>
              <a:rPr lang="ko-KR" altLang="en-US" dirty="0" smtClean="0"/>
              <a:t>주기능 </a:t>
            </a:r>
            <a:r>
              <a:rPr lang="en-US" altLang="ko-KR" dirty="0" smtClean="0"/>
              <a:t>-------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38352" y="464251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보조기능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1763688" y="4365104"/>
            <a:ext cx="108012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980582" y="436510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로깅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1763688" y="4974704"/>
            <a:ext cx="108012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980582" y="497470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보안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1763688" y="5492080"/>
            <a:ext cx="108012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763688" y="549208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트랜젝</a:t>
            </a:r>
            <a:r>
              <a:rPr lang="ko-KR" altLang="en-US"/>
              <a:t>션</a:t>
            </a:r>
            <a:endParaRPr lang="ko-KR" altLang="en-US" dirty="0"/>
          </a:p>
        </p:txBody>
      </p:sp>
      <p:cxnSp>
        <p:nvCxnSpPr>
          <p:cNvPr id="20" name="직선 연결선 19"/>
          <p:cNvCxnSpPr/>
          <p:nvPr/>
        </p:nvCxnSpPr>
        <p:spPr>
          <a:xfrm>
            <a:off x="3113063" y="4642515"/>
            <a:ext cx="4915321" cy="0"/>
          </a:xfrm>
          <a:prstGeom prst="line">
            <a:avLst/>
          </a:prstGeom>
          <a:ln w="254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3095296" y="5159370"/>
            <a:ext cx="4915321" cy="0"/>
          </a:xfrm>
          <a:prstGeom prst="line">
            <a:avLst/>
          </a:prstGeom>
          <a:ln w="2540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3095295" y="5676746"/>
            <a:ext cx="4915321" cy="0"/>
          </a:xfrm>
          <a:prstGeom prst="line">
            <a:avLst/>
          </a:prstGeom>
          <a:ln w="2540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100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59632" y="302817"/>
            <a:ext cx="45608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/>
              <a:t>Advice </a:t>
            </a:r>
            <a:r>
              <a:rPr lang="ko-KR" altLang="en-US" sz="4000" b="1" dirty="0" smtClean="0"/>
              <a:t>인터페이스</a:t>
            </a:r>
            <a:endParaRPr lang="ko-KR" altLang="en-US" sz="4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1907540"/>
            <a:ext cx="68366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1. </a:t>
            </a:r>
            <a:r>
              <a:rPr lang="en-US" altLang="ko-KR" sz="2000" dirty="0" err="1" smtClean="0"/>
              <a:t>MethodBeforeAdvice</a:t>
            </a:r>
            <a:r>
              <a:rPr lang="en-US" altLang="ko-KR" sz="2000" dirty="0" smtClean="0"/>
              <a:t> : </a:t>
            </a:r>
            <a:r>
              <a:rPr lang="ko-KR" altLang="en-US" sz="2000" dirty="0" smtClean="0"/>
              <a:t>해당 </a:t>
            </a:r>
            <a:r>
              <a:rPr lang="ko-KR" altLang="en-US" sz="2000" dirty="0" err="1" smtClean="0"/>
              <a:t>메서드가</a:t>
            </a:r>
            <a:r>
              <a:rPr lang="ko-KR" altLang="en-US" sz="2000" dirty="0" smtClean="0"/>
              <a:t> 실행되기 전 실행</a:t>
            </a:r>
            <a:endParaRPr lang="ko-KR" alt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636912"/>
            <a:ext cx="66137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2. </a:t>
            </a:r>
            <a:r>
              <a:rPr lang="en-US" altLang="ko-KR" sz="2000" dirty="0" err="1" smtClean="0"/>
              <a:t>AfterReturningAdvice</a:t>
            </a:r>
            <a:r>
              <a:rPr lang="en-US" altLang="ko-KR" sz="2000" dirty="0" smtClean="0"/>
              <a:t> : </a:t>
            </a:r>
            <a:r>
              <a:rPr lang="ko-KR" altLang="en-US" sz="2000" dirty="0" smtClean="0"/>
              <a:t>해당 </a:t>
            </a:r>
            <a:r>
              <a:rPr lang="ko-KR" altLang="en-US" sz="2000" dirty="0" err="1" smtClean="0"/>
              <a:t>메서드가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실행되</a:t>
            </a:r>
            <a:r>
              <a:rPr lang="ko-KR" altLang="en-US" sz="2000" dirty="0" smtClean="0"/>
              <a:t> 후 실행</a:t>
            </a:r>
            <a:endParaRPr lang="ko-KR" alt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683568" y="3356992"/>
            <a:ext cx="63429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3. </a:t>
            </a:r>
            <a:r>
              <a:rPr lang="en-US" altLang="ko-KR" sz="2000" dirty="0" err="1" smtClean="0"/>
              <a:t>ThrowsAdvice</a:t>
            </a:r>
            <a:r>
              <a:rPr lang="en-US" altLang="ko-KR" sz="2000" dirty="0" smtClean="0"/>
              <a:t> : </a:t>
            </a:r>
            <a:r>
              <a:rPr lang="ko-KR" altLang="en-US" sz="2000" dirty="0" smtClean="0"/>
              <a:t>해당 </a:t>
            </a:r>
            <a:r>
              <a:rPr lang="ko-KR" altLang="en-US" sz="2000" dirty="0" err="1" smtClean="0"/>
              <a:t>메서드에서</a:t>
            </a:r>
            <a:r>
              <a:rPr lang="ko-KR" altLang="en-US" sz="2000" dirty="0" smtClean="0"/>
              <a:t> 예외 발생 시 실행</a:t>
            </a:r>
            <a:endParaRPr lang="ko-KR" alt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683568" y="4077072"/>
            <a:ext cx="84023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4. </a:t>
            </a:r>
            <a:r>
              <a:rPr lang="en-US" altLang="ko-KR" sz="2000" dirty="0" err="1" smtClean="0"/>
              <a:t>MethodInterceptor</a:t>
            </a:r>
            <a:r>
              <a:rPr lang="en-US" altLang="ko-KR" sz="2000" dirty="0" smtClean="0"/>
              <a:t> : </a:t>
            </a:r>
            <a:r>
              <a:rPr lang="ko-KR" altLang="en-US" sz="2000" dirty="0" smtClean="0"/>
              <a:t>해당 </a:t>
            </a:r>
            <a:r>
              <a:rPr lang="ko-KR" altLang="en-US" sz="2000" dirty="0" err="1" smtClean="0"/>
              <a:t>메서드의</a:t>
            </a:r>
            <a:r>
              <a:rPr lang="ko-KR" altLang="en-US" sz="2000" dirty="0" smtClean="0"/>
              <a:t> 실행 전</a:t>
            </a:r>
            <a:r>
              <a:rPr lang="en-US" altLang="ko-KR" sz="2000" dirty="0" smtClean="0"/>
              <a:t>/</a:t>
            </a:r>
            <a:r>
              <a:rPr lang="ko-KR" altLang="en-US" sz="2000" dirty="0" smtClean="0"/>
              <a:t>후와 예외 발생 시 실행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44625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163" y="1092621"/>
            <a:ext cx="867847" cy="709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971600" y="332656"/>
            <a:ext cx="4963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/>
              <a:t>스프링 프레임워크 </a:t>
            </a:r>
            <a:r>
              <a:rPr lang="en-US" altLang="ko-KR" sz="2800" b="1" dirty="0" smtClean="0"/>
              <a:t>MVC </a:t>
            </a:r>
            <a:r>
              <a:rPr lang="ko-KR" altLang="en-US" sz="2800" b="1" dirty="0" smtClean="0"/>
              <a:t>구</a:t>
            </a:r>
            <a:r>
              <a:rPr lang="ko-KR" altLang="en-US" sz="2800" b="1" dirty="0"/>
              <a:t>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43368" y="1021378"/>
            <a:ext cx="4543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ko-KR" b="1" dirty="0" smtClean="0"/>
              <a:t>MVC</a:t>
            </a:r>
            <a:r>
              <a:rPr lang="ko-KR" altLang="en-US" dirty="0" smtClean="0"/>
              <a:t>란 </a:t>
            </a:r>
            <a:r>
              <a:rPr lang="en-US" altLang="ko-KR" b="1" dirty="0" smtClean="0"/>
              <a:t>M</a:t>
            </a:r>
            <a:r>
              <a:rPr lang="en-US" altLang="ko-KR" dirty="0" smtClean="0"/>
              <a:t>odel </a:t>
            </a:r>
            <a:r>
              <a:rPr lang="en-US" altLang="ko-KR" b="1" dirty="0" smtClean="0"/>
              <a:t>V</a:t>
            </a:r>
            <a:r>
              <a:rPr lang="en-US" altLang="ko-KR" dirty="0" smtClean="0"/>
              <a:t>iew </a:t>
            </a:r>
            <a:r>
              <a:rPr lang="en-US" altLang="ko-KR" b="1" dirty="0" smtClean="0"/>
              <a:t>C</a:t>
            </a:r>
            <a:r>
              <a:rPr lang="en-US" altLang="ko-KR" dirty="0" smtClean="0"/>
              <a:t>ontroller </a:t>
            </a:r>
            <a:r>
              <a:rPr lang="ko-KR" altLang="en-US" dirty="0" smtClean="0"/>
              <a:t>의 약자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1049009" y="2255300"/>
            <a:ext cx="7406023" cy="3405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7092280" y="3110735"/>
            <a:ext cx="889646" cy="5677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7158591" y="3242003"/>
            <a:ext cx="831855" cy="305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View</a:t>
            </a:r>
            <a:endParaRPr lang="ko-KR" altLang="en-US" b="1" dirty="0"/>
          </a:p>
        </p:txBody>
      </p:sp>
      <p:cxnSp>
        <p:nvCxnSpPr>
          <p:cNvPr id="32" name="직선 화살표 연결선 31"/>
          <p:cNvCxnSpPr/>
          <p:nvPr/>
        </p:nvCxnSpPr>
        <p:spPr>
          <a:xfrm>
            <a:off x="2762827" y="2431367"/>
            <a:ext cx="0" cy="519045"/>
          </a:xfrm>
          <a:prstGeom prst="straightConnector1">
            <a:avLst/>
          </a:prstGeom>
          <a:ln w="5080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>
            <a:off x="6372200" y="3410721"/>
            <a:ext cx="584371" cy="0"/>
          </a:xfrm>
          <a:prstGeom prst="straightConnector1">
            <a:avLst/>
          </a:prstGeom>
          <a:ln w="5080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순서도: 자기 디스크 34"/>
          <p:cNvSpPr/>
          <p:nvPr/>
        </p:nvSpPr>
        <p:spPr>
          <a:xfrm>
            <a:off x="7092280" y="6018313"/>
            <a:ext cx="1005840" cy="61264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/>
              <a:t>DB</a:t>
            </a:r>
            <a:endParaRPr lang="ko-KR" altLang="en-US" sz="2800" b="1" dirty="0"/>
          </a:p>
        </p:txBody>
      </p:sp>
      <p:sp>
        <p:nvSpPr>
          <p:cNvPr id="24" name="직사각형 23"/>
          <p:cNvSpPr/>
          <p:nvPr/>
        </p:nvSpPr>
        <p:spPr>
          <a:xfrm>
            <a:off x="1736639" y="2088325"/>
            <a:ext cx="2219639" cy="3325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1777474" y="2062035"/>
            <a:ext cx="2178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/>
              <a:t>DispatcherServlet</a:t>
            </a:r>
            <a:endParaRPr lang="ko-KR" altLang="en-US" b="1" dirty="0"/>
          </a:p>
        </p:txBody>
      </p:sp>
      <p:sp>
        <p:nvSpPr>
          <p:cNvPr id="5" name="직사각형 4"/>
          <p:cNvSpPr/>
          <p:nvPr/>
        </p:nvSpPr>
        <p:spPr>
          <a:xfrm>
            <a:off x="1219851" y="3068960"/>
            <a:ext cx="5080341" cy="237126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2761076" y="3370750"/>
            <a:ext cx="1907035" cy="35254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2908634" y="3408278"/>
            <a:ext cx="14736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 smtClean="0"/>
              <a:t>ViewResolver</a:t>
            </a:r>
            <a:endParaRPr lang="ko-KR" altLang="en-US" sz="1600" b="1" dirty="0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2793820" y="4725144"/>
            <a:ext cx="1907035" cy="35254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2941378" y="4762672"/>
            <a:ext cx="14736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Controller</a:t>
            </a:r>
            <a:endParaRPr lang="ko-KR" altLang="en-US" sz="1600" b="1" dirty="0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1381128" y="4078319"/>
            <a:ext cx="1733668" cy="35254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1331640" y="4115847"/>
            <a:ext cx="19271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 smtClean="0"/>
              <a:t>HandlerMapping</a:t>
            </a:r>
            <a:endParaRPr lang="ko-KR" altLang="en-US" sz="1600" b="1" dirty="0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4366090" y="4078319"/>
            <a:ext cx="1733668" cy="35254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4404201" y="4115847"/>
            <a:ext cx="17519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 smtClean="0"/>
              <a:t>ModelAndView</a:t>
            </a:r>
            <a:endParaRPr lang="ko-KR" altLang="en-US" sz="1600" b="1" dirty="0"/>
          </a:p>
        </p:txBody>
      </p:sp>
      <p:cxnSp>
        <p:nvCxnSpPr>
          <p:cNvPr id="40" name="직선 화살표 연결선 39"/>
          <p:cNvCxnSpPr/>
          <p:nvPr/>
        </p:nvCxnSpPr>
        <p:spPr>
          <a:xfrm>
            <a:off x="1886126" y="1727656"/>
            <a:ext cx="354136" cy="259522"/>
          </a:xfrm>
          <a:prstGeom prst="straightConnector1">
            <a:avLst/>
          </a:prstGeom>
          <a:ln w="5080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>
            <a:off x="3721728" y="3791370"/>
            <a:ext cx="0" cy="759935"/>
          </a:xfrm>
          <a:prstGeom prst="straightConnector1">
            <a:avLst/>
          </a:prstGeom>
          <a:ln w="5080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모서리가 둥근 직사각형 41"/>
          <p:cNvSpPr/>
          <p:nvPr/>
        </p:nvSpPr>
        <p:spPr>
          <a:xfrm>
            <a:off x="7020272" y="4589139"/>
            <a:ext cx="1302531" cy="6245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7020272" y="4562617"/>
            <a:ext cx="12810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Service,</a:t>
            </a:r>
          </a:p>
          <a:p>
            <a:r>
              <a:rPr lang="en-US" altLang="ko-KR" sz="1600" b="1" dirty="0" err="1" smtClean="0"/>
              <a:t>datasource</a:t>
            </a:r>
            <a:endParaRPr lang="ko-KR" altLang="en-US" sz="1600" b="1" dirty="0"/>
          </a:p>
        </p:txBody>
      </p:sp>
      <p:cxnSp>
        <p:nvCxnSpPr>
          <p:cNvPr id="44" name="직선 화살표 연결선 43"/>
          <p:cNvCxnSpPr/>
          <p:nvPr/>
        </p:nvCxnSpPr>
        <p:spPr>
          <a:xfrm>
            <a:off x="6329411" y="4917514"/>
            <a:ext cx="584371" cy="0"/>
          </a:xfrm>
          <a:prstGeom prst="straightConnector1">
            <a:avLst/>
          </a:prstGeom>
          <a:ln w="5080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>
            <a:off x="7595200" y="5248229"/>
            <a:ext cx="0" cy="690850"/>
          </a:xfrm>
          <a:prstGeom prst="straightConnector1">
            <a:avLst/>
          </a:prstGeom>
          <a:ln w="5080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1957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71600" y="332656"/>
            <a:ext cx="44130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/>
              <a:t>스프링 </a:t>
            </a:r>
            <a:r>
              <a:rPr lang="ko-KR" altLang="en-US" sz="2800" b="1" dirty="0" smtClean="0"/>
              <a:t>부트</a:t>
            </a:r>
            <a:r>
              <a:rPr lang="en-US" altLang="ko-KR" sz="2800" b="1" dirty="0" smtClean="0"/>
              <a:t>(Spring Boot)</a:t>
            </a:r>
            <a:endParaRPr lang="ko-KR" alt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977814" y="2260710"/>
            <a:ext cx="7436651" cy="19697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특징</a:t>
            </a:r>
            <a:endParaRPr lang="en-US" altLang="ko-KR" sz="2400" b="1" dirty="0" smtClean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sz="2000" dirty="0" smtClean="0"/>
              <a:t>일반적인 스프링 애플리케이션 정도의 수준으로 구현 가능</a:t>
            </a:r>
            <a:endParaRPr lang="en-US" altLang="ko-KR" sz="2000" dirty="0" smtClean="0"/>
          </a:p>
          <a:p>
            <a:pPr marL="285750" indent="-285750">
              <a:buFontTx/>
              <a:buChar char="-"/>
            </a:pPr>
            <a:r>
              <a:rPr lang="ko-KR" altLang="en-US" sz="2000" dirty="0" smtClean="0"/>
              <a:t>프로젝트 환경을 구축할 때 필요한 </a:t>
            </a:r>
            <a:r>
              <a:rPr lang="ko-KR" altLang="en-US" sz="2000" dirty="0" err="1" smtClean="0"/>
              <a:t>톰캣이</a:t>
            </a:r>
            <a:r>
              <a:rPr lang="ko-KR" altLang="en-US" sz="2000" dirty="0" smtClean="0"/>
              <a:t> 내장되어 있다</a:t>
            </a:r>
            <a:endParaRPr lang="en-US" altLang="ko-KR" sz="2000" dirty="0" smtClean="0"/>
          </a:p>
          <a:p>
            <a:pPr marL="285750" indent="-285750">
              <a:buFontTx/>
              <a:buChar char="-"/>
            </a:pPr>
            <a:r>
              <a:rPr lang="en-US" altLang="ko-KR" sz="2000" dirty="0" smtClean="0"/>
              <a:t>XML </a:t>
            </a:r>
            <a:r>
              <a:rPr lang="ko-KR" altLang="en-US" sz="2000" dirty="0" smtClean="0"/>
              <a:t>기반 설정이나 코드 없이 환경 설정을 자동화할 수 있다</a:t>
            </a:r>
            <a:endParaRPr lang="en-US" altLang="ko-KR" sz="2000" dirty="0"/>
          </a:p>
          <a:p>
            <a:pPr marL="285750" indent="-285750">
              <a:buFontTx/>
              <a:buChar char="-"/>
            </a:pPr>
            <a:r>
              <a:rPr lang="ko-KR" altLang="en-US" sz="2000" dirty="0" smtClean="0"/>
              <a:t>의존성 관리를 쉽게 자동으로 할 수 있다</a:t>
            </a:r>
            <a:r>
              <a:rPr lang="en-US" altLang="ko-KR" sz="2000" dirty="0" smtClean="0"/>
              <a:t>. </a:t>
            </a:r>
            <a:endParaRPr lang="ko-KR" alt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743775" y="1268760"/>
            <a:ext cx="790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/>
              <a:t>스프링 프레임워크의 복잡한 설정을 단순화하고 편리성을 강화시킴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11072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0832402"/>
              </p:ext>
            </p:extLst>
          </p:nvPr>
        </p:nvGraphicFramePr>
        <p:xfrm>
          <a:off x="395536" y="764704"/>
          <a:ext cx="8496944" cy="603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192"/>
                <a:gridCol w="6768752"/>
              </a:tblGrid>
              <a:tr h="4479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구성요소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기능</a:t>
                      </a:r>
                      <a:endParaRPr lang="ko-KR" altLang="en-US" sz="2400" dirty="0"/>
                    </a:p>
                  </a:txBody>
                  <a:tcPr/>
                </a:tc>
              </a:tr>
              <a:tr h="11646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Servlet</a:t>
                      </a:r>
                      <a:r>
                        <a:rPr lang="en-US" altLang="ko-KR" baseline="0" dirty="0" smtClean="0"/>
                        <a:t> </a:t>
                      </a:r>
                    </a:p>
                    <a:p>
                      <a:pPr algn="ctr" latinLnBrk="1"/>
                      <a:r>
                        <a:rPr lang="ko-KR" altLang="en-US" baseline="0" dirty="0" smtClean="0"/>
                        <a:t>인터페이스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charset="0"/>
                        <a:buChar char="•"/>
                      </a:pPr>
                      <a:r>
                        <a:rPr lang="en-US" altLang="ko-KR" dirty="0" err="1" smtClean="0"/>
                        <a:t>javax.servlet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패키지에 선언되어 있음</a:t>
                      </a:r>
                      <a:r>
                        <a:rPr lang="en-US" altLang="ko-KR" baseline="0" dirty="0" smtClean="0"/>
                        <a:t>.</a:t>
                      </a:r>
                    </a:p>
                    <a:p>
                      <a:pPr marL="285750" indent="-285750" latinLnBrk="1">
                        <a:buFont typeface="Arial" charset="0"/>
                        <a:buChar char="•"/>
                      </a:pPr>
                      <a:r>
                        <a:rPr lang="en-US" altLang="ko-KR" baseline="0" dirty="0" smtClean="0"/>
                        <a:t>Servlet </a:t>
                      </a:r>
                      <a:r>
                        <a:rPr lang="ko-KR" altLang="en-US" baseline="0" dirty="0" smtClean="0"/>
                        <a:t>관련 추상 </a:t>
                      </a:r>
                      <a:r>
                        <a:rPr lang="ko-KR" altLang="en-US" baseline="0" dirty="0" err="1" smtClean="0"/>
                        <a:t>메서드를</a:t>
                      </a:r>
                      <a:r>
                        <a:rPr lang="ko-KR" altLang="en-US" baseline="0" dirty="0" smtClean="0"/>
                        <a:t> 선언</a:t>
                      </a:r>
                      <a:endParaRPr lang="en-US" altLang="ko-KR" baseline="0" dirty="0" smtClean="0"/>
                    </a:p>
                    <a:p>
                      <a:pPr marL="285750" indent="-285750" latinLnBrk="1">
                        <a:buFont typeface="Arial" charset="0"/>
                        <a:buChar char="•"/>
                      </a:pPr>
                      <a:r>
                        <a:rPr lang="en-US" altLang="ko-KR" baseline="0" dirty="0" err="1" smtClean="0"/>
                        <a:t>Init</a:t>
                      </a:r>
                      <a:r>
                        <a:rPr lang="en-US" altLang="ko-KR" baseline="0" dirty="0" smtClean="0"/>
                        <a:t>(), service(), </a:t>
                      </a:r>
                      <a:r>
                        <a:rPr lang="en-US" altLang="ko-KR" baseline="0" dirty="0" err="1" smtClean="0"/>
                        <a:t>destory</a:t>
                      </a:r>
                      <a:r>
                        <a:rPr lang="en-US" altLang="ko-KR" baseline="0" dirty="0" smtClean="0"/>
                        <a:t>(), </a:t>
                      </a:r>
                      <a:r>
                        <a:rPr lang="en-US" altLang="ko-KR" baseline="0" dirty="0" err="1" smtClean="0"/>
                        <a:t>getServletInfo</a:t>
                      </a:r>
                      <a:r>
                        <a:rPr lang="en-US" altLang="ko-KR" baseline="0" dirty="0" smtClean="0"/>
                        <a:t>(), </a:t>
                      </a:r>
                      <a:r>
                        <a:rPr lang="en-US" altLang="ko-KR" baseline="0" dirty="0" err="1" smtClean="0"/>
                        <a:t>getServletConfig</a:t>
                      </a:r>
                      <a:r>
                        <a:rPr lang="en-US" altLang="ko-KR" baseline="0" dirty="0" smtClean="0"/>
                        <a:t>()</a:t>
                      </a:r>
                      <a:r>
                        <a:rPr lang="ko-KR" altLang="en-US" baseline="0" dirty="0" smtClean="0"/>
                        <a:t>를 선언</a:t>
                      </a:r>
                      <a:endParaRPr lang="ko-KR" altLang="en-US" dirty="0"/>
                    </a:p>
                  </a:txBody>
                  <a:tcPr/>
                </a:tc>
              </a:tr>
              <a:tr h="11646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ServletConfig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인터페이스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charset="0"/>
                        <a:buChar char="•"/>
                      </a:pPr>
                      <a:r>
                        <a:rPr lang="en-US" altLang="ko-KR" dirty="0" err="1" smtClean="0"/>
                        <a:t>javax.servlet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패키지에 선언되어 있음</a:t>
                      </a:r>
                      <a:r>
                        <a:rPr lang="en-US" altLang="ko-KR" baseline="0" dirty="0" smtClean="0"/>
                        <a:t>.</a:t>
                      </a:r>
                    </a:p>
                    <a:p>
                      <a:pPr marL="285750" indent="-285750" latinLnBrk="1">
                        <a:buFont typeface="Arial" charset="0"/>
                        <a:buChar char="•"/>
                      </a:pPr>
                      <a:r>
                        <a:rPr lang="en-US" altLang="ko-KR" baseline="0" dirty="0" smtClean="0"/>
                        <a:t>Servlet </a:t>
                      </a:r>
                      <a:r>
                        <a:rPr lang="ko-KR" altLang="en-US" baseline="0" dirty="0" smtClean="0"/>
                        <a:t>기능 관련 추상 </a:t>
                      </a:r>
                      <a:r>
                        <a:rPr lang="ko-KR" altLang="en-US" baseline="0" dirty="0" err="1" smtClean="0"/>
                        <a:t>메서드가</a:t>
                      </a:r>
                      <a:r>
                        <a:rPr lang="ko-KR" altLang="en-US" baseline="0" dirty="0" smtClean="0"/>
                        <a:t> 선언되어 있음</a:t>
                      </a:r>
                      <a:r>
                        <a:rPr lang="en-US" altLang="ko-KR" baseline="0" dirty="0" smtClean="0"/>
                        <a:t>.</a:t>
                      </a:r>
                    </a:p>
                    <a:p>
                      <a:pPr marL="285750" indent="-285750" latinLnBrk="1">
                        <a:buFont typeface="Arial" charset="0"/>
                        <a:buChar char="•"/>
                      </a:pPr>
                      <a:r>
                        <a:rPr lang="en-US" altLang="ko-KR" baseline="0" dirty="0" err="1" smtClean="0"/>
                        <a:t>getInitParameter</a:t>
                      </a:r>
                      <a:r>
                        <a:rPr lang="en-US" altLang="ko-KR" baseline="0" dirty="0" smtClean="0"/>
                        <a:t>(), </a:t>
                      </a:r>
                      <a:r>
                        <a:rPr lang="en-US" altLang="ko-KR" baseline="0" dirty="0" err="1" smtClean="0"/>
                        <a:t>getInitParameterNames</a:t>
                      </a:r>
                      <a:r>
                        <a:rPr lang="en-US" altLang="ko-KR" baseline="0" dirty="0" smtClean="0"/>
                        <a:t>(), </a:t>
                      </a:r>
                      <a:r>
                        <a:rPr lang="en-US" altLang="ko-KR" baseline="0" dirty="0" err="1" smtClean="0"/>
                        <a:t>getServletContext</a:t>
                      </a:r>
                      <a:r>
                        <a:rPr lang="en-US" altLang="ko-KR" baseline="0" dirty="0" smtClean="0"/>
                        <a:t>(), </a:t>
                      </a:r>
                      <a:r>
                        <a:rPr lang="en-US" altLang="ko-KR" baseline="0" dirty="0" err="1" smtClean="0"/>
                        <a:t>getServletName</a:t>
                      </a:r>
                      <a:r>
                        <a:rPr lang="en-US" altLang="ko-KR" baseline="0" dirty="0" smtClean="0"/>
                        <a:t>()</a:t>
                      </a:r>
                      <a:r>
                        <a:rPr lang="ko-KR" altLang="en-US" baseline="0" dirty="0" smtClean="0"/>
                        <a:t>이 선언되어 있음</a:t>
                      </a:r>
                      <a:r>
                        <a:rPr lang="en-US" altLang="ko-KR" baseline="0" dirty="0" smtClean="0"/>
                        <a:t>.</a:t>
                      </a:r>
                    </a:p>
                  </a:txBody>
                  <a:tcPr/>
                </a:tc>
              </a:tr>
              <a:tr h="11646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GenericServlet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클래스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charset="0"/>
                        <a:buChar char="•"/>
                      </a:pPr>
                      <a:r>
                        <a:rPr lang="en-US" altLang="ko-KR" dirty="0" err="1" smtClean="0"/>
                        <a:t>javax.servlet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패키지에 선언되어 있음</a:t>
                      </a:r>
                      <a:r>
                        <a:rPr lang="en-US" altLang="ko-KR" baseline="0" dirty="0" smtClean="0"/>
                        <a:t>.</a:t>
                      </a:r>
                    </a:p>
                    <a:p>
                      <a:pPr marL="285750" indent="-285750" latinLnBrk="1">
                        <a:buFont typeface="Arial" charset="0"/>
                        <a:buChar char="•"/>
                      </a:pPr>
                      <a:r>
                        <a:rPr lang="ko-KR" altLang="en-US" baseline="0" dirty="0" smtClean="0"/>
                        <a:t>상위 두 인터페이스를 구현하여 일반적인 </a:t>
                      </a:r>
                      <a:r>
                        <a:rPr lang="ko-KR" altLang="en-US" baseline="0" dirty="0" err="1" smtClean="0"/>
                        <a:t>서블릿</a:t>
                      </a:r>
                      <a:r>
                        <a:rPr lang="ko-KR" altLang="en-US" baseline="0" dirty="0" smtClean="0"/>
                        <a:t> 기능을 구현</a:t>
                      </a:r>
                      <a:r>
                        <a:rPr lang="en-US" altLang="ko-KR" baseline="0" dirty="0" smtClean="0"/>
                        <a:t>.</a:t>
                      </a:r>
                    </a:p>
                    <a:p>
                      <a:pPr marL="285750" indent="-285750" latinLnBrk="1">
                        <a:buFont typeface="Arial" charset="0"/>
                        <a:buChar char="•"/>
                      </a:pPr>
                      <a:r>
                        <a:rPr lang="en-US" altLang="ko-KR" baseline="0" dirty="0" err="1" smtClean="0"/>
                        <a:t>GenericServlet</a:t>
                      </a:r>
                      <a:r>
                        <a:rPr lang="ko-KR" altLang="en-US" baseline="0" dirty="0" smtClean="0"/>
                        <a:t>을 상속받아 구현한 사용자 </a:t>
                      </a:r>
                      <a:r>
                        <a:rPr lang="ko-KR" altLang="en-US" baseline="0" dirty="0" err="1" smtClean="0"/>
                        <a:t>서블릿은</a:t>
                      </a:r>
                      <a:r>
                        <a:rPr lang="ko-KR" altLang="en-US" baseline="0" dirty="0" smtClean="0"/>
                        <a:t> 사용되는 프로토콜에 따라 각각 </a:t>
                      </a:r>
                      <a:r>
                        <a:rPr lang="en-US" altLang="ko-KR" baseline="0" dirty="0" smtClean="0"/>
                        <a:t>service()</a:t>
                      </a:r>
                      <a:r>
                        <a:rPr lang="ko-KR" altLang="en-US" baseline="0" dirty="0" smtClean="0"/>
                        <a:t>를 </a:t>
                      </a:r>
                      <a:r>
                        <a:rPr lang="ko-KR" altLang="en-US" baseline="0" dirty="0" err="1" smtClean="0"/>
                        <a:t>오버라이딩해서</a:t>
                      </a:r>
                      <a:r>
                        <a:rPr lang="ko-KR" altLang="en-US" baseline="0" dirty="0" smtClean="0"/>
                        <a:t> 구현</a:t>
                      </a:r>
                      <a:r>
                        <a:rPr lang="en-US" altLang="ko-KR" baseline="0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</a:tr>
              <a:tr h="17021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HttpServlet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클래스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charset="0"/>
                        <a:buChar char="•"/>
                      </a:pPr>
                      <a:r>
                        <a:rPr lang="en-US" altLang="ko-KR" dirty="0" err="1" smtClean="0"/>
                        <a:t>javax.servlet.http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패키지에 선언되어 있음</a:t>
                      </a:r>
                      <a:r>
                        <a:rPr lang="en-US" altLang="ko-KR" dirty="0" smtClean="0"/>
                        <a:t>.</a:t>
                      </a:r>
                    </a:p>
                    <a:p>
                      <a:pPr marL="285750" indent="-285750" latinLnBrk="1">
                        <a:buFont typeface="Arial" charset="0"/>
                        <a:buChar char="•"/>
                      </a:pPr>
                      <a:r>
                        <a:rPr lang="en-US" altLang="ko-KR" dirty="0" err="1" smtClean="0"/>
                        <a:t>GenericServlet</a:t>
                      </a:r>
                      <a:r>
                        <a:rPr lang="ko-KR" altLang="en-US" dirty="0" smtClean="0"/>
                        <a:t>을 상속받아 </a:t>
                      </a:r>
                      <a:r>
                        <a:rPr lang="en-US" altLang="ko-KR" dirty="0" smtClean="0"/>
                        <a:t>HTTP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프로토콜을 사용하는 웹 브라우저에서 </a:t>
                      </a:r>
                      <a:r>
                        <a:rPr lang="ko-KR" altLang="en-US" baseline="0" dirty="0" err="1" smtClean="0"/>
                        <a:t>서블릿</a:t>
                      </a:r>
                      <a:r>
                        <a:rPr lang="ko-KR" altLang="en-US" baseline="0" dirty="0" smtClean="0"/>
                        <a:t> 기능을 수행</a:t>
                      </a:r>
                      <a:endParaRPr lang="en-US" altLang="ko-KR" baseline="0" dirty="0" smtClean="0"/>
                    </a:p>
                    <a:p>
                      <a:pPr marL="285750" indent="-285750" latinLnBrk="1">
                        <a:buFont typeface="Arial" charset="0"/>
                        <a:buChar char="•"/>
                      </a:pPr>
                      <a:r>
                        <a:rPr lang="ko-KR" altLang="en-US" baseline="0" dirty="0" smtClean="0"/>
                        <a:t>웹 브라우저 기반 서비스를 제공하는 </a:t>
                      </a:r>
                      <a:r>
                        <a:rPr lang="ko-KR" altLang="en-US" baseline="0" dirty="0" err="1" smtClean="0"/>
                        <a:t>서블릿을</a:t>
                      </a:r>
                      <a:r>
                        <a:rPr lang="ko-KR" altLang="en-US" baseline="0" dirty="0" smtClean="0"/>
                        <a:t> </a:t>
                      </a:r>
                      <a:r>
                        <a:rPr lang="ko-KR" altLang="en-US" baseline="0" dirty="0" err="1" smtClean="0"/>
                        <a:t>만들때</a:t>
                      </a:r>
                      <a:r>
                        <a:rPr lang="ko-KR" altLang="en-US" baseline="0" dirty="0" smtClean="0"/>
                        <a:t> 상속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받아 사용</a:t>
                      </a:r>
                      <a:r>
                        <a:rPr lang="en-US" altLang="ko-KR" baseline="0" dirty="0" smtClean="0"/>
                        <a:t>.</a:t>
                      </a:r>
                    </a:p>
                    <a:p>
                      <a:pPr marL="285750" indent="-285750" latinLnBrk="1">
                        <a:buFont typeface="Arial" charset="0"/>
                        <a:buChar char="•"/>
                      </a:pPr>
                      <a:r>
                        <a:rPr lang="ko-KR" altLang="en-US" baseline="0" dirty="0" smtClean="0"/>
                        <a:t>요청 시 </a:t>
                      </a:r>
                      <a:r>
                        <a:rPr lang="en-US" altLang="ko-KR" baseline="0" dirty="0" smtClean="0"/>
                        <a:t>service()</a:t>
                      </a:r>
                      <a:r>
                        <a:rPr lang="ko-KR" altLang="en-US" baseline="0" dirty="0" smtClean="0"/>
                        <a:t>가 호출되면서 요청 방식에 따라 </a:t>
                      </a:r>
                      <a:r>
                        <a:rPr lang="en-US" altLang="ko-KR" baseline="0" dirty="0" err="1" smtClean="0"/>
                        <a:t>doGet</a:t>
                      </a:r>
                      <a:r>
                        <a:rPr lang="en-US" altLang="ko-KR" baseline="0" dirty="0" smtClean="0"/>
                        <a:t>()</a:t>
                      </a:r>
                      <a:r>
                        <a:rPr lang="ko-KR" altLang="en-US" baseline="0" dirty="0" smtClean="0"/>
                        <a:t>이나 </a:t>
                      </a:r>
                      <a:r>
                        <a:rPr lang="en-US" altLang="ko-KR" baseline="0" dirty="0" err="1" smtClean="0"/>
                        <a:t>doPost</a:t>
                      </a:r>
                      <a:r>
                        <a:rPr lang="en-US" altLang="ko-KR" baseline="0" dirty="0" smtClean="0"/>
                        <a:t>()</a:t>
                      </a:r>
                      <a:r>
                        <a:rPr lang="ko-KR" altLang="en-US" baseline="0" dirty="0" smtClean="0"/>
                        <a:t>가 차례대로 호출 됩니다</a:t>
                      </a:r>
                      <a:r>
                        <a:rPr lang="en-US" altLang="ko-KR" baseline="0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331640" y="116632"/>
            <a:ext cx="31918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err="1" smtClean="0"/>
              <a:t>서블릿</a:t>
            </a:r>
            <a:r>
              <a:rPr lang="ko-KR" altLang="en-US" sz="3200" b="1" dirty="0" smtClean="0"/>
              <a:t> </a:t>
            </a:r>
            <a:r>
              <a:rPr lang="en-US" altLang="ko-KR" sz="3200" b="1" dirty="0" smtClean="0"/>
              <a:t>API</a:t>
            </a:r>
            <a:r>
              <a:rPr lang="ko-KR" altLang="en-US" sz="3200" b="1" dirty="0" smtClean="0"/>
              <a:t> 기능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547612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8715101"/>
              </p:ext>
            </p:extLst>
          </p:nvPr>
        </p:nvGraphicFramePr>
        <p:xfrm>
          <a:off x="179512" y="1124744"/>
          <a:ext cx="8784976" cy="42545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8728"/>
                <a:gridCol w="4736248"/>
              </a:tblGrid>
              <a:tr h="3709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err="1" smtClean="0"/>
                        <a:t>메서드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기능</a:t>
                      </a:r>
                      <a:endParaRPr lang="ko-KR" altLang="en-US" sz="2400" dirty="0"/>
                    </a:p>
                  </a:txBody>
                  <a:tcPr/>
                </a:tc>
              </a:tr>
              <a:tr h="69325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protected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en-US" altLang="ko-KR" sz="1600" baseline="0" dirty="0" err="1" smtClean="0"/>
                        <a:t>doDelete</a:t>
                      </a:r>
                      <a:r>
                        <a:rPr lang="en-US" altLang="ko-KR" sz="1600" baseline="0" dirty="0" smtClean="0"/>
                        <a:t> (</a:t>
                      </a:r>
                      <a:r>
                        <a:rPr lang="en-US" altLang="ko-KR" sz="1600" baseline="0" dirty="0" err="1" smtClean="0"/>
                        <a:t>HttpServletRequest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en-US" altLang="ko-KR" sz="1600" baseline="0" dirty="0" err="1" smtClean="0"/>
                        <a:t>req</a:t>
                      </a:r>
                      <a:r>
                        <a:rPr lang="en-US" altLang="ko-KR" sz="1600" baseline="0" dirty="0" smtClean="0"/>
                        <a:t>, </a:t>
                      </a:r>
                      <a:r>
                        <a:rPr lang="en-US" altLang="ko-KR" sz="1600" baseline="0" dirty="0" err="1" smtClean="0"/>
                        <a:t>HttpServletReponse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en-US" altLang="ko-KR" sz="1600" baseline="0" dirty="0" err="1" smtClean="0"/>
                        <a:t>resp</a:t>
                      </a:r>
                      <a:r>
                        <a:rPr lang="en-US" altLang="ko-KR" sz="1600" baseline="0" dirty="0" smtClean="0"/>
                        <a:t>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charset="0"/>
                        <a:buChar char="•"/>
                      </a:pPr>
                      <a:r>
                        <a:rPr lang="ko-KR" altLang="en-US" sz="1600" dirty="0" err="1" smtClean="0"/>
                        <a:t>서블릿이</a:t>
                      </a:r>
                      <a:r>
                        <a:rPr lang="ko-KR" altLang="en-US" sz="1600" dirty="0" smtClean="0"/>
                        <a:t> </a:t>
                      </a:r>
                      <a:r>
                        <a:rPr lang="en-US" altLang="ko-KR" sz="1600" dirty="0" smtClean="0"/>
                        <a:t>DELETE</a:t>
                      </a:r>
                      <a:r>
                        <a:rPr lang="en-US" altLang="ko-KR" sz="1600" baseline="0" dirty="0" smtClean="0"/>
                        <a:t> request</a:t>
                      </a:r>
                      <a:r>
                        <a:rPr lang="ko-KR" altLang="en-US" sz="1600" baseline="0" dirty="0" smtClean="0"/>
                        <a:t>를 수행하기 위해 </a:t>
                      </a:r>
                      <a:r>
                        <a:rPr lang="en-US" altLang="ko-KR" sz="1600" baseline="0" dirty="0" smtClean="0"/>
                        <a:t>service()</a:t>
                      </a:r>
                      <a:r>
                        <a:rPr lang="ko-KR" altLang="en-US" sz="1600" baseline="0" dirty="0" smtClean="0"/>
                        <a:t>를 통해서 호출됨</a:t>
                      </a:r>
                      <a:r>
                        <a:rPr lang="en-US" altLang="ko-KR" sz="1600" baseline="0" dirty="0" smtClean="0"/>
                        <a:t>.</a:t>
                      </a:r>
                      <a:endParaRPr lang="ko-KR" altLang="en-US" sz="1600" dirty="0"/>
                    </a:p>
                  </a:txBody>
                  <a:tcPr/>
                </a:tc>
              </a:tr>
              <a:tr h="64975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protected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en-US" altLang="ko-KR" sz="1600" baseline="0" dirty="0" err="1" smtClean="0"/>
                        <a:t>doGet</a:t>
                      </a:r>
                      <a:r>
                        <a:rPr lang="en-US" altLang="ko-KR" sz="1600" baseline="0" dirty="0" smtClean="0"/>
                        <a:t> (</a:t>
                      </a:r>
                      <a:r>
                        <a:rPr lang="en-US" altLang="ko-KR" sz="1600" baseline="0" dirty="0" err="1" smtClean="0"/>
                        <a:t>HttpServletRequest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en-US" altLang="ko-KR" sz="1600" baseline="0" dirty="0" err="1" smtClean="0"/>
                        <a:t>req</a:t>
                      </a:r>
                      <a:r>
                        <a:rPr lang="en-US" altLang="ko-KR" sz="1600" baseline="0" dirty="0" smtClean="0"/>
                        <a:t>, </a:t>
                      </a:r>
                      <a:r>
                        <a:rPr lang="en-US" altLang="ko-KR" sz="1600" baseline="0" dirty="0" err="1" smtClean="0"/>
                        <a:t>HttpServletReponse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en-US" altLang="ko-KR" sz="1600" baseline="0" dirty="0" err="1" smtClean="0"/>
                        <a:t>resp</a:t>
                      </a:r>
                      <a:r>
                        <a:rPr lang="en-US" altLang="ko-KR" sz="1600" baseline="0" dirty="0" smtClean="0"/>
                        <a:t>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charset="0"/>
                        <a:buChar char="•"/>
                      </a:pPr>
                      <a:r>
                        <a:rPr lang="ko-KR" altLang="en-US" sz="1600" dirty="0" err="1" smtClean="0"/>
                        <a:t>서블릿이</a:t>
                      </a:r>
                      <a:r>
                        <a:rPr lang="ko-KR" altLang="en-US" sz="1600" dirty="0" smtClean="0"/>
                        <a:t> </a:t>
                      </a:r>
                      <a:r>
                        <a:rPr lang="en-US" altLang="ko-KR" sz="1600" dirty="0" smtClean="0"/>
                        <a:t>GET</a:t>
                      </a:r>
                      <a:r>
                        <a:rPr lang="en-US" altLang="ko-KR" sz="1600" baseline="0" dirty="0" smtClean="0"/>
                        <a:t> request</a:t>
                      </a:r>
                      <a:r>
                        <a:rPr lang="ko-KR" altLang="en-US" sz="1600" baseline="0" dirty="0" smtClean="0"/>
                        <a:t>를 수행하기 위해 </a:t>
                      </a:r>
                      <a:r>
                        <a:rPr lang="en-US" altLang="ko-KR" sz="1600" baseline="0" dirty="0" smtClean="0"/>
                        <a:t>service()</a:t>
                      </a:r>
                      <a:r>
                        <a:rPr lang="ko-KR" altLang="en-US" sz="1600" baseline="0" dirty="0" smtClean="0"/>
                        <a:t>를 통해서 호출됨</a:t>
                      </a:r>
                      <a:r>
                        <a:rPr lang="en-US" altLang="ko-KR" sz="1600" baseline="0" dirty="0" smtClean="0"/>
                        <a:t>.</a:t>
                      </a:r>
                      <a:endParaRPr lang="ko-KR" altLang="en-US" sz="1600" dirty="0"/>
                    </a:p>
                  </a:txBody>
                  <a:tcPr/>
                </a:tc>
              </a:tr>
              <a:tr h="64807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protected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en-US" altLang="ko-KR" sz="1600" baseline="0" dirty="0" err="1" smtClean="0"/>
                        <a:t>doHead</a:t>
                      </a:r>
                      <a:r>
                        <a:rPr lang="en-US" altLang="ko-KR" sz="1600" baseline="0" dirty="0" smtClean="0"/>
                        <a:t> (</a:t>
                      </a:r>
                      <a:r>
                        <a:rPr lang="en-US" altLang="ko-KR" sz="1600" baseline="0" dirty="0" err="1" smtClean="0"/>
                        <a:t>HttpServletRequest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en-US" altLang="ko-KR" sz="1600" baseline="0" dirty="0" err="1" smtClean="0"/>
                        <a:t>req</a:t>
                      </a:r>
                      <a:r>
                        <a:rPr lang="en-US" altLang="ko-KR" sz="1600" baseline="0" dirty="0" smtClean="0"/>
                        <a:t>, </a:t>
                      </a:r>
                      <a:r>
                        <a:rPr lang="en-US" altLang="ko-KR" sz="1600" baseline="0" dirty="0" err="1" smtClean="0"/>
                        <a:t>HttpServletReponse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en-US" altLang="ko-KR" sz="1600" baseline="0" dirty="0" err="1" smtClean="0"/>
                        <a:t>resp</a:t>
                      </a:r>
                      <a:r>
                        <a:rPr lang="en-US" altLang="ko-KR" sz="1600" baseline="0" dirty="0" smtClean="0"/>
                        <a:t>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charset="0"/>
                        <a:buChar char="•"/>
                      </a:pPr>
                      <a:r>
                        <a:rPr lang="ko-KR" altLang="en-US" sz="1600" dirty="0" err="1" smtClean="0"/>
                        <a:t>서블릿이</a:t>
                      </a:r>
                      <a:r>
                        <a:rPr lang="ko-KR" altLang="en-US" sz="1600" dirty="0" smtClean="0"/>
                        <a:t> </a:t>
                      </a:r>
                      <a:r>
                        <a:rPr lang="en-US" altLang="ko-KR" sz="1600" dirty="0" err="1" smtClean="0"/>
                        <a:t>HEAD</a:t>
                      </a:r>
                      <a:r>
                        <a:rPr lang="en-US" altLang="ko-KR" sz="1600" baseline="0" dirty="0" err="1" smtClean="0"/>
                        <a:t>request</a:t>
                      </a:r>
                      <a:r>
                        <a:rPr lang="ko-KR" altLang="en-US" sz="1600" baseline="0" dirty="0" smtClean="0"/>
                        <a:t>를 수행하기 위해 </a:t>
                      </a:r>
                      <a:r>
                        <a:rPr lang="en-US" altLang="ko-KR" sz="1600" baseline="0" dirty="0" smtClean="0"/>
                        <a:t>service()</a:t>
                      </a:r>
                      <a:r>
                        <a:rPr lang="ko-KR" altLang="en-US" sz="1600" baseline="0" dirty="0" smtClean="0"/>
                        <a:t>를 통해서 호출됨</a:t>
                      </a:r>
                      <a:r>
                        <a:rPr lang="en-US" altLang="ko-KR" sz="1600" baseline="0" dirty="0" smtClean="0"/>
                        <a:t>.</a:t>
                      </a:r>
                      <a:endParaRPr lang="ko-KR" altLang="en-US" sz="1600" dirty="0"/>
                    </a:p>
                  </a:txBody>
                  <a:tcPr/>
                </a:tc>
              </a:tr>
              <a:tr h="64807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protected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en-US" altLang="ko-KR" sz="1600" baseline="0" dirty="0" err="1" smtClean="0"/>
                        <a:t>doPost</a:t>
                      </a:r>
                      <a:r>
                        <a:rPr lang="en-US" altLang="ko-KR" sz="1600" baseline="0" dirty="0" smtClean="0"/>
                        <a:t> (</a:t>
                      </a:r>
                      <a:r>
                        <a:rPr lang="en-US" altLang="ko-KR" sz="1600" baseline="0" dirty="0" err="1" smtClean="0"/>
                        <a:t>HttpServletRequest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en-US" altLang="ko-KR" sz="1600" baseline="0" dirty="0" err="1" smtClean="0"/>
                        <a:t>req</a:t>
                      </a:r>
                      <a:r>
                        <a:rPr lang="en-US" altLang="ko-KR" sz="1600" baseline="0" dirty="0" smtClean="0"/>
                        <a:t>, </a:t>
                      </a:r>
                      <a:r>
                        <a:rPr lang="en-US" altLang="ko-KR" sz="1600" baseline="0" dirty="0" err="1" smtClean="0"/>
                        <a:t>HttpServletReponse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en-US" altLang="ko-KR" sz="1600" baseline="0" dirty="0" err="1" smtClean="0"/>
                        <a:t>resp</a:t>
                      </a:r>
                      <a:r>
                        <a:rPr lang="en-US" altLang="ko-KR" sz="1600" baseline="0" dirty="0" smtClean="0"/>
                        <a:t>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charset="0"/>
                        <a:buChar char="•"/>
                      </a:pPr>
                      <a:r>
                        <a:rPr lang="ko-KR" altLang="en-US" sz="1600" dirty="0" err="1" smtClean="0"/>
                        <a:t>서블릿이</a:t>
                      </a:r>
                      <a:r>
                        <a:rPr lang="ko-KR" altLang="en-US" sz="1600" dirty="0" smtClean="0"/>
                        <a:t> </a:t>
                      </a:r>
                      <a:r>
                        <a:rPr lang="en-US" altLang="ko-KR" sz="1600" dirty="0" smtClean="0"/>
                        <a:t>POST</a:t>
                      </a:r>
                      <a:r>
                        <a:rPr lang="en-US" altLang="ko-KR" sz="1600" baseline="0" dirty="0" smtClean="0"/>
                        <a:t> request</a:t>
                      </a:r>
                      <a:r>
                        <a:rPr lang="ko-KR" altLang="en-US" sz="1600" baseline="0" dirty="0" smtClean="0"/>
                        <a:t>를 수행하기 위해 </a:t>
                      </a:r>
                      <a:r>
                        <a:rPr lang="en-US" altLang="ko-KR" sz="1600" baseline="0" dirty="0" smtClean="0"/>
                        <a:t>service()</a:t>
                      </a:r>
                      <a:r>
                        <a:rPr lang="ko-KR" altLang="en-US" sz="1600" baseline="0" dirty="0" smtClean="0"/>
                        <a:t>를 통해서 호출됨</a:t>
                      </a:r>
                      <a:r>
                        <a:rPr lang="en-US" altLang="ko-KR" sz="1600" baseline="0" dirty="0" smtClean="0"/>
                        <a:t>.</a:t>
                      </a:r>
                      <a:endParaRPr lang="ko-KR" altLang="en-US" sz="1600" dirty="0"/>
                    </a:p>
                  </a:txBody>
                  <a:tcPr/>
                </a:tc>
              </a:tr>
              <a:tr h="14270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protected</a:t>
                      </a:r>
                      <a:r>
                        <a:rPr lang="en-US" altLang="ko-KR" sz="1600" baseline="0" dirty="0" smtClean="0"/>
                        <a:t> service (</a:t>
                      </a:r>
                      <a:r>
                        <a:rPr lang="en-US" altLang="ko-KR" sz="1600" baseline="0" dirty="0" err="1" smtClean="0"/>
                        <a:t>HttpServletRequest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en-US" altLang="ko-KR" sz="1600" baseline="0" dirty="0" err="1" smtClean="0"/>
                        <a:t>req</a:t>
                      </a:r>
                      <a:r>
                        <a:rPr lang="en-US" altLang="ko-KR" sz="1600" baseline="0" dirty="0" smtClean="0"/>
                        <a:t>, </a:t>
                      </a:r>
                      <a:r>
                        <a:rPr lang="en-US" altLang="ko-KR" sz="1600" baseline="0" dirty="0" err="1" smtClean="0"/>
                        <a:t>HttpServletReponse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en-US" altLang="ko-KR" sz="1600" baseline="0" dirty="0" err="1" smtClean="0"/>
                        <a:t>resp</a:t>
                      </a:r>
                      <a:r>
                        <a:rPr lang="en-US" altLang="ko-KR" sz="1600" baseline="0" dirty="0" smtClean="0"/>
                        <a:t>)</a:t>
                      </a:r>
                      <a:endParaRPr lang="ko-KR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charset="0"/>
                        <a:buChar char="•"/>
                      </a:pPr>
                      <a:r>
                        <a:rPr lang="ko-KR" altLang="en-US" sz="1600" dirty="0" smtClean="0"/>
                        <a:t>표준 </a:t>
                      </a:r>
                      <a:r>
                        <a:rPr lang="en-US" altLang="ko-KR" sz="1600" dirty="0" smtClean="0"/>
                        <a:t>HTTP request</a:t>
                      </a:r>
                      <a:r>
                        <a:rPr lang="ko-KR" altLang="en-US" sz="1600" dirty="0" smtClean="0"/>
                        <a:t>를 </a:t>
                      </a:r>
                      <a:r>
                        <a:rPr lang="en-US" altLang="ko-KR" sz="1600" dirty="0" smtClean="0"/>
                        <a:t>public service()</a:t>
                      </a:r>
                      <a:r>
                        <a:rPr lang="ko-KR" altLang="en-US" sz="1600" dirty="0" smtClean="0"/>
                        <a:t>에서 전달받아 </a:t>
                      </a:r>
                      <a:r>
                        <a:rPr lang="en-US" altLang="ko-KR" sz="1600" dirty="0" err="1" smtClean="0"/>
                        <a:t>doXXX</a:t>
                      </a:r>
                      <a:r>
                        <a:rPr lang="en-US" altLang="ko-KR" sz="1600" dirty="0" smtClean="0"/>
                        <a:t>() </a:t>
                      </a:r>
                      <a:r>
                        <a:rPr lang="ko-KR" altLang="en-US" sz="1600" dirty="0" err="1" smtClean="0"/>
                        <a:t>메서드</a:t>
                      </a:r>
                      <a:r>
                        <a:rPr lang="ko-KR" altLang="en-US" sz="1600" dirty="0" smtClean="0"/>
                        <a:t> 호출</a:t>
                      </a:r>
                      <a:endParaRPr lang="ko-KR" altLang="en-US" sz="1600" dirty="0"/>
                    </a:p>
                  </a:txBody>
                  <a:tcPr/>
                </a:tc>
              </a:tr>
              <a:tr h="14270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/>
                        <a:t>public service (</a:t>
                      </a:r>
                      <a:r>
                        <a:rPr lang="en-US" altLang="ko-KR" sz="1600" baseline="0" dirty="0" err="1" smtClean="0"/>
                        <a:t>HttpServletRequest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en-US" altLang="ko-KR" sz="1600" baseline="0" dirty="0" err="1" smtClean="0"/>
                        <a:t>req</a:t>
                      </a:r>
                      <a:r>
                        <a:rPr lang="en-US" altLang="ko-KR" sz="1600" baseline="0" dirty="0" smtClean="0"/>
                        <a:t>, </a:t>
                      </a:r>
                      <a:r>
                        <a:rPr lang="en-US" altLang="ko-KR" sz="1600" baseline="0" dirty="0" err="1" smtClean="0"/>
                        <a:t>HttpServletReponse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en-US" altLang="ko-KR" sz="1600" baseline="0" dirty="0" err="1" smtClean="0"/>
                        <a:t>resp</a:t>
                      </a:r>
                      <a:r>
                        <a:rPr lang="en-US" altLang="ko-KR" sz="1600" baseline="0" dirty="0" smtClean="0"/>
                        <a:t>)</a:t>
                      </a:r>
                      <a:endParaRPr lang="ko-KR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charset="0"/>
                        <a:buChar char="•"/>
                      </a:pPr>
                      <a:r>
                        <a:rPr lang="ko-KR" altLang="en-US" sz="1600" dirty="0" smtClean="0"/>
                        <a:t>클라이언트의 </a:t>
                      </a:r>
                      <a:r>
                        <a:rPr lang="en-US" altLang="ko-KR" sz="1600" dirty="0" smtClean="0"/>
                        <a:t>request</a:t>
                      </a:r>
                      <a:r>
                        <a:rPr lang="ko-KR" altLang="en-US" sz="1600" dirty="0" smtClean="0"/>
                        <a:t>를 </a:t>
                      </a:r>
                      <a:r>
                        <a:rPr lang="en-US" altLang="ko-KR" sz="1600" dirty="0" smtClean="0"/>
                        <a:t>protected</a:t>
                      </a:r>
                      <a:r>
                        <a:rPr lang="en-US" altLang="ko-KR" sz="1600" baseline="0" dirty="0" smtClean="0"/>
                        <a:t> service()</a:t>
                      </a:r>
                      <a:r>
                        <a:rPr lang="ko-KR" altLang="en-US" sz="1600" baseline="0" dirty="0" smtClean="0"/>
                        <a:t>에게 전달</a:t>
                      </a:r>
                      <a:r>
                        <a:rPr lang="en-US" altLang="ko-KR" sz="1600" baseline="0" dirty="0" smtClean="0"/>
                        <a:t>.</a:t>
                      </a:r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331640" y="116632"/>
            <a:ext cx="55851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err="1" smtClean="0"/>
              <a:t>HttpServlet</a:t>
            </a:r>
            <a:r>
              <a:rPr lang="ko-KR" altLang="en-US" sz="3200" b="1" dirty="0" smtClean="0"/>
              <a:t>의 </a:t>
            </a:r>
            <a:r>
              <a:rPr lang="ko-KR" altLang="en-US" sz="3200" b="1" dirty="0" err="1" smtClean="0"/>
              <a:t>여러가지</a:t>
            </a:r>
            <a:r>
              <a:rPr lang="ko-KR" altLang="en-US" sz="3200" b="1" dirty="0" smtClean="0"/>
              <a:t> 기능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09395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4804704"/>
              </p:ext>
            </p:extLst>
          </p:nvPr>
        </p:nvGraphicFramePr>
        <p:xfrm>
          <a:off x="161795" y="1556792"/>
          <a:ext cx="8784976" cy="27049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2208"/>
                <a:gridCol w="1872208"/>
                <a:gridCol w="5040560"/>
              </a:tblGrid>
              <a:tr h="3709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생명주기 단계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호출 </a:t>
                      </a:r>
                      <a:r>
                        <a:rPr lang="ko-KR" altLang="en-US" sz="2000" dirty="0" err="1" smtClean="0"/>
                        <a:t>메서드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특징</a:t>
                      </a:r>
                      <a:endParaRPr lang="ko-KR" altLang="en-US" sz="2000" dirty="0"/>
                    </a:p>
                  </a:txBody>
                  <a:tcPr/>
                </a:tc>
              </a:tr>
              <a:tr h="69325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dirty="0" smtClean="0"/>
                        <a:t>초기화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charset="0"/>
                        <a:buNone/>
                      </a:pPr>
                      <a:r>
                        <a:rPr lang="en-US" altLang="ko-KR" sz="2000" dirty="0" err="1" smtClean="0"/>
                        <a:t>init</a:t>
                      </a:r>
                      <a:r>
                        <a:rPr lang="en-US" altLang="ko-KR" sz="2000" dirty="0" smtClean="0"/>
                        <a:t>()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charset="0"/>
                        <a:buChar char="•"/>
                      </a:pPr>
                      <a:r>
                        <a:rPr lang="ko-KR" altLang="en-US" sz="1800" dirty="0" err="1" smtClean="0"/>
                        <a:t>서블릿</a:t>
                      </a:r>
                      <a:r>
                        <a:rPr lang="ko-KR" altLang="en-US" sz="1800" dirty="0" smtClean="0"/>
                        <a:t> 요청 시 맨 처음 한 번만 호출</a:t>
                      </a:r>
                      <a:r>
                        <a:rPr lang="en-US" altLang="ko-KR" sz="1800" dirty="0" smtClean="0"/>
                        <a:t>.</a:t>
                      </a:r>
                    </a:p>
                    <a:p>
                      <a:pPr marL="285750" indent="-285750" algn="l" latinLnBrk="1">
                        <a:buFont typeface="Arial" charset="0"/>
                        <a:buChar char="•"/>
                      </a:pPr>
                      <a:r>
                        <a:rPr lang="ko-KR" altLang="en-US" sz="1800" dirty="0" err="1" smtClean="0"/>
                        <a:t>서블릿</a:t>
                      </a:r>
                      <a:r>
                        <a:rPr lang="ko-KR" altLang="en-US" sz="1800" dirty="0" smtClean="0"/>
                        <a:t> 생성시 초기화 작업을 주로 수행</a:t>
                      </a:r>
                      <a:r>
                        <a:rPr lang="en-US" altLang="ko-KR" sz="1800" dirty="0" smtClean="0"/>
                        <a:t>.</a:t>
                      </a:r>
                      <a:endParaRPr lang="ko-KR" altLang="en-US" sz="1800" dirty="0"/>
                    </a:p>
                  </a:txBody>
                  <a:tcPr/>
                </a:tc>
              </a:tr>
              <a:tr h="64975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dirty="0" smtClean="0"/>
                        <a:t>작업수행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charset="0"/>
                        <a:buNone/>
                      </a:pPr>
                      <a:r>
                        <a:rPr lang="en-US" altLang="ko-KR" sz="2000" dirty="0" err="1" smtClean="0"/>
                        <a:t>doGet</a:t>
                      </a:r>
                      <a:r>
                        <a:rPr lang="en-US" altLang="ko-KR" sz="2000" dirty="0" smtClean="0"/>
                        <a:t>()</a:t>
                      </a:r>
                    </a:p>
                    <a:p>
                      <a:pPr marL="0" indent="0" algn="l" latinLnBrk="1">
                        <a:buFont typeface="Arial" charset="0"/>
                        <a:buNone/>
                      </a:pPr>
                      <a:r>
                        <a:rPr lang="en-US" altLang="ko-KR" sz="2000" dirty="0" err="1" smtClean="0"/>
                        <a:t>doPost</a:t>
                      </a:r>
                      <a:r>
                        <a:rPr lang="en-US" altLang="ko-KR" sz="2000" dirty="0" smtClean="0"/>
                        <a:t>()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charset="0"/>
                        <a:buChar char="•"/>
                      </a:pPr>
                      <a:r>
                        <a:rPr lang="ko-KR" altLang="en-US" sz="1800" dirty="0" err="1" smtClean="0"/>
                        <a:t>서블릿</a:t>
                      </a:r>
                      <a:r>
                        <a:rPr lang="ko-KR" altLang="en-US" sz="1800" dirty="0" smtClean="0"/>
                        <a:t> 요청 시 매번 호출</a:t>
                      </a:r>
                      <a:r>
                        <a:rPr lang="en-US" altLang="ko-KR" sz="1800" dirty="0" smtClean="0"/>
                        <a:t>.</a:t>
                      </a:r>
                    </a:p>
                    <a:p>
                      <a:pPr marL="285750" indent="-285750" algn="l" latinLnBrk="1">
                        <a:buFont typeface="Arial" charset="0"/>
                        <a:buChar char="•"/>
                      </a:pPr>
                      <a:r>
                        <a:rPr lang="ko-KR" altLang="en-US" sz="1800" dirty="0" smtClean="0"/>
                        <a:t>실제로 클라이언트가 요청하는 작업을 수행</a:t>
                      </a:r>
                      <a:endParaRPr lang="ko-KR" altLang="en-US" sz="1800" dirty="0"/>
                    </a:p>
                  </a:txBody>
                  <a:tcPr/>
                </a:tc>
              </a:tr>
              <a:tr h="64807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dirty="0" smtClean="0"/>
                        <a:t>종료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altLang="ko-KR" sz="2000" dirty="0" smtClean="0"/>
                        <a:t>destroy()</a:t>
                      </a:r>
                      <a:endParaRPr lang="ko-KR" altLang="en-US" sz="2000" dirty="0" smtClean="0"/>
                    </a:p>
                    <a:p>
                      <a:pPr marL="285750" indent="-285750" algn="l" latinLnBrk="1">
                        <a:buFont typeface="Arial" charset="0"/>
                        <a:buChar char="•"/>
                      </a:pP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charset="0"/>
                        <a:buChar char="•"/>
                      </a:pPr>
                      <a:r>
                        <a:rPr lang="ko-KR" altLang="en-US" sz="1800" dirty="0" err="1" smtClean="0"/>
                        <a:t>서블릿이</a:t>
                      </a:r>
                      <a:r>
                        <a:rPr lang="ko-KR" altLang="en-US" sz="1800" dirty="0" smtClean="0"/>
                        <a:t> 기능을 수행하고 메모리에서 소멸될 때 호출</a:t>
                      </a:r>
                      <a:r>
                        <a:rPr lang="en-US" altLang="ko-KR" sz="1800" dirty="0" smtClean="0"/>
                        <a:t>.</a:t>
                      </a:r>
                    </a:p>
                    <a:p>
                      <a:pPr marL="285750" indent="-285750" algn="l" latinLnBrk="1">
                        <a:buFont typeface="Arial" charset="0"/>
                        <a:buChar char="•"/>
                      </a:pPr>
                      <a:r>
                        <a:rPr lang="ko-KR" altLang="en-US" sz="1800" dirty="0" err="1" smtClean="0"/>
                        <a:t>서블릿의</a:t>
                      </a:r>
                      <a:r>
                        <a:rPr lang="ko-KR" altLang="en-US" sz="1800" dirty="0" smtClean="0"/>
                        <a:t> 마무리 작업을 주로 수행</a:t>
                      </a:r>
                      <a:r>
                        <a:rPr lang="en-US" altLang="ko-KR" sz="1800" dirty="0" smtClean="0"/>
                        <a:t>.</a:t>
                      </a:r>
                      <a:endParaRPr lang="ko-KR" alt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187624" y="332656"/>
            <a:ext cx="67333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err="1" smtClean="0"/>
              <a:t>서블릿의</a:t>
            </a:r>
            <a:r>
              <a:rPr lang="ko-KR" altLang="en-US" sz="3200" b="1" dirty="0" smtClean="0"/>
              <a:t> 생명주기</a:t>
            </a:r>
            <a:r>
              <a:rPr lang="en-US" altLang="ko-KR" sz="3200" b="1" dirty="0" smtClean="0"/>
              <a:t>(Life Cycle)</a:t>
            </a:r>
            <a:r>
              <a:rPr lang="ko-KR" altLang="en-US" sz="3200" b="1" dirty="0" smtClean="0"/>
              <a:t> 기능</a:t>
            </a:r>
            <a:endParaRPr lang="ko-KR" altLang="en-US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59955" y="4941168"/>
            <a:ext cx="63260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ko-KR" b="1" dirty="0" err="1" smtClean="0"/>
              <a:t>doGet</a:t>
            </a:r>
            <a:r>
              <a:rPr lang="en-US" altLang="ko-KR" b="1" dirty="0" smtClean="0"/>
              <a:t>() </a:t>
            </a:r>
            <a:r>
              <a:rPr lang="ko-KR" altLang="en-US" b="1" dirty="0" smtClean="0"/>
              <a:t>이나 </a:t>
            </a:r>
            <a:r>
              <a:rPr lang="en-US" altLang="ko-KR" b="1" dirty="0" err="1" smtClean="0"/>
              <a:t>doPost</a:t>
            </a:r>
            <a:r>
              <a:rPr lang="en-US" altLang="ko-KR" b="1" dirty="0" smtClean="0"/>
              <a:t>()</a:t>
            </a:r>
            <a:r>
              <a:rPr lang="ko-KR" altLang="en-US" b="1" dirty="0" smtClean="0"/>
              <a:t>와 같이 </a:t>
            </a:r>
            <a:r>
              <a:rPr lang="en-US" altLang="ko-KR" b="1" dirty="0" smtClean="0"/>
              <a:t>do</a:t>
            </a:r>
            <a:r>
              <a:rPr lang="ko-KR" altLang="en-US" b="1" dirty="0" smtClean="0"/>
              <a:t>로 시작하는 </a:t>
            </a:r>
            <a:r>
              <a:rPr lang="ko-KR" altLang="en-US" b="1" dirty="0" err="1" smtClean="0"/>
              <a:t>메서드는</a:t>
            </a:r>
            <a:r>
              <a:rPr lang="ko-KR" altLang="en-US" b="1" dirty="0" smtClean="0"/>
              <a:t> </a:t>
            </a:r>
            <a:endParaRPr lang="en-US" altLang="ko-KR" b="1" dirty="0" smtClean="0"/>
          </a:p>
          <a:p>
            <a:r>
              <a:rPr lang="en-US" altLang="ko-KR" b="1" dirty="0" smtClean="0"/>
              <a:t>   </a:t>
            </a:r>
            <a:r>
              <a:rPr lang="ko-KR" altLang="en-US" b="1" dirty="0" err="1" smtClean="0"/>
              <a:t>서블릿의</a:t>
            </a:r>
            <a:r>
              <a:rPr lang="ko-KR" altLang="en-US" b="1" dirty="0" smtClean="0"/>
              <a:t> 핵심 기능을 처리하므로 반드시 구현해야 함</a:t>
            </a:r>
            <a:r>
              <a:rPr lang="en-US" altLang="ko-KR" b="1" dirty="0" smtClean="0"/>
              <a:t>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011249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87624" y="332656"/>
            <a:ext cx="51259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err="1" smtClean="0"/>
              <a:t>FirstServlet</a:t>
            </a:r>
            <a:r>
              <a:rPr lang="ko-KR" altLang="en-US" sz="3200" b="1" dirty="0" smtClean="0"/>
              <a:t>을 이용한 실습</a:t>
            </a:r>
            <a:endParaRPr lang="ko-KR" altLang="en-US" sz="3200" b="1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92747" y="1731499"/>
            <a:ext cx="4198066" cy="5040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20114" y="1798861"/>
            <a:ext cx="3743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사용자 정의 </a:t>
            </a:r>
            <a:r>
              <a:rPr lang="ko-KR" altLang="en-US" b="1" dirty="0" err="1" smtClean="0"/>
              <a:t>서블릿</a:t>
            </a:r>
            <a:r>
              <a:rPr lang="ko-KR" altLang="en-US" b="1" dirty="0" smtClean="0"/>
              <a:t> 클래스 만들기</a:t>
            </a:r>
            <a:endParaRPr lang="ko-KR" altLang="en-US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92747" y="2867926"/>
            <a:ext cx="4198066" cy="5040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40037" y="2935288"/>
            <a:ext cx="3199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/>
              <a:t>서블릿</a:t>
            </a:r>
            <a:r>
              <a:rPr lang="ko-KR" altLang="en-US" b="1" dirty="0" smtClean="0"/>
              <a:t> 생명주기 </a:t>
            </a:r>
            <a:r>
              <a:rPr lang="ko-KR" altLang="en-US" b="1" dirty="0" err="1" smtClean="0"/>
              <a:t>메서드</a:t>
            </a:r>
            <a:r>
              <a:rPr lang="ko-KR" altLang="en-US" b="1" dirty="0" smtClean="0"/>
              <a:t> 구현</a:t>
            </a:r>
            <a:endParaRPr lang="ko-KR" altLang="en-US" b="1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492747" y="4035044"/>
            <a:ext cx="4198066" cy="5040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619672" y="4102406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/>
              <a:t>서블릿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매핑</a:t>
            </a:r>
            <a:r>
              <a:rPr lang="ko-KR" altLang="en-US" b="1" dirty="0" smtClean="0"/>
              <a:t> 작업</a:t>
            </a:r>
            <a:endParaRPr lang="ko-KR" altLang="en-US" b="1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473173" y="5229200"/>
            <a:ext cx="4617873" cy="5040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67544" y="5296562"/>
            <a:ext cx="46490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웹 브라우저에서 </a:t>
            </a:r>
            <a:r>
              <a:rPr lang="ko-KR" altLang="en-US" sz="1600" b="1" dirty="0" err="1" smtClean="0"/>
              <a:t>서블릿</a:t>
            </a:r>
            <a:r>
              <a:rPr lang="ko-KR" altLang="en-US" sz="1600" b="1" dirty="0" smtClean="0"/>
              <a:t> </a:t>
            </a:r>
            <a:r>
              <a:rPr lang="ko-KR" altLang="en-US" sz="1600" b="1" dirty="0" err="1" smtClean="0"/>
              <a:t>매핑</a:t>
            </a:r>
            <a:r>
              <a:rPr lang="ko-KR" altLang="en-US" sz="1600" b="1" dirty="0" smtClean="0"/>
              <a:t> 이름으로 요청하기</a:t>
            </a:r>
            <a:endParaRPr lang="ko-KR" altLang="en-US" sz="1600" b="1" dirty="0"/>
          </a:p>
        </p:txBody>
      </p:sp>
      <p:sp>
        <p:nvSpPr>
          <p:cNvPr id="15" name="아래쪽 화살표 14"/>
          <p:cNvSpPr/>
          <p:nvPr/>
        </p:nvSpPr>
        <p:spPr>
          <a:xfrm>
            <a:off x="2226415" y="2326215"/>
            <a:ext cx="484632" cy="4971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아래쪽 화살표 15"/>
          <p:cNvSpPr/>
          <p:nvPr/>
        </p:nvSpPr>
        <p:spPr>
          <a:xfrm>
            <a:off x="2226415" y="3506915"/>
            <a:ext cx="484632" cy="4971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아래쪽 화살표 16"/>
          <p:cNvSpPr/>
          <p:nvPr/>
        </p:nvSpPr>
        <p:spPr>
          <a:xfrm>
            <a:off x="2226415" y="4653136"/>
            <a:ext cx="484632" cy="4971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5436096" y="2133475"/>
            <a:ext cx="334899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실제 웹 프로그래밍에서 사용</a:t>
            </a:r>
            <a:endParaRPr lang="en-US" altLang="ko-KR" dirty="0" smtClean="0"/>
          </a:p>
          <a:p>
            <a:r>
              <a:rPr lang="ko-KR" altLang="en-US" dirty="0" smtClean="0"/>
              <a:t>되는 사용자 </a:t>
            </a:r>
            <a:r>
              <a:rPr lang="ko-KR" altLang="en-US" dirty="0" err="1" smtClean="0"/>
              <a:t>서블릿은</a:t>
            </a:r>
            <a:endParaRPr lang="en-US" altLang="ko-KR" dirty="0" smtClean="0"/>
          </a:p>
          <a:p>
            <a:r>
              <a:rPr lang="en-US" altLang="ko-KR" dirty="0" err="1" smtClean="0"/>
              <a:t>HttpSevlet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클래스를 상속받아</a:t>
            </a:r>
            <a:endParaRPr lang="en-US" altLang="ko-KR" dirty="0" smtClean="0"/>
          </a:p>
          <a:p>
            <a:r>
              <a:rPr lang="ko-KR" altLang="en-US" dirty="0" err="1" smtClean="0"/>
              <a:t>만듬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3</a:t>
            </a:r>
            <a:r>
              <a:rPr lang="ko-KR" altLang="en-US" dirty="0" smtClean="0"/>
              <a:t>개의 생명주기 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init</a:t>
            </a:r>
            <a:r>
              <a:rPr lang="en-US" altLang="ko-KR" dirty="0" smtClean="0"/>
              <a:t>(), </a:t>
            </a:r>
          </a:p>
          <a:p>
            <a:r>
              <a:rPr lang="en-US" altLang="ko-KR" dirty="0" err="1" smtClean="0"/>
              <a:t>doGet</a:t>
            </a:r>
            <a:r>
              <a:rPr lang="en-US" altLang="ko-KR" dirty="0" smtClean="0"/>
              <a:t>(), </a:t>
            </a:r>
            <a:r>
              <a:rPr lang="en-US" altLang="ko-KR" dirty="0" err="1" smtClean="0"/>
              <a:t>destory</a:t>
            </a:r>
            <a:r>
              <a:rPr lang="en-US" altLang="ko-KR" dirty="0" smtClean="0"/>
              <a:t>() </a:t>
            </a:r>
            <a:r>
              <a:rPr lang="ko-KR" altLang="en-US" dirty="0" err="1" smtClean="0"/>
              <a:t>메서드를</a:t>
            </a:r>
            <a:endParaRPr lang="en-US" altLang="ko-KR" dirty="0" smtClean="0"/>
          </a:p>
          <a:p>
            <a:r>
              <a:rPr lang="ko-KR" altLang="en-US" dirty="0" err="1" smtClean="0"/>
              <a:t>오바라이딩해서</a:t>
            </a:r>
            <a:r>
              <a:rPr lang="ko-KR" altLang="en-US" dirty="0" smtClean="0"/>
              <a:t> 기능을 구현</a:t>
            </a:r>
            <a:r>
              <a:rPr lang="ko-KR" altLang="en-US" dirty="0"/>
              <a:t>함</a:t>
            </a:r>
          </a:p>
        </p:txBody>
      </p:sp>
    </p:spTree>
    <p:extLst>
      <p:ext uri="{BB962C8B-B14F-4D97-AF65-F5344CB8AC3E}">
        <p14:creationId xmlns:p14="http://schemas.microsoft.com/office/powerpoint/2010/main" val="1465364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87624" y="332656"/>
            <a:ext cx="33457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err="1" smtClean="0"/>
              <a:t>서블릿</a:t>
            </a:r>
            <a:r>
              <a:rPr lang="ko-KR" altLang="en-US" sz="3200" b="1" dirty="0" smtClean="0"/>
              <a:t> 동작 과정</a:t>
            </a:r>
            <a:endParaRPr lang="ko-KR" altLang="en-US" sz="32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6647" y="1916832"/>
            <a:ext cx="1537445" cy="1257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6646" y="4005064"/>
            <a:ext cx="1537445" cy="1257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67544" y="1515522"/>
            <a:ext cx="40833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1. </a:t>
            </a:r>
            <a:r>
              <a:rPr lang="en-US" altLang="ko-KR" sz="1600" dirty="0" smtClean="0">
                <a:hlinkClick r:id="rId3"/>
              </a:rPr>
              <a:t>http://localhost:8089/pro05/first</a:t>
            </a:r>
            <a:r>
              <a:rPr lang="ko-KR" altLang="en-US" sz="1600" dirty="0" smtClean="0"/>
              <a:t>로 요청</a:t>
            </a:r>
            <a:endParaRPr lang="ko-KR" alt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1475656" y="3174337"/>
            <a:ext cx="14318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&lt;</a:t>
            </a:r>
            <a:r>
              <a:rPr lang="ko-KR" altLang="en-US" sz="1400" dirty="0" smtClean="0"/>
              <a:t>클라이언트</a:t>
            </a:r>
            <a:r>
              <a:rPr lang="en-US" altLang="ko-KR" sz="1400" dirty="0" smtClean="0"/>
              <a:t>1&gt;</a:t>
            </a:r>
            <a:endParaRPr lang="ko-KR" alt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1399467" y="5291470"/>
            <a:ext cx="14318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&lt;</a:t>
            </a:r>
            <a:r>
              <a:rPr lang="ko-KR" altLang="en-US" sz="1400" dirty="0" smtClean="0"/>
              <a:t>클라이언트</a:t>
            </a:r>
            <a:r>
              <a:rPr lang="en-US" altLang="ko-KR" sz="1400" dirty="0"/>
              <a:t>2</a:t>
            </a:r>
            <a:r>
              <a:rPr lang="en-US" altLang="ko-KR" sz="1400" dirty="0" smtClean="0"/>
              <a:t>&gt;</a:t>
            </a:r>
            <a:endParaRPr lang="ko-KR" altLang="en-US" sz="1400" dirty="0"/>
          </a:p>
        </p:txBody>
      </p:sp>
      <p:sp>
        <p:nvSpPr>
          <p:cNvPr id="9" name="타원 8"/>
          <p:cNvSpPr/>
          <p:nvPr/>
        </p:nvSpPr>
        <p:spPr>
          <a:xfrm>
            <a:off x="3707904" y="2996952"/>
            <a:ext cx="1440160" cy="7920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729021" y="3208330"/>
            <a:ext cx="1419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/>
              <a:t>FirstServlet</a:t>
            </a:r>
            <a:endParaRPr lang="ko-KR" alt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5076056" y="1239241"/>
            <a:ext cx="41159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2. </a:t>
            </a:r>
            <a:r>
              <a:rPr lang="en-US" altLang="ko-KR" sz="1600" dirty="0" err="1" smtClean="0"/>
              <a:t>FirstServlet</a:t>
            </a:r>
            <a:r>
              <a:rPr lang="ko-KR" altLang="en-US" sz="1600" dirty="0" smtClean="0"/>
              <a:t>이 메모리에 존재하는지 확인</a:t>
            </a:r>
            <a:endParaRPr lang="ko-KR" altLang="en-US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5580112" y="2060848"/>
            <a:ext cx="29458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3.FirstServlet</a:t>
            </a:r>
            <a:r>
              <a:rPr lang="ko-KR" altLang="en-US" sz="1600" dirty="0" smtClean="0"/>
              <a:t>을 메모리에 로드</a:t>
            </a:r>
            <a:endParaRPr lang="ko-KR" alt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6516216" y="3208330"/>
            <a:ext cx="15247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4. </a:t>
            </a:r>
            <a:r>
              <a:rPr lang="en-US" altLang="ko-KR" sz="1600" dirty="0" err="1" smtClean="0"/>
              <a:t>Init</a:t>
            </a:r>
            <a:r>
              <a:rPr lang="en-US" altLang="ko-KR" sz="1600" dirty="0" smtClean="0"/>
              <a:t>()</a:t>
            </a:r>
            <a:r>
              <a:rPr lang="ko-KR" altLang="en-US" sz="1600" dirty="0" smtClean="0"/>
              <a:t>을 호출</a:t>
            </a:r>
            <a:endParaRPr lang="ko-KR" altLang="en-US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5724128" y="4633816"/>
            <a:ext cx="29127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5. </a:t>
            </a:r>
            <a:r>
              <a:rPr lang="en-US" altLang="ko-KR" sz="1600" dirty="0" err="1" smtClean="0"/>
              <a:t>doGet</a:t>
            </a:r>
            <a:r>
              <a:rPr lang="en-US" altLang="ko-KR" sz="1600" dirty="0" smtClean="0"/>
              <a:t>() </a:t>
            </a:r>
            <a:r>
              <a:rPr lang="ko-KR" altLang="en-US" sz="1600" dirty="0" smtClean="0"/>
              <a:t>또는 </a:t>
            </a:r>
            <a:r>
              <a:rPr lang="en-US" altLang="ko-KR" sz="1600" dirty="0" err="1" smtClean="0"/>
              <a:t>doPost</a:t>
            </a:r>
            <a:r>
              <a:rPr lang="en-US" altLang="ko-KR" sz="1600" dirty="0" smtClean="0"/>
              <a:t>() </a:t>
            </a:r>
            <a:r>
              <a:rPr lang="ko-KR" altLang="en-US" sz="1600" dirty="0" smtClean="0"/>
              <a:t>호출</a:t>
            </a:r>
            <a:endParaRPr lang="ko-KR" altLang="en-US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5724128" y="5445358"/>
            <a:ext cx="12362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6. </a:t>
            </a:r>
            <a:r>
              <a:rPr lang="ko-KR" altLang="en-US" sz="1600" dirty="0" smtClean="0"/>
              <a:t>결과응답</a:t>
            </a:r>
            <a:endParaRPr lang="ko-KR" altLang="en-US" sz="1600" dirty="0"/>
          </a:p>
        </p:txBody>
      </p:sp>
      <p:cxnSp>
        <p:nvCxnSpPr>
          <p:cNvPr id="27" name="직선 화살표 연결선 26"/>
          <p:cNvCxnSpPr>
            <a:stCxn id="9" idx="7"/>
          </p:cNvCxnSpPr>
          <p:nvPr/>
        </p:nvCxnSpPr>
        <p:spPr>
          <a:xfrm flipV="1">
            <a:off x="4937157" y="2399402"/>
            <a:ext cx="642955" cy="71354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937157" y="2412378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No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31" name="직선 화살표 연결선 30"/>
          <p:cNvCxnSpPr>
            <a:endCxn id="24" idx="1"/>
          </p:cNvCxnSpPr>
          <p:nvPr/>
        </p:nvCxnSpPr>
        <p:spPr>
          <a:xfrm>
            <a:off x="4937157" y="3789040"/>
            <a:ext cx="786971" cy="10140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7" name="TextBox 1026"/>
          <p:cNvSpPr txBox="1"/>
          <p:nvPr/>
        </p:nvSpPr>
        <p:spPr>
          <a:xfrm>
            <a:off x="5258634" y="4149080"/>
            <a:ext cx="515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Yes</a:t>
            </a:r>
            <a:endParaRPr lang="ko-KR" altLang="en-US" dirty="0"/>
          </a:p>
        </p:txBody>
      </p:sp>
      <p:cxnSp>
        <p:nvCxnSpPr>
          <p:cNvPr id="36" name="직선 화살표 연결선 35"/>
          <p:cNvCxnSpPr>
            <a:stCxn id="1026" idx="3"/>
            <a:endCxn id="9" idx="1"/>
          </p:cNvCxnSpPr>
          <p:nvPr/>
        </p:nvCxnSpPr>
        <p:spPr>
          <a:xfrm>
            <a:off x="2884092" y="2545585"/>
            <a:ext cx="1034719" cy="56736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직선 화살표 연결선 1030"/>
          <p:cNvCxnSpPr>
            <a:endCxn id="9" idx="3"/>
          </p:cNvCxnSpPr>
          <p:nvPr/>
        </p:nvCxnSpPr>
        <p:spPr>
          <a:xfrm flipV="1">
            <a:off x="2907458" y="3673041"/>
            <a:ext cx="1011353" cy="9607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6" name="직선 화살표 연결선 1035"/>
          <p:cNvCxnSpPr>
            <a:stCxn id="25" idx="1"/>
          </p:cNvCxnSpPr>
          <p:nvPr/>
        </p:nvCxnSpPr>
        <p:spPr>
          <a:xfrm flipH="1" flipV="1">
            <a:off x="3059832" y="4972370"/>
            <a:ext cx="2664296" cy="6422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stCxn id="25" idx="1"/>
          </p:cNvCxnSpPr>
          <p:nvPr/>
        </p:nvCxnSpPr>
        <p:spPr>
          <a:xfrm flipH="1" flipV="1">
            <a:off x="2907458" y="2996952"/>
            <a:ext cx="2816670" cy="261768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22" idx="2"/>
            <a:endCxn id="23" idx="0"/>
          </p:cNvCxnSpPr>
          <p:nvPr/>
        </p:nvCxnSpPr>
        <p:spPr>
          <a:xfrm>
            <a:off x="7053015" y="2399402"/>
            <a:ext cx="225589" cy="80892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>
            <a:endCxn id="24" idx="0"/>
          </p:cNvCxnSpPr>
          <p:nvPr/>
        </p:nvCxnSpPr>
        <p:spPr>
          <a:xfrm>
            <a:off x="7180520" y="3673041"/>
            <a:ext cx="1" cy="96077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/>
          <p:nvPr/>
        </p:nvCxnSpPr>
        <p:spPr>
          <a:xfrm>
            <a:off x="6370940" y="5082090"/>
            <a:ext cx="0" cy="4187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/>
          <p:nvPr/>
        </p:nvCxnSpPr>
        <p:spPr>
          <a:xfrm>
            <a:off x="6516216" y="5085184"/>
            <a:ext cx="1" cy="40746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2842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3115</TotalTime>
  <Words>2862</Words>
  <Application>Microsoft Office PowerPoint</Application>
  <PresentationFormat>화면 슬라이드 쇼(4:3)</PresentationFormat>
  <Paragraphs>594</Paragraphs>
  <Slides>48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48</vt:i4>
      </vt:variant>
    </vt:vector>
  </HeadingPairs>
  <TitlesOfParts>
    <vt:vector size="49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76</cp:revision>
  <dcterms:created xsi:type="dcterms:W3CDTF">2019-08-19T02:45:50Z</dcterms:created>
  <dcterms:modified xsi:type="dcterms:W3CDTF">2019-11-13T08:47:28Z</dcterms:modified>
</cp:coreProperties>
</file>