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83" r:id="rId3"/>
    <p:sldId id="277" r:id="rId4"/>
    <p:sldId id="278" r:id="rId5"/>
    <p:sldId id="284" r:id="rId6"/>
    <p:sldId id="281" r:id="rId7"/>
    <p:sldId id="280" r:id="rId8"/>
    <p:sldId id="279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EDE9"/>
    <a:srgbClr val="B6EEEA"/>
    <a:srgbClr val="C9F0ED"/>
    <a:srgbClr val="E3F3F2"/>
    <a:srgbClr val="FFCCFF"/>
    <a:srgbClr val="3AA89F"/>
    <a:srgbClr val="0B3959"/>
    <a:srgbClr val="FFFFFF"/>
    <a:srgbClr val="CDF0EE"/>
    <a:srgbClr val="BFE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3D482-9D4B-4AA7-88C8-0A7BDC47C1E8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FC9D5E8F-999E-4FD8-8035-95E3683D3704}">
      <dgm:prSet phldrT="[텍스트]"/>
      <dgm:spPr>
        <a:solidFill>
          <a:srgbClr val="B1EDE9"/>
        </a:solidFill>
        <a:ln>
          <a:solidFill>
            <a:srgbClr val="65DDD4"/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지방 이탈</a:t>
          </a:r>
        </a:p>
      </dgm:t>
    </dgm:pt>
    <dgm:pt modelId="{380B1782-9C9F-4717-86F2-73111F532088}" type="parTrans" cxnId="{23FAE09C-D447-49AE-BFAA-77A3BBBBBFE8}">
      <dgm:prSet/>
      <dgm:spPr/>
      <dgm:t>
        <a:bodyPr/>
        <a:lstStyle/>
        <a:p>
          <a:pPr latinLnBrk="1"/>
          <a:endParaRPr lang="ko-KR" altLang="en-US"/>
        </a:p>
      </dgm:t>
    </dgm:pt>
    <dgm:pt modelId="{B91A1A60-E82C-4250-A3A3-6ED750B101F9}" type="sibTrans" cxnId="{23FAE09C-D447-49AE-BFAA-77A3BBBBBFE8}">
      <dgm:prSet/>
      <dgm:spPr/>
      <dgm:t>
        <a:bodyPr/>
        <a:lstStyle/>
        <a:p>
          <a:pPr latinLnBrk="1"/>
          <a:endParaRPr lang="ko-KR" altLang="en-US"/>
        </a:p>
      </dgm:t>
    </dgm:pt>
    <dgm:pt modelId="{9C6839F1-A1DA-4160-9200-0D4CCF123114}">
      <dgm:prSet phldrT="[텍스트]"/>
      <dgm:spPr>
        <a:solidFill>
          <a:srgbClr val="CDF0EE"/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인구 불균형</a:t>
          </a:r>
        </a:p>
      </dgm:t>
    </dgm:pt>
    <dgm:pt modelId="{DA5D2C1E-1038-4CB2-B285-2D6B3F256CE8}" type="parTrans" cxnId="{AB84CCFA-D72A-446D-A96C-DBE4EC653EE6}">
      <dgm:prSet/>
      <dgm:spPr/>
      <dgm:t>
        <a:bodyPr/>
        <a:lstStyle/>
        <a:p>
          <a:pPr latinLnBrk="1"/>
          <a:endParaRPr lang="ko-KR" altLang="en-US"/>
        </a:p>
      </dgm:t>
    </dgm:pt>
    <dgm:pt modelId="{F6F13727-FC5A-4EB9-8487-F2272463DAE3}" type="sibTrans" cxnId="{AB84CCFA-D72A-446D-A96C-DBE4EC653EE6}">
      <dgm:prSet/>
      <dgm:spPr/>
      <dgm:t>
        <a:bodyPr/>
        <a:lstStyle/>
        <a:p>
          <a:pPr latinLnBrk="1"/>
          <a:endParaRPr lang="ko-KR" altLang="en-US"/>
        </a:p>
      </dgm:t>
    </dgm:pt>
    <dgm:pt modelId="{B1EC26B1-0C00-41D4-9C31-B90F47AC16BC}">
      <dgm:prSet phldrT="[텍스트]"/>
      <dgm:spPr>
        <a:solidFill>
          <a:srgbClr val="FFFFFF"/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</a:rPr>
            <a:t>지방 소멸화</a:t>
          </a:r>
        </a:p>
      </dgm:t>
    </dgm:pt>
    <dgm:pt modelId="{3C65ED91-A5C9-45C7-A02B-8B79DEE55420}" type="parTrans" cxnId="{5CF5BF16-1D65-4548-92D7-AF5A50307A87}">
      <dgm:prSet/>
      <dgm:spPr/>
      <dgm:t>
        <a:bodyPr/>
        <a:lstStyle/>
        <a:p>
          <a:pPr latinLnBrk="1"/>
          <a:endParaRPr lang="ko-KR" altLang="en-US"/>
        </a:p>
      </dgm:t>
    </dgm:pt>
    <dgm:pt modelId="{73C09ED6-666C-422E-B71E-B3691F9EB8F3}" type="sibTrans" cxnId="{5CF5BF16-1D65-4548-92D7-AF5A50307A87}">
      <dgm:prSet/>
      <dgm:spPr/>
      <dgm:t>
        <a:bodyPr/>
        <a:lstStyle/>
        <a:p>
          <a:pPr latinLnBrk="1"/>
          <a:endParaRPr lang="ko-KR" altLang="en-US"/>
        </a:p>
      </dgm:t>
    </dgm:pt>
    <dgm:pt modelId="{A48C1687-4FE8-4028-9C3E-EACA6E731685}" type="pres">
      <dgm:prSet presAssocID="{1E83D482-9D4B-4AA7-88C8-0A7BDC47C1E8}" presName="CompostProcess" presStyleCnt="0">
        <dgm:presLayoutVars>
          <dgm:dir/>
          <dgm:resizeHandles val="exact"/>
        </dgm:presLayoutVars>
      </dgm:prSet>
      <dgm:spPr/>
    </dgm:pt>
    <dgm:pt modelId="{E7F97C85-3710-42B9-9E27-B8D0518AC895}" type="pres">
      <dgm:prSet presAssocID="{1E83D482-9D4B-4AA7-88C8-0A7BDC47C1E8}" presName="arrow" presStyleLbl="bgShp" presStyleIdx="0" presStyleCnt="1"/>
      <dgm:spPr/>
    </dgm:pt>
    <dgm:pt modelId="{6C4ECC72-1B62-4F14-9785-9BD550C70C18}" type="pres">
      <dgm:prSet presAssocID="{1E83D482-9D4B-4AA7-88C8-0A7BDC47C1E8}" presName="linearProcess" presStyleCnt="0"/>
      <dgm:spPr/>
    </dgm:pt>
    <dgm:pt modelId="{17D7B5B4-1872-4157-9C74-DA2C41494FB9}" type="pres">
      <dgm:prSet presAssocID="{FC9D5E8F-999E-4FD8-8035-95E3683D3704}" presName="textNode" presStyleLbl="node1" presStyleIdx="0" presStyleCnt="3">
        <dgm:presLayoutVars>
          <dgm:bulletEnabled val="1"/>
        </dgm:presLayoutVars>
      </dgm:prSet>
      <dgm:spPr/>
    </dgm:pt>
    <dgm:pt modelId="{384699BC-5C0A-4C48-B9AD-AE91D6EB9FA7}" type="pres">
      <dgm:prSet presAssocID="{B91A1A60-E82C-4250-A3A3-6ED750B101F9}" presName="sibTrans" presStyleCnt="0"/>
      <dgm:spPr/>
    </dgm:pt>
    <dgm:pt modelId="{49B5D45B-2511-4B9F-B172-8572060BEFE2}" type="pres">
      <dgm:prSet presAssocID="{9C6839F1-A1DA-4160-9200-0D4CCF123114}" presName="textNode" presStyleLbl="node1" presStyleIdx="1" presStyleCnt="3">
        <dgm:presLayoutVars>
          <dgm:bulletEnabled val="1"/>
        </dgm:presLayoutVars>
      </dgm:prSet>
      <dgm:spPr/>
    </dgm:pt>
    <dgm:pt modelId="{871A891A-6B28-456E-8670-809CE0A96C6C}" type="pres">
      <dgm:prSet presAssocID="{F6F13727-FC5A-4EB9-8487-F2272463DAE3}" presName="sibTrans" presStyleCnt="0"/>
      <dgm:spPr/>
    </dgm:pt>
    <dgm:pt modelId="{DC343667-E487-4E70-BC96-389068389DA8}" type="pres">
      <dgm:prSet presAssocID="{B1EC26B1-0C00-41D4-9C31-B90F47AC16B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CF5BF16-1D65-4548-92D7-AF5A50307A87}" srcId="{1E83D482-9D4B-4AA7-88C8-0A7BDC47C1E8}" destId="{B1EC26B1-0C00-41D4-9C31-B90F47AC16BC}" srcOrd="2" destOrd="0" parTransId="{3C65ED91-A5C9-45C7-A02B-8B79DEE55420}" sibTransId="{73C09ED6-666C-422E-B71E-B3691F9EB8F3}"/>
    <dgm:cxn modelId="{25B4CC30-4528-4447-9087-2FEDE99185A0}" type="presOf" srcId="{9C6839F1-A1DA-4160-9200-0D4CCF123114}" destId="{49B5D45B-2511-4B9F-B172-8572060BEFE2}" srcOrd="0" destOrd="0" presId="urn:microsoft.com/office/officeart/2005/8/layout/hProcess9"/>
    <dgm:cxn modelId="{C0C7AB35-206A-4441-AD51-DFDA4869644C}" type="presOf" srcId="{FC9D5E8F-999E-4FD8-8035-95E3683D3704}" destId="{17D7B5B4-1872-4157-9C74-DA2C41494FB9}" srcOrd="0" destOrd="0" presId="urn:microsoft.com/office/officeart/2005/8/layout/hProcess9"/>
    <dgm:cxn modelId="{6E5A6739-E99A-45E2-94D8-4474D388FF17}" type="presOf" srcId="{B1EC26B1-0C00-41D4-9C31-B90F47AC16BC}" destId="{DC343667-E487-4E70-BC96-389068389DA8}" srcOrd="0" destOrd="0" presId="urn:microsoft.com/office/officeart/2005/8/layout/hProcess9"/>
    <dgm:cxn modelId="{23FAE09C-D447-49AE-BFAA-77A3BBBBBFE8}" srcId="{1E83D482-9D4B-4AA7-88C8-0A7BDC47C1E8}" destId="{FC9D5E8F-999E-4FD8-8035-95E3683D3704}" srcOrd="0" destOrd="0" parTransId="{380B1782-9C9F-4717-86F2-73111F532088}" sibTransId="{B91A1A60-E82C-4250-A3A3-6ED750B101F9}"/>
    <dgm:cxn modelId="{AB84CCFA-D72A-446D-A96C-DBE4EC653EE6}" srcId="{1E83D482-9D4B-4AA7-88C8-0A7BDC47C1E8}" destId="{9C6839F1-A1DA-4160-9200-0D4CCF123114}" srcOrd="1" destOrd="0" parTransId="{DA5D2C1E-1038-4CB2-B285-2D6B3F256CE8}" sibTransId="{F6F13727-FC5A-4EB9-8487-F2272463DAE3}"/>
    <dgm:cxn modelId="{6FDD36FD-4AEC-4FB2-8FD9-24FE086C79F3}" type="presOf" srcId="{1E83D482-9D4B-4AA7-88C8-0A7BDC47C1E8}" destId="{A48C1687-4FE8-4028-9C3E-EACA6E731685}" srcOrd="0" destOrd="0" presId="urn:microsoft.com/office/officeart/2005/8/layout/hProcess9"/>
    <dgm:cxn modelId="{F20A18E0-3C22-4EB9-ACF0-66C4275F0302}" type="presParOf" srcId="{A48C1687-4FE8-4028-9C3E-EACA6E731685}" destId="{E7F97C85-3710-42B9-9E27-B8D0518AC895}" srcOrd="0" destOrd="0" presId="urn:microsoft.com/office/officeart/2005/8/layout/hProcess9"/>
    <dgm:cxn modelId="{4B124143-0E4D-4AF9-A8C3-7D20C18D1669}" type="presParOf" srcId="{A48C1687-4FE8-4028-9C3E-EACA6E731685}" destId="{6C4ECC72-1B62-4F14-9785-9BD550C70C18}" srcOrd="1" destOrd="0" presId="urn:microsoft.com/office/officeart/2005/8/layout/hProcess9"/>
    <dgm:cxn modelId="{7EEB0090-A7C8-4A41-B7CB-DECD62BDB109}" type="presParOf" srcId="{6C4ECC72-1B62-4F14-9785-9BD550C70C18}" destId="{17D7B5B4-1872-4157-9C74-DA2C41494FB9}" srcOrd="0" destOrd="0" presId="urn:microsoft.com/office/officeart/2005/8/layout/hProcess9"/>
    <dgm:cxn modelId="{483EB35F-D796-4D52-B2C8-DFBD5D135D0D}" type="presParOf" srcId="{6C4ECC72-1B62-4F14-9785-9BD550C70C18}" destId="{384699BC-5C0A-4C48-B9AD-AE91D6EB9FA7}" srcOrd="1" destOrd="0" presId="urn:microsoft.com/office/officeart/2005/8/layout/hProcess9"/>
    <dgm:cxn modelId="{3983C2F3-B46A-4C89-A2F0-801F74716C4D}" type="presParOf" srcId="{6C4ECC72-1B62-4F14-9785-9BD550C70C18}" destId="{49B5D45B-2511-4B9F-B172-8572060BEFE2}" srcOrd="2" destOrd="0" presId="urn:microsoft.com/office/officeart/2005/8/layout/hProcess9"/>
    <dgm:cxn modelId="{236F08E1-3578-4557-938A-50593DF1671F}" type="presParOf" srcId="{6C4ECC72-1B62-4F14-9785-9BD550C70C18}" destId="{871A891A-6B28-456E-8670-809CE0A96C6C}" srcOrd="3" destOrd="0" presId="urn:microsoft.com/office/officeart/2005/8/layout/hProcess9"/>
    <dgm:cxn modelId="{45BFFA9A-4F04-4190-8EF2-93772EB03E42}" type="presParOf" srcId="{6C4ECC72-1B62-4F14-9785-9BD550C70C18}" destId="{DC343667-E487-4E70-BC96-389068389DA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97C85-3710-42B9-9E27-B8D0518AC895}">
      <dsp:nvSpPr>
        <dsp:cNvPr id="0" name=""/>
        <dsp:cNvSpPr/>
      </dsp:nvSpPr>
      <dsp:spPr>
        <a:xfrm>
          <a:off x="562311" y="0"/>
          <a:ext cx="6372860" cy="2253473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7B5B4-1872-4157-9C74-DA2C41494FB9}">
      <dsp:nvSpPr>
        <dsp:cNvPr id="0" name=""/>
        <dsp:cNvSpPr/>
      </dsp:nvSpPr>
      <dsp:spPr>
        <a:xfrm>
          <a:off x="5674" y="676041"/>
          <a:ext cx="2355776" cy="901389"/>
        </a:xfrm>
        <a:prstGeom prst="roundRect">
          <a:avLst/>
        </a:prstGeom>
        <a:solidFill>
          <a:srgbClr val="B1EDE9"/>
        </a:solidFill>
        <a:ln w="12700" cap="flat" cmpd="sng" algn="ctr">
          <a:solidFill>
            <a:srgbClr val="65DDD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solidFill>
                <a:schemeClr val="tx1"/>
              </a:solidFill>
            </a:rPr>
            <a:t>지방 이탈</a:t>
          </a:r>
        </a:p>
      </dsp:txBody>
      <dsp:txXfrm>
        <a:off x="49676" y="720043"/>
        <a:ext cx="2267772" cy="813385"/>
      </dsp:txXfrm>
    </dsp:sp>
    <dsp:sp modelId="{49B5D45B-2511-4B9F-B172-8572060BEFE2}">
      <dsp:nvSpPr>
        <dsp:cNvPr id="0" name=""/>
        <dsp:cNvSpPr/>
      </dsp:nvSpPr>
      <dsp:spPr>
        <a:xfrm>
          <a:off x="2570853" y="676041"/>
          <a:ext cx="2355776" cy="901389"/>
        </a:xfrm>
        <a:prstGeom prst="roundRect">
          <a:avLst/>
        </a:prstGeom>
        <a:solidFill>
          <a:srgbClr val="CDF0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solidFill>
                <a:schemeClr val="tx1"/>
              </a:solidFill>
            </a:rPr>
            <a:t>인구 불균형</a:t>
          </a:r>
        </a:p>
      </dsp:txBody>
      <dsp:txXfrm>
        <a:off x="2614855" y="720043"/>
        <a:ext cx="2267772" cy="813385"/>
      </dsp:txXfrm>
    </dsp:sp>
    <dsp:sp modelId="{DC343667-E487-4E70-BC96-389068389DA8}">
      <dsp:nvSpPr>
        <dsp:cNvPr id="0" name=""/>
        <dsp:cNvSpPr/>
      </dsp:nvSpPr>
      <dsp:spPr>
        <a:xfrm>
          <a:off x="5136032" y="676041"/>
          <a:ext cx="2355776" cy="901389"/>
        </a:xfrm>
        <a:prstGeom prst="roundRect">
          <a:avLst/>
        </a:prstGeom>
        <a:solidFill>
          <a:srgbClr val="FFFF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</a:rPr>
            <a:t>지방 소멸화</a:t>
          </a:r>
        </a:p>
      </dsp:txBody>
      <dsp:txXfrm>
        <a:off x="5180034" y="720043"/>
        <a:ext cx="2267772" cy="813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0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0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2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9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2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5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8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3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4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stat.go.kr/synap/skin/doc.html?fn=9fee9e92774bdca17aa9b0ff7d4fbbdc21adc4053ad0454ab29ed818102f16df&amp;rs=/synap/preview/board/10820/" TargetMode="External"/><Relationship Id="rId2" Type="http://schemas.openxmlformats.org/officeDocument/2006/relationships/hyperlink" Target="https://naver.me/G2xLhY5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AB2C894-7DC9-425F-9B41-24FF4EC3825F}"/>
              </a:ext>
            </a:extLst>
          </p:cNvPr>
          <p:cNvSpPr/>
          <p:nvPr/>
        </p:nvSpPr>
        <p:spPr>
          <a:xfrm rot="19916931">
            <a:off x="2319962" y="1306617"/>
            <a:ext cx="3668422" cy="3053226"/>
          </a:xfrm>
          <a:custGeom>
            <a:avLst/>
            <a:gdLst>
              <a:gd name="connsiteX0" fmla="*/ 0 w 3668422"/>
              <a:gd name="connsiteY0" fmla="*/ 288568 h 2568476"/>
              <a:gd name="connsiteX1" fmla="*/ 288568 w 3668422"/>
              <a:gd name="connsiteY1" fmla="*/ 0 h 2568476"/>
              <a:gd name="connsiteX2" fmla="*/ 3379854 w 3668422"/>
              <a:gd name="connsiteY2" fmla="*/ 0 h 2568476"/>
              <a:gd name="connsiteX3" fmla="*/ 3668422 w 3668422"/>
              <a:gd name="connsiteY3" fmla="*/ 288568 h 2568476"/>
              <a:gd name="connsiteX4" fmla="*/ 3668422 w 3668422"/>
              <a:gd name="connsiteY4" fmla="*/ 2279908 h 2568476"/>
              <a:gd name="connsiteX5" fmla="*/ 3379854 w 3668422"/>
              <a:gd name="connsiteY5" fmla="*/ 2568476 h 2568476"/>
              <a:gd name="connsiteX6" fmla="*/ 288568 w 3668422"/>
              <a:gd name="connsiteY6" fmla="*/ 2568476 h 2568476"/>
              <a:gd name="connsiteX7" fmla="*/ 0 w 3668422"/>
              <a:gd name="connsiteY7" fmla="*/ 2279908 h 2568476"/>
              <a:gd name="connsiteX8" fmla="*/ 0 w 3668422"/>
              <a:gd name="connsiteY8" fmla="*/ 288568 h 2568476"/>
              <a:gd name="connsiteX0" fmla="*/ 0 w 3668422"/>
              <a:gd name="connsiteY0" fmla="*/ 773318 h 3053226"/>
              <a:gd name="connsiteX1" fmla="*/ 288568 w 3668422"/>
              <a:gd name="connsiteY1" fmla="*/ 484750 h 3053226"/>
              <a:gd name="connsiteX2" fmla="*/ 626948 w 3668422"/>
              <a:gd name="connsiteY2" fmla="*/ 0 h 3053226"/>
              <a:gd name="connsiteX3" fmla="*/ 3668422 w 3668422"/>
              <a:gd name="connsiteY3" fmla="*/ 773318 h 3053226"/>
              <a:gd name="connsiteX4" fmla="*/ 3668422 w 3668422"/>
              <a:gd name="connsiteY4" fmla="*/ 2764658 h 3053226"/>
              <a:gd name="connsiteX5" fmla="*/ 3379854 w 3668422"/>
              <a:gd name="connsiteY5" fmla="*/ 3053226 h 3053226"/>
              <a:gd name="connsiteX6" fmla="*/ 288568 w 3668422"/>
              <a:gd name="connsiteY6" fmla="*/ 3053226 h 3053226"/>
              <a:gd name="connsiteX7" fmla="*/ 0 w 3668422"/>
              <a:gd name="connsiteY7" fmla="*/ 2764658 h 3053226"/>
              <a:gd name="connsiteX8" fmla="*/ 0 w 3668422"/>
              <a:gd name="connsiteY8" fmla="*/ 773318 h 3053226"/>
              <a:gd name="connsiteX0" fmla="*/ 0 w 3668422"/>
              <a:gd name="connsiteY0" fmla="*/ 773318 h 3053226"/>
              <a:gd name="connsiteX1" fmla="*/ 288568 w 3668422"/>
              <a:gd name="connsiteY1" fmla="*/ 484750 h 3053226"/>
              <a:gd name="connsiteX2" fmla="*/ 626948 w 3668422"/>
              <a:gd name="connsiteY2" fmla="*/ 0 h 3053226"/>
              <a:gd name="connsiteX3" fmla="*/ 2235211 w 3668422"/>
              <a:gd name="connsiteY3" fmla="*/ 829881 h 3053226"/>
              <a:gd name="connsiteX4" fmla="*/ 3668422 w 3668422"/>
              <a:gd name="connsiteY4" fmla="*/ 2764658 h 3053226"/>
              <a:gd name="connsiteX5" fmla="*/ 3379854 w 3668422"/>
              <a:gd name="connsiteY5" fmla="*/ 3053226 h 3053226"/>
              <a:gd name="connsiteX6" fmla="*/ 288568 w 3668422"/>
              <a:gd name="connsiteY6" fmla="*/ 3053226 h 3053226"/>
              <a:gd name="connsiteX7" fmla="*/ 0 w 3668422"/>
              <a:gd name="connsiteY7" fmla="*/ 2764658 h 3053226"/>
              <a:gd name="connsiteX8" fmla="*/ 0 w 3668422"/>
              <a:gd name="connsiteY8" fmla="*/ 773318 h 3053226"/>
              <a:gd name="connsiteX0" fmla="*/ 0 w 3668422"/>
              <a:gd name="connsiteY0" fmla="*/ 773318 h 3053226"/>
              <a:gd name="connsiteX1" fmla="*/ 288568 w 3668422"/>
              <a:gd name="connsiteY1" fmla="*/ 484750 h 3053226"/>
              <a:gd name="connsiteX2" fmla="*/ 626948 w 3668422"/>
              <a:gd name="connsiteY2" fmla="*/ 0 h 3053226"/>
              <a:gd name="connsiteX3" fmla="*/ 2464325 w 3668422"/>
              <a:gd name="connsiteY3" fmla="*/ 703729 h 3053226"/>
              <a:gd name="connsiteX4" fmla="*/ 3668422 w 3668422"/>
              <a:gd name="connsiteY4" fmla="*/ 2764658 h 3053226"/>
              <a:gd name="connsiteX5" fmla="*/ 3379854 w 3668422"/>
              <a:gd name="connsiteY5" fmla="*/ 3053226 h 3053226"/>
              <a:gd name="connsiteX6" fmla="*/ 288568 w 3668422"/>
              <a:gd name="connsiteY6" fmla="*/ 3053226 h 3053226"/>
              <a:gd name="connsiteX7" fmla="*/ 0 w 3668422"/>
              <a:gd name="connsiteY7" fmla="*/ 2764658 h 3053226"/>
              <a:gd name="connsiteX8" fmla="*/ 0 w 3668422"/>
              <a:gd name="connsiteY8" fmla="*/ 773318 h 305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8422" h="3053226">
                <a:moveTo>
                  <a:pt x="0" y="773318"/>
                </a:moveTo>
                <a:cubicBezTo>
                  <a:pt x="0" y="613946"/>
                  <a:pt x="129196" y="484750"/>
                  <a:pt x="288568" y="484750"/>
                </a:cubicBezTo>
                <a:cubicBezTo>
                  <a:pt x="1318997" y="484750"/>
                  <a:pt x="-403481" y="0"/>
                  <a:pt x="626948" y="0"/>
                </a:cubicBezTo>
                <a:cubicBezTo>
                  <a:pt x="786320" y="0"/>
                  <a:pt x="2464325" y="544357"/>
                  <a:pt x="2464325" y="703729"/>
                </a:cubicBezTo>
                <a:lnTo>
                  <a:pt x="3668422" y="2764658"/>
                </a:lnTo>
                <a:cubicBezTo>
                  <a:pt x="3668422" y="2924030"/>
                  <a:pt x="3539226" y="3053226"/>
                  <a:pt x="3379854" y="3053226"/>
                </a:cubicBezTo>
                <a:lnTo>
                  <a:pt x="288568" y="3053226"/>
                </a:lnTo>
                <a:cubicBezTo>
                  <a:pt x="129196" y="3053226"/>
                  <a:pt x="0" y="2924030"/>
                  <a:pt x="0" y="2764658"/>
                </a:cubicBezTo>
                <a:lnTo>
                  <a:pt x="0" y="773318"/>
                </a:lnTo>
                <a:close/>
              </a:path>
            </a:pathLst>
          </a:cu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7D178C6-3667-4B39-BE58-32081D5E7139}"/>
              </a:ext>
            </a:extLst>
          </p:cNvPr>
          <p:cNvSpPr/>
          <p:nvPr/>
        </p:nvSpPr>
        <p:spPr>
          <a:xfrm>
            <a:off x="1738699" y="25846"/>
            <a:ext cx="2654300" cy="3505200"/>
          </a:xfrm>
          <a:prstGeom prst="roundRect">
            <a:avLst>
              <a:gd name="adj" fmla="val 12234"/>
            </a:avLst>
          </a:prstGeom>
          <a:solidFill>
            <a:schemeClr val="bg1"/>
          </a:solidFill>
          <a:ln>
            <a:noFill/>
          </a:ln>
          <a:scene3d>
            <a:camera prst="isometricTopUp"/>
            <a:lightRig rig="contrasting" dir="t"/>
          </a:scene3d>
          <a:sp3d extrusionH="2540000">
            <a:bevelB w="0" h="0"/>
            <a:extrusionClr>
              <a:srgbClr val="CEEEEC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57B96F-9849-440C-91F5-4C7060DA7430}"/>
              </a:ext>
            </a:extLst>
          </p:cNvPr>
          <p:cNvSpPr/>
          <p:nvPr/>
        </p:nvSpPr>
        <p:spPr>
          <a:xfrm>
            <a:off x="3940853" y="2858029"/>
            <a:ext cx="963659" cy="1272584"/>
          </a:xfrm>
          <a:prstGeom prst="roundRect">
            <a:avLst>
              <a:gd name="adj" fmla="val 12234"/>
            </a:avLst>
          </a:prstGeom>
          <a:solidFill>
            <a:schemeClr val="tx1">
              <a:lumMod val="50000"/>
              <a:lumOff val="50000"/>
              <a:alpha val="36000"/>
            </a:schemeClr>
          </a:solidFill>
          <a:ln w="50800">
            <a:solidFill>
              <a:schemeClr val="bg1"/>
            </a:solidFill>
          </a:ln>
          <a:scene3d>
            <a:camera prst="isometricRightUp"/>
            <a:lightRig rig="contrasting" dir="t"/>
          </a:scene3d>
          <a:sp3d>
            <a:bevelB w="0" h="0"/>
            <a:extrusionClr>
              <a:srgbClr val="CEEEEC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FD7283D0-58A2-4730-9FE5-6C9F408EFA20}"/>
              </a:ext>
            </a:extLst>
          </p:cNvPr>
          <p:cNvSpPr/>
          <p:nvPr/>
        </p:nvSpPr>
        <p:spPr>
          <a:xfrm>
            <a:off x="4100561" y="2962269"/>
            <a:ext cx="7239634" cy="3909364"/>
          </a:xfrm>
          <a:custGeom>
            <a:avLst/>
            <a:gdLst>
              <a:gd name="connsiteX0" fmla="*/ 378328 w 4827541"/>
              <a:gd name="connsiteY0" fmla="*/ 0 h 2728717"/>
              <a:gd name="connsiteX1" fmla="*/ 4827541 w 4827541"/>
              <a:gd name="connsiteY1" fmla="*/ 2728717 h 2728717"/>
              <a:gd name="connsiteX2" fmla="*/ 2947941 w 4827541"/>
              <a:gd name="connsiteY2" fmla="*/ 2690617 h 2728717"/>
              <a:gd name="connsiteX3" fmla="*/ 0 w 4827541"/>
              <a:gd name="connsiteY3" fmla="*/ 704520 h 2728717"/>
              <a:gd name="connsiteX4" fmla="*/ 0 w 4827541"/>
              <a:gd name="connsiteY4" fmla="*/ 302988 h 2728717"/>
              <a:gd name="connsiteX5" fmla="*/ 43325 w 4827541"/>
              <a:gd name="connsiteY5" fmla="*/ 198392 h 2728717"/>
              <a:gd name="connsiteX6" fmla="*/ 79304 w 4827541"/>
              <a:gd name="connsiteY6" fmla="*/ 174135 h 2728717"/>
              <a:gd name="connsiteX7" fmla="*/ 91273 w 4827541"/>
              <a:gd name="connsiteY7" fmla="*/ 163691 h 2728717"/>
              <a:gd name="connsiteX0" fmla="*/ 378328 w 4827541"/>
              <a:gd name="connsiteY0" fmla="*/ 0 h 3924331"/>
              <a:gd name="connsiteX1" fmla="*/ 4827541 w 4827541"/>
              <a:gd name="connsiteY1" fmla="*/ 2728717 h 3924331"/>
              <a:gd name="connsiteX2" fmla="*/ 4660627 w 4827541"/>
              <a:gd name="connsiteY2" fmla="*/ 3924331 h 3924331"/>
              <a:gd name="connsiteX3" fmla="*/ 0 w 4827541"/>
              <a:gd name="connsiteY3" fmla="*/ 704520 h 3924331"/>
              <a:gd name="connsiteX4" fmla="*/ 0 w 4827541"/>
              <a:gd name="connsiteY4" fmla="*/ 302988 h 3924331"/>
              <a:gd name="connsiteX5" fmla="*/ 43325 w 4827541"/>
              <a:gd name="connsiteY5" fmla="*/ 198392 h 3924331"/>
              <a:gd name="connsiteX6" fmla="*/ 79304 w 4827541"/>
              <a:gd name="connsiteY6" fmla="*/ 174135 h 3924331"/>
              <a:gd name="connsiteX7" fmla="*/ 91273 w 4827541"/>
              <a:gd name="connsiteY7" fmla="*/ 163691 h 3924331"/>
              <a:gd name="connsiteX8" fmla="*/ 378328 w 4827541"/>
              <a:gd name="connsiteY8" fmla="*/ 0 h 3924331"/>
              <a:gd name="connsiteX0" fmla="*/ 378328 w 6801484"/>
              <a:gd name="connsiteY0" fmla="*/ 0 h 3924331"/>
              <a:gd name="connsiteX1" fmla="*/ 6801484 w 6801484"/>
              <a:gd name="connsiteY1" fmla="*/ 3918889 h 3924331"/>
              <a:gd name="connsiteX2" fmla="*/ 4660627 w 6801484"/>
              <a:gd name="connsiteY2" fmla="*/ 3924331 h 3924331"/>
              <a:gd name="connsiteX3" fmla="*/ 0 w 6801484"/>
              <a:gd name="connsiteY3" fmla="*/ 704520 h 3924331"/>
              <a:gd name="connsiteX4" fmla="*/ 0 w 6801484"/>
              <a:gd name="connsiteY4" fmla="*/ 302988 h 3924331"/>
              <a:gd name="connsiteX5" fmla="*/ 43325 w 6801484"/>
              <a:gd name="connsiteY5" fmla="*/ 198392 h 3924331"/>
              <a:gd name="connsiteX6" fmla="*/ 79304 w 6801484"/>
              <a:gd name="connsiteY6" fmla="*/ 174135 h 3924331"/>
              <a:gd name="connsiteX7" fmla="*/ 91273 w 6801484"/>
              <a:gd name="connsiteY7" fmla="*/ 163691 h 3924331"/>
              <a:gd name="connsiteX8" fmla="*/ 378328 w 6801484"/>
              <a:gd name="connsiteY8" fmla="*/ 0 h 3924331"/>
              <a:gd name="connsiteX0" fmla="*/ 378328 w 6801484"/>
              <a:gd name="connsiteY0" fmla="*/ 0 h 3924331"/>
              <a:gd name="connsiteX1" fmla="*/ 6801484 w 6801484"/>
              <a:gd name="connsiteY1" fmla="*/ 3918889 h 3924331"/>
              <a:gd name="connsiteX2" fmla="*/ 5013052 w 6801484"/>
              <a:gd name="connsiteY2" fmla="*/ 3924331 h 3924331"/>
              <a:gd name="connsiteX3" fmla="*/ 0 w 6801484"/>
              <a:gd name="connsiteY3" fmla="*/ 704520 h 3924331"/>
              <a:gd name="connsiteX4" fmla="*/ 0 w 6801484"/>
              <a:gd name="connsiteY4" fmla="*/ 302988 h 3924331"/>
              <a:gd name="connsiteX5" fmla="*/ 43325 w 6801484"/>
              <a:gd name="connsiteY5" fmla="*/ 198392 h 3924331"/>
              <a:gd name="connsiteX6" fmla="*/ 79304 w 6801484"/>
              <a:gd name="connsiteY6" fmla="*/ 174135 h 3924331"/>
              <a:gd name="connsiteX7" fmla="*/ 91273 w 6801484"/>
              <a:gd name="connsiteY7" fmla="*/ 163691 h 3924331"/>
              <a:gd name="connsiteX8" fmla="*/ 378328 w 6801484"/>
              <a:gd name="connsiteY8" fmla="*/ 0 h 3924331"/>
              <a:gd name="connsiteX0" fmla="*/ 378328 w 7030084"/>
              <a:gd name="connsiteY0" fmla="*/ 0 h 3924331"/>
              <a:gd name="connsiteX1" fmla="*/ 7030084 w 7030084"/>
              <a:gd name="connsiteY1" fmla="*/ 3909364 h 3924331"/>
              <a:gd name="connsiteX2" fmla="*/ 5013052 w 7030084"/>
              <a:gd name="connsiteY2" fmla="*/ 3924331 h 3924331"/>
              <a:gd name="connsiteX3" fmla="*/ 0 w 7030084"/>
              <a:gd name="connsiteY3" fmla="*/ 704520 h 3924331"/>
              <a:gd name="connsiteX4" fmla="*/ 0 w 7030084"/>
              <a:gd name="connsiteY4" fmla="*/ 302988 h 3924331"/>
              <a:gd name="connsiteX5" fmla="*/ 43325 w 7030084"/>
              <a:gd name="connsiteY5" fmla="*/ 198392 h 3924331"/>
              <a:gd name="connsiteX6" fmla="*/ 79304 w 7030084"/>
              <a:gd name="connsiteY6" fmla="*/ 174135 h 3924331"/>
              <a:gd name="connsiteX7" fmla="*/ 91273 w 7030084"/>
              <a:gd name="connsiteY7" fmla="*/ 163691 h 3924331"/>
              <a:gd name="connsiteX8" fmla="*/ 378328 w 7030084"/>
              <a:gd name="connsiteY8" fmla="*/ 0 h 3924331"/>
              <a:gd name="connsiteX0" fmla="*/ 378328 w 7030084"/>
              <a:gd name="connsiteY0" fmla="*/ 0 h 3909364"/>
              <a:gd name="connsiteX1" fmla="*/ 7030084 w 7030084"/>
              <a:gd name="connsiteY1" fmla="*/ 3909364 h 3909364"/>
              <a:gd name="connsiteX2" fmla="*/ 5174977 w 7030084"/>
              <a:gd name="connsiteY2" fmla="*/ 3905281 h 3909364"/>
              <a:gd name="connsiteX3" fmla="*/ 0 w 7030084"/>
              <a:gd name="connsiteY3" fmla="*/ 704520 h 3909364"/>
              <a:gd name="connsiteX4" fmla="*/ 0 w 7030084"/>
              <a:gd name="connsiteY4" fmla="*/ 302988 h 3909364"/>
              <a:gd name="connsiteX5" fmla="*/ 43325 w 7030084"/>
              <a:gd name="connsiteY5" fmla="*/ 198392 h 3909364"/>
              <a:gd name="connsiteX6" fmla="*/ 79304 w 7030084"/>
              <a:gd name="connsiteY6" fmla="*/ 174135 h 3909364"/>
              <a:gd name="connsiteX7" fmla="*/ 91273 w 7030084"/>
              <a:gd name="connsiteY7" fmla="*/ 163691 h 3909364"/>
              <a:gd name="connsiteX8" fmla="*/ 378328 w 7030084"/>
              <a:gd name="connsiteY8" fmla="*/ 0 h 3909364"/>
              <a:gd name="connsiteX0" fmla="*/ 378328 w 7239634"/>
              <a:gd name="connsiteY0" fmla="*/ 0 h 3909364"/>
              <a:gd name="connsiteX1" fmla="*/ 7239634 w 7239634"/>
              <a:gd name="connsiteY1" fmla="*/ 3909364 h 3909364"/>
              <a:gd name="connsiteX2" fmla="*/ 5174977 w 7239634"/>
              <a:gd name="connsiteY2" fmla="*/ 3905281 h 3909364"/>
              <a:gd name="connsiteX3" fmla="*/ 0 w 7239634"/>
              <a:gd name="connsiteY3" fmla="*/ 704520 h 3909364"/>
              <a:gd name="connsiteX4" fmla="*/ 0 w 7239634"/>
              <a:gd name="connsiteY4" fmla="*/ 302988 h 3909364"/>
              <a:gd name="connsiteX5" fmla="*/ 43325 w 7239634"/>
              <a:gd name="connsiteY5" fmla="*/ 198392 h 3909364"/>
              <a:gd name="connsiteX6" fmla="*/ 79304 w 7239634"/>
              <a:gd name="connsiteY6" fmla="*/ 174135 h 3909364"/>
              <a:gd name="connsiteX7" fmla="*/ 91273 w 7239634"/>
              <a:gd name="connsiteY7" fmla="*/ 163691 h 3909364"/>
              <a:gd name="connsiteX8" fmla="*/ 378328 w 7239634"/>
              <a:gd name="connsiteY8" fmla="*/ 0 h 390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39634" h="3909364">
                <a:moveTo>
                  <a:pt x="378328" y="0"/>
                </a:moveTo>
                <a:lnTo>
                  <a:pt x="7239634" y="3909364"/>
                </a:lnTo>
                <a:lnTo>
                  <a:pt x="5174977" y="3905281"/>
                </a:lnTo>
                <a:lnTo>
                  <a:pt x="0" y="704520"/>
                </a:lnTo>
                <a:lnTo>
                  <a:pt x="0" y="302988"/>
                </a:lnTo>
                <a:cubicBezTo>
                  <a:pt x="0" y="262141"/>
                  <a:pt x="16557" y="225161"/>
                  <a:pt x="43325" y="198392"/>
                </a:cubicBezTo>
                <a:lnTo>
                  <a:pt x="79304" y="174135"/>
                </a:lnTo>
                <a:lnTo>
                  <a:pt x="91273" y="163691"/>
                </a:lnTo>
                <a:lnTo>
                  <a:pt x="37832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dist="76200" dir="8100000" algn="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id="{8837AFC6-8A5A-49EB-B2B2-43ADB5862CA7}"/>
              </a:ext>
            </a:extLst>
          </p:cNvPr>
          <p:cNvSpPr/>
          <p:nvPr/>
        </p:nvSpPr>
        <p:spPr>
          <a:xfrm>
            <a:off x="0" y="215353"/>
            <a:ext cx="1584036" cy="1400371"/>
          </a:xfrm>
          <a:custGeom>
            <a:avLst/>
            <a:gdLst>
              <a:gd name="connsiteX0" fmla="*/ 0 w 1584036"/>
              <a:gd name="connsiteY0" fmla="*/ 0 h 1400371"/>
              <a:gd name="connsiteX1" fmla="*/ 1584036 w 1584036"/>
              <a:gd name="connsiteY1" fmla="*/ 971494 h 1400371"/>
              <a:gd name="connsiteX2" fmla="*/ 1146744 w 1584036"/>
              <a:gd name="connsiteY2" fmla="*/ 1220855 h 1400371"/>
              <a:gd name="connsiteX3" fmla="*/ 1129932 w 1584036"/>
              <a:gd name="connsiteY3" fmla="*/ 1235525 h 1400371"/>
              <a:gd name="connsiteX4" fmla="*/ 1099514 w 1584036"/>
              <a:gd name="connsiteY4" fmla="*/ 1256033 h 1400371"/>
              <a:gd name="connsiteX5" fmla="*/ 1056189 w 1584036"/>
              <a:gd name="connsiteY5" fmla="*/ 1360629 h 1400371"/>
              <a:gd name="connsiteX6" fmla="*/ 1056189 w 1584036"/>
              <a:gd name="connsiteY6" fmla="*/ 1400371 h 1400371"/>
              <a:gd name="connsiteX7" fmla="*/ 0 w 1584036"/>
              <a:gd name="connsiteY7" fmla="*/ 688792 h 140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4036" h="1400371">
                <a:moveTo>
                  <a:pt x="0" y="0"/>
                </a:moveTo>
                <a:lnTo>
                  <a:pt x="1584036" y="971494"/>
                </a:lnTo>
                <a:lnTo>
                  <a:pt x="1146744" y="1220855"/>
                </a:lnTo>
                <a:lnTo>
                  <a:pt x="1129932" y="1235525"/>
                </a:lnTo>
                <a:lnTo>
                  <a:pt x="1099514" y="1256033"/>
                </a:lnTo>
                <a:cubicBezTo>
                  <a:pt x="1072746" y="1282801"/>
                  <a:pt x="1056189" y="1319782"/>
                  <a:pt x="1056189" y="1360629"/>
                </a:cubicBezTo>
                <a:lnTo>
                  <a:pt x="1056189" y="1400371"/>
                </a:lnTo>
                <a:lnTo>
                  <a:pt x="0" y="68879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  <a:effectLst>
            <a:outerShdw dist="50800" dir="10800000" algn="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836018" y="3276833"/>
            <a:ext cx="4091906" cy="2668295"/>
            <a:chOff x="1379173" y="-327570"/>
            <a:chExt cx="4091906" cy="266829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46460" y="37324"/>
              <a:ext cx="1030076" cy="103007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79173" y="-327570"/>
              <a:ext cx="838083" cy="83808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71326" y="513482"/>
              <a:ext cx="1175189" cy="117518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27011" y="996657"/>
              <a:ext cx="1344068" cy="134406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5245142" y="743672"/>
            <a:ext cx="64045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청년들의 지방 이탈에 대한 인식 및 실태 조사</a:t>
            </a:r>
            <a:endParaRPr kumimoji="0" lang="en-US" altLang="ko-KR" sz="4000" b="1" i="1" u="none" strike="noStrike" kern="0" cap="none" spc="0" normalizeH="0" baseline="0" noProof="0" dirty="0">
              <a:ln>
                <a:noFill/>
              </a:ln>
              <a:solidFill>
                <a:srgbClr val="3AA89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99091E5-DEF9-850F-B71C-35DA52410D3A}"/>
              </a:ext>
            </a:extLst>
          </p:cNvPr>
          <p:cNvGrpSpPr/>
          <p:nvPr/>
        </p:nvGrpSpPr>
        <p:grpSpPr>
          <a:xfrm>
            <a:off x="6427289" y="3272272"/>
            <a:ext cx="1338815" cy="334160"/>
            <a:chOff x="7783479" y="606851"/>
            <a:chExt cx="925099" cy="334160"/>
          </a:xfrm>
          <a:solidFill>
            <a:srgbClr val="3AA89F"/>
          </a:solidFill>
          <a:effectLst>
            <a:outerShdw dist="38100" dir="2700000" algn="tl" rotWithShape="0">
              <a:srgbClr val="3AA89F">
                <a:alpha val="30000"/>
              </a:srgbClr>
            </a:outerShdw>
          </a:effectLst>
        </p:grpSpPr>
        <p:sp>
          <p:nvSpPr>
            <p:cNvPr id="30" name="자유형: 도형 32">
              <a:extLst>
                <a:ext uri="{FF2B5EF4-FFF2-40B4-BE49-F238E27FC236}">
                  <a16:creationId xmlns:a16="http://schemas.microsoft.com/office/drawing/2014/main" id="{DDC47F64-4FCB-625F-3C69-0E8DE734F6BA}"/>
                </a:ext>
              </a:extLst>
            </p:cNvPr>
            <p:cNvSpPr/>
            <p:nvPr/>
          </p:nvSpPr>
          <p:spPr>
            <a:xfrm rot="20462479" flipH="1">
              <a:off x="7834871" y="746304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사각형: 둥근 모서리 11">
              <a:extLst>
                <a:ext uri="{FF2B5EF4-FFF2-40B4-BE49-F238E27FC236}">
                  <a16:creationId xmlns:a16="http://schemas.microsoft.com/office/drawing/2014/main" id="{9AC7D0C6-3CFE-A546-43C5-F7ED1DA50171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20202215</a:t>
              </a:r>
              <a:endPara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99091E5-DEF9-850F-B71C-35DA52410D3A}"/>
              </a:ext>
            </a:extLst>
          </p:cNvPr>
          <p:cNvGrpSpPr/>
          <p:nvPr/>
        </p:nvGrpSpPr>
        <p:grpSpPr>
          <a:xfrm>
            <a:off x="5390544" y="2822593"/>
            <a:ext cx="1338815" cy="334160"/>
            <a:chOff x="7783479" y="606851"/>
            <a:chExt cx="925099" cy="334160"/>
          </a:xfrm>
          <a:solidFill>
            <a:srgbClr val="3AA89F"/>
          </a:solidFill>
          <a:effectLst>
            <a:outerShdw dist="38100" dir="2700000" algn="tl" rotWithShape="0">
              <a:srgbClr val="3AA89F">
                <a:alpha val="30000"/>
              </a:srgbClr>
            </a:outerShdw>
          </a:effectLst>
        </p:grpSpPr>
        <p:sp>
          <p:nvSpPr>
            <p:cNvPr id="34" name="자유형: 도형 32">
              <a:extLst>
                <a:ext uri="{FF2B5EF4-FFF2-40B4-BE49-F238E27FC236}">
                  <a16:creationId xmlns:a16="http://schemas.microsoft.com/office/drawing/2014/main" id="{DDC47F64-4FCB-625F-3C69-0E8DE734F6BA}"/>
                </a:ext>
              </a:extLst>
            </p:cNvPr>
            <p:cNvSpPr/>
            <p:nvPr/>
          </p:nvSpPr>
          <p:spPr>
            <a:xfrm rot="20462479" flipH="1">
              <a:off x="7834871" y="746304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사각형: 둥근 모서리 11">
              <a:extLst>
                <a:ext uri="{FF2B5EF4-FFF2-40B4-BE49-F238E27FC236}">
                  <a16:creationId xmlns:a16="http://schemas.microsoft.com/office/drawing/2014/main" id="{9AC7D0C6-3CFE-A546-43C5-F7ED1DA50171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20202275 </a:t>
              </a:r>
              <a:endPara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9091E5-DEF9-850F-B71C-35DA52410D3A}"/>
              </a:ext>
            </a:extLst>
          </p:cNvPr>
          <p:cNvGrpSpPr/>
          <p:nvPr/>
        </p:nvGrpSpPr>
        <p:grpSpPr>
          <a:xfrm>
            <a:off x="7435042" y="3713887"/>
            <a:ext cx="1338815" cy="334160"/>
            <a:chOff x="7783479" y="606851"/>
            <a:chExt cx="925099" cy="334160"/>
          </a:xfrm>
          <a:solidFill>
            <a:srgbClr val="3AA89F"/>
          </a:solidFill>
          <a:effectLst>
            <a:outerShdw dist="38100" dir="2700000" algn="tl" rotWithShape="0">
              <a:srgbClr val="3AA89F">
                <a:alpha val="30000"/>
              </a:srgbClr>
            </a:outerShdw>
          </a:effectLst>
        </p:grpSpPr>
        <p:sp>
          <p:nvSpPr>
            <p:cNvPr id="37" name="자유형: 도형 32">
              <a:extLst>
                <a:ext uri="{FF2B5EF4-FFF2-40B4-BE49-F238E27FC236}">
                  <a16:creationId xmlns:a16="http://schemas.microsoft.com/office/drawing/2014/main" id="{DDC47F64-4FCB-625F-3C69-0E8DE734F6BA}"/>
                </a:ext>
              </a:extLst>
            </p:cNvPr>
            <p:cNvSpPr/>
            <p:nvPr/>
          </p:nvSpPr>
          <p:spPr>
            <a:xfrm rot="20462479" flipH="1">
              <a:off x="7834871" y="746304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사각형: 둥근 모서리 11">
              <a:extLst>
                <a:ext uri="{FF2B5EF4-FFF2-40B4-BE49-F238E27FC236}">
                  <a16:creationId xmlns:a16="http://schemas.microsoft.com/office/drawing/2014/main" id="{9AC7D0C6-3CFE-A546-43C5-F7ED1DA50171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20212196</a:t>
              </a:r>
              <a:endPara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9091E5-DEF9-850F-B71C-35DA52410D3A}"/>
              </a:ext>
            </a:extLst>
          </p:cNvPr>
          <p:cNvGrpSpPr/>
          <p:nvPr/>
        </p:nvGrpSpPr>
        <p:grpSpPr>
          <a:xfrm>
            <a:off x="8517101" y="4192445"/>
            <a:ext cx="1338815" cy="334160"/>
            <a:chOff x="7783479" y="606851"/>
            <a:chExt cx="925099" cy="334160"/>
          </a:xfrm>
          <a:solidFill>
            <a:srgbClr val="3AA89F"/>
          </a:solidFill>
          <a:effectLst>
            <a:outerShdw dist="38100" dir="2700000" algn="tl" rotWithShape="0">
              <a:srgbClr val="3AA89F">
                <a:alpha val="30000"/>
              </a:srgbClr>
            </a:outerShdw>
          </a:effectLst>
        </p:grpSpPr>
        <p:sp>
          <p:nvSpPr>
            <p:cNvPr id="40" name="자유형: 도형 32">
              <a:extLst>
                <a:ext uri="{FF2B5EF4-FFF2-40B4-BE49-F238E27FC236}">
                  <a16:creationId xmlns:a16="http://schemas.microsoft.com/office/drawing/2014/main" id="{DDC47F64-4FCB-625F-3C69-0E8DE734F6BA}"/>
                </a:ext>
              </a:extLst>
            </p:cNvPr>
            <p:cNvSpPr/>
            <p:nvPr/>
          </p:nvSpPr>
          <p:spPr>
            <a:xfrm rot="20462479" flipH="1">
              <a:off x="7834871" y="746304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사각형: 둥근 모서리 11">
              <a:extLst>
                <a:ext uri="{FF2B5EF4-FFF2-40B4-BE49-F238E27FC236}">
                  <a16:creationId xmlns:a16="http://schemas.microsoft.com/office/drawing/2014/main" id="{9AC7D0C6-3CFE-A546-43C5-F7ED1DA50171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20222102</a:t>
              </a:r>
              <a:endPara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E92F41-9934-6752-1BAE-08B1EC658CB5}"/>
              </a:ext>
            </a:extLst>
          </p:cNvPr>
          <p:cNvSpPr txBox="1"/>
          <p:nvPr/>
        </p:nvSpPr>
        <p:spPr>
          <a:xfrm>
            <a:off x="9412044" y="2375314"/>
            <a:ext cx="2433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1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20202275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김민규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AA89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20202215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이현주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AA89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20212196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이혜슬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AA89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20222102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황유정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AA89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20222087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손인서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AA89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AD863-4E06-92AE-83D1-F55FD92687F2}"/>
              </a:ext>
            </a:extLst>
          </p:cNvPr>
          <p:cNvSpPr txBox="1"/>
          <p:nvPr/>
        </p:nvSpPr>
        <p:spPr>
          <a:xfrm rot="2178508">
            <a:off x="2036734" y="1100957"/>
            <a:ext cx="2058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i="1" dirty="0">
                <a:solidFill>
                  <a:srgbClr val="3AA89F"/>
                </a:solidFill>
              </a:rPr>
              <a:t>3</a:t>
            </a:r>
            <a:r>
              <a:rPr lang="ko-KR" altLang="en-US" sz="8000" i="1" dirty="0">
                <a:solidFill>
                  <a:srgbClr val="3AA89F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16604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202474" y="1069009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468474" y="1069009"/>
            <a:ext cx="4185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800" b="1" i="1" kern="0" dirty="0">
                <a:ea typeface="Tmon몬소리 Black" panose="02000A03000000000000" pitchFamily="2" charset="-127"/>
              </a:rPr>
              <a:t>목차</a:t>
            </a:r>
            <a:endParaRPr lang="en-US" altLang="ko-KR" sz="1200" b="1" kern="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4725D9-EEF9-21BD-BDF2-D0D4386730F1}"/>
              </a:ext>
            </a:extLst>
          </p:cNvPr>
          <p:cNvSpPr/>
          <p:nvPr/>
        </p:nvSpPr>
        <p:spPr>
          <a:xfrm>
            <a:off x="5709611" y="0"/>
            <a:ext cx="3272118" cy="4680000"/>
          </a:xfrm>
          <a:prstGeom prst="rect">
            <a:avLst/>
          </a:prstGeom>
          <a:solidFill>
            <a:srgbClr val="C9F0ED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 배경 및 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조사 목적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8BE11F-76CD-1726-73B6-157E2613FACD}"/>
              </a:ext>
            </a:extLst>
          </p:cNvPr>
          <p:cNvSpPr/>
          <p:nvPr/>
        </p:nvSpPr>
        <p:spPr>
          <a:xfrm>
            <a:off x="8919882" y="0"/>
            <a:ext cx="3272118" cy="4680000"/>
          </a:xfrm>
          <a:prstGeom prst="rect">
            <a:avLst/>
          </a:prstGeom>
          <a:solidFill>
            <a:srgbClr val="B6EEEA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모집단 및 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자료수집 방법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13494E-C707-CD19-C23C-79F7C6F415A9}"/>
              </a:ext>
            </a:extLst>
          </p:cNvPr>
          <p:cNvSpPr/>
          <p:nvPr/>
        </p:nvSpPr>
        <p:spPr>
          <a:xfrm>
            <a:off x="2499340" y="0"/>
            <a:ext cx="3272118" cy="4680000"/>
          </a:xfrm>
          <a:prstGeom prst="rect">
            <a:avLst/>
          </a:prstGeom>
          <a:solidFill>
            <a:srgbClr val="E3F3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조사 주제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및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명칭 소개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30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456629" y="168258"/>
            <a:ext cx="5842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ea typeface="Tmon몬소리 Black" panose="02000A03000000000000" pitchFamily="2" charset="-127"/>
              </a:rPr>
              <a:t>조사 주제 및 명칭 소개</a:t>
            </a:r>
            <a:endParaRPr lang="en-US" altLang="ko-KR" sz="900" b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8BB52-727A-1067-478F-1B93BF435E3D}"/>
              </a:ext>
            </a:extLst>
          </p:cNvPr>
          <p:cNvSpPr/>
          <p:nvPr/>
        </p:nvSpPr>
        <p:spPr>
          <a:xfrm>
            <a:off x="641443" y="1471204"/>
            <a:ext cx="9936910" cy="3505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rgbClr val="44546A">
                    <a:lumMod val="75000"/>
                  </a:srgbClr>
                </a:solidFill>
              </a:rPr>
              <a:t>조사 주제</a:t>
            </a:r>
            <a:endParaRPr lang="en-US" altLang="ko-KR" sz="3200" b="1" dirty="0">
              <a:solidFill>
                <a:srgbClr val="44546A">
                  <a:lumMod val="75000"/>
                </a:srgb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청년 지방 이탈에 대한 청년들의 생각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rgbClr val="44546A">
                    <a:lumMod val="75000"/>
                  </a:srgbClr>
                </a:solidFill>
              </a:rPr>
              <a:t>조사 명칭</a:t>
            </a:r>
            <a:endParaRPr lang="en-US" altLang="ko-KR" sz="3200" b="1" dirty="0">
              <a:solidFill>
                <a:srgbClr val="44546A">
                  <a:lumMod val="75000"/>
                </a:srgb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청년들의 지방 이탈에 대한 인식 및 실태 조사 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2C77EC-EA9C-7749-2119-1FC2CB25C3B8}"/>
              </a:ext>
            </a:extLst>
          </p:cNvPr>
          <p:cNvGrpSpPr/>
          <p:nvPr/>
        </p:nvGrpSpPr>
        <p:grpSpPr>
          <a:xfrm flipH="1">
            <a:off x="8456016" y="3865070"/>
            <a:ext cx="3574620" cy="2656046"/>
            <a:chOff x="1368661" y="-389539"/>
            <a:chExt cx="3471382" cy="26560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E873188-CB54-CF30-1BBE-F2E4DE6FC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06745" y="204443"/>
              <a:ext cx="960227" cy="96022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0378335-3B40-5147-F86C-4C9985D1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68661" y="-389539"/>
              <a:ext cx="960227" cy="96022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4A4277-242A-41F9-790B-4CD25DD8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1676" y="802155"/>
              <a:ext cx="960227" cy="96022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ADEEB8-86BD-518F-A1A1-4C037063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79816" y="1306280"/>
              <a:ext cx="960227" cy="960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3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456629" y="168258"/>
            <a:ext cx="5842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ea typeface="Tmon몬소리 Black" panose="02000A03000000000000" pitchFamily="2" charset="-127"/>
              </a:rPr>
              <a:t>선정 배경 및 조사 목적</a:t>
            </a:r>
            <a:endParaRPr lang="en-US" altLang="ko-KR" sz="900" b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8BB52-727A-1067-478F-1B93BF435E3D}"/>
              </a:ext>
            </a:extLst>
          </p:cNvPr>
          <p:cNvSpPr/>
          <p:nvPr/>
        </p:nvSpPr>
        <p:spPr>
          <a:xfrm>
            <a:off x="641443" y="1471204"/>
            <a:ext cx="993691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CFC1A-0E74-870E-F46A-ADBE39A87126}"/>
              </a:ext>
            </a:extLst>
          </p:cNvPr>
          <p:cNvSpPr txBox="1"/>
          <p:nvPr/>
        </p:nvSpPr>
        <p:spPr>
          <a:xfrm>
            <a:off x="7126941" y="6347012"/>
            <a:ext cx="543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출처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통계청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청년세대의 변화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[2000~2020]&gt;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05E66B-C2E0-F917-3313-827E83CB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46" y="1471204"/>
            <a:ext cx="7611166" cy="448154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398C112F-3AAD-A50D-7220-35B4162ED2D3}"/>
              </a:ext>
            </a:extLst>
          </p:cNvPr>
          <p:cNvSpPr/>
          <p:nvPr/>
        </p:nvSpPr>
        <p:spPr>
          <a:xfrm>
            <a:off x="3131551" y="5206911"/>
            <a:ext cx="856129" cy="5637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4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456629" y="168258"/>
            <a:ext cx="5842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ea typeface="Tmon몬소리 Black" panose="02000A03000000000000" pitchFamily="2" charset="-127"/>
              </a:rPr>
              <a:t>선정 배경 및 조사 목적</a:t>
            </a:r>
            <a:endParaRPr lang="en-US" altLang="ko-KR" sz="900" b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8BB52-727A-1067-478F-1B93BF435E3D}"/>
              </a:ext>
            </a:extLst>
          </p:cNvPr>
          <p:cNvSpPr/>
          <p:nvPr/>
        </p:nvSpPr>
        <p:spPr>
          <a:xfrm>
            <a:off x="641443" y="1471204"/>
            <a:ext cx="993691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6E8B97-5555-5F01-4CBC-891FAB58C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31" y="1528462"/>
            <a:ext cx="3747848" cy="50266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ACFC1A-0E74-870E-F46A-ADBE39A87126}"/>
              </a:ext>
            </a:extLst>
          </p:cNvPr>
          <p:cNvSpPr txBox="1"/>
          <p:nvPr/>
        </p:nvSpPr>
        <p:spPr>
          <a:xfrm>
            <a:off x="7126941" y="6347012"/>
            <a:ext cx="543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출처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통계청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청년세대의 변화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[2000~2020]&gt;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98C112F-3AAD-A50D-7220-35B4162ED2D3}"/>
              </a:ext>
            </a:extLst>
          </p:cNvPr>
          <p:cNvSpPr/>
          <p:nvPr/>
        </p:nvSpPr>
        <p:spPr>
          <a:xfrm>
            <a:off x="2299447" y="4731423"/>
            <a:ext cx="856129" cy="5637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0C795B7-8936-4388-974C-F6E0D1484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21" y="1580100"/>
            <a:ext cx="3938099" cy="4735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6EC6B2-007C-49E0-8466-AC4624F155E8}"/>
              </a:ext>
            </a:extLst>
          </p:cNvPr>
          <p:cNvSpPr txBox="1"/>
          <p:nvPr/>
        </p:nvSpPr>
        <p:spPr>
          <a:xfrm>
            <a:off x="1499616" y="990778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수도권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58B9-3436-4CB9-AD4A-65C4CE9C1E0A}"/>
              </a:ext>
            </a:extLst>
          </p:cNvPr>
          <p:cNvSpPr txBox="1"/>
          <p:nvPr/>
        </p:nvSpPr>
        <p:spPr>
          <a:xfrm>
            <a:off x="7126941" y="990778"/>
            <a:ext cx="178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영남권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D6C2F5B-8FBA-4FC5-A2D5-35F94C43E5B5}"/>
              </a:ext>
            </a:extLst>
          </p:cNvPr>
          <p:cNvSpPr/>
          <p:nvPr/>
        </p:nvSpPr>
        <p:spPr>
          <a:xfrm>
            <a:off x="2779776" y="2126576"/>
            <a:ext cx="777240" cy="781216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42E994-CD42-4411-B1E8-596F736BEF20}"/>
              </a:ext>
            </a:extLst>
          </p:cNvPr>
          <p:cNvSpPr/>
          <p:nvPr/>
        </p:nvSpPr>
        <p:spPr>
          <a:xfrm>
            <a:off x="9175227" y="3213664"/>
            <a:ext cx="777240" cy="781216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32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456629" y="168258"/>
            <a:ext cx="5842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ea typeface="Tmon몬소리 Black" panose="02000A03000000000000" pitchFamily="2" charset="-127"/>
              </a:rPr>
              <a:t>선정 배경 및 조사 목적</a:t>
            </a:r>
            <a:endParaRPr lang="en-US" altLang="ko-KR" sz="900" b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8BB52-727A-1067-478F-1B93BF435E3D}"/>
              </a:ext>
            </a:extLst>
          </p:cNvPr>
          <p:cNvSpPr/>
          <p:nvPr/>
        </p:nvSpPr>
        <p:spPr>
          <a:xfrm>
            <a:off x="641443" y="1471204"/>
            <a:ext cx="993691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280AB873-60E6-BD3F-D4CF-D455C74FF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075916"/>
              </p:ext>
            </p:extLst>
          </p:nvPr>
        </p:nvGraphicFramePr>
        <p:xfrm>
          <a:off x="2345764" y="1306404"/>
          <a:ext cx="7497483" cy="2253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E272B2-6CD6-7E53-8F1E-D558E0C69713}"/>
              </a:ext>
            </a:extLst>
          </p:cNvPr>
          <p:cNvSpPr txBox="1"/>
          <p:nvPr/>
        </p:nvSpPr>
        <p:spPr>
          <a:xfrm>
            <a:off x="820737" y="4004750"/>
            <a:ext cx="1030446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최종 목적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400" dirty="0"/>
              <a:t>설문 조사를 통해 지방 이탈의 인식 및 원인을 파악하고</a:t>
            </a:r>
            <a:endParaRPr lang="en-US" altLang="ko-KR" sz="2400" dirty="0"/>
          </a:p>
          <a:p>
            <a:r>
              <a:rPr lang="ko-KR" altLang="en-US" sz="2400" dirty="0"/>
              <a:t>점차 증가하는 추세인 지방 이탈에 대한 개선방안을 모색해보고자 한다</a:t>
            </a:r>
            <a:r>
              <a:rPr lang="en-US" altLang="ko-KR" sz="24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490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456629" y="168258"/>
            <a:ext cx="5842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ea typeface="Tmon몬소리 Black" panose="02000A03000000000000" pitchFamily="2" charset="-127"/>
              </a:rPr>
              <a:t>모집단 및 자료수집 방법</a:t>
            </a:r>
            <a:endParaRPr lang="en-US" altLang="ko-KR" sz="900" b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8BB52-727A-1067-478F-1B93BF435E3D}"/>
              </a:ext>
            </a:extLst>
          </p:cNvPr>
          <p:cNvSpPr/>
          <p:nvPr/>
        </p:nvSpPr>
        <p:spPr>
          <a:xfrm>
            <a:off x="641443" y="1471204"/>
            <a:ext cx="993691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D710DE-CE0D-13CE-385D-61D2CC3AD2E1}"/>
              </a:ext>
            </a:extLst>
          </p:cNvPr>
          <p:cNvSpPr/>
          <p:nvPr/>
        </p:nvSpPr>
        <p:spPr>
          <a:xfrm>
            <a:off x="304549" y="1193298"/>
            <a:ext cx="11770909" cy="536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rgbClr val="44546A">
                    <a:lumMod val="75000"/>
                  </a:srgbClr>
                </a:solidFill>
              </a:rPr>
              <a:t>모집단</a:t>
            </a:r>
            <a:endParaRPr lang="en-US" altLang="ko-KR" sz="3200" b="1" dirty="0">
              <a:solidFill>
                <a:srgbClr val="44546A">
                  <a:lumMod val="75000"/>
                </a:srgb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목표 모집단 </a:t>
            </a:r>
            <a:r>
              <a:rPr lang="en-US" altLang="ko-KR" sz="2800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조사 시점 기준 창원시에 거주하는 청년</a:t>
            </a:r>
            <a:r>
              <a:rPr lang="en-US" altLang="ko-KR" sz="28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만 </a:t>
            </a:r>
            <a:r>
              <a:rPr lang="en-US" altLang="ko-KR" sz="2800" dirty="0">
                <a:solidFill>
                  <a:srgbClr val="44546A">
                    <a:lumMod val="75000"/>
                  </a:srgbClr>
                </a:solidFill>
              </a:rPr>
              <a:t>19 ~ 34 </a:t>
            </a: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세</a:t>
            </a:r>
            <a:r>
              <a:rPr lang="en-US" altLang="ko-KR" sz="2800" dirty="0">
                <a:solidFill>
                  <a:srgbClr val="44546A">
                    <a:lumMod val="75000"/>
                  </a:srgbClr>
                </a:solidFill>
              </a:rPr>
              <a:t>)</a:t>
            </a: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조사 단위 </a:t>
            </a:r>
            <a:r>
              <a:rPr lang="en-US" altLang="ko-KR" sz="2800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창원시에 거주하는 청년 개인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rgbClr val="44546A">
                    <a:lumMod val="75000"/>
                  </a:srgbClr>
                </a:solidFill>
              </a:rPr>
              <a:t>자료수집 방법</a:t>
            </a:r>
            <a:endParaRPr lang="en-US" altLang="ko-KR" sz="3200" b="1" dirty="0">
              <a:solidFill>
                <a:srgbClr val="44546A">
                  <a:lumMod val="75000"/>
                </a:srgb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800" dirty="0" err="1">
                <a:solidFill>
                  <a:srgbClr val="44546A">
                    <a:lumMod val="75000"/>
                  </a:srgbClr>
                </a:solidFill>
              </a:rPr>
              <a:t>자기기입식</a:t>
            </a: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 설문 조사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456629" y="163773"/>
            <a:ext cx="584268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dirty="0"/>
              <a:t>참고 문헌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latinLnBrk="0">
              <a:defRPr/>
            </a:pPr>
            <a:endParaRPr lang="en-US" altLang="ko-KR" sz="900" b="1" kern="0" dirty="0">
              <a:solidFill>
                <a:srgbClr val="65DDD4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8BB52-727A-1067-478F-1B93BF435E3D}"/>
              </a:ext>
            </a:extLst>
          </p:cNvPr>
          <p:cNvSpPr/>
          <p:nvPr/>
        </p:nvSpPr>
        <p:spPr>
          <a:xfrm>
            <a:off x="641443" y="1471204"/>
            <a:ext cx="993691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2D384-FCC9-6612-BA3C-F51FCB3BE735}"/>
              </a:ext>
            </a:extLst>
          </p:cNvPr>
          <p:cNvSpPr txBox="1"/>
          <p:nvPr/>
        </p:nvSpPr>
        <p:spPr>
          <a:xfrm>
            <a:off x="641443" y="1538306"/>
            <a:ext cx="9936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통계청 </a:t>
            </a:r>
            <a:r>
              <a:rPr lang="en-US" altLang="ko-KR" dirty="0"/>
              <a:t>&lt;</a:t>
            </a:r>
            <a:r>
              <a:rPr lang="ko-KR" altLang="en-US" dirty="0"/>
              <a:t>우리나라 청년 세대의 변화</a:t>
            </a:r>
            <a:r>
              <a:rPr lang="en-US" altLang="ko-KR" dirty="0"/>
              <a:t>[2000~2020]&gt; 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hlinkClick r:id="rId2"/>
              </a:rPr>
              <a:t>https://naver.me/G2xLhY50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통계청 </a:t>
            </a:r>
            <a:r>
              <a:rPr lang="en-US" altLang="ko-KR" dirty="0"/>
              <a:t>&lt;2022 </a:t>
            </a:r>
            <a:r>
              <a:rPr lang="ko-KR" altLang="en-US" dirty="0"/>
              <a:t>사회지표조사</a:t>
            </a:r>
            <a:r>
              <a:rPr lang="en-US" altLang="ko-KR" dirty="0"/>
              <a:t>&gt;  </a:t>
            </a:r>
            <a:r>
              <a:rPr lang="en-US" altLang="ko-KR" dirty="0">
                <a:hlinkClick r:id="rId3"/>
              </a:rPr>
              <a:t>https://kostat.go.kr/synap/skin/doc.html?fn=9fee9e92774bdca17aa9b0ff7d4fbbdc21adc4053ad0454ab29ed818102f16df&amp;rs=/synap/preview/board/10820/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29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93242" y="1725219"/>
            <a:ext cx="9605515" cy="354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19637" y="4790182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B1EDE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40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통계조사실습</a:t>
            </a:r>
            <a:r>
              <a:rPr lang="en-US" altLang="ko-KR" sz="40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3</a:t>
            </a:r>
            <a:r>
              <a:rPr lang="ko-KR" altLang="en-US" sz="40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6258167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224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231lhj@naver.com</cp:lastModifiedBy>
  <cp:revision>11</cp:revision>
  <dcterms:created xsi:type="dcterms:W3CDTF">2024-03-18T07:09:18Z</dcterms:created>
  <dcterms:modified xsi:type="dcterms:W3CDTF">2024-04-05T04:34:11Z</dcterms:modified>
</cp:coreProperties>
</file>