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4" r:id="rId3"/>
    <p:sldId id="284" r:id="rId4"/>
    <p:sldId id="277" r:id="rId5"/>
    <p:sldId id="285" r:id="rId6"/>
    <p:sldId id="287" r:id="rId7"/>
    <p:sldId id="286" r:id="rId8"/>
    <p:sldId id="278" r:id="rId9"/>
    <p:sldId id="279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EDE9"/>
    <a:srgbClr val="C9F0ED"/>
    <a:srgbClr val="B6EEEA"/>
    <a:srgbClr val="E3F3F2"/>
    <a:srgbClr val="FFCCFF"/>
    <a:srgbClr val="3AA89F"/>
    <a:srgbClr val="0B3959"/>
    <a:srgbClr val="FFFFFF"/>
    <a:srgbClr val="CDF0EE"/>
    <a:srgbClr val="BFE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3D482-9D4B-4AA7-88C8-0A7BDC47C1E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48C12EA4-292C-452B-93FA-68D5ED9EF98E}">
      <dgm:prSet/>
      <dgm:spPr>
        <a:solidFill>
          <a:srgbClr val="B1EDE9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이탈 계획 여부에 </a:t>
          </a:r>
          <a:r>
            <a:rPr lang="en-US" altLang="ko-KR" dirty="0">
              <a:solidFill>
                <a:schemeClr val="tx1"/>
              </a:solidFill>
            </a:rPr>
            <a:t>‘ </a:t>
          </a:r>
          <a:r>
            <a:rPr lang="ko-KR" altLang="en-US" dirty="0">
              <a:solidFill>
                <a:schemeClr val="tx1"/>
              </a:solidFill>
            </a:rPr>
            <a:t>예</a:t>
          </a:r>
          <a:r>
            <a:rPr lang="en-US" altLang="ko-KR" dirty="0">
              <a:solidFill>
                <a:schemeClr val="tx1"/>
              </a:solidFill>
            </a:rPr>
            <a:t>＇</a:t>
          </a:r>
          <a:r>
            <a:rPr lang="ko-KR" altLang="en-US" dirty="0">
              <a:solidFill>
                <a:schemeClr val="tx1"/>
              </a:solidFill>
            </a:rPr>
            <a:t>라고 응답할 경우 작성</a:t>
          </a:r>
        </a:p>
      </dgm:t>
    </dgm:pt>
    <dgm:pt modelId="{BD1929BD-088F-4C25-A958-42042811600B}" type="parTrans" cxnId="{A33B2F5A-D1F7-451C-8C50-6ED2FB6DF482}">
      <dgm:prSet/>
      <dgm:spPr/>
      <dgm:t>
        <a:bodyPr/>
        <a:lstStyle/>
        <a:p>
          <a:pPr latinLnBrk="1"/>
          <a:endParaRPr lang="ko-KR" altLang="en-US"/>
        </a:p>
      </dgm:t>
    </dgm:pt>
    <dgm:pt modelId="{59C2C568-F919-465D-A208-7DCD7D78E40E}" type="sibTrans" cxnId="{A33B2F5A-D1F7-451C-8C50-6ED2FB6DF482}">
      <dgm:prSet/>
      <dgm:spPr/>
      <dgm:t>
        <a:bodyPr/>
        <a:lstStyle/>
        <a:p>
          <a:pPr latinLnBrk="1"/>
          <a:endParaRPr lang="ko-KR" altLang="en-US"/>
        </a:p>
      </dgm:t>
    </dgm:pt>
    <dgm:pt modelId="{A48C1687-4FE8-4028-9C3E-EACA6E731685}" type="pres">
      <dgm:prSet presAssocID="{1E83D482-9D4B-4AA7-88C8-0A7BDC47C1E8}" presName="CompostProcess" presStyleCnt="0">
        <dgm:presLayoutVars>
          <dgm:dir/>
          <dgm:resizeHandles val="exact"/>
        </dgm:presLayoutVars>
      </dgm:prSet>
      <dgm:spPr/>
    </dgm:pt>
    <dgm:pt modelId="{E7F97C85-3710-42B9-9E27-B8D0518AC895}" type="pres">
      <dgm:prSet presAssocID="{1E83D482-9D4B-4AA7-88C8-0A7BDC47C1E8}" presName="arrow" presStyleLbl="bgShp" presStyleIdx="0" presStyleCnt="1" custAng="10800000" custScaleX="117647" custLinFactNeighborX="-12620" custLinFactNeighborY="76523"/>
      <dgm:spPr/>
    </dgm:pt>
    <dgm:pt modelId="{6C4ECC72-1B62-4F14-9785-9BD550C70C18}" type="pres">
      <dgm:prSet presAssocID="{1E83D482-9D4B-4AA7-88C8-0A7BDC47C1E8}" presName="linearProcess" presStyleCnt="0"/>
      <dgm:spPr/>
    </dgm:pt>
    <dgm:pt modelId="{31B87182-91BB-49E4-9259-8F0AB47E0118}" type="pres">
      <dgm:prSet presAssocID="{48C12EA4-292C-452B-93FA-68D5ED9EF98E}" presName="textNode" presStyleLbl="node1" presStyleIdx="0" presStyleCnt="1" custScaleY="191132">
        <dgm:presLayoutVars>
          <dgm:bulletEnabled val="1"/>
        </dgm:presLayoutVars>
      </dgm:prSet>
      <dgm:spPr/>
    </dgm:pt>
  </dgm:ptLst>
  <dgm:cxnLst>
    <dgm:cxn modelId="{A33B2F5A-D1F7-451C-8C50-6ED2FB6DF482}" srcId="{1E83D482-9D4B-4AA7-88C8-0A7BDC47C1E8}" destId="{48C12EA4-292C-452B-93FA-68D5ED9EF98E}" srcOrd="0" destOrd="0" parTransId="{BD1929BD-088F-4C25-A958-42042811600B}" sibTransId="{59C2C568-F919-465D-A208-7DCD7D78E40E}"/>
    <dgm:cxn modelId="{46CE8C96-37C9-45AF-9C34-D44B47D41BC5}" type="presOf" srcId="{48C12EA4-292C-452B-93FA-68D5ED9EF98E}" destId="{31B87182-91BB-49E4-9259-8F0AB47E0118}" srcOrd="0" destOrd="0" presId="urn:microsoft.com/office/officeart/2005/8/layout/hProcess9"/>
    <dgm:cxn modelId="{6FDD36FD-4AEC-4FB2-8FD9-24FE086C79F3}" type="presOf" srcId="{1E83D482-9D4B-4AA7-88C8-0A7BDC47C1E8}" destId="{A48C1687-4FE8-4028-9C3E-EACA6E731685}" srcOrd="0" destOrd="0" presId="urn:microsoft.com/office/officeart/2005/8/layout/hProcess9"/>
    <dgm:cxn modelId="{F20A18E0-3C22-4EB9-ACF0-66C4275F0302}" type="presParOf" srcId="{A48C1687-4FE8-4028-9C3E-EACA6E731685}" destId="{E7F97C85-3710-42B9-9E27-B8D0518AC895}" srcOrd="0" destOrd="0" presId="urn:microsoft.com/office/officeart/2005/8/layout/hProcess9"/>
    <dgm:cxn modelId="{4B124143-0E4D-4AF9-A8C3-7D20C18D1669}" type="presParOf" srcId="{A48C1687-4FE8-4028-9C3E-EACA6E731685}" destId="{6C4ECC72-1B62-4F14-9785-9BD550C70C18}" srcOrd="1" destOrd="0" presId="urn:microsoft.com/office/officeart/2005/8/layout/hProcess9"/>
    <dgm:cxn modelId="{6A847FD5-0A56-47AE-8D33-D263147714CD}" type="presParOf" srcId="{6C4ECC72-1B62-4F14-9785-9BD550C70C18}" destId="{31B87182-91BB-49E4-9259-8F0AB47E011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97C85-3710-42B9-9E27-B8D0518AC895}">
      <dsp:nvSpPr>
        <dsp:cNvPr id="0" name=""/>
        <dsp:cNvSpPr/>
      </dsp:nvSpPr>
      <dsp:spPr>
        <a:xfrm rot="10800000">
          <a:off x="0" y="0"/>
          <a:ext cx="2362198" cy="85725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7182-91BB-49E4-9259-8F0AB47E0118}">
      <dsp:nvSpPr>
        <dsp:cNvPr id="0" name=""/>
        <dsp:cNvSpPr/>
      </dsp:nvSpPr>
      <dsp:spPr>
        <a:xfrm>
          <a:off x="284202" y="100929"/>
          <a:ext cx="1793795" cy="655391"/>
        </a:xfrm>
        <a:prstGeom prst="roundRect">
          <a:avLst/>
        </a:prstGeom>
        <a:solidFill>
          <a:srgbClr val="B1ED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solidFill>
                <a:schemeClr val="tx1"/>
              </a:solidFill>
            </a:rPr>
            <a:t>이탈 계획 여부에 </a:t>
          </a:r>
          <a:r>
            <a:rPr lang="en-US" altLang="ko-KR" sz="1200" kern="1200" dirty="0">
              <a:solidFill>
                <a:schemeClr val="tx1"/>
              </a:solidFill>
            </a:rPr>
            <a:t>‘ </a:t>
          </a:r>
          <a:r>
            <a:rPr lang="ko-KR" altLang="en-US" sz="1200" kern="1200" dirty="0">
              <a:solidFill>
                <a:schemeClr val="tx1"/>
              </a:solidFill>
            </a:rPr>
            <a:t>예</a:t>
          </a:r>
          <a:r>
            <a:rPr lang="en-US" altLang="ko-KR" sz="1200" kern="1200" dirty="0">
              <a:solidFill>
                <a:schemeClr val="tx1"/>
              </a:solidFill>
            </a:rPr>
            <a:t>＇</a:t>
          </a:r>
          <a:r>
            <a:rPr lang="ko-KR" altLang="en-US" sz="1200" kern="1200" dirty="0">
              <a:solidFill>
                <a:schemeClr val="tx1"/>
              </a:solidFill>
            </a:rPr>
            <a:t>라고 응답할 경우 작성</a:t>
          </a:r>
        </a:p>
      </dsp:txBody>
      <dsp:txXfrm>
        <a:off x="316196" y="132923"/>
        <a:ext cx="1729807" cy="591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0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2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3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5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8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4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sis.kr/statHtml/statHtml.do?orgId=791&amp;tblId=DT_791005_2021A001&amp;vw_cd=MT_OTITLE&amp;list_id=217A_791_020_010_001&amp;scrId=&amp;seqNo=&amp;lang_mode=ko&amp;obj_var_id=&amp;itm_id=&amp;conn_path=K2&amp;path=%252Fcommon%252Fmeta_onedepth.j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AB2C894-7DC9-425F-9B41-24FF4EC3825F}"/>
              </a:ext>
            </a:extLst>
          </p:cNvPr>
          <p:cNvSpPr/>
          <p:nvPr/>
        </p:nvSpPr>
        <p:spPr>
          <a:xfrm rot="19916931">
            <a:off x="2319962" y="1306617"/>
            <a:ext cx="3668422" cy="3053226"/>
          </a:xfrm>
          <a:custGeom>
            <a:avLst/>
            <a:gdLst>
              <a:gd name="connsiteX0" fmla="*/ 0 w 3668422"/>
              <a:gd name="connsiteY0" fmla="*/ 288568 h 2568476"/>
              <a:gd name="connsiteX1" fmla="*/ 288568 w 3668422"/>
              <a:gd name="connsiteY1" fmla="*/ 0 h 2568476"/>
              <a:gd name="connsiteX2" fmla="*/ 3379854 w 3668422"/>
              <a:gd name="connsiteY2" fmla="*/ 0 h 2568476"/>
              <a:gd name="connsiteX3" fmla="*/ 3668422 w 3668422"/>
              <a:gd name="connsiteY3" fmla="*/ 288568 h 2568476"/>
              <a:gd name="connsiteX4" fmla="*/ 3668422 w 3668422"/>
              <a:gd name="connsiteY4" fmla="*/ 2279908 h 2568476"/>
              <a:gd name="connsiteX5" fmla="*/ 3379854 w 3668422"/>
              <a:gd name="connsiteY5" fmla="*/ 2568476 h 2568476"/>
              <a:gd name="connsiteX6" fmla="*/ 288568 w 3668422"/>
              <a:gd name="connsiteY6" fmla="*/ 2568476 h 2568476"/>
              <a:gd name="connsiteX7" fmla="*/ 0 w 3668422"/>
              <a:gd name="connsiteY7" fmla="*/ 2279908 h 2568476"/>
              <a:gd name="connsiteX8" fmla="*/ 0 w 3668422"/>
              <a:gd name="connsiteY8" fmla="*/ 288568 h 256847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3668422 w 3668422"/>
              <a:gd name="connsiteY3" fmla="*/ 773318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235211 w 3668422"/>
              <a:gd name="connsiteY3" fmla="*/ 829881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  <a:gd name="connsiteX0" fmla="*/ 0 w 3668422"/>
              <a:gd name="connsiteY0" fmla="*/ 773318 h 3053226"/>
              <a:gd name="connsiteX1" fmla="*/ 288568 w 3668422"/>
              <a:gd name="connsiteY1" fmla="*/ 484750 h 3053226"/>
              <a:gd name="connsiteX2" fmla="*/ 626948 w 3668422"/>
              <a:gd name="connsiteY2" fmla="*/ 0 h 3053226"/>
              <a:gd name="connsiteX3" fmla="*/ 2464325 w 3668422"/>
              <a:gd name="connsiteY3" fmla="*/ 703729 h 3053226"/>
              <a:gd name="connsiteX4" fmla="*/ 3668422 w 3668422"/>
              <a:gd name="connsiteY4" fmla="*/ 2764658 h 3053226"/>
              <a:gd name="connsiteX5" fmla="*/ 3379854 w 3668422"/>
              <a:gd name="connsiteY5" fmla="*/ 3053226 h 3053226"/>
              <a:gd name="connsiteX6" fmla="*/ 288568 w 3668422"/>
              <a:gd name="connsiteY6" fmla="*/ 3053226 h 3053226"/>
              <a:gd name="connsiteX7" fmla="*/ 0 w 3668422"/>
              <a:gd name="connsiteY7" fmla="*/ 2764658 h 3053226"/>
              <a:gd name="connsiteX8" fmla="*/ 0 w 3668422"/>
              <a:gd name="connsiteY8" fmla="*/ 773318 h 305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8422" h="3053226">
                <a:moveTo>
                  <a:pt x="0" y="773318"/>
                </a:moveTo>
                <a:cubicBezTo>
                  <a:pt x="0" y="613946"/>
                  <a:pt x="129196" y="484750"/>
                  <a:pt x="288568" y="484750"/>
                </a:cubicBezTo>
                <a:cubicBezTo>
                  <a:pt x="1318997" y="484750"/>
                  <a:pt x="-403481" y="0"/>
                  <a:pt x="626948" y="0"/>
                </a:cubicBezTo>
                <a:cubicBezTo>
                  <a:pt x="786320" y="0"/>
                  <a:pt x="2464325" y="544357"/>
                  <a:pt x="2464325" y="703729"/>
                </a:cubicBezTo>
                <a:lnTo>
                  <a:pt x="3668422" y="2764658"/>
                </a:lnTo>
                <a:cubicBezTo>
                  <a:pt x="3668422" y="2924030"/>
                  <a:pt x="3539226" y="3053226"/>
                  <a:pt x="3379854" y="3053226"/>
                </a:cubicBezTo>
                <a:lnTo>
                  <a:pt x="288568" y="3053226"/>
                </a:lnTo>
                <a:cubicBezTo>
                  <a:pt x="129196" y="3053226"/>
                  <a:pt x="0" y="2924030"/>
                  <a:pt x="0" y="2764658"/>
                </a:cubicBezTo>
                <a:lnTo>
                  <a:pt x="0" y="773318"/>
                </a:ln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D178C6-3667-4B39-BE58-32081D5E7139}"/>
              </a:ext>
            </a:extLst>
          </p:cNvPr>
          <p:cNvSpPr/>
          <p:nvPr/>
        </p:nvSpPr>
        <p:spPr>
          <a:xfrm>
            <a:off x="1738699" y="25846"/>
            <a:ext cx="2654300" cy="3505200"/>
          </a:xfrm>
          <a:prstGeom prst="roundRect">
            <a:avLst>
              <a:gd name="adj" fmla="val 12234"/>
            </a:avLst>
          </a:prstGeom>
          <a:solidFill>
            <a:schemeClr val="bg1"/>
          </a:solidFill>
          <a:ln>
            <a:noFill/>
          </a:ln>
          <a:scene3d>
            <a:camera prst="isometricTopUp"/>
            <a:lightRig rig="contrasting" dir="t"/>
          </a:scene3d>
          <a:sp3d extrusionH="2540000"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57B96F-9849-440C-91F5-4C7060DA7430}"/>
              </a:ext>
            </a:extLst>
          </p:cNvPr>
          <p:cNvSpPr/>
          <p:nvPr/>
        </p:nvSpPr>
        <p:spPr>
          <a:xfrm>
            <a:off x="3940853" y="2858029"/>
            <a:ext cx="963659" cy="1272584"/>
          </a:xfrm>
          <a:prstGeom prst="roundRect">
            <a:avLst>
              <a:gd name="adj" fmla="val 12234"/>
            </a:avLst>
          </a:prstGeom>
          <a:solidFill>
            <a:schemeClr val="tx1">
              <a:lumMod val="50000"/>
              <a:lumOff val="50000"/>
              <a:alpha val="36000"/>
            </a:schemeClr>
          </a:solidFill>
          <a:ln w="50800">
            <a:solidFill>
              <a:schemeClr val="bg1"/>
            </a:solidFill>
          </a:ln>
          <a:scene3d>
            <a:camera prst="isometricRightUp"/>
            <a:lightRig rig="contrasting" dir="t"/>
          </a:scene3d>
          <a:sp3d>
            <a:bevelB w="0" h="0"/>
            <a:extrusionClr>
              <a:srgbClr val="CEEEEC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D7283D0-58A2-4730-9FE5-6C9F408EFA20}"/>
              </a:ext>
            </a:extLst>
          </p:cNvPr>
          <p:cNvSpPr/>
          <p:nvPr/>
        </p:nvSpPr>
        <p:spPr>
          <a:xfrm>
            <a:off x="4100561" y="2962269"/>
            <a:ext cx="7239634" cy="3909364"/>
          </a:xfrm>
          <a:custGeom>
            <a:avLst/>
            <a:gdLst>
              <a:gd name="connsiteX0" fmla="*/ 378328 w 4827541"/>
              <a:gd name="connsiteY0" fmla="*/ 0 h 2728717"/>
              <a:gd name="connsiteX1" fmla="*/ 4827541 w 4827541"/>
              <a:gd name="connsiteY1" fmla="*/ 2728717 h 2728717"/>
              <a:gd name="connsiteX2" fmla="*/ 2947941 w 4827541"/>
              <a:gd name="connsiteY2" fmla="*/ 2690617 h 2728717"/>
              <a:gd name="connsiteX3" fmla="*/ 0 w 4827541"/>
              <a:gd name="connsiteY3" fmla="*/ 704520 h 2728717"/>
              <a:gd name="connsiteX4" fmla="*/ 0 w 4827541"/>
              <a:gd name="connsiteY4" fmla="*/ 302988 h 2728717"/>
              <a:gd name="connsiteX5" fmla="*/ 43325 w 4827541"/>
              <a:gd name="connsiteY5" fmla="*/ 198392 h 2728717"/>
              <a:gd name="connsiteX6" fmla="*/ 79304 w 4827541"/>
              <a:gd name="connsiteY6" fmla="*/ 174135 h 2728717"/>
              <a:gd name="connsiteX7" fmla="*/ 91273 w 4827541"/>
              <a:gd name="connsiteY7" fmla="*/ 163691 h 2728717"/>
              <a:gd name="connsiteX0" fmla="*/ 378328 w 4827541"/>
              <a:gd name="connsiteY0" fmla="*/ 0 h 3924331"/>
              <a:gd name="connsiteX1" fmla="*/ 4827541 w 4827541"/>
              <a:gd name="connsiteY1" fmla="*/ 2728717 h 3924331"/>
              <a:gd name="connsiteX2" fmla="*/ 4660627 w 4827541"/>
              <a:gd name="connsiteY2" fmla="*/ 3924331 h 3924331"/>
              <a:gd name="connsiteX3" fmla="*/ 0 w 4827541"/>
              <a:gd name="connsiteY3" fmla="*/ 704520 h 3924331"/>
              <a:gd name="connsiteX4" fmla="*/ 0 w 4827541"/>
              <a:gd name="connsiteY4" fmla="*/ 302988 h 3924331"/>
              <a:gd name="connsiteX5" fmla="*/ 43325 w 4827541"/>
              <a:gd name="connsiteY5" fmla="*/ 198392 h 3924331"/>
              <a:gd name="connsiteX6" fmla="*/ 79304 w 4827541"/>
              <a:gd name="connsiteY6" fmla="*/ 174135 h 3924331"/>
              <a:gd name="connsiteX7" fmla="*/ 91273 w 4827541"/>
              <a:gd name="connsiteY7" fmla="*/ 163691 h 3924331"/>
              <a:gd name="connsiteX8" fmla="*/ 378328 w 4827541"/>
              <a:gd name="connsiteY8" fmla="*/ 0 h 3924331"/>
              <a:gd name="connsiteX0" fmla="*/ 378328 w 6801484"/>
              <a:gd name="connsiteY0" fmla="*/ 0 h 3924331"/>
              <a:gd name="connsiteX1" fmla="*/ 6801484 w 6801484"/>
              <a:gd name="connsiteY1" fmla="*/ 3918889 h 3924331"/>
              <a:gd name="connsiteX2" fmla="*/ 4660627 w 6801484"/>
              <a:gd name="connsiteY2" fmla="*/ 3924331 h 3924331"/>
              <a:gd name="connsiteX3" fmla="*/ 0 w 6801484"/>
              <a:gd name="connsiteY3" fmla="*/ 704520 h 3924331"/>
              <a:gd name="connsiteX4" fmla="*/ 0 w 6801484"/>
              <a:gd name="connsiteY4" fmla="*/ 302988 h 3924331"/>
              <a:gd name="connsiteX5" fmla="*/ 43325 w 6801484"/>
              <a:gd name="connsiteY5" fmla="*/ 198392 h 3924331"/>
              <a:gd name="connsiteX6" fmla="*/ 79304 w 6801484"/>
              <a:gd name="connsiteY6" fmla="*/ 174135 h 3924331"/>
              <a:gd name="connsiteX7" fmla="*/ 91273 w 6801484"/>
              <a:gd name="connsiteY7" fmla="*/ 163691 h 3924331"/>
              <a:gd name="connsiteX8" fmla="*/ 378328 w 6801484"/>
              <a:gd name="connsiteY8" fmla="*/ 0 h 3924331"/>
              <a:gd name="connsiteX0" fmla="*/ 378328 w 6801484"/>
              <a:gd name="connsiteY0" fmla="*/ 0 h 3924331"/>
              <a:gd name="connsiteX1" fmla="*/ 6801484 w 6801484"/>
              <a:gd name="connsiteY1" fmla="*/ 3918889 h 3924331"/>
              <a:gd name="connsiteX2" fmla="*/ 5013052 w 6801484"/>
              <a:gd name="connsiteY2" fmla="*/ 3924331 h 3924331"/>
              <a:gd name="connsiteX3" fmla="*/ 0 w 6801484"/>
              <a:gd name="connsiteY3" fmla="*/ 704520 h 3924331"/>
              <a:gd name="connsiteX4" fmla="*/ 0 w 6801484"/>
              <a:gd name="connsiteY4" fmla="*/ 302988 h 3924331"/>
              <a:gd name="connsiteX5" fmla="*/ 43325 w 6801484"/>
              <a:gd name="connsiteY5" fmla="*/ 198392 h 3924331"/>
              <a:gd name="connsiteX6" fmla="*/ 79304 w 6801484"/>
              <a:gd name="connsiteY6" fmla="*/ 174135 h 3924331"/>
              <a:gd name="connsiteX7" fmla="*/ 91273 w 6801484"/>
              <a:gd name="connsiteY7" fmla="*/ 163691 h 3924331"/>
              <a:gd name="connsiteX8" fmla="*/ 378328 w 6801484"/>
              <a:gd name="connsiteY8" fmla="*/ 0 h 3924331"/>
              <a:gd name="connsiteX0" fmla="*/ 378328 w 7030084"/>
              <a:gd name="connsiteY0" fmla="*/ 0 h 3924331"/>
              <a:gd name="connsiteX1" fmla="*/ 7030084 w 7030084"/>
              <a:gd name="connsiteY1" fmla="*/ 3909364 h 3924331"/>
              <a:gd name="connsiteX2" fmla="*/ 5013052 w 7030084"/>
              <a:gd name="connsiteY2" fmla="*/ 3924331 h 3924331"/>
              <a:gd name="connsiteX3" fmla="*/ 0 w 7030084"/>
              <a:gd name="connsiteY3" fmla="*/ 704520 h 3924331"/>
              <a:gd name="connsiteX4" fmla="*/ 0 w 7030084"/>
              <a:gd name="connsiteY4" fmla="*/ 302988 h 3924331"/>
              <a:gd name="connsiteX5" fmla="*/ 43325 w 7030084"/>
              <a:gd name="connsiteY5" fmla="*/ 198392 h 3924331"/>
              <a:gd name="connsiteX6" fmla="*/ 79304 w 7030084"/>
              <a:gd name="connsiteY6" fmla="*/ 174135 h 3924331"/>
              <a:gd name="connsiteX7" fmla="*/ 91273 w 7030084"/>
              <a:gd name="connsiteY7" fmla="*/ 163691 h 3924331"/>
              <a:gd name="connsiteX8" fmla="*/ 378328 w 7030084"/>
              <a:gd name="connsiteY8" fmla="*/ 0 h 3924331"/>
              <a:gd name="connsiteX0" fmla="*/ 378328 w 7030084"/>
              <a:gd name="connsiteY0" fmla="*/ 0 h 3909364"/>
              <a:gd name="connsiteX1" fmla="*/ 7030084 w 7030084"/>
              <a:gd name="connsiteY1" fmla="*/ 3909364 h 3909364"/>
              <a:gd name="connsiteX2" fmla="*/ 5174977 w 7030084"/>
              <a:gd name="connsiteY2" fmla="*/ 3905281 h 3909364"/>
              <a:gd name="connsiteX3" fmla="*/ 0 w 7030084"/>
              <a:gd name="connsiteY3" fmla="*/ 704520 h 3909364"/>
              <a:gd name="connsiteX4" fmla="*/ 0 w 7030084"/>
              <a:gd name="connsiteY4" fmla="*/ 302988 h 3909364"/>
              <a:gd name="connsiteX5" fmla="*/ 43325 w 7030084"/>
              <a:gd name="connsiteY5" fmla="*/ 198392 h 3909364"/>
              <a:gd name="connsiteX6" fmla="*/ 79304 w 7030084"/>
              <a:gd name="connsiteY6" fmla="*/ 174135 h 3909364"/>
              <a:gd name="connsiteX7" fmla="*/ 91273 w 7030084"/>
              <a:gd name="connsiteY7" fmla="*/ 163691 h 3909364"/>
              <a:gd name="connsiteX8" fmla="*/ 378328 w 7030084"/>
              <a:gd name="connsiteY8" fmla="*/ 0 h 3909364"/>
              <a:gd name="connsiteX0" fmla="*/ 378328 w 7239634"/>
              <a:gd name="connsiteY0" fmla="*/ 0 h 3909364"/>
              <a:gd name="connsiteX1" fmla="*/ 7239634 w 7239634"/>
              <a:gd name="connsiteY1" fmla="*/ 3909364 h 3909364"/>
              <a:gd name="connsiteX2" fmla="*/ 5174977 w 7239634"/>
              <a:gd name="connsiteY2" fmla="*/ 3905281 h 3909364"/>
              <a:gd name="connsiteX3" fmla="*/ 0 w 7239634"/>
              <a:gd name="connsiteY3" fmla="*/ 704520 h 3909364"/>
              <a:gd name="connsiteX4" fmla="*/ 0 w 7239634"/>
              <a:gd name="connsiteY4" fmla="*/ 302988 h 3909364"/>
              <a:gd name="connsiteX5" fmla="*/ 43325 w 7239634"/>
              <a:gd name="connsiteY5" fmla="*/ 198392 h 3909364"/>
              <a:gd name="connsiteX6" fmla="*/ 79304 w 7239634"/>
              <a:gd name="connsiteY6" fmla="*/ 174135 h 3909364"/>
              <a:gd name="connsiteX7" fmla="*/ 91273 w 7239634"/>
              <a:gd name="connsiteY7" fmla="*/ 163691 h 3909364"/>
              <a:gd name="connsiteX8" fmla="*/ 378328 w 7239634"/>
              <a:gd name="connsiteY8" fmla="*/ 0 h 390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9634" h="3909364">
                <a:moveTo>
                  <a:pt x="378328" y="0"/>
                </a:moveTo>
                <a:lnTo>
                  <a:pt x="7239634" y="3909364"/>
                </a:lnTo>
                <a:lnTo>
                  <a:pt x="5174977" y="3905281"/>
                </a:lnTo>
                <a:lnTo>
                  <a:pt x="0" y="704520"/>
                </a:lnTo>
                <a:lnTo>
                  <a:pt x="0" y="302988"/>
                </a:lnTo>
                <a:cubicBezTo>
                  <a:pt x="0" y="262141"/>
                  <a:pt x="16557" y="225161"/>
                  <a:pt x="43325" y="198392"/>
                </a:cubicBezTo>
                <a:lnTo>
                  <a:pt x="79304" y="174135"/>
                </a:lnTo>
                <a:lnTo>
                  <a:pt x="91273" y="163691"/>
                </a:lnTo>
                <a:lnTo>
                  <a:pt x="37832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dist="762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8837AFC6-8A5A-49EB-B2B2-43ADB5862CA7}"/>
              </a:ext>
            </a:extLst>
          </p:cNvPr>
          <p:cNvSpPr/>
          <p:nvPr/>
        </p:nvSpPr>
        <p:spPr>
          <a:xfrm>
            <a:off x="0" y="215353"/>
            <a:ext cx="1584036" cy="1400371"/>
          </a:xfrm>
          <a:custGeom>
            <a:avLst/>
            <a:gdLst>
              <a:gd name="connsiteX0" fmla="*/ 0 w 1584036"/>
              <a:gd name="connsiteY0" fmla="*/ 0 h 1400371"/>
              <a:gd name="connsiteX1" fmla="*/ 1584036 w 1584036"/>
              <a:gd name="connsiteY1" fmla="*/ 971494 h 1400371"/>
              <a:gd name="connsiteX2" fmla="*/ 1146744 w 1584036"/>
              <a:gd name="connsiteY2" fmla="*/ 1220855 h 1400371"/>
              <a:gd name="connsiteX3" fmla="*/ 1129932 w 1584036"/>
              <a:gd name="connsiteY3" fmla="*/ 1235525 h 1400371"/>
              <a:gd name="connsiteX4" fmla="*/ 1099514 w 1584036"/>
              <a:gd name="connsiteY4" fmla="*/ 1256033 h 1400371"/>
              <a:gd name="connsiteX5" fmla="*/ 1056189 w 1584036"/>
              <a:gd name="connsiteY5" fmla="*/ 1360629 h 1400371"/>
              <a:gd name="connsiteX6" fmla="*/ 1056189 w 1584036"/>
              <a:gd name="connsiteY6" fmla="*/ 1400371 h 1400371"/>
              <a:gd name="connsiteX7" fmla="*/ 0 w 1584036"/>
              <a:gd name="connsiteY7" fmla="*/ 688792 h 14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036" h="1400371">
                <a:moveTo>
                  <a:pt x="0" y="0"/>
                </a:moveTo>
                <a:lnTo>
                  <a:pt x="1584036" y="971494"/>
                </a:lnTo>
                <a:lnTo>
                  <a:pt x="1146744" y="1220855"/>
                </a:lnTo>
                <a:lnTo>
                  <a:pt x="1129932" y="1235525"/>
                </a:lnTo>
                <a:lnTo>
                  <a:pt x="1099514" y="1256033"/>
                </a:lnTo>
                <a:cubicBezTo>
                  <a:pt x="1072746" y="1282801"/>
                  <a:pt x="1056189" y="1319782"/>
                  <a:pt x="1056189" y="1360629"/>
                </a:cubicBezTo>
                <a:lnTo>
                  <a:pt x="1056189" y="1400371"/>
                </a:lnTo>
                <a:lnTo>
                  <a:pt x="0" y="68879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ffectLst>
            <a:outerShdw dist="508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836018" y="3276833"/>
            <a:ext cx="4091906" cy="2668295"/>
            <a:chOff x="1379173" y="-327570"/>
            <a:chExt cx="4091906" cy="266829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246460" y="37324"/>
              <a:ext cx="1030076" cy="103007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79173" y="-327570"/>
              <a:ext cx="838083" cy="83808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71326" y="513482"/>
              <a:ext cx="1175189" cy="117518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27011" y="996657"/>
              <a:ext cx="1344068" cy="134406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3940854" y="743672"/>
            <a:ext cx="77087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창원시 청년들의 지방 이탈에 대한 인식 및 실태 조사</a:t>
            </a:r>
            <a:endParaRPr kumimoji="0" lang="en-US" altLang="ko-KR" sz="4000" b="1" i="1" u="none" strike="noStrike" kern="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6427289" y="3272272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0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20202215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5390544" y="2822593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4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20202275 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7435042" y="3713887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37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20212196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9091E5-DEF9-850F-B71C-35DA52410D3A}"/>
              </a:ext>
            </a:extLst>
          </p:cNvPr>
          <p:cNvGrpSpPr/>
          <p:nvPr/>
        </p:nvGrpSpPr>
        <p:grpSpPr>
          <a:xfrm>
            <a:off x="8517101" y="4192445"/>
            <a:ext cx="1338815" cy="334160"/>
            <a:chOff x="7783479" y="606851"/>
            <a:chExt cx="925099" cy="334160"/>
          </a:xfrm>
          <a:solidFill>
            <a:srgbClr val="3AA89F"/>
          </a:solidFill>
          <a:effectLst>
            <a:outerShdw dist="38100" dir="2700000" algn="tl" rotWithShape="0">
              <a:srgbClr val="3AA89F">
                <a:alpha val="30000"/>
              </a:srgbClr>
            </a:outerShdw>
          </a:effectLst>
        </p:grpSpPr>
        <p:sp>
          <p:nvSpPr>
            <p:cNvPr id="40" name="자유형: 도형 32">
              <a:extLst>
                <a:ext uri="{FF2B5EF4-FFF2-40B4-BE49-F238E27FC236}">
                  <a16:creationId xmlns:a16="http://schemas.microsoft.com/office/drawing/2014/main" id="{DDC47F64-4FCB-625F-3C69-0E8DE734F6BA}"/>
                </a:ext>
              </a:extLst>
            </p:cNvPr>
            <p:cNvSpPr/>
            <p:nvPr/>
          </p:nvSpPr>
          <p:spPr>
            <a:xfrm rot="20462479" flipH="1">
              <a:off x="7834871" y="746304"/>
              <a:ext cx="319975" cy="194707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사각형: 둥근 모서리 11">
              <a:extLst>
                <a:ext uri="{FF2B5EF4-FFF2-40B4-BE49-F238E27FC236}">
                  <a16:creationId xmlns:a16="http://schemas.microsoft.com/office/drawing/2014/main" id="{9AC7D0C6-3CFE-A546-43C5-F7ED1DA50171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20222102</a:t>
              </a:r>
              <a:endPara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E92F41-9934-6752-1BAE-08B1EC658CB5}"/>
              </a:ext>
            </a:extLst>
          </p:cNvPr>
          <p:cNvSpPr txBox="1"/>
          <p:nvPr/>
        </p:nvSpPr>
        <p:spPr>
          <a:xfrm>
            <a:off x="9412044" y="2375314"/>
            <a:ext cx="2433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20202275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김민규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20202215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이현주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20212196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이혜슬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20222102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20222087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AA89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손인서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AA89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04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93242" y="1725219"/>
            <a:ext cx="9605515" cy="354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19637" y="4790182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B1EDE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통계조사실습</a:t>
            </a:r>
            <a:r>
              <a:rPr lang="en-US" altLang="ko-KR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3</a:t>
            </a:r>
            <a:r>
              <a:rPr lang="ko-KR" altLang="en-US" sz="4000" dirty="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878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06627" y="71241"/>
            <a:ext cx="41854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400" b="1" i="1" kern="0" dirty="0">
                <a:ea typeface="Tmon몬소리 Black" panose="02000A03000000000000" pitchFamily="2" charset="-127"/>
              </a:rPr>
              <a:t>목차</a:t>
            </a:r>
            <a:endParaRPr lang="en-US" altLang="ko-KR" sz="11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6E4C68-2D78-089A-5252-5BF4108EF30E}"/>
              </a:ext>
            </a:extLst>
          </p:cNvPr>
          <p:cNvSpPr/>
          <p:nvPr/>
        </p:nvSpPr>
        <p:spPr>
          <a:xfrm>
            <a:off x="832278" y="1758148"/>
            <a:ext cx="6637984" cy="5213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표본추출 방법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,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표본크기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조사단위 선정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측정목표 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참고문헌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1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304550" y="108336"/>
            <a:ext cx="584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600" b="1" i="1" kern="0" dirty="0"/>
              <a:t>표본추출방법</a:t>
            </a:r>
            <a:r>
              <a:rPr lang="en-US" altLang="ko-KR" sz="3600" b="1" i="1" kern="0" dirty="0"/>
              <a:t>, </a:t>
            </a:r>
            <a:r>
              <a:rPr lang="ko-KR" altLang="en-US" sz="3600" b="1" i="1" kern="0" dirty="0"/>
              <a:t>표본 크기</a:t>
            </a:r>
            <a:endParaRPr lang="en-US" altLang="ko-KR" sz="3600" b="1" i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BC367-3A1B-05BF-06C8-3AC5A7F4D889}"/>
              </a:ext>
            </a:extLst>
          </p:cNvPr>
          <p:cNvSpPr txBox="1"/>
          <p:nvPr/>
        </p:nvSpPr>
        <p:spPr>
          <a:xfrm>
            <a:off x="829235" y="1568861"/>
            <a:ext cx="954640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/>
              <a:t>표본추출방법</a:t>
            </a:r>
            <a:endParaRPr lang="en-US" altLang="ko-KR" sz="2800" b="1" dirty="0"/>
          </a:p>
          <a:p>
            <a:r>
              <a:rPr lang="ko-KR" altLang="en-US" sz="2800" dirty="0"/>
              <a:t>할당</a:t>
            </a:r>
            <a:r>
              <a:rPr lang="en-US" altLang="ko-KR" sz="2800" dirty="0"/>
              <a:t>&amp;</a:t>
            </a:r>
            <a:r>
              <a:rPr lang="ko-KR" altLang="en-US" sz="2800" dirty="0"/>
              <a:t>편의추출법</a:t>
            </a:r>
            <a:endParaRPr lang="en-US" altLang="ko-KR" sz="2800" dirty="0"/>
          </a:p>
          <a:p>
            <a:endParaRPr lang="en-US" altLang="ko-KR" sz="1100" dirty="0"/>
          </a:p>
          <a:p>
            <a:r>
              <a:rPr lang="ko-KR" altLang="en-US" sz="2000" dirty="0"/>
              <a:t>할당 추출법 </a:t>
            </a:r>
            <a:r>
              <a:rPr lang="en-US" altLang="ko-KR" sz="2000" dirty="0"/>
              <a:t>: </a:t>
            </a:r>
            <a:r>
              <a:rPr lang="ko-KR" altLang="en-US" sz="2000" dirty="0"/>
              <a:t>조사목적과 관련이 있는 일부 중요 변수</a:t>
            </a:r>
            <a:r>
              <a:rPr lang="en-US" altLang="ko-KR" sz="2000" dirty="0"/>
              <a:t>(</a:t>
            </a:r>
            <a:r>
              <a:rPr lang="ko-KR" altLang="en-US" sz="2000" dirty="0"/>
              <a:t>성별</a:t>
            </a:r>
            <a:r>
              <a:rPr lang="en-US" altLang="ko-KR" sz="2000" dirty="0"/>
              <a:t>, </a:t>
            </a:r>
            <a:r>
              <a:rPr lang="ko-KR" altLang="en-US" sz="2000" dirty="0"/>
              <a:t>나이 등</a:t>
            </a:r>
            <a:r>
              <a:rPr lang="en-US" altLang="ko-KR" sz="2000" dirty="0"/>
              <a:t>)</a:t>
            </a:r>
            <a:r>
              <a:rPr lang="ko-KR" altLang="en-US" sz="2000" dirty="0"/>
              <a:t>를 고려하여 </a:t>
            </a:r>
            <a:endParaRPr lang="en-US" altLang="ko-KR" sz="2000" dirty="0"/>
          </a:p>
          <a:p>
            <a:r>
              <a:rPr lang="en-US" altLang="ko-KR" sz="2000" dirty="0"/>
              <a:t>                  </a:t>
            </a:r>
            <a:r>
              <a:rPr lang="ko-KR" altLang="en-US" sz="2000" dirty="0"/>
              <a:t>표본을 추출</a:t>
            </a:r>
            <a:endParaRPr lang="en-US" altLang="ko-KR" sz="2000" dirty="0"/>
          </a:p>
          <a:p>
            <a:r>
              <a:rPr lang="ko-KR" altLang="en-US" sz="2000" dirty="0"/>
              <a:t>편의 추출법</a:t>
            </a:r>
            <a:r>
              <a:rPr lang="en-US" altLang="ko-KR" sz="2000" dirty="0"/>
              <a:t>: </a:t>
            </a:r>
            <a:r>
              <a:rPr lang="ko-KR" altLang="en-US" sz="2000" dirty="0"/>
              <a:t>조사원 개인의 자의적 판단에 따라 간편한 방법으로 추출</a:t>
            </a:r>
            <a:endParaRPr lang="en-US" altLang="ko-KR" sz="2800" dirty="0"/>
          </a:p>
          <a:p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표본</a:t>
            </a:r>
            <a:r>
              <a:rPr lang="ko-KR" altLang="en-US" sz="2800" dirty="0"/>
              <a:t> </a:t>
            </a:r>
            <a:r>
              <a:rPr lang="ko-KR" altLang="en-US" sz="2800" b="1" dirty="0"/>
              <a:t>크기</a:t>
            </a:r>
            <a:endParaRPr lang="en-US" altLang="ko-KR" sz="2800" b="1" dirty="0"/>
          </a:p>
          <a:p>
            <a:r>
              <a:rPr lang="ko-KR" altLang="en-US" sz="2800" dirty="0"/>
              <a:t>창원시 청년 </a:t>
            </a:r>
            <a:r>
              <a:rPr lang="en-US" altLang="ko-KR" sz="2800" dirty="0"/>
              <a:t>270</a:t>
            </a:r>
            <a:r>
              <a:rPr lang="ko-KR" altLang="en-US" sz="2800" dirty="0"/>
              <a:t>명 </a:t>
            </a:r>
          </a:p>
        </p:txBody>
      </p:sp>
    </p:spTree>
    <p:extLst>
      <p:ext uri="{BB962C8B-B14F-4D97-AF65-F5344CB8AC3E}">
        <p14:creationId xmlns:p14="http://schemas.microsoft.com/office/powerpoint/2010/main" val="5890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8" y="168258"/>
            <a:ext cx="7999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조사단위 선정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68336" y="1471204"/>
            <a:ext cx="10636158" cy="4547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할당 추출법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연령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19~24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25~29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30~34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90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명씩 할당 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창원시의 지역 마산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진해 각 지역 내 유동인구가 많은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상남동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용호동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합성동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석동을 선정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rgbClr val="44546A">
                    <a:lumMod val="75000"/>
                  </a:srgbClr>
                </a:solidFill>
              </a:rPr>
              <a:t>편의 추출법</a:t>
            </a:r>
            <a:endParaRPr lang="en-US" altLang="ko-KR" sz="32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i="0" u="none" strike="noStrike" dirty="0">
                <a:solidFill>
                  <a:srgbClr val="44546A">
                    <a:lumMod val="75000"/>
                  </a:srgbClr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ko-KR" sz="3200" i="0" u="none" strike="noStrike" dirty="0">
                <a:solidFill>
                  <a:srgbClr val="44546A">
                    <a:lumMod val="75000"/>
                  </a:srgb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지역 일대에서 만난 창원시 거주 청년에게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19-34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270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명을 편의로 추출하여 설문 요청</a:t>
            </a:r>
            <a:endParaRPr lang="en-US" altLang="ko-KR" sz="36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E7E4DB-0517-F653-5370-F1F30CF4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89" y="3439219"/>
            <a:ext cx="6777686" cy="3250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C3A357-C1A5-F258-FBAF-36467619BF27}"/>
              </a:ext>
            </a:extLst>
          </p:cNvPr>
          <p:cNvSpPr txBox="1"/>
          <p:nvPr/>
        </p:nvSpPr>
        <p:spPr>
          <a:xfrm>
            <a:off x="9302620" y="3135598"/>
            <a:ext cx="278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창원시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빅데이터포털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측정목표 </a:t>
            </a:r>
            <a:r>
              <a:rPr lang="en-US" altLang="ko-KR" sz="3200" b="1" i="1" kern="0" dirty="0">
                <a:ea typeface="Tmon몬소리 Black" panose="02000A03000000000000" pitchFamily="2" charset="-127"/>
              </a:rPr>
              <a:t>table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574768" y="2770188"/>
            <a:ext cx="180648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324755-6897-3B24-F8D1-561D9F30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463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2E33F2-41BE-8FC7-4F77-CC1A4563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770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1821D-5E91-B89F-F921-62A596EB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23" y="597924"/>
            <a:ext cx="4916216" cy="6260076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824A6EB-5302-B943-571F-5AF810696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2063" y="882279"/>
            <a:ext cx="933700" cy="241646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대항목</a:t>
            </a:r>
            <a:r>
              <a:rPr lang="ko-KR" altLang="en-US" b="1" dirty="0"/>
              <a:t> </a:t>
            </a:r>
          </a:p>
        </p:txBody>
      </p:sp>
      <p:sp>
        <p:nvSpPr>
          <p:cNvPr id="17" name="텍스트 개체 틀 9">
            <a:extLst>
              <a:ext uri="{FF2B5EF4-FFF2-40B4-BE49-F238E27FC236}">
                <a16:creationId xmlns:a16="http://schemas.microsoft.com/office/drawing/2014/main" id="{5F50CB11-809F-075D-6585-78D47F2D1562}"/>
              </a:ext>
            </a:extLst>
          </p:cNvPr>
          <p:cNvSpPr txBox="1">
            <a:spLocks/>
          </p:cNvSpPr>
          <p:nvPr/>
        </p:nvSpPr>
        <p:spPr>
          <a:xfrm>
            <a:off x="5042885" y="890407"/>
            <a:ext cx="933700" cy="241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>
                <a:solidFill>
                  <a:srgbClr val="FF0000"/>
                </a:solidFill>
              </a:rPr>
              <a:t>소항목</a:t>
            </a:r>
            <a:r>
              <a:rPr lang="ko-KR" altLang="en-US" b="1" dirty="0"/>
              <a:t> </a:t>
            </a:r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A0885FEC-8C73-6A5F-896A-6F2EDC6AEDE3}"/>
              </a:ext>
            </a:extLst>
          </p:cNvPr>
          <p:cNvSpPr txBox="1">
            <a:spLocks/>
          </p:cNvSpPr>
          <p:nvPr/>
        </p:nvSpPr>
        <p:spPr>
          <a:xfrm>
            <a:off x="7134882" y="871497"/>
            <a:ext cx="933700" cy="241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FF0000"/>
                </a:solidFill>
              </a:rPr>
              <a:t>세부항목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7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측정목표 </a:t>
            </a:r>
            <a:r>
              <a:rPr lang="en-US" altLang="ko-KR" sz="3200" b="1" i="1" kern="0" dirty="0">
                <a:ea typeface="Tmon몬소리 Black" panose="02000A03000000000000" pitchFamily="2" charset="-127"/>
              </a:rPr>
              <a:t>table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324755-6897-3B24-F8D1-561D9F30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463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124C3E4-17BC-864D-21A2-52A7955B8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60660"/>
              </p:ext>
            </p:extLst>
          </p:nvPr>
        </p:nvGraphicFramePr>
        <p:xfrm>
          <a:off x="817983" y="1294049"/>
          <a:ext cx="10556033" cy="4339751"/>
        </p:xfrm>
        <a:graphic>
          <a:graphicData uri="http://schemas.openxmlformats.org/drawingml/2006/table">
            <a:tbl>
              <a:tblPr/>
              <a:tblGrid>
                <a:gridCol w="1402795">
                  <a:extLst>
                    <a:ext uri="{9D8B030D-6E8A-4147-A177-3AD203B41FA5}">
                      <a16:colId xmlns:a16="http://schemas.microsoft.com/office/drawing/2014/main" val="3192620634"/>
                    </a:ext>
                  </a:extLst>
                </a:gridCol>
                <a:gridCol w="3385695">
                  <a:extLst>
                    <a:ext uri="{9D8B030D-6E8A-4147-A177-3AD203B41FA5}">
                      <a16:colId xmlns:a16="http://schemas.microsoft.com/office/drawing/2014/main" val="2202751236"/>
                    </a:ext>
                  </a:extLst>
                </a:gridCol>
                <a:gridCol w="5767543">
                  <a:extLst>
                    <a:ext uri="{9D8B030D-6E8A-4147-A177-3AD203B41FA5}">
                      <a16:colId xmlns:a16="http://schemas.microsoft.com/office/drawing/2014/main" val="3962867732"/>
                    </a:ext>
                  </a:extLst>
                </a:gridCol>
              </a:tblGrid>
              <a:tr h="555748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  <a:highlight>
                            <a:srgbClr val="EFEFEF"/>
                          </a:highlight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FEFEF"/>
                          </a:highlight>
                          <a:latin typeface="Arial" panose="020B0604020202020204" pitchFamily="34" charset="0"/>
                        </a:rPr>
                        <a:t>  인적사항</a:t>
                      </a:r>
                      <a:endParaRPr lang="ko-KR" altLang="en-US" sz="3200" dirty="0">
                        <a:effectLst/>
                        <a:highlight>
                          <a:srgbClr val="EFEFEF"/>
                        </a:highlight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기본사항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성별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516883"/>
                  </a:ext>
                </a:extLst>
              </a:tr>
              <a:tr h="72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나이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19~34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943824"/>
                  </a:ext>
                </a:extLst>
              </a:tr>
              <a:tr h="617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직업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폐쇄형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76889"/>
                  </a:ext>
                </a:extLst>
              </a:tr>
              <a:tr h="814939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  <a:highlight>
                            <a:srgbClr val="EFEFEF"/>
                          </a:highlight>
                        </a:rPr>
                      </a:br>
                      <a:br>
                        <a:rPr lang="ko-KR" altLang="en-US" sz="3200" dirty="0">
                          <a:effectLst/>
                          <a:highlight>
                            <a:srgbClr val="EFEFEF"/>
                          </a:highlight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FEFEF"/>
                          </a:highlight>
                          <a:latin typeface="Arial" panose="020B0604020202020204" pitchFamily="34" charset="0"/>
                        </a:rPr>
                        <a:t>인식조사</a:t>
                      </a:r>
                      <a:endParaRPr lang="ko-KR" altLang="en-US" sz="3200" dirty="0">
                        <a:effectLst/>
                        <a:highlight>
                          <a:srgbClr val="EFEFEF"/>
                        </a:highlight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</a:rPr>
                      </a:br>
                      <a:br>
                        <a:rPr lang="ko-KR" altLang="en-US" sz="3200" dirty="0">
                          <a:effectLst/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지방이탈에 대한 인식조사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지방이탈에 대한 심각성 인지 여부</a:t>
                      </a:r>
                      <a:endParaRPr lang="ko-KR" altLang="en-US" sz="32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14169"/>
                  </a:ext>
                </a:extLst>
              </a:tr>
              <a:tr h="814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국내의 지방이탈에 대한 주요원인</a:t>
                      </a:r>
                      <a:endParaRPr lang="ko-KR" altLang="en-US" sz="320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24833"/>
                  </a:ext>
                </a:extLst>
              </a:tr>
              <a:tr h="814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지방이탈이 초래할 수 있는 가장 큰 문제점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77229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22E33F2-41BE-8FC7-4F77-CC1A45637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770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8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측정목표 </a:t>
            </a:r>
            <a:r>
              <a:rPr lang="en-US" altLang="ko-KR" sz="3200" b="1" i="1" kern="0" dirty="0">
                <a:ea typeface="Tmon몬소리 Black" panose="02000A03000000000000" pitchFamily="2" charset="-127"/>
              </a:rPr>
              <a:t>table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324755-6897-3B24-F8D1-561D9F30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463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3011C9E-FD49-9B31-8CA9-6D1CAC3E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78683"/>
              </p:ext>
            </p:extLst>
          </p:nvPr>
        </p:nvGraphicFramePr>
        <p:xfrm>
          <a:off x="969818" y="1520102"/>
          <a:ext cx="10418619" cy="4497351"/>
        </p:xfrm>
        <a:graphic>
          <a:graphicData uri="http://schemas.openxmlformats.org/drawingml/2006/table">
            <a:tbl>
              <a:tblPr/>
              <a:tblGrid>
                <a:gridCol w="1460866">
                  <a:extLst>
                    <a:ext uri="{9D8B030D-6E8A-4147-A177-3AD203B41FA5}">
                      <a16:colId xmlns:a16="http://schemas.microsoft.com/office/drawing/2014/main" val="1272116348"/>
                    </a:ext>
                  </a:extLst>
                </a:gridCol>
                <a:gridCol w="4420688">
                  <a:extLst>
                    <a:ext uri="{9D8B030D-6E8A-4147-A177-3AD203B41FA5}">
                      <a16:colId xmlns:a16="http://schemas.microsoft.com/office/drawing/2014/main" val="1721361766"/>
                    </a:ext>
                  </a:extLst>
                </a:gridCol>
                <a:gridCol w="4537065">
                  <a:extLst>
                    <a:ext uri="{9D8B030D-6E8A-4147-A177-3AD203B41FA5}">
                      <a16:colId xmlns:a16="http://schemas.microsoft.com/office/drawing/2014/main" val="2695946955"/>
                    </a:ext>
                  </a:extLst>
                </a:gridCol>
              </a:tblGrid>
              <a:tr h="463109">
                <a:tc row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  <a:highlight>
                            <a:srgbClr val="EFEFEF"/>
                          </a:highlight>
                        </a:rPr>
                      </a:br>
                      <a:br>
                        <a:rPr lang="ko-KR" altLang="en-US" sz="3200" dirty="0">
                          <a:effectLst/>
                          <a:highlight>
                            <a:srgbClr val="EFEFEF"/>
                          </a:highlight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FEFEF"/>
                          </a:highlight>
                          <a:latin typeface="Arial" panose="020B0604020202020204" pitchFamily="34" charset="0"/>
                        </a:rPr>
                        <a:t>실태 조사</a:t>
                      </a:r>
                      <a:endParaRPr lang="ko-KR" altLang="en-US" sz="3200" dirty="0">
                        <a:effectLst/>
                        <a:highlight>
                          <a:srgbClr val="EFEFEF"/>
                        </a:highlight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지방이탈에 대한 이탈 계획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이탈 계획 여부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01180"/>
                  </a:ext>
                </a:extLst>
              </a:tr>
              <a:tr h="46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이탈 계획 지역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030982"/>
                  </a:ext>
                </a:extLst>
              </a:tr>
              <a:tr h="46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이탈 이유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99584"/>
                  </a:ext>
                </a:extLst>
              </a:tr>
              <a:tr h="46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</a:rPr>
                      </a:br>
                      <a:br>
                        <a:rPr lang="ko-KR" altLang="en-US" sz="3200" dirty="0">
                          <a:effectLst/>
                        </a:rPr>
                      </a:b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창원시 거주 만족도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문화생활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20722"/>
                  </a:ext>
                </a:extLst>
              </a:tr>
              <a:tr h="528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일자리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90007"/>
                  </a:ext>
                </a:extLst>
              </a:tr>
              <a:tr h="528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818175"/>
                  </a:ext>
                </a:extLst>
              </a:tr>
              <a:tr h="528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원하는 것을 배우고 학습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157611"/>
                  </a:ext>
                </a:extLst>
              </a:tr>
              <a:tr h="528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경제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710299"/>
                  </a:ext>
                </a:extLst>
              </a:tr>
              <a:tr h="528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행정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복지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563992"/>
                  </a:ext>
                </a:extLst>
              </a:tr>
            </a:tbl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E0676F0F-3B39-2619-6B2F-C51019A1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570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8EE0C841-4BDB-6E62-1863-F7C627E88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173099"/>
              </p:ext>
            </p:extLst>
          </p:nvPr>
        </p:nvGraphicFramePr>
        <p:xfrm>
          <a:off x="8686800" y="2028825"/>
          <a:ext cx="2362200" cy="85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0584D3F4-0AC1-4DEE-B395-C57F842003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273" y="978078"/>
            <a:ext cx="6226080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8258"/>
            <a:ext cx="5842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i="1" kern="0" dirty="0">
                <a:ea typeface="Tmon몬소리 Black" panose="02000A03000000000000" pitchFamily="2" charset="-127"/>
              </a:rPr>
              <a:t>측정목표 </a:t>
            </a:r>
            <a:r>
              <a:rPr lang="en-US" altLang="ko-KR" sz="3200" b="1" i="1" kern="0" dirty="0">
                <a:ea typeface="Tmon몬소리 Black" panose="02000A03000000000000" pitchFamily="2" charset="-127"/>
              </a:rPr>
              <a:t>table</a:t>
            </a:r>
            <a:endParaRPr lang="en-US" altLang="ko-KR" sz="900" b="1" kern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324755-6897-3B24-F8D1-561D9F30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463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0676F0F-3B39-2619-6B2F-C51019A1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2570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8709CBE-7248-8D4A-BA3C-5CF7649D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16381"/>
              </p:ext>
            </p:extLst>
          </p:nvPr>
        </p:nvGraphicFramePr>
        <p:xfrm>
          <a:off x="748145" y="1237673"/>
          <a:ext cx="10464800" cy="3611418"/>
        </p:xfrm>
        <a:graphic>
          <a:graphicData uri="http://schemas.openxmlformats.org/drawingml/2006/table">
            <a:tbl>
              <a:tblPr/>
              <a:tblGrid>
                <a:gridCol w="1390672">
                  <a:extLst>
                    <a:ext uri="{9D8B030D-6E8A-4147-A177-3AD203B41FA5}">
                      <a16:colId xmlns:a16="http://schemas.microsoft.com/office/drawing/2014/main" val="1897511373"/>
                    </a:ext>
                  </a:extLst>
                </a:gridCol>
                <a:gridCol w="4537064">
                  <a:extLst>
                    <a:ext uri="{9D8B030D-6E8A-4147-A177-3AD203B41FA5}">
                      <a16:colId xmlns:a16="http://schemas.microsoft.com/office/drawing/2014/main" val="1189326003"/>
                    </a:ext>
                  </a:extLst>
                </a:gridCol>
                <a:gridCol w="4537064">
                  <a:extLst>
                    <a:ext uri="{9D8B030D-6E8A-4147-A177-3AD203B41FA5}">
                      <a16:colId xmlns:a16="http://schemas.microsoft.com/office/drawing/2014/main" val="973966275"/>
                    </a:ext>
                  </a:extLst>
                </a:gridCol>
              </a:tblGrid>
              <a:tr h="1070499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FEFEF"/>
                          </a:highlight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3200" dirty="0">
                        <a:effectLst/>
                        <a:highlight>
                          <a:srgbClr val="EFEFEF"/>
                        </a:highlight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FEFEF"/>
                        </a:highlight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FEFEF"/>
                        </a:highlight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FEFEF"/>
                          </a:highlight>
                          <a:latin typeface="Arial" panose="020B0604020202020204" pitchFamily="34" charset="0"/>
                        </a:rPr>
                        <a:t>개선 방안 </a:t>
                      </a:r>
                      <a:endParaRPr lang="ko-KR" altLang="en-US" sz="3200" dirty="0">
                        <a:effectLst/>
                        <a:highlight>
                          <a:srgbClr val="EFEFEF"/>
                        </a:highlight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지역에 대한 장점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지역의 장점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폐쇄형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1204"/>
                  </a:ext>
                </a:extLst>
              </a:tr>
              <a:tr h="14704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3200" dirty="0">
                          <a:effectLst/>
                        </a:rPr>
                      </a:br>
                      <a:endParaRPr lang="en-US" altLang="ko-KR" sz="32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지방이탈의 개선 방안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지방이탈현상을 줄이기 위한 정책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폐쇄형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325005"/>
                  </a:ext>
                </a:extLst>
              </a:tr>
              <a:tr h="10704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자유로운 의견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개방형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3200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44687"/>
                  </a:ext>
                </a:extLst>
              </a:tr>
            </a:tbl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97E9741E-38D8-059A-703F-040AD10D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4337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84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1472"/>
            <a:ext cx="12192000" cy="860060"/>
          </a:xfrm>
          <a:prstGeom prst="rect">
            <a:avLst/>
          </a:prstGeom>
          <a:gradFill flip="none" rotWithShape="1">
            <a:gsLst>
              <a:gs pos="24000">
                <a:srgbClr val="ADEDE8">
                  <a:alpha val="0"/>
                </a:srgbClr>
              </a:gs>
              <a:gs pos="100000">
                <a:srgbClr val="ADEDE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2474" y="170464"/>
            <a:ext cx="204153" cy="540837"/>
          </a:xfrm>
          <a:custGeom>
            <a:avLst/>
            <a:gdLst>
              <a:gd name="connsiteX0" fmla="*/ 105505 w 1902460"/>
              <a:gd name="connsiteY0" fmla="*/ 3977300 h 4336473"/>
              <a:gd name="connsiteX1" fmla="*/ 500562 w 1902460"/>
              <a:gd name="connsiteY1" fmla="*/ 3977300 h 4336473"/>
              <a:gd name="connsiteX2" fmla="*/ 403873 w 1902460"/>
              <a:gd name="connsiteY2" fmla="*/ 4336473 h 4336473"/>
              <a:gd name="connsiteX3" fmla="*/ 0 w 1902460"/>
              <a:gd name="connsiteY3" fmla="*/ 4336473 h 4336473"/>
              <a:gd name="connsiteX4" fmla="*/ 516281 w 1902460"/>
              <a:gd name="connsiteY4" fmla="*/ 2727503 h 4336473"/>
              <a:gd name="connsiteX5" fmla="*/ 873893 w 1902460"/>
              <a:gd name="connsiteY5" fmla="*/ 2727503 h 4336473"/>
              <a:gd name="connsiteX6" fmla="*/ 757630 w 1902460"/>
              <a:gd name="connsiteY6" fmla="*/ 3086829 h 4336473"/>
              <a:gd name="connsiteX7" fmla="*/ 572285 w 1902460"/>
              <a:gd name="connsiteY7" fmla="*/ 3710867 h 4336473"/>
              <a:gd name="connsiteX8" fmla="*/ 549017 w 1902460"/>
              <a:gd name="connsiteY8" fmla="*/ 3797300 h 4336473"/>
              <a:gd name="connsiteX9" fmla="*/ 158379 w 1902460"/>
              <a:gd name="connsiteY9" fmla="*/ 3797300 h 4336473"/>
              <a:gd name="connsiteX10" fmla="*/ 185046 w 1902460"/>
              <a:gd name="connsiteY10" fmla="*/ 3706515 h 4336473"/>
              <a:gd name="connsiteX11" fmla="*/ 391847 w 1902460"/>
              <a:gd name="connsiteY11" fmla="*/ 3073758 h 4336473"/>
              <a:gd name="connsiteX12" fmla="*/ 893230 w 1902460"/>
              <a:gd name="connsiteY12" fmla="*/ 1746510 h 4336473"/>
              <a:gd name="connsiteX13" fmla="*/ 1212060 w 1902460"/>
              <a:gd name="connsiteY13" fmla="*/ 1746510 h 4336473"/>
              <a:gd name="connsiteX14" fmla="*/ 1176047 w 1902460"/>
              <a:gd name="connsiteY14" fmla="*/ 1842168 h 4336473"/>
              <a:gd name="connsiteX15" fmla="*/ 959140 w 1902460"/>
              <a:gd name="connsiteY15" fmla="*/ 2464037 h 4336473"/>
              <a:gd name="connsiteX16" fmla="*/ 932134 w 1902460"/>
              <a:gd name="connsiteY16" fmla="*/ 2547503 h 4336473"/>
              <a:gd name="connsiteX17" fmla="*/ 580968 w 1902460"/>
              <a:gd name="connsiteY17" fmla="*/ 2547503 h 4336473"/>
              <a:gd name="connsiteX18" fmla="*/ 619100 w 1902460"/>
              <a:gd name="connsiteY18" fmla="*/ 2441399 h 4336473"/>
              <a:gd name="connsiteX19" fmla="*/ 865504 w 1902460"/>
              <a:gd name="connsiteY19" fmla="*/ 1812635 h 4336473"/>
              <a:gd name="connsiteX20" fmla="*/ 1262227 w 1902460"/>
              <a:gd name="connsiteY20" fmla="*/ 898239 h 4336473"/>
              <a:gd name="connsiteX21" fmla="*/ 1534115 w 1902460"/>
              <a:gd name="connsiteY21" fmla="*/ 898239 h 4336473"/>
              <a:gd name="connsiteX22" fmla="*/ 1487877 w 1902460"/>
              <a:gd name="connsiteY22" fmla="*/ 1013887 h 4336473"/>
              <a:gd name="connsiteX23" fmla="*/ 1266273 w 1902460"/>
              <a:gd name="connsiteY23" fmla="*/ 1602510 h 4336473"/>
              <a:gd name="connsiteX24" fmla="*/ 953611 w 1902460"/>
              <a:gd name="connsiteY24" fmla="*/ 1602510 h 4336473"/>
              <a:gd name="connsiteX25" fmla="*/ 1039770 w 1902460"/>
              <a:gd name="connsiteY25" fmla="*/ 1397035 h 4336473"/>
              <a:gd name="connsiteX26" fmla="*/ 1221584 w 1902460"/>
              <a:gd name="connsiteY26" fmla="*/ 985401 h 4336473"/>
              <a:gd name="connsiteX27" fmla="*/ 1518743 w 1902460"/>
              <a:gd name="connsiteY27" fmla="*/ 358328 h 4336473"/>
              <a:gd name="connsiteX28" fmla="*/ 1753091 w 1902460"/>
              <a:gd name="connsiteY28" fmla="*/ 358328 h 4336473"/>
              <a:gd name="connsiteX29" fmla="*/ 1677040 w 1902460"/>
              <a:gd name="connsiteY29" fmla="*/ 540769 h 4336473"/>
              <a:gd name="connsiteX30" fmla="*/ 1574737 w 1902460"/>
              <a:gd name="connsiteY30" fmla="*/ 796639 h 4336473"/>
              <a:gd name="connsiteX31" fmla="*/ 1309604 w 1902460"/>
              <a:gd name="connsiteY31" fmla="*/ 796639 h 4336473"/>
              <a:gd name="connsiteX32" fmla="*/ 1438118 w 1902460"/>
              <a:gd name="connsiteY32" fmla="*/ 521034 h 4336473"/>
              <a:gd name="connsiteX33" fmla="*/ 1696303 w 1902460"/>
              <a:gd name="connsiteY33" fmla="*/ 0 h 4336473"/>
              <a:gd name="connsiteX34" fmla="*/ 1902460 w 1902460"/>
              <a:gd name="connsiteY34" fmla="*/ 0 h 4336473"/>
              <a:gd name="connsiteX35" fmla="*/ 1783104 w 1902460"/>
              <a:gd name="connsiteY35" fmla="*/ 286328 h 4336473"/>
              <a:gd name="connsiteX36" fmla="*/ 1554421 w 1902460"/>
              <a:gd name="connsiteY36" fmla="*/ 286328 h 433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02460" h="4336473">
                <a:moveTo>
                  <a:pt x="105505" y="3977300"/>
                </a:moveTo>
                <a:lnTo>
                  <a:pt x="500562" y="3977300"/>
                </a:lnTo>
                <a:lnTo>
                  <a:pt x="403873" y="4336473"/>
                </a:lnTo>
                <a:lnTo>
                  <a:pt x="0" y="4336473"/>
                </a:lnTo>
                <a:close/>
                <a:moveTo>
                  <a:pt x="516281" y="2727503"/>
                </a:moveTo>
                <a:lnTo>
                  <a:pt x="873893" y="2727503"/>
                </a:lnTo>
                <a:lnTo>
                  <a:pt x="757630" y="3086829"/>
                </a:lnTo>
                <a:cubicBezTo>
                  <a:pt x="693112" y="3294616"/>
                  <a:pt x="631287" y="3502610"/>
                  <a:pt x="572285" y="3710867"/>
                </a:cubicBezTo>
                <a:lnTo>
                  <a:pt x="549017" y="3797300"/>
                </a:lnTo>
                <a:lnTo>
                  <a:pt x="158379" y="3797300"/>
                </a:lnTo>
                <a:lnTo>
                  <a:pt x="185046" y="3706515"/>
                </a:lnTo>
                <a:cubicBezTo>
                  <a:pt x="250426" y="3495885"/>
                  <a:pt x="319432" y="3284788"/>
                  <a:pt x="391847" y="3073758"/>
                </a:cubicBezTo>
                <a:close/>
                <a:moveTo>
                  <a:pt x="893230" y="1746510"/>
                </a:moveTo>
                <a:lnTo>
                  <a:pt x="1212060" y="1746510"/>
                </a:lnTo>
                <a:lnTo>
                  <a:pt x="1176047" y="1842168"/>
                </a:lnTo>
                <a:cubicBezTo>
                  <a:pt x="1101264" y="2049339"/>
                  <a:pt x="1028919" y="2256611"/>
                  <a:pt x="959140" y="2464037"/>
                </a:cubicBezTo>
                <a:lnTo>
                  <a:pt x="932134" y="2547503"/>
                </a:lnTo>
                <a:lnTo>
                  <a:pt x="580968" y="2547503"/>
                </a:lnTo>
                <a:lnTo>
                  <a:pt x="619100" y="2441399"/>
                </a:lnTo>
                <a:cubicBezTo>
                  <a:pt x="698115" y="2231034"/>
                  <a:pt x="780322" y="2021268"/>
                  <a:pt x="865504" y="1812635"/>
                </a:cubicBezTo>
                <a:close/>
                <a:moveTo>
                  <a:pt x="1262227" y="898239"/>
                </a:moveTo>
                <a:lnTo>
                  <a:pt x="1534115" y="898239"/>
                </a:lnTo>
                <a:lnTo>
                  <a:pt x="1487877" y="1013887"/>
                </a:lnTo>
                <a:lnTo>
                  <a:pt x="1266273" y="1602510"/>
                </a:lnTo>
                <a:lnTo>
                  <a:pt x="953611" y="1602510"/>
                </a:lnTo>
                <a:lnTo>
                  <a:pt x="1039770" y="1397035"/>
                </a:lnTo>
                <a:cubicBezTo>
                  <a:pt x="1099138" y="1259110"/>
                  <a:pt x="1159764" y="1121846"/>
                  <a:pt x="1221584" y="985401"/>
                </a:cubicBezTo>
                <a:close/>
                <a:moveTo>
                  <a:pt x="1518743" y="358328"/>
                </a:moveTo>
                <a:lnTo>
                  <a:pt x="1753091" y="358328"/>
                </a:lnTo>
                <a:lnTo>
                  <a:pt x="1677040" y="540769"/>
                </a:lnTo>
                <a:lnTo>
                  <a:pt x="1574737" y="796639"/>
                </a:lnTo>
                <a:lnTo>
                  <a:pt x="1309604" y="796639"/>
                </a:lnTo>
                <a:lnTo>
                  <a:pt x="1438118" y="521034"/>
                </a:lnTo>
                <a:close/>
                <a:moveTo>
                  <a:pt x="1696303" y="0"/>
                </a:moveTo>
                <a:lnTo>
                  <a:pt x="1902460" y="0"/>
                </a:lnTo>
                <a:lnTo>
                  <a:pt x="1783104" y="286328"/>
                </a:lnTo>
                <a:lnTo>
                  <a:pt x="1554421" y="286328"/>
                </a:lnTo>
                <a:close/>
              </a:path>
            </a:pathLst>
          </a:custGeom>
          <a:gradFill>
            <a:gsLst>
              <a:gs pos="0">
                <a:srgbClr val="ADEDE8">
                  <a:alpha val="0"/>
                </a:srgbClr>
              </a:gs>
              <a:gs pos="100000">
                <a:srgbClr val="ADEDE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CA3B4-5A60-4AAB-A3AC-57E43C505A36}"/>
              </a:ext>
            </a:extLst>
          </p:cNvPr>
          <p:cNvSpPr txBox="1"/>
          <p:nvPr/>
        </p:nvSpPr>
        <p:spPr>
          <a:xfrm>
            <a:off x="456629" y="163773"/>
            <a:ext cx="584268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dirty="0"/>
              <a:t>참고 문헌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latinLnBrk="0">
              <a:defRPr/>
            </a:pPr>
            <a:endParaRPr lang="en-US" altLang="ko-KR" sz="900" b="1" kern="0" dirty="0">
              <a:solidFill>
                <a:srgbClr val="65DDD4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840547"/>
            <a:ext cx="12192000" cy="0"/>
          </a:xfrm>
          <a:prstGeom prst="line">
            <a:avLst/>
          </a:prstGeom>
          <a:ln>
            <a:solidFill>
              <a:srgbClr val="65DD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8BB52-727A-1067-478F-1B93BF435E3D}"/>
              </a:ext>
            </a:extLst>
          </p:cNvPr>
          <p:cNvSpPr/>
          <p:nvPr/>
        </p:nvSpPr>
        <p:spPr>
          <a:xfrm>
            <a:off x="641443" y="1471204"/>
            <a:ext cx="993691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2D384-FCC9-6612-BA3C-F51FCB3BE735}"/>
              </a:ext>
            </a:extLst>
          </p:cNvPr>
          <p:cNvSpPr txBox="1"/>
          <p:nvPr/>
        </p:nvSpPr>
        <p:spPr>
          <a:xfrm>
            <a:off x="641443" y="1538306"/>
            <a:ext cx="9936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창원시 빅데이터 포털 </a:t>
            </a:r>
            <a:r>
              <a:rPr lang="en-US" altLang="ko-KR" dirty="0"/>
              <a:t>&lt;</a:t>
            </a:r>
            <a:r>
              <a:rPr lang="ko-KR" altLang="en-US" dirty="0"/>
              <a:t>창원시청년통계 </a:t>
            </a:r>
            <a:r>
              <a:rPr lang="en-US" altLang="ko-KR" dirty="0"/>
              <a:t>-</a:t>
            </a:r>
            <a:r>
              <a:rPr lang="ko-KR" altLang="en-US" dirty="0"/>
              <a:t> 인구 규모</a:t>
            </a:r>
            <a:r>
              <a:rPr lang="en-US" altLang="ko-KR" dirty="0"/>
              <a:t>(2021)&gt;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https://kosis.kr/statHtml/statHtml.do?orgId=791&amp;tblId=DT_791005_2021A001&amp;vw_cd=MT_OTITLE&amp;list_id=217A_791_020_010_001&amp;scrId=&amp;seqNo=&amp;lang_mode=ko&amp;obj_var_id=&amp;itm_id=&amp;conn_path=K2&amp;path=%252Fcommon%252Fmeta_onedepth.jsp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72987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372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인서 손</cp:lastModifiedBy>
  <cp:revision>17</cp:revision>
  <dcterms:created xsi:type="dcterms:W3CDTF">2024-03-18T07:09:18Z</dcterms:created>
  <dcterms:modified xsi:type="dcterms:W3CDTF">2024-05-01T02:53:36Z</dcterms:modified>
</cp:coreProperties>
</file>