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87" r:id="rId2"/>
    <p:sldId id="386" r:id="rId3"/>
    <p:sldId id="370" r:id="rId4"/>
    <p:sldId id="371" r:id="rId5"/>
    <p:sldId id="372" r:id="rId6"/>
    <p:sldId id="381" r:id="rId7"/>
    <p:sldId id="384" r:id="rId8"/>
    <p:sldId id="383" r:id="rId9"/>
    <p:sldId id="385" r:id="rId10"/>
    <p:sldId id="368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EDB61B"/>
    <a:srgbClr val="E4DB2C"/>
    <a:srgbClr val="F5B14D"/>
    <a:srgbClr val="F8566D"/>
    <a:srgbClr val="F9BD8B"/>
    <a:srgbClr val="F8B074"/>
    <a:srgbClr val="F69240"/>
    <a:srgbClr val="F6E47A"/>
    <a:srgbClr val="F3DC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28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2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72B6-6ABB-40DF-906D-DFEF92D58FCB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CF3D-1C25-47B3-9390-9BBB09CD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3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E4946A9-78FB-706C-76B1-15A3118D9AD8}"/>
              </a:ext>
            </a:extLst>
          </p:cNvPr>
          <p:cNvGrpSpPr/>
          <p:nvPr/>
        </p:nvGrpSpPr>
        <p:grpSpPr>
          <a:xfrm>
            <a:off x="1166673" y="1567169"/>
            <a:ext cx="7785717" cy="1407632"/>
            <a:chOff x="1119237" y="1845907"/>
            <a:chExt cx="7785717" cy="140763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8C664A9-E62E-AA51-13BE-65A68C0F5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370086" y="1845907"/>
              <a:ext cx="7299543" cy="4609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535F5E-6EC3-1EFC-0C4D-242E308B475D}"/>
                </a:ext>
              </a:extLst>
            </p:cNvPr>
            <p:cNvSpPr txBox="1"/>
            <p:nvPr/>
          </p:nvSpPr>
          <p:spPr>
            <a:xfrm>
              <a:off x="1119237" y="1917400"/>
              <a:ext cx="778571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/>
                <a:t>창원시 청년들의 지방이탈에 대한 인식 및 실태조사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36095CB-F2BD-3104-F025-26D177608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370087" y="3207446"/>
              <a:ext cx="7299542" cy="46093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EA578D-4F67-2411-0B45-3D229DF61684}"/>
              </a:ext>
            </a:extLst>
          </p:cNvPr>
          <p:cNvSpPr txBox="1"/>
          <p:nvPr/>
        </p:nvSpPr>
        <p:spPr>
          <a:xfrm>
            <a:off x="6462944" y="3883200"/>
            <a:ext cx="2601157" cy="21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20202275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김민규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20202215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이현주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20212196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이혜슬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20222102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황유정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20222087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손인서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43E21F-83F0-D9BE-0A9A-2F88BE8ACFB8}"/>
              </a:ext>
            </a:extLst>
          </p:cNvPr>
          <p:cNvSpPr txBox="1"/>
          <p:nvPr/>
        </p:nvSpPr>
        <p:spPr>
          <a:xfrm>
            <a:off x="6490903" y="3349407"/>
            <a:ext cx="25452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500" dirty="0"/>
              <a:t>3</a:t>
            </a:r>
            <a:r>
              <a:rPr lang="ko-KR" altLang="en-US" sz="3500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349" y="1755421"/>
            <a:ext cx="7009199" cy="1569660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96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Medium" pitchFamily="34" charset="-127"/>
                <a:ea typeface="Noto Sans CJK KR Medium" pitchFamily="34" charset="-127"/>
              </a:rPr>
              <a:t>감사합니다</a:t>
            </a:r>
            <a:r>
              <a:rPr lang="en-US" altLang="ko-KR" sz="96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Medium" pitchFamily="34" charset="-127"/>
                <a:ea typeface="Noto Sans CJK KR Medium" pitchFamily="34" charset="-127"/>
              </a:rPr>
              <a:t>!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687781" y="3806861"/>
            <a:ext cx="4790993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en-US" altLang="ko-KR" sz="40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[</a:t>
            </a:r>
            <a:r>
              <a:rPr lang="ko-KR" altLang="en-US" sz="40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통계조사실습</a:t>
            </a:r>
            <a:r>
              <a:rPr lang="en-US" altLang="ko-KR" sz="40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]</a:t>
            </a:r>
            <a:r>
              <a:rPr lang="ko-KR" altLang="en-US" sz="40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en-US" altLang="ko-KR" sz="40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3</a:t>
            </a:r>
            <a:r>
              <a:rPr lang="ko-KR" altLang="en-US" sz="40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조</a:t>
            </a:r>
            <a:endParaRPr lang="en-US" altLang="ko-KR" sz="40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DD7834-F399-3078-4542-ACCE46581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30013" y="4498649"/>
            <a:ext cx="4432321" cy="472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2A20FAC-932D-2D3A-4A63-37DE6AF4D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968095" y="3199076"/>
            <a:ext cx="6457705" cy="12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2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BF762-8F03-E754-2908-73D1358A2E16}"/>
              </a:ext>
            </a:extLst>
          </p:cNvPr>
          <p:cNvSpPr txBox="1"/>
          <p:nvPr/>
        </p:nvSpPr>
        <p:spPr>
          <a:xfrm>
            <a:off x="1413387" y="2222091"/>
            <a:ext cx="4102510" cy="3890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Both"/>
            </a:pPr>
            <a:r>
              <a:rPr lang="ko-KR" altLang="en-US" sz="3200" dirty="0"/>
              <a:t>인적사항</a:t>
            </a:r>
            <a:endParaRPr lang="en-US" altLang="ko-KR" sz="3200" dirty="0"/>
          </a:p>
          <a:p>
            <a:pPr marL="342900" indent="-342900">
              <a:lnSpc>
                <a:spcPct val="200000"/>
              </a:lnSpc>
              <a:buAutoNum type="arabicParenBoth"/>
            </a:pPr>
            <a:r>
              <a:rPr lang="ko-KR" altLang="en-US" sz="3200" dirty="0"/>
              <a:t>인식조사</a:t>
            </a:r>
            <a:endParaRPr lang="en-US" altLang="ko-KR" sz="3200" dirty="0"/>
          </a:p>
          <a:p>
            <a:pPr marL="342900" indent="-342900">
              <a:lnSpc>
                <a:spcPct val="200000"/>
              </a:lnSpc>
              <a:buAutoNum type="arabicParenBoth"/>
            </a:pPr>
            <a:r>
              <a:rPr lang="ko-KR" altLang="en-US" sz="3200" dirty="0"/>
              <a:t>실태조사</a:t>
            </a:r>
            <a:endParaRPr lang="en-US" altLang="ko-KR" sz="3200" dirty="0"/>
          </a:p>
          <a:p>
            <a:pPr marL="342900" indent="-342900">
              <a:lnSpc>
                <a:spcPct val="200000"/>
              </a:lnSpc>
              <a:buAutoNum type="arabicParenBoth"/>
            </a:pPr>
            <a:r>
              <a:rPr lang="ko-KR" altLang="en-US" sz="3200" dirty="0"/>
              <a:t>개선방안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277978-50AC-EB65-FB2B-B4AC72383490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목차 </a:t>
            </a:r>
            <a:r>
              <a:rPr lang="ko-KR" altLang="en-US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endParaRPr lang="en-US" altLang="ko-KR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EF749-5401-C07E-6605-F4ABD35F9A61}"/>
              </a:ext>
            </a:extLst>
          </p:cNvPr>
          <p:cNvSpPr txBox="1"/>
          <p:nvPr/>
        </p:nvSpPr>
        <p:spPr>
          <a:xfrm>
            <a:off x="894735" y="1612490"/>
            <a:ext cx="5673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3600" dirty="0"/>
              <a:t>예비 설문지</a:t>
            </a:r>
            <a:endParaRPr lang="en-US" altLang="ko-KR" sz="3600" dirty="0"/>
          </a:p>
          <a:p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82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83457" y="1617048"/>
            <a:ext cx="4386505" cy="3970318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● 다음 질문은 인적사항에 대한 사항입니다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귀하의 성별은 무엇입니까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endParaRPr lang="en-US" altLang="ko-KR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① 남           ② 여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b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귀하의 만 나이를 기입 해주십시오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 만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                )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세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endParaRPr lang="en-US" altLang="ko-KR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인적사항 </a:t>
            </a:r>
            <a:r>
              <a:rPr lang="ko-KR" altLang="en-US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endParaRPr lang="en-US" altLang="ko-KR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56226" y="1350556"/>
            <a:ext cx="4466317" cy="2308324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귀하의 직업은 무엇입니까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① 학생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전공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:____</a:t>
            </a:r>
            <a:r>
              <a:rPr lang="en-US" altLang="ko-KR" b="0" i="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②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직장인 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③ 자영업자   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④ 취업준비생  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⑤ 기타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         )</a:t>
            </a:r>
            <a:endParaRPr lang="ko-KR" altLang="en-US" b="0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278C4C-466B-4047-E164-BC9BE80E4DDA}"/>
              </a:ext>
            </a:extLst>
          </p:cNvPr>
          <p:cNvSpPr txBox="1"/>
          <p:nvPr/>
        </p:nvSpPr>
        <p:spPr>
          <a:xfrm>
            <a:off x="383457" y="654873"/>
            <a:ext cx="1927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>
                <a:latin typeface="Noto Sans CJK KR Bold"/>
                <a:ea typeface="Noto Sans CJK KR DemiLight"/>
              </a:rPr>
              <a:t>예비설문지</a:t>
            </a:r>
          </a:p>
          <a:p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FE1B4B5-88BE-871E-EE6A-4BF2A6CFA86C}"/>
              </a:ext>
            </a:extLst>
          </p:cNvPr>
          <p:cNvGrpSpPr/>
          <p:nvPr/>
        </p:nvGrpSpPr>
        <p:grpSpPr>
          <a:xfrm>
            <a:off x="7251289" y="434188"/>
            <a:ext cx="2492479" cy="884687"/>
            <a:chOff x="7251289" y="434188"/>
            <a:chExt cx="2492479" cy="88468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A6E2E7-D65A-D81F-53E9-A61C3975EC14}"/>
                </a:ext>
              </a:extLst>
            </p:cNvPr>
            <p:cNvSpPr txBox="1"/>
            <p:nvPr/>
          </p:nvSpPr>
          <p:spPr>
            <a:xfrm>
              <a:off x="7251289" y="434188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CB3DAE-6720-3E68-E033-E7ABD19EEB92}"/>
                </a:ext>
              </a:extLst>
            </p:cNvPr>
            <p:cNvSpPr txBox="1"/>
            <p:nvPr/>
          </p:nvSpPr>
          <p:spPr>
            <a:xfrm>
              <a:off x="7251289" y="917862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799187-5D53-DAFA-AD2B-5F32E145685B}"/>
                </a:ext>
              </a:extLst>
            </p:cNvPr>
            <p:cNvSpPr txBox="1"/>
            <p:nvPr/>
          </p:nvSpPr>
          <p:spPr>
            <a:xfrm>
              <a:off x="8327919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2CB682-D94E-4FE7-798F-60D5056BF331}"/>
                </a:ext>
              </a:extLst>
            </p:cNvPr>
            <p:cNvSpPr txBox="1"/>
            <p:nvPr/>
          </p:nvSpPr>
          <p:spPr>
            <a:xfrm>
              <a:off x="8327918" y="949543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80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B5A5B9-96C0-A264-EEE5-24DD43AEEC55}"/>
              </a:ext>
            </a:extLst>
          </p:cNvPr>
          <p:cNvSpPr txBox="1"/>
          <p:nvPr/>
        </p:nvSpPr>
        <p:spPr>
          <a:xfrm>
            <a:off x="321577" y="1471910"/>
            <a:ext cx="454494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● 다음 질문은 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국내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지방이탈에 대한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인식조사사항입니다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*‘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지방이탈’이란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비수도권 지역에서 수도권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서울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인천광역시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경기도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지역으로 이전하여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이상 거주한 것으로 설문지 내에서 임의로 지정하였습니다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(1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이상 거주한 후 돌아온 것도 포함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귀하는 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국내에서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발생하고 있는 지방이탈 현상의 체감은 어느 정도라고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느껴지십니까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①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0%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이상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~20%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미만           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②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20%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이상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~40%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미만          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③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40%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이상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~60%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미만 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④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60%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이상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~80%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미만         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⑤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80%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이상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~100%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이하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25F127-8E10-DF59-04BE-C38D8F2140DE}"/>
              </a:ext>
            </a:extLst>
          </p:cNvPr>
          <p:cNvSpPr txBox="1"/>
          <p:nvPr/>
        </p:nvSpPr>
        <p:spPr>
          <a:xfrm>
            <a:off x="4953001" y="1476006"/>
            <a:ext cx="46314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귀하는 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국내에서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발생하고 있는 지방이탈의 가장 큰 원인은 무엇이라고 생각하십니까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① 문화생활 인프라             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② 일자리 부족                         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③ 교육 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④ 교통                                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⑤ 경제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부동산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임금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             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⑥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행정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복지  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⑦ 기타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                          )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귀하는 지방이탈이 초래할 수 있는 큰 문제점은 무엇이라고 생각하십니까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 </a:t>
            </a: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간략히 서술해 주시기 바랍니다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)</a:t>
            </a:r>
            <a:endParaRPr lang="ko-KR" alt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(.                                                                  )          </a:t>
            </a:r>
            <a:endParaRPr lang="ko-KR" altLang="en-US" b="0" dirty="0">
              <a:effectLst/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F91D2-A403-C9A1-58FE-0DB600345762}"/>
              </a:ext>
            </a:extLst>
          </p:cNvPr>
          <p:cNvSpPr txBox="1"/>
          <p:nvPr/>
        </p:nvSpPr>
        <p:spPr>
          <a:xfrm>
            <a:off x="403123" y="639097"/>
            <a:ext cx="2005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>
                <a:latin typeface="Noto Sans CJK KR Bold"/>
                <a:ea typeface="Noto Sans CJK KR DemiLight"/>
              </a:rPr>
              <a:t>예비설문지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690658-D960-8AEC-B611-402298A7F2C7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인식조사 </a:t>
            </a:r>
            <a:r>
              <a:rPr lang="ko-KR" altLang="en-US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endParaRPr lang="en-US" altLang="ko-KR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E72DA1-E503-D79C-A437-A2F2AB134D8B}"/>
              </a:ext>
            </a:extLst>
          </p:cNvPr>
          <p:cNvGrpSpPr/>
          <p:nvPr/>
        </p:nvGrpSpPr>
        <p:grpSpPr>
          <a:xfrm>
            <a:off x="7251289" y="434188"/>
            <a:ext cx="2492479" cy="884687"/>
            <a:chOff x="7251289" y="434188"/>
            <a:chExt cx="2492479" cy="8846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36EE8B-DC77-21CA-2761-346AD5976E62}"/>
                </a:ext>
              </a:extLst>
            </p:cNvPr>
            <p:cNvSpPr txBox="1"/>
            <p:nvPr/>
          </p:nvSpPr>
          <p:spPr>
            <a:xfrm>
              <a:off x="7251289" y="434188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D4D3A3-A98B-2758-50E3-8B603B7CBFC5}"/>
                </a:ext>
              </a:extLst>
            </p:cNvPr>
            <p:cNvSpPr txBox="1"/>
            <p:nvPr/>
          </p:nvSpPr>
          <p:spPr>
            <a:xfrm>
              <a:off x="7251289" y="917862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0F5E17-C3B9-1B4A-2F0F-E5DB5F17B643}"/>
                </a:ext>
              </a:extLst>
            </p:cNvPr>
            <p:cNvSpPr txBox="1"/>
            <p:nvPr/>
          </p:nvSpPr>
          <p:spPr>
            <a:xfrm>
              <a:off x="8327919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DF886F-0EFF-45FF-608B-2A60E673846F}"/>
                </a:ext>
              </a:extLst>
            </p:cNvPr>
            <p:cNvSpPr txBox="1"/>
            <p:nvPr/>
          </p:nvSpPr>
          <p:spPr>
            <a:xfrm>
              <a:off x="8327918" y="949543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021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2BB8AD51-9BEA-7ADB-91F3-C72D9F01C39E}"/>
              </a:ext>
            </a:extLst>
          </p:cNvPr>
          <p:cNvSpPr txBox="1"/>
          <p:nvPr/>
        </p:nvSpPr>
        <p:spPr>
          <a:xfrm>
            <a:off x="539772" y="1659484"/>
            <a:ext cx="42584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● 다음 질문은 실태조사에 대한 사항입니다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귀하는 지방에서 수도권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서울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인천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경기도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으로 이동해 약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이상 거주할 계획이 있으십니까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① 예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(8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번 문항으로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            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②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(9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번 문항으로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            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3E5B1A-CF90-0831-BED3-4B7BA8AE6FED}"/>
              </a:ext>
            </a:extLst>
          </p:cNvPr>
          <p:cNvSpPr txBox="1"/>
          <p:nvPr/>
        </p:nvSpPr>
        <p:spPr>
          <a:xfrm>
            <a:off x="4928399" y="1555789"/>
            <a:ext cx="46808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8. 7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번 문항에 ‘①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예’라고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응답하신 분만 답해주십시오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8-1.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귀하가 계획 중이신 이동 지역은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어디십니까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endParaRPr lang="en-US" altLang="ko-KR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① 서울특별시 ② 인천광역시 ③ 경기도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       )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8-2.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귀하가 위 지역으로 이동하시려는 이유가 무엇입니까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  </a:t>
            </a:r>
            <a:endParaRPr lang="ko-KR" altLang="en-US" b="0" dirty="0">
              <a:effectLst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간략히 서술해 주시기 바랍니다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ex.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일자리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                                                                  ) 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8-3.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수도권으로 이주한 이후로 지방으로 다시 돌아올 의향이 있습니까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endParaRPr lang="ko-KR" alt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① 있음             ② 없음            ③ 모름</a:t>
            </a:r>
            <a:endParaRPr lang="ko-KR" altLang="en-US" b="0" dirty="0">
              <a:effectLst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BDC532-1772-9D55-9645-F52F161D7F5F}"/>
              </a:ext>
            </a:extLst>
          </p:cNvPr>
          <p:cNvSpPr txBox="1"/>
          <p:nvPr/>
        </p:nvSpPr>
        <p:spPr>
          <a:xfrm>
            <a:off x="383457" y="654873"/>
            <a:ext cx="1927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>
                <a:latin typeface="Noto Sans CJK KR Bold"/>
                <a:ea typeface="Noto Sans CJK KR DemiLight"/>
              </a:rPr>
              <a:t>예비설문지</a:t>
            </a:r>
          </a:p>
          <a:p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8EA33A0-E267-A032-8C80-3FC5EABCA953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실태조사 </a:t>
            </a:r>
            <a:r>
              <a:rPr lang="ko-KR" altLang="en-US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endParaRPr lang="en-US" altLang="ko-KR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02616A-C082-1700-31F6-80D8BF25051C}"/>
              </a:ext>
            </a:extLst>
          </p:cNvPr>
          <p:cNvGrpSpPr/>
          <p:nvPr/>
        </p:nvGrpSpPr>
        <p:grpSpPr>
          <a:xfrm>
            <a:off x="7251289" y="434188"/>
            <a:ext cx="2492479" cy="884687"/>
            <a:chOff x="7251289" y="434188"/>
            <a:chExt cx="2492479" cy="88468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459C2E0-0F21-707B-72A6-B0387B0A0E37}"/>
                </a:ext>
              </a:extLst>
            </p:cNvPr>
            <p:cNvSpPr txBox="1"/>
            <p:nvPr/>
          </p:nvSpPr>
          <p:spPr>
            <a:xfrm>
              <a:off x="7251289" y="434188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F3061E-A73A-8807-B1B9-408B8FEEC850}"/>
                </a:ext>
              </a:extLst>
            </p:cNvPr>
            <p:cNvSpPr txBox="1"/>
            <p:nvPr/>
          </p:nvSpPr>
          <p:spPr>
            <a:xfrm>
              <a:off x="7251289" y="917862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8941E8-172F-73EE-4691-0442C6CD180D}"/>
                </a:ext>
              </a:extLst>
            </p:cNvPr>
            <p:cNvSpPr txBox="1"/>
            <p:nvPr/>
          </p:nvSpPr>
          <p:spPr>
            <a:xfrm>
              <a:off x="8327919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5B77E7-D354-7DED-0D6E-AF015D5D3E85}"/>
                </a:ext>
              </a:extLst>
            </p:cNvPr>
            <p:cNvSpPr txBox="1"/>
            <p:nvPr/>
          </p:nvSpPr>
          <p:spPr>
            <a:xfrm>
              <a:off x="8327918" y="949543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7" name="L 도형 6">
            <a:extLst>
              <a:ext uri="{FF2B5EF4-FFF2-40B4-BE49-F238E27FC236}">
                <a16:creationId xmlns:a16="http://schemas.microsoft.com/office/drawing/2014/main" id="{C50C9CCC-35BE-651F-D6FF-36CD3E3096D3}"/>
              </a:ext>
            </a:extLst>
          </p:cNvPr>
          <p:cNvSpPr/>
          <p:nvPr/>
        </p:nvSpPr>
        <p:spPr>
          <a:xfrm rot="19011165">
            <a:off x="671281" y="3433244"/>
            <a:ext cx="458209" cy="223425"/>
          </a:xfrm>
          <a:prstGeom prst="corner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B0E7CB-BB22-89C3-0B92-EA1C9DF8E9D9}"/>
              </a:ext>
            </a:extLst>
          </p:cNvPr>
          <p:cNvSpPr txBox="1"/>
          <p:nvPr/>
        </p:nvSpPr>
        <p:spPr>
          <a:xfrm>
            <a:off x="500492" y="1538781"/>
            <a:ext cx="42827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● 다음 질문은 실태조사에 대한 사항입니다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귀하는 지방에서 수도권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서울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경기도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으로 이동해 약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이상 거주할 계획이 있으십니까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① 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(8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번 문항으로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            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②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(9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번 문항으로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       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DFE44-13A3-B766-80CB-5D3ADD4C735B}"/>
              </a:ext>
            </a:extLst>
          </p:cNvPr>
          <p:cNvSpPr txBox="1"/>
          <p:nvPr/>
        </p:nvSpPr>
        <p:spPr>
          <a:xfrm>
            <a:off x="4953000" y="1538781"/>
            <a:ext cx="465053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9. 7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번 문항에 ‘②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아니오’라고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응답하신분만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답해주십시오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9-1.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귀하는 수도권이 아닌 타지역으로 이동해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이상 거주할 계획이 있으십니까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endParaRPr lang="ko-KR" altLang="en-US" b="0" dirty="0">
              <a:effectLst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거주할 계획이 있으시다면 지역명을 적어주십시오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altLang="ko-KR" sz="14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① 예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지역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명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              )                 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②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아니오</a:t>
            </a:r>
            <a:endParaRPr lang="ko-KR" altLang="en-US" b="0" dirty="0">
              <a:effectLst/>
            </a:endParaRPr>
          </a:p>
          <a:p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C2968-9A32-22E4-6BB7-1FA6958A69B1}"/>
              </a:ext>
            </a:extLst>
          </p:cNvPr>
          <p:cNvSpPr txBox="1"/>
          <p:nvPr/>
        </p:nvSpPr>
        <p:spPr>
          <a:xfrm>
            <a:off x="383457" y="654873"/>
            <a:ext cx="1927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>
                <a:latin typeface="Noto Sans CJK KR Bold"/>
                <a:ea typeface="Noto Sans CJK KR DemiLight"/>
              </a:rPr>
              <a:t>예비설문지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91D9AA-98F2-F3CF-8BF2-CF7B2B2C9ED8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실태조사 </a:t>
            </a:r>
            <a:r>
              <a:rPr lang="ko-KR" altLang="en-US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endParaRPr lang="en-US" altLang="ko-KR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904833D-98CF-8F77-7129-01C9192AA611}"/>
              </a:ext>
            </a:extLst>
          </p:cNvPr>
          <p:cNvGrpSpPr/>
          <p:nvPr/>
        </p:nvGrpSpPr>
        <p:grpSpPr>
          <a:xfrm>
            <a:off x="7251289" y="434188"/>
            <a:ext cx="2492479" cy="884687"/>
            <a:chOff x="7251289" y="434188"/>
            <a:chExt cx="2492479" cy="8846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A71416-F70D-A235-CC13-2CD116FC25CC}"/>
                </a:ext>
              </a:extLst>
            </p:cNvPr>
            <p:cNvSpPr txBox="1"/>
            <p:nvPr/>
          </p:nvSpPr>
          <p:spPr>
            <a:xfrm>
              <a:off x="7251289" y="434188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35794D-1ADB-1E6D-F86E-F346C967FA48}"/>
                </a:ext>
              </a:extLst>
            </p:cNvPr>
            <p:cNvSpPr txBox="1"/>
            <p:nvPr/>
          </p:nvSpPr>
          <p:spPr>
            <a:xfrm>
              <a:off x="7251289" y="917862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45C163-9B5D-71EF-B16D-33C26EA1370D}"/>
                </a:ext>
              </a:extLst>
            </p:cNvPr>
            <p:cNvSpPr txBox="1"/>
            <p:nvPr/>
          </p:nvSpPr>
          <p:spPr>
            <a:xfrm>
              <a:off x="8327919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5475CD-0C12-8DDA-7CA2-328698510BEE}"/>
                </a:ext>
              </a:extLst>
            </p:cNvPr>
            <p:cNvSpPr txBox="1"/>
            <p:nvPr/>
          </p:nvSpPr>
          <p:spPr>
            <a:xfrm>
              <a:off x="8327918" y="949543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3" name="L 도형 12">
            <a:extLst>
              <a:ext uri="{FF2B5EF4-FFF2-40B4-BE49-F238E27FC236}">
                <a16:creationId xmlns:a16="http://schemas.microsoft.com/office/drawing/2014/main" id="{A19A09B9-46A7-110B-E84D-ADB7216F18EC}"/>
              </a:ext>
            </a:extLst>
          </p:cNvPr>
          <p:cNvSpPr/>
          <p:nvPr/>
        </p:nvSpPr>
        <p:spPr>
          <a:xfrm rot="19011165">
            <a:off x="632961" y="3564902"/>
            <a:ext cx="497700" cy="253556"/>
          </a:xfrm>
          <a:prstGeom prst="corner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1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46B7FAF-44F1-E815-BCEF-4BB2C6DB9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160706"/>
              </p:ext>
            </p:extLst>
          </p:nvPr>
        </p:nvGraphicFramePr>
        <p:xfrm>
          <a:off x="762003" y="1903650"/>
          <a:ext cx="8682084" cy="4506347"/>
        </p:xfrm>
        <a:graphic>
          <a:graphicData uri="http://schemas.openxmlformats.org/drawingml/2006/table">
            <a:tbl>
              <a:tblPr/>
              <a:tblGrid>
                <a:gridCol w="4452982">
                  <a:extLst>
                    <a:ext uri="{9D8B030D-6E8A-4147-A177-3AD203B41FA5}">
                      <a16:colId xmlns:a16="http://schemas.microsoft.com/office/drawing/2014/main" val="4017412198"/>
                    </a:ext>
                  </a:extLst>
                </a:gridCol>
                <a:gridCol w="869910">
                  <a:extLst>
                    <a:ext uri="{9D8B030D-6E8A-4147-A177-3AD203B41FA5}">
                      <a16:colId xmlns:a16="http://schemas.microsoft.com/office/drawing/2014/main" val="2356589169"/>
                    </a:ext>
                  </a:extLst>
                </a:gridCol>
                <a:gridCol w="783143">
                  <a:extLst>
                    <a:ext uri="{9D8B030D-6E8A-4147-A177-3AD203B41FA5}">
                      <a16:colId xmlns:a16="http://schemas.microsoft.com/office/drawing/2014/main" val="2149789463"/>
                    </a:ext>
                  </a:extLst>
                </a:gridCol>
                <a:gridCol w="862995">
                  <a:extLst>
                    <a:ext uri="{9D8B030D-6E8A-4147-A177-3AD203B41FA5}">
                      <a16:colId xmlns:a16="http://schemas.microsoft.com/office/drawing/2014/main" val="2607117149"/>
                    </a:ext>
                  </a:extLst>
                </a:gridCol>
                <a:gridCol w="856527">
                  <a:extLst>
                    <a:ext uri="{9D8B030D-6E8A-4147-A177-3AD203B41FA5}">
                      <a16:colId xmlns:a16="http://schemas.microsoft.com/office/drawing/2014/main" val="1528883517"/>
                    </a:ext>
                  </a:extLst>
                </a:gridCol>
                <a:gridCol w="856527">
                  <a:extLst>
                    <a:ext uri="{9D8B030D-6E8A-4147-A177-3AD203B41FA5}">
                      <a16:colId xmlns:a16="http://schemas.microsoft.com/office/drawing/2014/main" val="723997419"/>
                    </a:ext>
                  </a:extLst>
                </a:gridCol>
              </a:tblGrid>
              <a:tr h="50932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□창원시 거주만족도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54403" marR="54403" marT="10881" marB="10881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6D6D6"/>
                          </a:highlight>
                          <a:latin typeface="Arial" panose="020B0604020202020204" pitchFamily="34" charset="0"/>
                        </a:rPr>
                        <a:t>매우 불만족</a:t>
                      </a:r>
                      <a:endParaRPr lang="ko-KR" altLang="en-US" sz="1100">
                        <a:effectLst/>
                        <a:highlight>
                          <a:srgbClr val="D6D6D6"/>
                        </a:highlight>
                      </a:endParaRPr>
                    </a:p>
                  </a:txBody>
                  <a:tcPr marL="54403" marR="54403" marT="10881" marB="1088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6D6D6"/>
                          </a:highlight>
                          <a:latin typeface="Arial" panose="020B0604020202020204" pitchFamily="34" charset="0"/>
                        </a:rPr>
                        <a:t>불만족</a:t>
                      </a:r>
                      <a:endParaRPr lang="ko-KR" altLang="en-US" sz="1100">
                        <a:effectLst/>
                        <a:highlight>
                          <a:srgbClr val="D6D6D6"/>
                        </a:highlight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6D6D6"/>
                          </a:highlight>
                          <a:latin typeface="Arial" panose="020B0604020202020204" pitchFamily="34" charset="0"/>
                        </a:rPr>
                        <a:t>보통</a:t>
                      </a:r>
                      <a:endParaRPr lang="ko-KR" altLang="en-US" sz="1100" dirty="0">
                        <a:effectLst/>
                        <a:highlight>
                          <a:srgbClr val="D6D6D6"/>
                        </a:highlight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6D6D6"/>
                          </a:highlight>
                          <a:latin typeface="Arial" panose="020B0604020202020204" pitchFamily="34" charset="0"/>
                        </a:rPr>
                        <a:t>만족</a:t>
                      </a:r>
                      <a:endParaRPr lang="ko-KR" altLang="en-US" sz="1100">
                        <a:effectLst/>
                        <a:highlight>
                          <a:srgbClr val="D6D6D6"/>
                        </a:highlight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6D6D6"/>
                          </a:highlight>
                          <a:latin typeface="Arial" panose="020B0604020202020204" pitchFamily="34" charset="0"/>
                        </a:rPr>
                        <a:t>매우  만족 </a:t>
                      </a:r>
                      <a:endParaRPr lang="ko-KR" altLang="en-US" sz="1100" dirty="0">
                        <a:effectLst/>
                        <a:highlight>
                          <a:srgbClr val="D6D6D6"/>
                        </a:highlight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364304"/>
                  </a:ext>
                </a:extLst>
              </a:tr>
              <a:tr h="457691">
                <a:tc>
                  <a:txBody>
                    <a:bodyPr/>
                    <a:lstStyle/>
                    <a:p>
                      <a:pPr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marL="54403" marR="54403" marT="10881" marB="10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500">
                        <a:effectLst/>
                      </a:endParaRPr>
                    </a:p>
                  </a:txBody>
                  <a:tcPr marL="54403" marR="54403" marT="10881" marB="10881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marL="54403" marR="54403" marT="10881" marB="10881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500">
                        <a:effectLst/>
                      </a:endParaRPr>
                    </a:p>
                  </a:txBody>
                  <a:tcPr marL="54403" marR="54403" marT="10881" marB="10881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500">
                        <a:effectLst/>
                      </a:endParaRPr>
                    </a:p>
                  </a:txBody>
                  <a:tcPr marL="54403" marR="54403" marT="10881" marB="10881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500">
                        <a:effectLst/>
                      </a:endParaRPr>
                    </a:p>
                  </a:txBody>
                  <a:tcPr marL="54403" marR="54403" marT="10881" marB="10881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073738"/>
                  </a:ext>
                </a:extLst>
              </a:tr>
              <a:tr h="589889">
                <a:tc>
                  <a:txBody>
                    <a:bodyPr/>
                    <a:lstStyle/>
                    <a:p>
                      <a:pPr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10-1.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문화생활에 대한 인프라 만족도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①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②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③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④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⑤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17183"/>
                  </a:ext>
                </a:extLst>
              </a:tr>
              <a:tr h="589889">
                <a:tc>
                  <a:txBody>
                    <a:bodyPr/>
                    <a:lstStyle/>
                    <a:p>
                      <a:pPr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10-2.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일자리에 대한 만족도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②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③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④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⑤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740364"/>
                  </a:ext>
                </a:extLst>
              </a:tr>
              <a:tr h="58988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10-3.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교통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환경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교통 체증 등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에 대한 만족도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②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③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④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⑤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006000"/>
                  </a:ext>
                </a:extLst>
              </a:tr>
              <a:tr h="589889">
                <a:tc>
                  <a:txBody>
                    <a:bodyPr/>
                    <a:lstStyle/>
                    <a:p>
                      <a:pPr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10-4.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교육 인프라에 대한 만족도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②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③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④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⑤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00382"/>
                  </a:ext>
                </a:extLst>
              </a:tr>
              <a:tr h="589889">
                <a:tc>
                  <a:txBody>
                    <a:bodyPr/>
                    <a:lstStyle/>
                    <a:p>
                      <a:pPr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10-5.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경제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부동산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임금 등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에 대한 만족도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①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②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③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④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⑤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249300"/>
                  </a:ext>
                </a:extLst>
              </a:tr>
              <a:tr h="589889">
                <a:tc>
                  <a:txBody>
                    <a:bodyPr/>
                    <a:lstStyle/>
                    <a:p>
                      <a:pPr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10-6.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행정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복지에 대한 만족도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①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②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③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④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⑤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5241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C84BB53-5E47-9371-60EA-ED4DA831A940}"/>
              </a:ext>
            </a:extLst>
          </p:cNvPr>
          <p:cNvSpPr txBox="1"/>
          <p:nvPr/>
        </p:nvSpPr>
        <p:spPr>
          <a:xfrm>
            <a:off x="461913" y="1134209"/>
            <a:ext cx="5211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다음 각 질문에 해당하는 곳에 응답해주세요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6093E-28E4-FB38-C509-A1F81CBE2898}"/>
              </a:ext>
            </a:extLst>
          </p:cNvPr>
          <p:cNvSpPr txBox="1"/>
          <p:nvPr/>
        </p:nvSpPr>
        <p:spPr>
          <a:xfrm>
            <a:off x="383457" y="654873"/>
            <a:ext cx="1927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>
                <a:latin typeface="Noto Sans CJK KR Bold"/>
                <a:ea typeface="Noto Sans CJK KR DemiLight"/>
              </a:rPr>
              <a:t>예비설문지</a:t>
            </a:r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C54211-2245-067B-C551-20775D006173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실태조사 </a:t>
            </a:r>
            <a:r>
              <a:rPr lang="ko-KR" altLang="en-US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endParaRPr lang="en-US" altLang="ko-KR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4483E0-8B15-3146-1933-69A226765C50}"/>
              </a:ext>
            </a:extLst>
          </p:cNvPr>
          <p:cNvGrpSpPr/>
          <p:nvPr/>
        </p:nvGrpSpPr>
        <p:grpSpPr>
          <a:xfrm>
            <a:off x="7251289" y="434188"/>
            <a:ext cx="2492479" cy="884687"/>
            <a:chOff x="7251289" y="434188"/>
            <a:chExt cx="2492479" cy="8846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2542BD-C500-4A9B-CAC2-3C5619F3AD88}"/>
                </a:ext>
              </a:extLst>
            </p:cNvPr>
            <p:cNvSpPr txBox="1"/>
            <p:nvPr/>
          </p:nvSpPr>
          <p:spPr>
            <a:xfrm>
              <a:off x="7251289" y="434188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5DD9AF-FDF4-E76A-9EAA-BB0AA8E90116}"/>
                </a:ext>
              </a:extLst>
            </p:cNvPr>
            <p:cNvSpPr txBox="1"/>
            <p:nvPr/>
          </p:nvSpPr>
          <p:spPr>
            <a:xfrm>
              <a:off x="7251289" y="917862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C7EC0A-15D8-5958-BD07-08E23839CE20}"/>
                </a:ext>
              </a:extLst>
            </p:cNvPr>
            <p:cNvSpPr txBox="1"/>
            <p:nvPr/>
          </p:nvSpPr>
          <p:spPr>
            <a:xfrm>
              <a:off x="8327919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530968-0992-69DE-8FAE-915F54D0C0C1}"/>
                </a:ext>
              </a:extLst>
            </p:cNvPr>
            <p:cNvSpPr txBox="1"/>
            <p:nvPr/>
          </p:nvSpPr>
          <p:spPr>
            <a:xfrm>
              <a:off x="8327918" y="949543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5639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703019-8BC4-C464-109E-C7055794B505}"/>
              </a:ext>
            </a:extLst>
          </p:cNvPr>
          <p:cNvSpPr txBox="1"/>
          <p:nvPr/>
        </p:nvSpPr>
        <p:spPr>
          <a:xfrm>
            <a:off x="186965" y="1424314"/>
            <a:ext cx="49079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● 다음 질문은 개선 방안에 대한 사항입니다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11. </a:t>
            </a:r>
            <a:r>
              <a:rPr lang="ko-KR" altLang="en-US" sz="180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창원시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지역에 대한 장점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① 문화생활 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② 일자리 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③ 교통 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④ 교육 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⑤ 경제 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⑥ 행정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복지  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⑦ 기타</a:t>
            </a:r>
            <a:r>
              <a:rPr lang="en-US" altLang="ko-KR" sz="18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                          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12. </a:t>
            </a:r>
            <a:r>
              <a:rPr lang="ko-KR" altLang="en-US" sz="18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창원시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지방에서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시행중인 지방 청년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지원사업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혜택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받아 보신적이 있으십니까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① 예               ②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아니오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2807C-66C6-92C1-5E9C-37BD768547B6}"/>
              </a:ext>
            </a:extLst>
          </p:cNvPr>
          <p:cNvSpPr txBox="1"/>
          <p:nvPr/>
        </p:nvSpPr>
        <p:spPr>
          <a:xfrm>
            <a:off x="4953000" y="1318875"/>
            <a:ext cx="47000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13.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현재 </a:t>
            </a:r>
            <a:r>
              <a:rPr lang="ko-KR" altLang="en-US" sz="18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창원시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청년들의 지방이탈 줄이기 위한 정책들이 잘 지원되고 있다고 생각하는가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① 매우 불만족     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② 불만족    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③ 보통    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④ 만족    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⑤ 매우 만족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13-1.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매우만족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만족의 항목에 응답한 경우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어떠한 정책이 잘 지원되고 있다 생각하십니까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 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(                                                                                   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13-2. 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보통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불만족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매우 불만족 항목에 응답한 경우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어떠한 정책이 필요하다고 생각하십니까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endParaRPr lang="ko-KR" altLang="en-US" b="0" dirty="0">
              <a:effectLst/>
            </a:endParaRPr>
          </a:p>
          <a:p>
            <a:r>
              <a:rPr lang="en-US" altLang="ko-KR" dirty="0"/>
              <a:t>(                                                                                   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4D75A2-A140-496D-E2A7-10781768C6ED}"/>
              </a:ext>
            </a:extLst>
          </p:cNvPr>
          <p:cNvSpPr txBox="1"/>
          <p:nvPr/>
        </p:nvSpPr>
        <p:spPr>
          <a:xfrm>
            <a:off x="383457" y="654873"/>
            <a:ext cx="1927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>
                <a:latin typeface="Noto Sans CJK KR Bold"/>
                <a:ea typeface="Noto Sans CJK KR DemiLight"/>
              </a:rPr>
              <a:t>예비설문지</a:t>
            </a: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97F63A-CEFE-110B-EBC4-F8622F9FEDDC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개선방안 </a:t>
            </a:r>
            <a:r>
              <a:rPr lang="ko-KR" altLang="en-US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endParaRPr lang="en-US" altLang="ko-KR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2EA85B-D462-2A96-66FE-2DE0E2ED289C}"/>
              </a:ext>
            </a:extLst>
          </p:cNvPr>
          <p:cNvGrpSpPr/>
          <p:nvPr/>
        </p:nvGrpSpPr>
        <p:grpSpPr>
          <a:xfrm>
            <a:off x="7251289" y="434188"/>
            <a:ext cx="2492479" cy="884687"/>
            <a:chOff x="7251289" y="434188"/>
            <a:chExt cx="2492479" cy="8846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FA4038-6E65-7BA9-7257-175B01185C16}"/>
                </a:ext>
              </a:extLst>
            </p:cNvPr>
            <p:cNvSpPr txBox="1"/>
            <p:nvPr/>
          </p:nvSpPr>
          <p:spPr>
            <a:xfrm>
              <a:off x="7251289" y="434188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6B2CD3-39B0-BC81-2E83-C2CFA58EBD7B}"/>
                </a:ext>
              </a:extLst>
            </p:cNvPr>
            <p:cNvSpPr txBox="1"/>
            <p:nvPr/>
          </p:nvSpPr>
          <p:spPr>
            <a:xfrm>
              <a:off x="7251289" y="917862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1F20AA-125D-E43B-28E4-590F26BF2F0A}"/>
                </a:ext>
              </a:extLst>
            </p:cNvPr>
            <p:cNvSpPr txBox="1"/>
            <p:nvPr/>
          </p:nvSpPr>
          <p:spPr>
            <a:xfrm>
              <a:off x="8327919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18A324-357F-419D-B213-D5476A4E53CB}"/>
                </a:ext>
              </a:extLst>
            </p:cNvPr>
            <p:cNvSpPr txBox="1"/>
            <p:nvPr/>
          </p:nvSpPr>
          <p:spPr>
            <a:xfrm>
              <a:off x="8327918" y="949543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366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703019-8BC4-C464-109E-C7055794B505}"/>
              </a:ext>
            </a:extLst>
          </p:cNvPr>
          <p:cNvSpPr txBox="1"/>
          <p:nvPr/>
        </p:nvSpPr>
        <p:spPr>
          <a:xfrm>
            <a:off x="382488" y="1531407"/>
            <a:ext cx="442518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14. </a:t>
            </a:r>
            <a:r>
              <a:rPr lang="ko-KR" altLang="en-US" sz="18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국내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 발생하는 지방이탈을 줄이기 위해서는 어떠한 정책이 필요하다고 생각하십니까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r>
              <a:rPr lang="ko-KR" altLang="en-US" dirty="0"/>
              <a:t>                             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(ex.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의료시설 확장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00" dirty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100" b="0" dirty="0">
              <a:effectLst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(                                                                )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ko-KR" altLang="en-US" dirty="0"/>
              <a:t/>
            </a:r>
            <a:br>
              <a:rPr lang="ko-KR" altLang="en-US" dirty="0"/>
            </a:b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13F754-903D-6FD9-4B0C-9E897F51F642}"/>
              </a:ext>
            </a:extLst>
          </p:cNvPr>
          <p:cNvSpPr txBox="1"/>
          <p:nvPr/>
        </p:nvSpPr>
        <p:spPr>
          <a:xfrm>
            <a:off x="4807670" y="1438006"/>
            <a:ext cx="479076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15. </a:t>
            </a:r>
            <a:r>
              <a:rPr lang="ko-KR" altLang="en-US" sz="18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창원시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 청년들의 지방이탈을 개선할 사항이 있다면 무엇이라고 생각하십니까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              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자유롭게 기술해 주십시오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.)</a:t>
            </a:r>
            <a:endParaRPr lang="ko-KR" altLang="en-US" sz="1400" b="0" dirty="0">
              <a:effectLst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ko-KR" altLang="en-US" b="0" dirty="0">
                <a:effectLst/>
              </a:rPr>
              <a:t>  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☘︎  설문에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응답해주셔서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정말 감사합니다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.☘︎</a:t>
            </a:r>
            <a:endParaRPr lang="ko-KR" altLang="en-US" b="0" dirty="0">
              <a:effectLst/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B82E3-298E-9F54-A5DB-38D2FDE6989D}"/>
              </a:ext>
            </a:extLst>
          </p:cNvPr>
          <p:cNvSpPr txBox="1"/>
          <p:nvPr/>
        </p:nvSpPr>
        <p:spPr>
          <a:xfrm>
            <a:off x="383457" y="654873"/>
            <a:ext cx="1927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>
                <a:latin typeface="Noto Sans CJK KR Bold"/>
                <a:ea typeface="Noto Sans CJK KR DemiLight"/>
              </a:rPr>
              <a:t>예비설문지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B2DE19-57D1-BA44-B019-830E115440FF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개선방안 </a:t>
            </a:r>
            <a:r>
              <a:rPr lang="ko-KR" altLang="en-US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endParaRPr lang="en-US" altLang="ko-KR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18DD898-11DD-BD13-F84E-9BEDCF9B2E31}"/>
              </a:ext>
            </a:extLst>
          </p:cNvPr>
          <p:cNvGrpSpPr/>
          <p:nvPr/>
        </p:nvGrpSpPr>
        <p:grpSpPr>
          <a:xfrm>
            <a:off x="7251289" y="434188"/>
            <a:ext cx="2492479" cy="884687"/>
            <a:chOff x="7251289" y="434188"/>
            <a:chExt cx="2492479" cy="8846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632279-1679-59CD-F6E8-E3F19750FCE1}"/>
                </a:ext>
              </a:extLst>
            </p:cNvPr>
            <p:cNvSpPr txBox="1"/>
            <p:nvPr/>
          </p:nvSpPr>
          <p:spPr>
            <a:xfrm>
              <a:off x="7251289" y="434188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E316E6-E5CE-6148-0B7E-F367CA2D62BC}"/>
                </a:ext>
              </a:extLst>
            </p:cNvPr>
            <p:cNvSpPr txBox="1"/>
            <p:nvPr/>
          </p:nvSpPr>
          <p:spPr>
            <a:xfrm>
              <a:off x="7251289" y="917862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D52A77-F19D-E560-77C7-279862AB0980}"/>
                </a:ext>
              </a:extLst>
            </p:cNvPr>
            <p:cNvSpPr txBox="1"/>
            <p:nvPr/>
          </p:nvSpPr>
          <p:spPr>
            <a:xfrm>
              <a:off x="8327919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2D3703-F268-99DB-B3A3-6D6347D59FFC}"/>
                </a:ext>
              </a:extLst>
            </p:cNvPr>
            <p:cNvSpPr txBox="1"/>
            <p:nvPr/>
          </p:nvSpPr>
          <p:spPr>
            <a:xfrm>
              <a:off x="8327918" y="949543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CEA880-26AF-96D7-D7B3-7CE38BB92A1C}"/>
              </a:ext>
            </a:extLst>
          </p:cNvPr>
          <p:cNvSpPr/>
          <p:nvPr/>
        </p:nvSpPr>
        <p:spPr>
          <a:xfrm>
            <a:off x="5098332" y="2476892"/>
            <a:ext cx="4425180" cy="190421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082194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2414</TotalTime>
  <Words>1295</Words>
  <Application>Microsoft Office PowerPoint</Application>
  <PresentationFormat>A4 용지(210x297mm)</PresentationFormat>
  <Paragraphs>228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Noto Sans CJK KR Bold</vt:lpstr>
      <vt:lpstr>Noto Sans CJK KR DemiLight</vt:lpstr>
      <vt:lpstr>Noto Sans CJK KR Medium</vt:lpstr>
      <vt:lpstr>맑은 고딕</vt:lpstr>
      <vt:lpstr>Arial</vt:lpstr>
      <vt:lpstr>Calibri</vt:lpstr>
      <vt:lpstr>Calibri Light</vt:lpstr>
      <vt:lpstr>Wingdings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오지현</cp:lastModifiedBy>
  <cp:revision>507</cp:revision>
  <dcterms:created xsi:type="dcterms:W3CDTF">2017-09-07T10:48:07Z</dcterms:created>
  <dcterms:modified xsi:type="dcterms:W3CDTF">2024-06-05T21:27:14Z</dcterms:modified>
</cp:coreProperties>
</file>