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87" r:id="rId2"/>
    <p:sldId id="386" r:id="rId3"/>
    <p:sldId id="393" r:id="rId4"/>
    <p:sldId id="387" r:id="rId5"/>
    <p:sldId id="394" r:id="rId6"/>
    <p:sldId id="370" r:id="rId7"/>
    <p:sldId id="371" r:id="rId8"/>
    <p:sldId id="388" r:id="rId9"/>
    <p:sldId id="407" r:id="rId10"/>
    <p:sldId id="372" r:id="rId11"/>
    <p:sldId id="408" r:id="rId12"/>
    <p:sldId id="389" r:id="rId13"/>
    <p:sldId id="390" r:id="rId14"/>
    <p:sldId id="406" r:id="rId15"/>
    <p:sldId id="383" r:id="rId16"/>
    <p:sldId id="395" r:id="rId17"/>
    <p:sldId id="403" r:id="rId18"/>
    <p:sldId id="410" r:id="rId19"/>
    <p:sldId id="405" r:id="rId20"/>
    <p:sldId id="397" r:id="rId21"/>
    <p:sldId id="409" r:id="rId22"/>
    <p:sldId id="368" r:id="rId23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8E6"/>
    <a:srgbClr val="3A3A3A"/>
    <a:srgbClr val="EDB61B"/>
    <a:srgbClr val="E4DB2C"/>
    <a:srgbClr val="F5B14D"/>
    <a:srgbClr val="F8566D"/>
    <a:srgbClr val="F9BD8B"/>
    <a:srgbClr val="F8B074"/>
    <a:srgbClr val="F69240"/>
    <a:srgbClr val="F6E4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428" y="102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-3216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user\Desktop\2024%20&#53685;&#51312;&#49892;%203&#51312;\&#53685;&#51312;&#49892;%20&#44032;&#51312;&#49324;%20&#45936;&#51060;&#53552;(&#50641;&#49472;%20&#45936;&#51060;&#53552;)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나이대별 만족도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Sheet2!$A$25</c:f>
              <c:strCache>
                <c:ptCount val="1"/>
                <c:pt idx="0">
                  <c:v>19 - 24 평균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Lit>
              <c:ptCount val="7"/>
              <c:pt idx="0">
                <c:v>문화생활 인프라</c:v>
              </c:pt>
              <c:pt idx="1">
                <c:v>일자리</c:v>
              </c:pt>
              <c:pt idx="2">
                <c:v>교통</c:v>
              </c:pt>
              <c:pt idx="3">
                <c:v>교육 인프라</c:v>
              </c:pt>
              <c:pt idx="4">
                <c:v>경제</c:v>
              </c:pt>
              <c:pt idx="5">
                <c:v>행정/복지</c:v>
              </c:pt>
              <c:pt idx="6">
                <c:v>전반적 만족도</c:v>
              </c:pt>
            </c:strLit>
          </c:cat>
          <c:val>
            <c:numRef>
              <c:f>Sheet2!$B$25:$H$25</c:f>
              <c:numCache>
                <c:formatCode>General</c:formatCode>
                <c:ptCount val="7"/>
                <c:pt idx="0">
                  <c:v>3.5454545454545454</c:v>
                </c:pt>
                <c:pt idx="1">
                  <c:v>3.0454545454545454</c:v>
                </c:pt>
                <c:pt idx="2">
                  <c:v>3</c:v>
                </c:pt>
                <c:pt idx="3">
                  <c:v>3.3181818181818183</c:v>
                </c:pt>
                <c:pt idx="4">
                  <c:v>3.3181818181818183</c:v>
                </c:pt>
                <c:pt idx="5">
                  <c:v>3.9545454545454546</c:v>
                </c:pt>
                <c:pt idx="6">
                  <c:v>3.4444444444444446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518-4C92-883C-2362395BF1A0}"/>
            </c:ext>
          </c:extLst>
        </c:ser>
        <c:ser>
          <c:idx val="1"/>
          <c:order val="1"/>
          <c:tx>
            <c:strRef>
              <c:f>Sheet2!$A$32</c:f>
              <c:strCache>
                <c:ptCount val="1"/>
                <c:pt idx="0">
                  <c:v>25 - 29 평균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Lit>
              <c:ptCount val="7"/>
              <c:pt idx="0">
                <c:v>문화생활 인프라</c:v>
              </c:pt>
              <c:pt idx="1">
                <c:v>일자리</c:v>
              </c:pt>
              <c:pt idx="2">
                <c:v>교통</c:v>
              </c:pt>
              <c:pt idx="3">
                <c:v>교육 인프라</c:v>
              </c:pt>
              <c:pt idx="4">
                <c:v>경제</c:v>
              </c:pt>
              <c:pt idx="5">
                <c:v>행정/복지</c:v>
              </c:pt>
              <c:pt idx="6">
                <c:v>전반적 만족도</c:v>
              </c:pt>
            </c:strLit>
          </c:cat>
          <c:val>
            <c:numRef>
              <c:f>Sheet2!$B$32:$H$32</c:f>
              <c:numCache>
                <c:formatCode>General</c:formatCode>
                <c:ptCount val="7"/>
                <c:pt idx="0">
                  <c:v>2.5</c:v>
                </c:pt>
                <c:pt idx="1">
                  <c:v>2.8333333333333335</c:v>
                </c:pt>
                <c:pt idx="2">
                  <c:v>2.8333333333333335</c:v>
                </c:pt>
                <c:pt idx="3">
                  <c:v>2.8333333333333335</c:v>
                </c:pt>
                <c:pt idx="4">
                  <c:v>2.6666666666666665</c:v>
                </c:pt>
                <c:pt idx="5">
                  <c:v>3.5</c:v>
                </c:pt>
                <c:pt idx="6">
                  <c:v>3.3333333333333335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518-4C92-883C-2362395BF1A0}"/>
            </c:ext>
          </c:extLst>
        </c:ser>
        <c:ser>
          <c:idx val="2"/>
          <c:order val="2"/>
          <c:tx>
            <c:strRef>
              <c:f>Sheet2!$A$44</c:f>
              <c:strCache>
                <c:ptCount val="1"/>
                <c:pt idx="0">
                  <c:v>30 - 34 평균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Lit>
              <c:ptCount val="7"/>
              <c:pt idx="0">
                <c:v>문화생활 인프라</c:v>
              </c:pt>
              <c:pt idx="1">
                <c:v>일자리</c:v>
              </c:pt>
              <c:pt idx="2">
                <c:v>교통</c:v>
              </c:pt>
              <c:pt idx="3">
                <c:v>교육 인프라</c:v>
              </c:pt>
              <c:pt idx="4">
                <c:v>경제</c:v>
              </c:pt>
              <c:pt idx="5">
                <c:v>행정/복지</c:v>
              </c:pt>
              <c:pt idx="6">
                <c:v>전반적 만족도</c:v>
              </c:pt>
            </c:strLit>
          </c:cat>
          <c:val>
            <c:numRef>
              <c:f>Sheet2!$B$44:$H$44</c:f>
              <c:numCache>
                <c:formatCode>General</c:formatCode>
                <c:ptCount val="7"/>
                <c:pt idx="0">
                  <c:v>3.2727272727272729</c:v>
                </c:pt>
                <c:pt idx="1">
                  <c:v>3.0909090909090908</c:v>
                </c:pt>
                <c:pt idx="2">
                  <c:v>3.3636363636363638</c:v>
                </c:pt>
                <c:pt idx="3">
                  <c:v>3</c:v>
                </c:pt>
                <c:pt idx="4">
                  <c:v>2.2727272727272729</c:v>
                </c:pt>
                <c:pt idx="5">
                  <c:v>3.5454545454545454</c:v>
                </c:pt>
                <c:pt idx="6">
                  <c:v>3.9090909090909092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518-4C92-883C-2362395BF1A0}"/>
            </c:ext>
          </c:extLst>
        </c:ser>
        <c:ser>
          <c:idx val="3"/>
          <c:order val="3"/>
          <c:tx>
            <c:strRef>
              <c:f>Sheet2!$A$45</c:f>
              <c:strCache>
                <c:ptCount val="1"/>
                <c:pt idx="0">
                  <c:v>전체 평균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Lit>
              <c:ptCount val="7"/>
              <c:pt idx="0">
                <c:v>문화생활 인프라</c:v>
              </c:pt>
              <c:pt idx="1">
                <c:v>일자리</c:v>
              </c:pt>
              <c:pt idx="2">
                <c:v>교통</c:v>
              </c:pt>
              <c:pt idx="3">
                <c:v>교육 인프라</c:v>
              </c:pt>
              <c:pt idx="4">
                <c:v>경제</c:v>
              </c:pt>
              <c:pt idx="5">
                <c:v>행정/복지</c:v>
              </c:pt>
              <c:pt idx="6">
                <c:v>전반적 만족도</c:v>
              </c:pt>
            </c:strLit>
          </c:cat>
          <c:val>
            <c:numRef>
              <c:f>Sheet2!$B$45:$H$45</c:f>
              <c:numCache>
                <c:formatCode>General</c:formatCode>
                <c:ptCount val="7"/>
                <c:pt idx="0">
                  <c:v>3.3076923076923075</c:v>
                </c:pt>
                <c:pt idx="1">
                  <c:v>3.0256410256410255</c:v>
                </c:pt>
                <c:pt idx="2">
                  <c:v>3.0769230769230771</c:v>
                </c:pt>
                <c:pt idx="3">
                  <c:v>3.1538461538461537</c:v>
                </c:pt>
                <c:pt idx="4">
                  <c:v>2.9230769230769229</c:v>
                </c:pt>
                <c:pt idx="5">
                  <c:v>3.7692307692307692</c:v>
                </c:pt>
                <c:pt idx="6">
                  <c:v>3.6153846153846154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F518-4C92-883C-2362395BF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3108680"/>
        <c:axId val="593109008"/>
      </c:lineChart>
      <c:catAx>
        <c:axId val="5931086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3109008"/>
        <c:crosses val="autoZero"/>
        <c:auto val="1"/>
        <c:lblAlgn val="ctr"/>
        <c:lblOffset val="100"/>
        <c:noMultiLvlLbl val="0"/>
      </c:catAx>
      <c:valAx>
        <c:axId val="593109008"/>
        <c:scaling>
          <c:orientation val="minMax"/>
          <c:max val="4"/>
          <c:min val="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ko-KR" altLang="en-US"/>
                  <a:t>만족도</a:t>
                </a:r>
                <a:endParaRPr lang="en-US" alt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93108680"/>
        <c:crosses val="autoZero"/>
        <c:crossBetween val="between"/>
        <c:majorUnit val="0.5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372B6-6ABB-40DF-906D-DFEF92D58FCB}" type="datetimeFigureOut">
              <a:rPr lang="ko-KR" altLang="en-US" smtClean="0"/>
              <a:t>2024-06-06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35CF3D-1C25-47B3-9390-9BBB09CD2B3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13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40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43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4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40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13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515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81" y="1709744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81" y="4589469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3273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549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365129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430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9362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04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31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754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30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31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30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266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40" y="365129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40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DE165A-E35E-45E3-8B76-60E309AE989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2024-06-06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5" y="6356356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6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13EBE2-04A1-4312-8B8B-38400B01AA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30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9E4946A9-78FB-706C-76B1-15A3118D9AD8}"/>
              </a:ext>
            </a:extLst>
          </p:cNvPr>
          <p:cNvGrpSpPr/>
          <p:nvPr/>
        </p:nvGrpSpPr>
        <p:grpSpPr>
          <a:xfrm>
            <a:off x="1166673" y="1567169"/>
            <a:ext cx="7785717" cy="1407632"/>
            <a:chOff x="1119237" y="1845907"/>
            <a:chExt cx="7785717" cy="140763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28C664A9-E62E-AA51-13BE-65A68C0F5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370086" y="1845907"/>
              <a:ext cx="7299543" cy="4609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3535F5E-6EC3-1EFC-0C4D-242E308B475D}"/>
                </a:ext>
              </a:extLst>
            </p:cNvPr>
            <p:cNvSpPr txBox="1"/>
            <p:nvPr/>
          </p:nvSpPr>
          <p:spPr>
            <a:xfrm>
              <a:off x="1119237" y="1917400"/>
              <a:ext cx="7785717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000" dirty="0"/>
                <a:t>창원시 청년들의 지방이탈에 대한 인식 및 실태조사</a:t>
              </a:r>
            </a:p>
          </p:txBody>
        </p:sp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936095CB-F2BD-3104-F025-26D177608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1370087" y="3207446"/>
              <a:ext cx="7299542" cy="46093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2EA578D-4F67-2411-0B45-3D229DF61684}"/>
              </a:ext>
            </a:extLst>
          </p:cNvPr>
          <p:cNvSpPr txBox="1"/>
          <p:nvPr/>
        </p:nvSpPr>
        <p:spPr>
          <a:xfrm>
            <a:off x="6462944" y="3883200"/>
            <a:ext cx="2601157" cy="21246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1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20202275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김민규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20202215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이현주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20212196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이혜슬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20222102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황유정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457200" marR="0" lvl="1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20222087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손인서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858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2BB8AD51-9BEA-7ADB-91F3-C72D9F01C39E}"/>
              </a:ext>
            </a:extLst>
          </p:cNvPr>
          <p:cNvSpPr txBox="1"/>
          <p:nvPr/>
        </p:nvSpPr>
        <p:spPr>
          <a:xfrm>
            <a:off x="539772" y="1659484"/>
            <a:ext cx="425847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● 다음 질문은 실태조사에 대한 사항입니다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귀하는 지방에서 수도권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서울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인천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경기도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으로 이동해 약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이상 거주할 계획이 있으십니까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① 예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(8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번 문항으로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            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②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(9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번 문항으로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            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</a:t>
            </a: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53E5B1A-CF90-0831-BED3-4B7BA8AE6FED}"/>
              </a:ext>
            </a:extLst>
          </p:cNvPr>
          <p:cNvSpPr txBox="1"/>
          <p:nvPr/>
        </p:nvSpPr>
        <p:spPr>
          <a:xfrm>
            <a:off x="4910859" y="1318875"/>
            <a:ext cx="46808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8. 7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번 문항에 ‘①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예’라고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응답하신 분만 답해주십시오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8-1.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귀하가 계획 중이신 이동 지역은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어디십니까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endParaRPr lang="en-US" altLang="ko-KR" dirty="0"/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① 서울특별시 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② 인천광역시 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③ 경기도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             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8-2.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귀하가 위 지역으로 이동하시려는 이유가 무엇입니까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 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                                                                  ) 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8-3.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수도권으로 이주한 이후로 지방으로 다시 돌아올 의향이 있습니까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endParaRPr lang="ko-KR" altLang="en-US" b="0" dirty="0">
              <a:effectLst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① 있음             ② 없음            ③ 모름</a:t>
            </a:r>
            <a:endParaRPr lang="ko-KR" altLang="en-US" b="0" dirty="0">
              <a:effectLst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BDC532-1772-9D55-9645-F52F161D7F5F}"/>
              </a:ext>
            </a:extLst>
          </p:cNvPr>
          <p:cNvSpPr txBox="1"/>
          <p:nvPr/>
        </p:nvSpPr>
        <p:spPr>
          <a:xfrm>
            <a:off x="383457" y="654873"/>
            <a:ext cx="1927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latin typeface="Noto Sans CJK KR Bold"/>
                <a:ea typeface="Noto Sans CJK KR DemiLight"/>
              </a:rPr>
              <a:t>예비설문지</a:t>
            </a:r>
          </a:p>
          <a:p>
            <a:endParaRPr lang="ko-KR" altLang="en-US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8EA33A0-E267-A032-8C80-3FC5EABCA953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실태조사 </a:t>
            </a:r>
            <a:r>
              <a:rPr lang="ko-KR" altLang="en-US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5202616A-C082-1700-31F6-80D8BF25051C}"/>
              </a:ext>
            </a:extLst>
          </p:cNvPr>
          <p:cNvGrpSpPr/>
          <p:nvPr/>
        </p:nvGrpSpPr>
        <p:grpSpPr>
          <a:xfrm>
            <a:off x="7251289" y="434188"/>
            <a:ext cx="2492479" cy="884687"/>
            <a:chOff x="7251289" y="434188"/>
            <a:chExt cx="2492479" cy="88468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459C2E0-0F21-707B-72A6-B0387B0A0E37}"/>
                </a:ext>
              </a:extLst>
            </p:cNvPr>
            <p:cNvSpPr txBox="1"/>
            <p:nvPr/>
          </p:nvSpPr>
          <p:spPr>
            <a:xfrm>
              <a:off x="7251289" y="434188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E3F3061E-A73A-8807-B1B9-408B8FEEC850}"/>
                </a:ext>
              </a:extLst>
            </p:cNvPr>
            <p:cNvSpPr txBox="1"/>
            <p:nvPr/>
          </p:nvSpPr>
          <p:spPr>
            <a:xfrm>
              <a:off x="7251289" y="917862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18941E8-172F-73EE-4691-0442C6CD180D}"/>
                </a:ext>
              </a:extLst>
            </p:cNvPr>
            <p:cNvSpPr txBox="1"/>
            <p:nvPr/>
          </p:nvSpPr>
          <p:spPr>
            <a:xfrm>
              <a:off x="8327919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5B77E7-D354-7DED-0D6E-AF015D5D3E85}"/>
                </a:ext>
              </a:extLst>
            </p:cNvPr>
            <p:cNvSpPr txBox="1"/>
            <p:nvPr/>
          </p:nvSpPr>
          <p:spPr>
            <a:xfrm>
              <a:off x="8327918" y="949543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7" name="L 도형 6">
            <a:extLst>
              <a:ext uri="{FF2B5EF4-FFF2-40B4-BE49-F238E27FC236}">
                <a16:creationId xmlns:a16="http://schemas.microsoft.com/office/drawing/2014/main" id="{C50C9CCC-35BE-651F-D6FF-36CD3E3096D3}"/>
              </a:ext>
            </a:extLst>
          </p:cNvPr>
          <p:cNvSpPr/>
          <p:nvPr/>
        </p:nvSpPr>
        <p:spPr>
          <a:xfrm rot="19011165">
            <a:off x="671281" y="3433244"/>
            <a:ext cx="458209" cy="223425"/>
          </a:xfrm>
          <a:prstGeom prst="corner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사각형: 모서리가 접힌 도형 10">
            <a:extLst>
              <a:ext uri="{FF2B5EF4-FFF2-40B4-BE49-F238E27FC236}">
                <a16:creationId xmlns:a16="http://schemas.microsoft.com/office/drawing/2014/main" id="{03A88BC4-EA1C-EF42-525A-B6DC6C573E23}"/>
              </a:ext>
            </a:extLst>
          </p:cNvPr>
          <p:cNvSpPr/>
          <p:nvPr/>
        </p:nvSpPr>
        <p:spPr>
          <a:xfrm>
            <a:off x="2517702" y="2310290"/>
            <a:ext cx="4870596" cy="3082648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</a:rPr>
              <a:t>#7~9</a:t>
            </a:r>
            <a:r>
              <a:rPr lang="ko-KR" altLang="en-US" sz="2800" dirty="0">
                <a:solidFill>
                  <a:schemeClr val="tx1"/>
                </a:solidFill>
              </a:rPr>
              <a:t>번 측정 목표</a:t>
            </a: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en-US" altLang="ko-KR" sz="2800" dirty="0">
                <a:solidFill>
                  <a:schemeClr val="tx1"/>
                </a:solidFill>
              </a:rPr>
              <a:t>: </a:t>
            </a:r>
            <a:r>
              <a:rPr lang="ko-KR" altLang="en-US" sz="2800" dirty="0">
                <a:solidFill>
                  <a:schemeClr val="tx1"/>
                </a:solidFill>
              </a:rPr>
              <a:t>조사 대상자들이 수도권으로 갈 의향이 있는지 파악하고 지방 이탈 계획 현황을 확인하기 위함</a:t>
            </a: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41F90E80-726F-6C51-E77D-F466E8150DC9}"/>
              </a:ext>
            </a:extLst>
          </p:cNvPr>
          <p:cNvSpPr/>
          <p:nvPr/>
        </p:nvSpPr>
        <p:spPr>
          <a:xfrm>
            <a:off x="4675064" y="2032188"/>
            <a:ext cx="277936" cy="472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193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34D75A2-A140-496D-E2A7-10781768C6ED}"/>
              </a:ext>
            </a:extLst>
          </p:cNvPr>
          <p:cNvSpPr txBox="1"/>
          <p:nvPr/>
        </p:nvSpPr>
        <p:spPr>
          <a:xfrm>
            <a:off x="383457" y="654873"/>
            <a:ext cx="1927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KR Bold"/>
                <a:ea typeface="Noto Sans CJK KR DemiLight"/>
                <a:cs typeface="+mn-cs"/>
              </a:rPr>
              <a:t>예비설문지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97F63A-CEFE-110B-EBC4-F8622F9FEDDC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개선방안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2EA85B-D462-2A96-66FE-2DE0E2ED289C}"/>
              </a:ext>
            </a:extLst>
          </p:cNvPr>
          <p:cNvGrpSpPr/>
          <p:nvPr/>
        </p:nvGrpSpPr>
        <p:grpSpPr>
          <a:xfrm>
            <a:off x="7251289" y="434188"/>
            <a:ext cx="2492479" cy="884687"/>
            <a:chOff x="7251289" y="434188"/>
            <a:chExt cx="2492479" cy="8846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FA4038-6E65-7BA9-7257-175B01185C16}"/>
                </a:ext>
              </a:extLst>
            </p:cNvPr>
            <p:cNvSpPr txBox="1"/>
            <p:nvPr/>
          </p:nvSpPr>
          <p:spPr>
            <a:xfrm>
              <a:off x="7251289" y="434188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6B2CD3-39B0-BC81-2E83-C2CFA58EBD7B}"/>
                </a:ext>
              </a:extLst>
            </p:cNvPr>
            <p:cNvSpPr txBox="1"/>
            <p:nvPr/>
          </p:nvSpPr>
          <p:spPr>
            <a:xfrm>
              <a:off x="7251289" y="917862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1F20AA-125D-E43B-28E4-590F26BF2F0A}"/>
                </a:ext>
              </a:extLst>
            </p:cNvPr>
            <p:cNvSpPr txBox="1"/>
            <p:nvPr/>
          </p:nvSpPr>
          <p:spPr>
            <a:xfrm>
              <a:off x="8327919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18A324-357F-419D-B213-D5476A4E53CB}"/>
                </a:ext>
              </a:extLst>
            </p:cNvPr>
            <p:cNvSpPr txBox="1"/>
            <p:nvPr/>
          </p:nvSpPr>
          <p:spPr>
            <a:xfrm>
              <a:off x="8327918" y="949543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000" y="1350556"/>
            <a:ext cx="9364133" cy="525344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83457" y="1494296"/>
            <a:ext cx="16086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7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번 문항</a:t>
            </a:r>
          </a:p>
        </p:txBody>
      </p:sp>
    </p:spTree>
    <p:extLst>
      <p:ext uri="{BB962C8B-B14F-4D97-AF65-F5344CB8AC3E}">
        <p14:creationId xmlns:p14="http://schemas.microsoft.com/office/powerpoint/2010/main" val="4233032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4FDFE44-13A3-B766-80CB-5D3ADD4C735B}"/>
              </a:ext>
            </a:extLst>
          </p:cNvPr>
          <p:cNvSpPr txBox="1"/>
          <p:nvPr/>
        </p:nvSpPr>
        <p:spPr>
          <a:xfrm>
            <a:off x="4926021" y="2566196"/>
            <a:ext cx="4650536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9. 7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번 문항에 ‘②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아니오’라고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응답하신분만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답해주십시오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9-1.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귀하는 수도권이 아닌 타지역으로 이동해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이상 거주할 계획이 있으십니까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endParaRPr lang="ko-KR" altLang="en-US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400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해외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일 경우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지역명에 해외라고 표기해주십시오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altLang="ko-KR" sz="14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① 예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지역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명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              )                 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②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아니오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</a:t>
            </a:r>
            <a:r>
              <a:rPr lang="en-US" altLang="ko-KR" b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9-2.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귀하가 타지역으로 이동하시려는 이유는 무엇입니까</a:t>
            </a:r>
            <a:r>
              <a:rPr lang="en-US" altLang="ko-KR" b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                     (</a:t>
            </a:r>
            <a:r>
              <a:rPr lang="ko-KR" altLang="en-US" sz="1400" dirty="0">
                <a:solidFill>
                  <a:srgbClr val="000000"/>
                </a:solidFill>
                <a:latin typeface="Arial" panose="020B0604020202020204" pitchFamily="34" charset="0"/>
              </a:rPr>
              <a:t>①번으로 응답하신 분만 표기해주십시오</a:t>
            </a:r>
            <a:r>
              <a:rPr lang="en-US" altLang="ko-KR" sz="1400" dirty="0">
                <a:solidFill>
                  <a:srgbClr val="000000"/>
                </a:solidFill>
                <a:latin typeface="Arial" panose="020B0604020202020204" pitchFamily="34" charset="0"/>
              </a:rPr>
              <a:t>.)</a:t>
            </a:r>
            <a:endParaRPr lang="en-US" altLang="ko-KR" sz="1400" b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b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  (</a:t>
            </a:r>
            <a:r>
              <a:rPr lang="ko-KR" altLang="en-US" dirty="0"/>
              <a:t>                                                                           </a:t>
            </a:r>
            <a:r>
              <a:rPr lang="en-US" altLang="ko-KR" dirty="0"/>
              <a:t>)</a:t>
            </a:r>
            <a:endParaRPr lang="ko-KR" altLang="en-US" b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BC2968-9A32-22E4-6BB7-1FA6958A69B1}"/>
              </a:ext>
            </a:extLst>
          </p:cNvPr>
          <p:cNvSpPr txBox="1"/>
          <p:nvPr/>
        </p:nvSpPr>
        <p:spPr>
          <a:xfrm>
            <a:off x="383457" y="654873"/>
            <a:ext cx="1927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latin typeface="Noto Sans CJK KR Bold"/>
                <a:ea typeface="Noto Sans CJK KR DemiLight"/>
              </a:rPr>
              <a:t>예비설문지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91D9AA-98F2-F3CF-8BF2-CF7B2B2C9ED8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실태조사 </a:t>
            </a:r>
            <a:r>
              <a:rPr lang="ko-KR" altLang="en-US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904833D-98CF-8F77-7129-01C9192AA611}"/>
              </a:ext>
            </a:extLst>
          </p:cNvPr>
          <p:cNvGrpSpPr/>
          <p:nvPr/>
        </p:nvGrpSpPr>
        <p:grpSpPr>
          <a:xfrm>
            <a:off x="7251289" y="434188"/>
            <a:ext cx="2492479" cy="884687"/>
            <a:chOff x="7251289" y="434188"/>
            <a:chExt cx="2492479" cy="8846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A71416-F70D-A235-CC13-2CD116FC25CC}"/>
                </a:ext>
              </a:extLst>
            </p:cNvPr>
            <p:cNvSpPr txBox="1"/>
            <p:nvPr/>
          </p:nvSpPr>
          <p:spPr>
            <a:xfrm>
              <a:off x="7251289" y="434188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35794D-1ADB-1E6D-F86E-F346C967FA48}"/>
                </a:ext>
              </a:extLst>
            </p:cNvPr>
            <p:cNvSpPr txBox="1"/>
            <p:nvPr/>
          </p:nvSpPr>
          <p:spPr>
            <a:xfrm>
              <a:off x="7251289" y="917862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45C163-9B5D-71EF-B16D-33C26EA1370D}"/>
                </a:ext>
              </a:extLst>
            </p:cNvPr>
            <p:cNvSpPr txBox="1"/>
            <p:nvPr/>
          </p:nvSpPr>
          <p:spPr>
            <a:xfrm>
              <a:off x="8327919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5475CD-0C12-8DDA-7CA2-328698510BEE}"/>
                </a:ext>
              </a:extLst>
            </p:cNvPr>
            <p:cNvSpPr txBox="1"/>
            <p:nvPr/>
          </p:nvSpPr>
          <p:spPr>
            <a:xfrm>
              <a:off x="8327918" y="949543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2BD76C6-5B0C-E59C-9D3B-8D5821415062}"/>
              </a:ext>
            </a:extLst>
          </p:cNvPr>
          <p:cNvSpPr txBox="1"/>
          <p:nvPr/>
        </p:nvSpPr>
        <p:spPr>
          <a:xfrm>
            <a:off x="539628" y="3468774"/>
            <a:ext cx="400533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9. 7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번 문항에 ‘②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아니오’라고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응답하신분만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답해주십시오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9-1.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귀하는 수도권이 아닌 타지역으로 이동해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이상 거주할 계획이 있으십니까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endParaRPr lang="ko-KR" altLang="en-US" b="0" dirty="0">
              <a:effectLst/>
            </a:endParaRP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거주할 계획이 있으시다면 지역명을 적어주십시오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altLang="ko-KR" sz="1400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① 예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지역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명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              )                 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②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아니오</a:t>
            </a:r>
            <a:endParaRPr lang="ko-KR" altLang="en-US" b="0" dirty="0">
              <a:effectLst/>
            </a:endParaRPr>
          </a:p>
          <a:p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endParaRPr lang="ko-KR" altLang="en-US" dirty="0"/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25209383-1797-F781-A9BA-5E398F24EEF0}"/>
              </a:ext>
            </a:extLst>
          </p:cNvPr>
          <p:cNvSpPr/>
          <p:nvPr/>
        </p:nvSpPr>
        <p:spPr>
          <a:xfrm>
            <a:off x="4372897" y="3747959"/>
            <a:ext cx="816074" cy="64633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425835-0D06-7753-9C23-B6B406B8238B}"/>
              </a:ext>
            </a:extLst>
          </p:cNvPr>
          <p:cNvSpPr txBox="1"/>
          <p:nvPr/>
        </p:nvSpPr>
        <p:spPr>
          <a:xfrm>
            <a:off x="383457" y="1501085"/>
            <a:ext cx="429128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7.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귀하는 지방에서 수도권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서울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인천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경기도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으로 이동해 약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이상 거주할 계획이 있으십니까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① 예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(8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번 문항으로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            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②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(9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번 문항으로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             </a:t>
            </a:r>
          </a:p>
        </p:txBody>
      </p:sp>
      <p:sp>
        <p:nvSpPr>
          <p:cNvPr id="17" name="L 도형 16">
            <a:extLst>
              <a:ext uri="{FF2B5EF4-FFF2-40B4-BE49-F238E27FC236}">
                <a16:creationId xmlns:a16="http://schemas.microsoft.com/office/drawing/2014/main" id="{F3CA349E-A2E6-10B0-6999-250CD5DE0A66}"/>
              </a:ext>
            </a:extLst>
          </p:cNvPr>
          <p:cNvSpPr/>
          <p:nvPr/>
        </p:nvSpPr>
        <p:spPr>
          <a:xfrm rot="19011165">
            <a:off x="476071" y="2860526"/>
            <a:ext cx="458209" cy="223425"/>
          </a:xfrm>
          <a:prstGeom prst="corner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5044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BC2968-9A32-22E4-6BB7-1FA6958A69B1}"/>
              </a:ext>
            </a:extLst>
          </p:cNvPr>
          <p:cNvSpPr txBox="1"/>
          <p:nvPr/>
        </p:nvSpPr>
        <p:spPr>
          <a:xfrm>
            <a:off x="383457" y="654873"/>
            <a:ext cx="1927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latin typeface="Noto Sans CJK KR Bold"/>
                <a:ea typeface="Noto Sans CJK KR DemiLight"/>
              </a:rPr>
              <a:t>예비설문지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C91D9AA-98F2-F3CF-8BF2-CF7B2B2C9ED8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실태조사 </a:t>
            </a:r>
            <a:r>
              <a:rPr lang="ko-KR" altLang="en-US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904833D-98CF-8F77-7129-01C9192AA611}"/>
              </a:ext>
            </a:extLst>
          </p:cNvPr>
          <p:cNvGrpSpPr/>
          <p:nvPr/>
        </p:nvGrpSpPr>
        <p:grpSpPr>
          <a:xfrm>
            <a:off x="7251289" y="434188"/>
            <a:ext cx="2492479" cy="884687"/>
            <a:chOff x="7251289" y="434188"/>
            <a:chExt cx="2492479" cy="884687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CA71416-F70D-A235-CC13-2CD116FC25CC}"/>
                </a:ext>
              </a:extLst>
            </p:cNvPr>
            <p:cNvSpPr txBox="1"/>
            <p:nvPr/>
          </p:nvSpPr>
          <p:spPr>
            <a:xfrm>
              <a:off x="7251289" y="434188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E35794D-1ADB-1E6D-F86E-F346C967FA48}"/>
                </a:ext>
              </a:extLst>
            </p:cNvPr>
            <p:cNvSpPr txBox="1"/>
            <p:nvPr/>
          </p:nvSpPr>
          <p:spPr>
            <a:xfrm>
              <a:off x="7251289" y="917862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F45C163-9B5D-71EF-B16D-33C26EA1370D}"/>
                </a:ext>
              </a:extLst>
            </p:cNvPr>
            <p:cNvSpPr txBox="1"/>
            <p:nvPr/>
          </p:nvSpPr>
          <p:spPr>
            <a:xfrm>
              <a:off x="8327919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35475CD-0C12-8DDA-7CA2-328698510BEE}"/>
                </a:ext>
              </a:extLst>
            </p:cNvPr>
            <p:cNvSpPr txBox="1"/>
            <p:nvPr/>
          </p:nvSpPr>
          <p:spPr>
            <a:xfrm>
              <a:off x="8327918" y="949543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8E4325D-F0DE-10BE-BF8F-BB1761717074}"/>
              </a:ext>
            </a:extLst>
          </p:cNvPr>
          <p:cNvSpPr txBox="1"/>
          <p:nvPr/>
        </p:nvSpPr>
        <p:spPr>
          <a:xfrm>
            <a:off x="320568" y="1134209"/>
            <a:ext cx="45449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다음 각 질문에 해당하는 곳에 응답해주세요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F695A9F-C1DC-CE0A-C8A7-18A9D2918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9575707"/>
              </p:ext>
            </p:extLst>
          </p:nvPr>
        </p:nvGraphicFramePr>
        <p:xfrm>
          <a:off x="256365" y="1945580"/>
          <a:ext cx="4609144" cy="4496315"/>
        </p:xfrm>
        <a:graphic>
          <a:graphicData uri="http://schemas.openxmlformats.org/drawingml/2006/table">
            <a:tbl>
              <a:tblPr/>
              <a:tblGrid>
                <a:gridCol w="2201725">
                  <a:extLst>
                    <a:ext uri="{9D8B030D-6E8A-4147-A177-3AD203B41FA5}">
                      <a16:colId xmlns:a16="http://schemas.microsoft.com/office/drawing/2014/main" val="4017412198"/>
                    </a:ext>
                  </a:extLst>
                </a:gridCol>
                <a:gridCol w="495197">
                  <a:extLst>
                    <a:ext uri="{9D8B030D-6E8A-4147-A177-3AD203B41FA5}">
                      <a16:colId xmlns:a16="http://schemas.microsoft.com/office/drawing/2014/main" val="2356589169"/>
                    </a:ext>
                  </a:extLst>
                </a:gridCol>
                <a:gridCol w="445804">
                  <a:extLst>
                    <a:ext uri="{9D8B030D-6E8A-4147-A177-3AD203B41FA5}">
                      <a16:colId xmlns:a16="http://schemas.microsoft.com/office/drawing/2014/main" val="2149789463"/>
                    </a:ext>
                  </a:extLst>
                </a:gridCol>
                <a:gridCol w="491260">
                  <a:extLst>
                    <a:ext uri="{9D8B030D-6E8A-4147-A177-3AD203B41FA5}">
                      <a16:colId xmlns:a16="http://schemas.microsoft.com/office/drawing/2014/main" val="2607117149"/>
                    </a:ext>
                  </a:extLst>
                </a:gridCol>
                <a:gridCol w="487579">
                  <a:extLst>
                    <a:ext uri="{9D8B030D-6E8A-4147-A177-3AD203B41FA5}">
                      <a16:colId xmlns:a16="http://schemas.microsoft.com/office/drawing/2014/main" val="1528883517"/>
                    </a:ext>
                  </a:extLst>
                </a:gridCol>
                <a:gridCol w="487579">
                  <a:extLst>
                    <a:ext uri="{9D8B030D-6E8A-4147-A177-3AD203B41FA5}">
                      <a16:colId xmlns:a16="http://schemas.microsoft.com/office/drawing/2014/main" val="723997419"/>
                    </a:ext>
                  </a:extLst>
                </a:gridCol>
              </a:tblGrid>
              <a:tr h="579869">
                <a:tc>
                  <a:txBody>
                    <a:bodyPr/>
                    <a:lstStyle/>
                    <a:p>
                      <a:pPr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□ 창원시 거주만족도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54403" marR="54403" marT="10881" marB="10881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6D6D6"/>
                          </a:highlight>
                          <a:latin typeface="Arial" panose="020B0604020202020204" pitchFamily="34" charset="0"/>
                        </a:rPr>
                        <a:t>매우 불만족</a:t>
                      </a:r>
                      <a:endParaRPr lang="ko-KR" altLang="en-US" sz="1100">
                        <a:effectLst/>
                        <a:highlight>
                          <a:srgbClr val="D6D6D6"/>
                        </a:highlight>
                      </a:endParaRPr>
                    </a:p>
                  </a:txBody>
                  <a:tcPr marL="54403" marR="54403" marT="10881" marB="1088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6D6D6"/>
                          </a:highlight>
                          <a:latin typeface="Arial" panose="020B0604020202020204" pitchFamily="34" charset="0"/>
                        </a:rPr>
                        <a:t>불만족</a:t>
                      </a:r>
                      <a:endParaRPr lang="ko-KR" altLang="en-US" sz="1100">
                        <a:effectLst/>
                        <a:highlight>
                          <a:srgbClr val="D6D6D6"/>
                        </a:highlight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6D6D6"/>
                          </a:highlight>
                          <a:latin typeface="Arial" panose="020B0604020202020204" pitchFamily="34" charset="0"/>
                        </a:rPr>
                        <a:t>보통</a:t>
                      </a:r>
                      <a:endParaRPr lang="ko-KR" altLang="en-US" sz="1100" dirty="0">
                        <a:effectLst/>
                        <a:highlight>
                          <a:srgbClr val="D6D6D6"/>
                        </a:highlight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6D6D6"/>
                          </a:highlight>
                          <a:latin typeface="Arial" panose="020B0604020202020204" pitchFamily="34" charset="0"/>
                        </a:rPr>
                        <a:t>만족</a:t>
                      </a:r>
                      <a:endParaRPr lang="ko-KR" altLang="en-US" sz="1100">
                        <a:effectLst/>
                        <a:highlight>
                          <a:srgbClr val="D6D6D6"/>
                        </a:highlight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6D6D6"/>
                          </a:highlight>
                          <a:latin typeface="Arial" panose="020B0604020202020204" pitchFamily="34" charset="0"/>
                        </a:rPr>
                        <a:t>매우 만족 </a:t>
                      </a:r>
                      <a:endParaRPr lang="ko-KR" altLang="en-US" sz="1100" dirty="0">
                        <a:effectLst/>
                        <a:highlight>
                          <a:srgbClr val="D6D6D6"/>
                        </a:highlight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364304"/>
                  </a:ext>
                </a:extLst>
              </a:tr>
              <a:tr h="448464">
                <a:tc>
                  <a:txBody>
                    <a:bodyPr/>
                    <a:lstStyle/>
                    <a:p>
                      <a:pPr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endParaRPr lang="ko-KR" altLang="en-US" sz="1500" dirty="0">
                        <a:effectLst/>
                      </a:endParaRPr>
                    </a:p>
                  </a:txBody>
                  <a:tcPr marL="54403" marR="54403" marT="10881" marB="1088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marL="54403" marR="54403" marT="10881" marB="10881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marL="54403" marR="54403" marT="10881" marB="10881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marL="54403" marR="54403" marT="10881" marB="10881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marL="54403" marR="54403" marT="10881" marB="10881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ko-KR" altLang="en-US" sz="1500" dirty="0">
                        <a:effectLst/>
                      </a:endParaRPr>
                    </a:p>
                  </a:txBody>
                  <a:tcPr marL="54403" marR="54403" marT="10881" marB="10881" anchor="ctr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073738"/>
                  </a:ext>
                </a:extLst>
              </a:tr>
              <a:tr h="577997">
                <a:tc>
                  <a:txBody>
                    <a:bodyPr/>
                    <a:lstStyle/>
                    <a:p>
                      <a:pPr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10-1.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문화생활에 대한 인프라 만족도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①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②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③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④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⑤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17183"/>
                  </a:ext>
                </a:extLst>
              </a:tr>
              <a:tr h="577997">
                <a:tc>
                  <a:txBody>
                    <a:bodyPr/>
                    <a:lstStyle/>
                    <a:p>
                      <a:pPr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10-2.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일자리에 대한 만족도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②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③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④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⑤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740364"/>
                  </a:ext>
                </a:extLst>
              </a:tr>
              <a:tr h="57799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10-3.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교통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환경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교통 체증 등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 대한 만족도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②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③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④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⑤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006000"/>
                  </a:ext>
                </a:extLst>
              </a:tr>
              <a:tr h="577997">
                <a:tc>
                  <a:txBody>
                    <a:bodyPr/>
                    <a:lstStyle/>
                    <a:p>
                      <a:pPr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10-4.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교육 인프라에 대한 만족도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②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③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④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⑤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00382"/>
                  </a:ext>
                </a:extLst>
              </a:tr>
              <a:tr h="577997">
                <a:tc>
                  <a:txBody>
                    <a:bodyPr/>
                    <a:lstStyle/>
                    <a:p>
                      <a:pPr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10-5.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경제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부동산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임금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 등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 대한 만족도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②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③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④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⑤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249300"/>
                  </a:ext>
                </a:extLst>
              </a:tr>
              <a:tr h="577997">
                <a:tc>
                  <a:txBody>
                    <a:bodyPr/>
                    <a:lstStyle/>
                    <a:p>
                      <a:pPr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10-6.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행정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복지에 대한 만족도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②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③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④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⑤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524133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7E910257-7DC2-5A39-9BF3-F31BA5771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047149"/>
              </p:ext>
            </p:extLst>
          </p:nvPr>
        </p:nvGraphicFramePr>
        <p:xfrm>
          <a:off x="5040490" y="1946634"/>
          <a:ext cx="4544941" cy="4502162"/>
        </p:xfrm>
        <a:graphic>
          <a:graphicData uri="http://schemas.openxmlformats.org/drawingml/2006/table">
            <a:tbl>
              <a:tblPr/>
              <a:tblGrid>
                <a:gridCol w="2204189">
                  <a:extLst>
                    <a:ext uri="{9D8B030D-6E8A-4147-A177-3AD203B41FA5}">
                      <a16:colId xmlns:a16="http://schemas.microsoft.com/office/drawing/2014/main" val="4017412198"/>
                    </a:ext>
                  </a:extLst>
                </a:gridCol>
                <a:gridCol w="481483">
                  <a:extLst>
                    <a:ext uri="{9D8B030D-6E8A-4147-A177-3AD203B41FA5}">
                      <a16:colId xmlns:a16="http://schemas.microsoft.com/office/drawing/2014/main" val="2356589169"/>
                    </a:ext>
                  </a:extLst>
                </a:gridCol>
                <a:gridCol w="433459">
                  <a:extLst>
                    <a:ext uri="{9D8B030D-6E8A-4147-A177-3AD203B41FA5}">
                      <a16:colId xmlns:a16="http://schemas.microsoft.com/office/drawing/2014/main" val="2149789463"/>
                    </a:ext>
                  </a:extLst>
                </a:gridCol>
                <a:gridCol w="477656">
                  <a:extLst>
                    <a:ext uri="{9D8B030D-6E8A-4147-A177-3AD203B41FA5}">
                      <a16:colId xmlns:a16="http://schemas.microsoft.com/office/drawing/2014/main" val="2607117149"/>
                    </a:ext>
                  </a:extLst>
                </a:gridCol>
                <a:gridCol w="474077">
                  <a:extLst>
                    <a:ext uri="{9D8B030D-6E8A-4147-A177-3AD203B41FA5}">
                      <a16:colId xmlns:a16="http://schemas.microsoft.com/office/drawing/2014/main" val="1528883517"/>
                    </a:ext>
                  </a:extLst>
                </a:gridCol>
                <a:gridCol w="474077">
                  <a:extLst>
                    <a:ext uri="{9D8B030D-6E8A-4147-A177-3AD203B41FA5}">
                      <a16:colId xmlns:a16="http://schemas.microsoft.com/office/drawing/2014/main" val="723997419"/>
                    </a:ext>
                  </a:extLst>
                </a:gridCol>
              </a:tblGrid>
              <a:tr h="563499">
                <a:tc>
                  <a:txBody>
                    <a:bodyPr/>
                    <a:lstStyle/>
                    <a:p>
                      <a:pPr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□ 창원시 거주만족도</a:t>
                      </a:r>
                      <a:endParaRPr lang="ko-KR" altLang="en-US" sz="1800" dirty="0">
                        <a:effectLst/>
                      </a:endParaRPr>
                    </a:p>
                  </a:txBody>
                  <a:tcPr marL="54403" marR="54403" marT="10881" marB="10881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6D6D6"/>
                          </a:highlight>
                          <a:latin typeface="Arial" panose="020B0604020202020204" pitchFamily="34" charset="0"/>
                        </a:rPr>
                        <a:t>매우 불만족</a:t>
                      </a:r>
                      <a:endParaRPr lang="ko-KR" altLang="en-US" sz="1100" dirty="0">
                        <a:effectLst/>
                        <a:highlight>
                          <a:srgbClr val="D6D6D6"/>
                        </a:highlight>
                      </a:endParaRPr>
                    </a:p>
                  </a:txBody>
                  <a:tcPr marL="54403" marR="54403" marT="10881" marB="1088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6D6D6"/>
                          </a:highlight>
                          <a:latin typeface="Arial" panose="020B0604020202020204" pitchFamily="34" charset="0"/>
                        </a:rPr>
                        <a:t>불만족</a:t>
                      </a:r>
                      <a:endParaRPr lang="ko-KR" altLang="en-US" sz="1100">
                        <a:effectLst/>
                        <a:highlight>
                          <a:srgbClr val="D6D6D6"/>
                        </a:highlight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6D6D6"/>
                          </a:highlight>
                          <a:latin typeface="Arial" panose="020B0604020202020204" pitchFamily="34" charset="0"/>
                        </a:rPr>
                        <a:t>보통</a:t>
                      </a:r>
                      <a:endParaRPr lang="ko-KR" altLang="en-US" sz="1100" dirty="0">
                        <a:effectLst/>
                        <a:highlight>
                          <a:srgbClr val="D6D6D6"/>
                        </a:highlight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D6D6D6"/>
                          </a:highlight>
                          <a:latin typeface="Arial" panose="020B0604020202020204" pitchFamily="34" charset="0"/>
                        </a:rPr>
                        <a:t>만족</a:t>
                      </a:r>
                      <a:endParaRPr lang="ko-KR" altLang="en-US" sz="1100">
                        <a:effectLst/>
                        <a:highlight>
                          <a:srgbClr val="D6D6D6"/>
                        </a:highlight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D6D6D6"/>
                          </a:highlight>
                          <a:latin typeface="Arial" panose="020B0604020202020204" pitchFamily="34" charset="0"/>
                        </a:rPr>
                        <a:t>매우 만족 </a:t>
                      </a:r>
                      <a:endParaRPr lang="ko-KR" altLang="en-US" sz="1100" dirty="0">
                        <a:effectLst/>
                        <a:highlight>
                          <a:srgbClr val="D6D6D6"/>
                        </a:highlight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364304"/>
                  </a:ext>
                </a:extLst>
              </a:tr>
              <a:tr h="561680">
                <a:tc>
                  <a:txBody>
                    <a:bodyPr/>
                    <a:lstStyle/>
                    <a:p>
                      <a:pPr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10-1.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문화생활에 대한 인프라 만족도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①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②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③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④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⑤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17183"/>
                  </a:ext>
                </a:extLst>
              </a:tr>
              <a:tr h="561680">
                <a:tc>
                  <a:txBody>
                    <a:bodyPr/>
                    <a:lstStyle/>
                    <a:p>
                      <a:pPr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10-2.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일자리에 대한 만족도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②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③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④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⑤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6740364"/>
                  </a:ext>
                </a:extLst>
              </a:tr>
              <a:tr h="56168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10-3.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교통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환경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,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교통 체증 등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 대한 만족도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②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③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④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⑤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4006000"/>
                  </a:ext>
                </a:extLst>
              </a:tr>
              <a:tr h="561680">
                <a:tc>
                  <a:txBody>
                    <a:bodyPr/>
                    <a:lstStyle/>
                    <a:p>
                      <a:pPr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10-4.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교육 인프라에 대한 만족도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①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②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③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④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⑤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200382"/>
                  </a:ext>
                </a:extLst>
              </a:tr>
              <a:tr h="561680">
                <a:tc>
                  <a:txBody>
                    <a:bodyPr/>
                    <a:lstStyle/>
                    <a:p>
                      <a:pPr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10-5.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경제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(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부동산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등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에 대한 만족도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①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②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③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④</a:t>
                      </a:r>
                      <a:endParaRPr lang="ko-KR" altLang="en-US" sz="160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⑤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8249300"/>
                  </a:ext>
                </a:extLst>
              </a:tr>
              <a:tr h="561680">
                <a:tc>
                  <a:txBody>
                    <a:bodyPr/>
                    <a:lstStyle/>
                    <a:p>
                      <a:pPr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10-6. 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행정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/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복지에 대한 만족도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①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②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③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④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⑤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524133"/>
                  </a:ext>
                </a:extLst>
              </a:tr>
              <a:tr h="561680">
                <a:tc>
                  <a:txBody>
                    <a:bodyPr/>
                    <a:lstStyle/>
                    <a:p>
                      <a:pPr rtl="0" fontAlgn="ctr">
                        <a:spcBef>
                          <a:spcPts val="1200"/>
                        </a:spcBef>
                        <a:spcAft>
                          <a:spcPts val="1200"/>
                        </a:spcAft>
                      </a:pPr>
                      <a:r>
                        <a:rPr lang="en-US" altLang="ko-KR" sz="1800" b="0" dirty="0">
                          <a:effectLst/>
                          <a:highlight>
                            <a:srgbClr val="FFFF00"/>
                          </a:highlight>
                        </a:rPr>
                        <a:t>10-7</a:t>
                      </a:r>
                      <a:r>
                        <a:rPr lang="en-US" altLang="ko-KR" sz="1600" dirty="0">
                          <a:effectLst/>
                        </a:rPr>
                        <a:t>. </a:t>
                      </a:r>
                      <a:r>
                        <a:rPr lang="ko-KR" altLang="en-US" sz="1600" dirty="0">
                          <a:effectLst/>
                        </a:rPr>
                        <a:t>창원시 생활에 대한 전반적인 만족도</a:t>
                      </a:r>
                    </a:p>
                  </a:txBody>
                  <a:tcPr marL="54403" marR="54403" marT="10881" marB="10881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①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②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③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④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⑤</a:t>
                      </a:r>
                      <a:endParaRPr lang="ko-KR" altLang="en-US" sz="1600" dirty="0">
                        <a:effectLst/>
                      </a:endParaRPr>
                    </a:p>
                  </a:txBody>
                  <a:tcPr marL="54403" marR="54403" marT="10881" marB="10881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5118468"/>
                  </a:ext>
                </a:extLst>
              </a:tr>
            </a:tbl>
          </a:graphicData>
        </a:graphic>
      </p:graphicFrame>
      <p:sp>
        <p:nvSpPr>
          <p:cNvPr id="18" name="화살표: 오른쪽 17">
            <a:extLst>
              <a:ext uri="{FF2B5EF4-FFF2-40B4-BE49-F238E27FC236}">
                <a16:creationId xmlns:a16="http://schemas.microsoft.com/office/drawing/2014/main" id="{3F24EE9B-9FCE-E041-7523-7736EF5BED76}"/>
              </a:ext>
            </a:extLst>
          </p:cNvPr>
          <p:cNvSpPr/>
          <p:nvPr/>
        </p:nvSpPr>
        <p:spPr>
          <a:xfrm>
            <a:off x="4478877" y="3870571"/>
            <a:ext cx="816074" cy="64633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D99AE3AE-772E-BA38-D759-2C1E6AEC2769}"/>
              </a:ext>
            </a:extLst>
          </p:cNvPr>
          <p:cNvSpPr/>
          <p:nvPr/>
        </p:nvSpPr>
        <p:spPr>
          <a:xfrm>
            <a:off x="2517702" y="2310290"/>
            <a:ext cx="4870596" cy="3082648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</a:rPr>
              <a:t>#10</a:t>
            </a:r>
            <a:r>
              <a:rPr lang="ko-KR" altLang="en-US" sz="3200" dirty="0">
                <a:solidFill>
                  <a:schemeClr val="tx1"/>
                </a:solidFill>
              </a:rPr>
              <a:t>번 측정 목표</a:t>
            </a:r>
            <a:endParaRPr lang="en-US" altLang="ko-KR" sz="3200" dirty="0">
              <a:solidFill>
                <a:schemeClr val="tx1"/>
              </a:solidFill>
            </a:endParaRPr>
          </a:p>
          <a:p>
            <a:r>
              <a:rPr lang="en-US" altLang="ko-KR" sz="3200" dirty="0">
                <a:solidFill>
                  <a:schemeClr val="tx1"/>
                </a:solidFill>
              </a:rPr>
              <a:t>:  </a:t>
            </a:r>
            <a:r>
              <a:rPr lang="ko-KR" altLang="en-US" sz="3200" dirty="0">
                <a:solidFill>
                  <a:schemeClr val="tx1"/>
                </a:solidFill>
              </a:rPr>
              <a:t>창원시 생활에 대한 각 분야의 만족도를 파악하기 위함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9622F8C4-27B4-62E2-7D9B-AD0AA692A400}"/>
              </a:ext>
            </a:extLst>
          </p:cNvPr>
          <p:cNvSpPr/>
          <p:nvPr/>
        </p:nvSpPr>
        <p:spPr>
          <a:xfrm>
            <a:off x="4675064" y="2032188"/>
            <a:ext cx="277936" cy="472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022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graphicFrame>
        <p:nvGraphicFramePr>
          <p:cNvPr id="9" name="차트 8"/>
          <p:cNvGraphicFramePr>
            <a:graphicFrameLocks/>
          </p:cNvGraphicFramePr>
          <p:nvPr/>
        </p:nvGraphicFramePr>
        <p:xfrm>
          <a:off x="270933" y="1316311"/>
          <a:ext cx="9472831" cy="53723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직사각형 9"/>
          <p:cNvSpPr/>
          <p:nvPr/>
        </p:nvSpPr>
        <p:spPr>
          <a:xfrm>
            <a:off x="2448818" y="539060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사전조사 </a:t>
            </a:r>
            <a:r>
              <a:rPr kumimoji="0" lang="ko-KR" altLang="en-US" sz="3200" b="0" i="0" u="none" strike="noStrike" kern="1200" cap="none" spc="0" normalizeH="0" baseline="0" noProof="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코딩결과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70933" y="1462176"/>
            <a:ext cx="16086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10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번 문항</a:t>
            </a:r>
          </a:p>
        </p:txBody>
      </p:sp>
    </p:spTree>
    <p:extLst>
      <p:ext uri="{BB962C8B-B14F-4D97-AF65-F5344CB8AC3E}">
        <p14:creationId xmlns:p14="http://schemas.microsoft.com/office/powerpoint/2010/main" val="23864747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703019-8BC4-C464-109E-C7055794B505}"/>
              </a:ext>
            </a:extLst>
          </p:cNvPr>
          <p:cNvSpPr txBox="1"/>
          <p:nvPr/>
        </p:nvSpPr>
        <p:spPr>
          <a:xfrm>
            <a:off x="186965" y="1424314"/>
            <a:ext cx="476603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● 다음 질문은 개선 방안에 대한 사항입니다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11. </a:t>
            </a:r>
            <a:r>
              <a:rPr lang="ko-KR" altLang="en-US" sz="180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창원시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지역에 대한 장점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① 문화생활 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② 일자리 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③ 교통 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④ 교육 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⑤ 경제 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⑥ 행정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복지  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⑦ 기타</a:t>
            </a:r>
            <a:r>
              <a:rPr lang="en-US" altLang="ko-KR" sz="18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                          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12. </a:t>
            </a:r>
            <a:r>
              <a:rPr lang="ko-KR" altLang="en-US" sz="18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창원시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지방에서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시행중인 지방 청년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지원사업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혜택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받아 보신적이 있으십니까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① 예               ②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4D75A2-A140-496D-E2A7-10781768C6ED}"/>
              </a:ext>
            </a:extLst>
          </p:cNvPr>
          <p:cNvSpPr txBox="1"/>
          <p:nvPr/>
        </p:nvSpPr>
        <p:spPr>
          <a:xfrm>
            <a:off x="383457" y="654873"/>
            <a:ext cx="1927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latin typeface="Noto Sans CJK KR Bold"/>
                <a:ea typeface="Noto Sans CJK KR DemiLight"/>
              </a:rPr>
              <a:t>예비설문지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97F63A-CEFE-110B-EBC4-F8622F9FEDDC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개선방안 </a:t>
            </a:r>
            <a:r>
              <a:rPr lang="ko-KR" altLang="en-US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2EA85B-D462-2A96-66FE-2DE0E2ED289C}"/>
              </a:ext>
            </a:extLst>
          </p:cNvPr>
          <p:cNvGrpSpPr/>
          <p:nvPr/>
        </p:nvGrpSpPr>
        <p:grpSpPr>
          <a:xfrm>
            <a:off x="7251289" y="434188"/>
            <a:ext cx="2492479" cy="884687"/>
            <a:chOff x="7251289" y="434188"/>
            <a:chExt cx="2492479" cy="8846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FA4038-6E65-7BA9-7257-175B01185C16}"/>
                </a:ext>
              </a:extLst>
            </p:cNvPr>
            <p:cNvSpPr txBox="1"/>
            <p:nvPr/>
          </p:nvSpPr>
          <p:spPr>
            <a:xfrm>
              <a:off x="7251289" y="434188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6B2CD3-39B0-BC81-2E83-C2CFA58EBD7B}"/>
                </a:ext>
              </a:extLst>
            </p:cNvPr>
            <p:cNvSpPr txBox="1"/>
            <p:nvPr/>
          </p:nvSpPr>
          <p:spPr>
            <a:xfrm>
              <a:off x="7251289" y="917862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1F20AA-125D-E43B-28E4-590F26BF2F0A}"/>
                </a:ext>
              </a:extLst>
            </p:cNvPr>
            <p:cNvSpPr txBox="1"/>
            <p:nvPr/>
          </p:nvSpPr>
          <p:spPr>
            <a:xfrm>
              <a:off x="8327919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18A324-357F-419D-B213-D5476A4E53CB}"/>
                </a:ext>
              </a:extLst>
            </p:cNvPr>
            <p:cNvSpPr txBox="1"/>
            <p:nvPr/>
          </p:nvSpPr>
          <p:spPr>
            <a:xfrm>
              <a:off x="8327918" y="949543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1922C95-C210-B104-582E-3EB1CA56EAC7}"/>
              </a:ext>
            </a:extLst>
          </p:cNvPr>
          <p:cNvSpPr txBox="1"/>
          <p:nvPr/>
        </p:nvSpPr>
        <p:spPr>
          <a:xfrm>
            <a:off x="4868271" y="1424313"/>
            <a:ext cx="47660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● 다음 질문은 개선 방안에 대한 사항입니다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11. </a:t>
            </a:r>
            <a:r>
              <a:rPr lang="ko-KR" altLang="en-US" sz="180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창원시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지역에 대한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장단점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각각 한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가지씩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적어주십시오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   </a:t>
            </a:r>
            <a:r>
              <a:rPr lang="ko-KR" altLang="en-US" dirty="0"/>
              <a:t>장점</a:t>
            </a:r>
            <a:r>
              <a:rPr lang="en-US" altLang="ko-KR" dirty="0"/>
              <a:t>:  (          ), </a:t>
            </a:r>
            <a:r>
              <a:rPr lang="ko-KR" altLang="en-US" dirty="0"/>
              <a:t>단점</a:t>
            </a:r>
            <a:r>
              <a:rPr lang="en-US" altLang="ko-KR" dirty="0"/>
              <a:t>: (          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12. </a:t>
            </a:r>
            <a:r>
              <a:rPr lang="ko-KR" altLang="en-US" sz="18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창원시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지방에서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시행중인 지방 청년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지원사업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혜택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을 받아 보신적이 있으십니까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         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① 예               ②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아니오</a:t>
            </a: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89CB5285-07C6-6F97-01B0-388E63225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127277"/>
              </p:ext>
            </p:extLst>
          </p:nvPr>
        </p:nvGraphicFramePr>
        <p:xfrm>
          <a:off x="4978817" y="2614677"/>
          <a:ext cx="4350118" cy="940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0118">
                  <a:extLst>
                    <a:ext uri="{9D8B030D-6E8A-4147-A177-3AD203B41FA5}">
                      <a16:colId xmlns:a16="http://schemas.microsoft.com/office/drawing/2014/main" val="762110423"/>
                    </a:ext>
                  </a:extLst>
                </a:gridCol>
              </a:tblGrid>
              <a:tr h="940181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① 문화생활  ② 일자리  ③ 교통 </a:t>
                      </a:r>
                      <a:endParaRPr lang="en-US" altLang="ko-KR" sz="18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④ 교육  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</a:t>
                      </a:r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⑤ 경제  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</a:t>
                      </a:r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⑥ 행정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/</a:t>
                      </a:r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복지  </a:t>
                      </a:r>
                      <a:endParaRPr lang="en-US" altLang="ko-KR" sz="1800" b="0" u="none" strike="noStrike" dirty="0">
                        <a:solidFill>
                          <a:srgbClr val="000000"/>
                        </a:solidFill>
                        <a:effectLst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⑦ 기타</a:t>
                      </a:r>
                      <a:r>
                        <a:rPr lang="en-US" altLang="ko-KR" sz="1800" b="0" u="sng" strike="noStrike" dirty="0">
                          <a:solidFill>
                            <a:srgbClr val="000000"/>
                          </a:solidFill>
                          <a:effectLst/>
                        </a:rPr>
                        <a:t>(                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)            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effectLst/>
                        </a:rPr>
                        <a:t>⑧없음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10810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5EB26D47-9B98-0FAD-D0AE-30B0E4CB6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7315221"/>
              </p:ext>
            </p:extLst>
          </p:nvPr>
        </p:nvGraphicFramePr>
        <p:xfrm>
          <a:off x="4985609" y="4119382"/>
          <a:ext cx="4350118" cy="9401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50118">
                  <a:extLst>
                    <a:ext uri="{9D8B030D-6E8A-4147-A177-3AD203B41FA5}">
                      <a16:colId xmlns:a16="http://schemas.microsoft.com/office/drawing/2014/main" val="762110423"/>
                    </a:ext>
                  </a:extLst>
                </a:gridCol>
              </a:tblGrid>
              <a:tr h="940181">
                <a:tc>
                  <a:txBody>
                    <a:bodyPr/>
                    <a:lstStyle/>
                    <a:p>
                      <a:pPr rtl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12~13. </a:t>
                      </a:r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</a:rPr>
                        <a:t>창원시 청년 지원 사업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: </a:t>
                      </a:r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청년자격증 시험 </a:t>
                      </a:r>
                      <a:r>
                        <a:rPr lang="ko-KR" altLang="en-US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응시료</a:t>
                      </a:r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지원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청년 면접수당 지원</a:t>
                      </a:r>
                      <a:r>
                        <a:rPr lang="en-US" altLang="ko-KR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</a:t>
                      </a:r>
                      <a:r>
                        <a:rPr lang="ko-KR" alt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새내기 지원금지급 등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8108100"/>
                  </a:ext>
                </a:extLst>
              </a:tr>
            </a:tbl>
          </a:graphicData>
        </a:graphic>
      </p:graphicFrame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7F500FE-93E0-B99E-25C8-AD0A2F6C4F18}"/>
              </a:ext>
            </a:extLst>
          </p:cNvPr>
          <p:cNvSpPr/>
          <p:nvPr/>
        </p:nvSpPr>
        <p:spPr>
          <a:xfrm>
            <a:off x="4286216" y="3640304"/>
            <a:ext cx="816074" cy="64633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모서리가 접힌 도형 3">
            <a:extLst>
              <a:ext uri="{FF2B5EF4-FFF2-40B4-BE49-F238E27FC236}">
                <a16:creationId xmlns:a16="http://schemas.microsoft.com/office/drawing/2014/main" id="{751C734B-AFC3-346E-AEFE-C4991CC21893}"/>
              </a:ext>
            </a:extLst>
          </p:cNvPr>
          <p:cNvSpPr/>
          <p:nvPr/>
        </p:nvSpPr>
        <p:spPr>
          <a:xfrm>
            <a:off x="2517702" y="2310290"/>
            <a:ext cx="4870596" cy="3082648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</a:rPr>
              <a:t>#11~15</a:t>
            </a:r>
            <a:r>
              <a:rPr lang="ko-KR" altLang="en-US" sz="2800" dirty="0">
                <a:solidFill>
                  <a:schemeClr val="tx1"/>
                </a:solidFill>
              </a:rPr>
              <a:t>번 측정목표</a:t>
            </a: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en-US" altLang="ko-KR" sz="2800" dirty="0">
                <a:solidFill>
                  <a:schemeClr val="tx1"/>
                </a:solidFill>
              </a:rPr>
              <a:t>: </a:t>
            </a:r>
            <a:r>
              <a:rPr lang="ko-KR" altLang="en-US" sz="2800" dirty="0">
                <a:solidFill>
                  <a:schemeClr val="tx1"/>
                </a:solidFill>
              </a:rPr>
              <a:t>조사대상자들의 창원시에 대한 장단점 및 정책에 대한 생각을 확인하고 개선점을 파악해 보고자 한다</a:t>
            </a:r>
            <a:r>
              <a:rPr lang="en-US" altLang="ko-KR" sz="2800" dirty="0">
                <a:solidFill>
                  <a:schemeClr val="tx1"/>
                </a:solidFill>
              </a:rPr>
              <a:t>.</a:t>
            </a:r>
            <a:endParaRPr lang="ko-KR" altLang="en-US" sz="2800" dirty="0">
              <a:solidFill>
                <a:schemeClr val="tx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5D6A4C7-78C2-2979-F62E-4E410719C7A5}"/>
              </a:ext>
            </a:extLst>
          </p:cNvPr>
          <p:cNvSpPr/>
          <p:nvPr/>
        </p:nvSpPr>
        <p:spPr>
          <a:xfrm>
            <a:off x="4675064" y="2032188"/>
            <a:ext cx="277936" cy="472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66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34D75A2-A140-496D-E2A7-10781768C6ED}"/>
              </a:ext>
            </a:extLst>
          </p:cNvPr>
          <p:cNvSpPr txBox="1"/>
          <p:nvPr/>
        </p:nvSpPr>
        <p:spPr>
          <a:xfrm>
            <a:off x="383457" y="654873"/>
            <a:ext cx="1927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latin typeface="Noto Sans CJK KR Bold"/>
                <a:ea typeface="Noto Sans CJK KR DemiLight"/>
              </a:rPr>
              <a:t>예비설문지</a:t>
            </a:r>
          </a:p>
          <a:p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97F63A-CEFE-110B-EBC4-F8622F9FEDDC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개선방안 </a:t>
            </a:r>
            <a:r>
              <a:rPr lang="ko-KR" altLang="en-US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2EA85B-D462-2A96-66FE-2DE0E2ED289C}"/>
              </a:ext>
            </a:extLst>
          </p:cNvPr>
          <p:cNvGrpSpPr/>
          <p:nvPr/>
        </p:nvGrpSpPr>
        <p:grpSpPr>
          <a:xfrm>
            <a:off x="7251289" y="434188"/>
            <a:ext cx="2492479" cy="884687"/>
            <a:chOff x="7251289" y="434188"/>
            <a:chExt cx="2492479" cy="8846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FA4038-6E65-7BA9-7257-175B01185C16}"/>
                </a:ext>
              </a:extLst>
            </p:cNvPr>
            <p:cNvSpPr txBox="1"/>
            <p:nvPr/>
          </p:nvSpPr>
          <p:spPr>
            <a:xfrm>
              <a:off x="7251289" y="434188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6B2CD3-39B0-BC81-2E83-C2CFA58EBD7B}"/>
                </a:ext>
              </a:extLst>
            </p:cNvPr>
            <p:cNvSpPr txBox="1"/>
            <p:nvPr/>
          </p:nvSpPr>
          <p:spPr>
            <a:xfrm>
              <a:off x="7251289" y="917862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1F20AA-125D-E43B-28E4-590F26BF2F0A}"/>
                </a:ext>
              </a:extLst>
            </p:cNvPr>
            <p:cNvSpPr txBox="1"/>
            <p:nvPr/>
          </p:nvSpPr>
          <p:spPr>
            <a:xfrm>
              <a:off x="8327919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18A324-357F-419D-B213-D5476A4E53CB}"/>
                </a:ext>
              </a:extLst>
            </p:cNvPr>
            <p:cNvSpPr txBox="1"/>
            <p:nvPr/>
          </p:nvSpPr>
          <p:spPr>
            <a:xfrm>
              <a:off x="8327918" y="949543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37F500FE-93E0-B99E-25C8-AD0A2F6C4F18}"/>
              </a:ext>
            </a:extLst>
          </p:cNvPr>
          <p:cNvSpPr/>
          <p:nvPr/>
        </p:nvSpPr>
        <p:spPr>
          <a:xfrm>
            <a:off x="4454892" y="2687338"/>
            <a:ext cx="816074" cy="64633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82807C-66C6-92C1-5E9C-37BD768547B6}"/>
              </a:ext>
            </a:extLst>
          </p:cNvPr>
          <p:cNvSpPr txBox="1"/>
          <p:nvPr/>
        </p:nvSpPr>
        <p:spPr>
          <a:xfrm>
            <a:off x="252953" y="1523061"/>
            <a:ext cx="470004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13.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현재 </a:t>
            </a:r>
            <a:r>
              <a:rPr lang="ko-KR" altLang="en-US" sz="18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창원시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청년들의 지방이탈 줄이기 위한 정책들이 잘 지원되고 있다고 생각하는가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① 매우 불만족     ② 불만족    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③ 보통     ④ 만족     ⑤ 매우 만족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13-1.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매우만족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만족의 항목에 응답한 경우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어떠한 정책이 잘 지원되고 있다 생각하십니까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 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dirty="0"/>
              <a:t>(                                                                                   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13-2. 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보통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불만족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매우 불만족 항목에 응답한 경우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어떠한 정책이 필요하다고 생각하십니까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endParaRPr lang="ko-KR" altLang="en-US" b="0" dirty="0">
              <a:effectLst/>
            </a:endParaRPr>
          </a:p>
          <a:p>
            <a:r>
              <a:rPr lang="en-US" altLang="ko-KR" dirty="0"/>
              <a:t>(                                                                                   )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82807C-66C6-92C1-5E9C-37BD768547B6}"/>
              </a:ext>
            </a:extLst>
          </p:cNvPr>
          <p:cNvSpPr txBox="1"/>
          <p:nvPr/>
        </p:nvSpPr>
        <p:spPr>
          <a:xfrm>
            <a:off x="4862929" y="1659196"/>
            <a:ext cx="4700047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13-1.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매우만족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만족의 항목에 응답한 경우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어떠한 정책이 잘 지원되고 있다 생각하십니까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 </a:t>
            </a:r>
            <a:endParaRPr lang="ko-KR" altLang="en-US" b="0" dirty="0">
              <a:effectLst/>
            </a:endParaRPr>
          </a:p>
          <a:p>
            <a:r>
              <a:rPr lang="ko-KR" altLang="en-US" dirty="0"/>
              <a:t>  ① 월세 지원     ② 교통비 지원                  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③ 자격증 </a:t>
            </a:r>
            <a:r>
              <a:rPr lang="ko-KR" altLang="en-US" dirty="0" err="1"/>
              <a:t>응시료</a:t>
            </a:r>
            <a:r>
              <a:rPr lang="ko-KR" altLang="en-US" dirty="0"/>
              <a:t> 지원  </a:t>
            </a:r>
            <a:endParaRPr lang="en-US" altLang="ko-KR" dirty="0"/>
          </a:p>
          <a:p>
            <a:r>
              <a:rPr lang="ko-KR" altLang="en-US" dirty="0"/>
              <a:t>  ④  생활 </a:t>
            </a:r>
            <a:r>
              <a:rPr lang="ko-KR" altLang="en-US" dirty="0" err="1"/>
              <a:t>안정비</a:t>
            </a:r>
            <a:r>
              <a:rPr lang="ko-KR" altLang="en-US" dirty="0"/>
              <a:t> 지원     ⑤ 기타</a:t>
            </a:r>
            <a:r>
              <a:rPr lang="en-US" altLang="ko-KR" dirty="0"/>
              <a:t>(                        )</a:t>
            </a:r>
            <a:endParaRPr lang="ko-KR" altLang="en-US" dirty="0"/>
          </a:p>
          <a:p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13-2.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보통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불만족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매우 불만족 항목에 응답한 경우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어떠한 정책이 필요하다고 생각하십니까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endParaRPr lang="en-US" altLang="ko-KR" dirty="0"/>
          </a:p>
          <a:p>
            <a:r>
              <a:rPr lang="ko-KR" altLang="en-US" dirty="0"/>
              <a:t>   ① </a:t>
            </a:r>
            <a:r>
              <a:rPr lang="ko-KR" altLang="en-US" dirty="0" err="1"/>
              <a:t>지방정책</a:t>
            </a:r>
            <a:r>
              <a:rPr lang="ko-KR" altLang="en-US" dirty="0"/>
              <a:t> 홍보 활성화    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② 지방 일자리 창출   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③ 지방 문화 인프라 확대 및 개선</a:t>
            </a:r>
          </a:p>
          <a:p>
            <a:r>
              <a:rPr lang="ko-KR" altLang="en-US" dirty="0"/>
              <a:t>   ④ 주거 관련 혜택 증진     </a:t>
            </a:r>
            <a:endParaRPr lang="en-US" altLang="ko-KR" dirty="0"/>
          </a:p>
          <a:p>
            <a:r>
              <a:rPr lang="en-US" altLang="ko-KR" dirty="0"/>
              <a:t>   </a:t>
            </a:r>
            <a:r>
              <a:rPr lang="ko-KR" altLang="en-US" dirty="0"/>
              <a:t>⑤ 기타</a:t>
            </a:r>
            <a:r>
              <a:rPr lang="en-US" altLang="ko-KR" dirty="0"/>
              <a:t>(                              )</a:t>
            </a:r>
            <a:endParaRPr lang="ko-KR" altLang="en-US" dirty="0"/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433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34D75A2-A140-496D-E2A7-10781768C6ED}"/>
              </a:ext>
            </a:extLst>
          </p:cNvPr>
          <p:cNvSpPr txBox="1"/>
          <p:nvPr/>
        </p:nvSpPr>
        <p:spPr>
          <a:xfrm>
            <a:off x="383457" y="654873"/>
            <a:ext cx="1927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KR Bold"/>
                <a:ea typeface="Noto Sans CJK KR DemiLight"/>
                <a:cs typeface="+mn-cs"/>
              </a:rPr>
              <a:t>예비설문지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97F63A-CEFE-110B-EBC4-F8622F9FEDDC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개선방안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2EA85B-D462-2A96-66FE-2DE0E2ED289C}"/>
              </a:ext>
            </a:extLst>
          </p:cNvPr>
          <p:cNvGrpSpPr/>
          <p:nvPr/>
        </p:nvGrpSpPr>
        <p:grpSpPr>
          <a:xfrm>
            <a:off x="7251289" y="434188"/>
            <a:ext cx="2492479" cy="884687"/>
            <a:chOff x="7251289" y="434188"/>
            <a:chExt cx="2492479" cy="8846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FA4038-6E65-7BA9-7257-175B01185C16}"/>
                </a:ext>
              </a:extLst>
            </p:cNvPr>
            <p:cNvSpPr txBox="1"/>
            <p:nvPr/>
          </p:nvSpPr>
          <p:spPr>
            <a:xfrm>
              <a:off x="7251289" y="434188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6B2CD3-39B0-BC81-2E83-C2CFA58EBD7B}"/>
                </a:ext>
              </a:extLst>
            </p:cNvPr>
            <p:cNvSpPr txBox="1"/>
            <p:nvPr/>
          </p:nvSpPr>
          <p:spPr>
            <a:xfrm>
              <a:off x="7251289" y="917862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1F20AA-125D-E43B-28E4-590F26BF2F0A}"/>
                </a:ext>
              </a:extLst>
            </p:cNvPr>
            <p:cNvSpPr txBox="1"/>
            <p:nvPr/>
          </p:nvSpPr>
          <p:spPr>
            <a:xfrm>
              <a:off x="8327919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18A324-357F-419D-B213-D5476A4E53CB}"/>
                </a:ext>
              </a:extLst>
            </p:cNvPr>
            <p:cNvSpPr txBox="1"/>
            <p:nvPr/>
          </p:nvSpPr>
          <p:spPr>
            <a:xfrm>
              <a:off x="8327918" y="949543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3" y="1318876"/>
            <a:ext cx="9398107" cy="531846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03093" y="1455996"/>
            <a:ext cx="16086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13</a:t>
            </a:r>
            <a:r>
              <a:rPr lang="ko-KR" altLang="en-US" sz="2500" b="1" dirty="0"/>
              <a:t>번 문항</a:t>
            </a:r>
          </a:p>
        </p:txBody>
      </p:sp>
    </p:spTree>
    <p:extLst>
      <p:ext uri="{BB962C8B-B14F-4D97-AF65-F5344CB8AC3E}">
        <p14:creationId xmlns:p14="http://schemas.microsoft.com/office/powerpoint/2010/main" val="19107484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34D75A2-A140-496D-E2A7-10781768C6ED}"/>
              </a:ext>
            </a:extLst>
          </p:cNvPr>
          <p:cNvSpPr txBox="1"/>
          <p:nvPr/>
        </p:nvSpPr>
        <p:spPr>
          <a:xfrm>
            <a:off x="383457" y="654873"/>
            <a:ext cx="1927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KR Bold"/>
                <a:ea typeface="Noto Sans CJK KR DemiLight"/>
                <a:cs typeface="+mn-cs"/>
              </a:rPr>
              <a:t>예비설문지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97F63A-CEFE-110B-EBC4-F8622F9FEDDC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개선방안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2EA85B-D462-2A96-66FE-2DE0E2ED289C}"/>
              </a:ext>
            </a:extLst>
          </p:cNvPr>
          <p:cNvGrpSpPr/>
          <p:nvPr/>
        </p:nvGrpSpPr>
        <p:grpSpPr>
          <a:xfrm>
            <a:off x="7251289" y="434188"/>
            <a:ext cx="2492479" cy="884687"/>
            <a:chOff x="7251289" y="434188"/>
            <a:chExt cx="2492479" cy="8846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FA4038-6E65-7BA9-7257-175B01185C16}"/>
                </a:ext>
              </a:extLst>
            </p:cNvPr>
            <p:cNvSpPr txBox="1"/>
            <p:nvPr/>
          </p:nvSpPr>
          <p:spPr>
            <a:xfrm>
              <a:off x="7251289" y="434188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6B2CD3-39B0-BC81-2E83-C2CFA58EBD7B}"/>
                </a:ext>
              </a:extLst>
            </p:cNvPr>
            <p:cNvSpPr txBox="1"/>
            <p:nvPr/>
          </p:nvSpPr>
          <p:spPr>
            <a:xfrm>
              <a:off x="7251289" y="917862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1F20AA-125D-E43B-28E4-590F26BF2F0A}"/>
                </a:ext>
              </a:extLst>
            </p:cNvPr>
            <p:cNvSpPr txBox="1"/>
            <p:nvPr/>
          </p:nvSpPr>
          <p:spPr>
            <a:xfrm>
              <a:off x="8327919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18A324-357F-419D-B213-D5476A4E53CB}"/>
                </a:ext>
              </a:extLst>
            </p:cNvPr>
            <p:cNvSpPr txBox="1"/>
            <p:nvPr/>
          </p:nvSpPr>
          <p:spPr>
            <a:xfrm>
              <a:off x="8327918" y="949543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03093" y="1455996"/>
            <a:ext cx="3949807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13-1</a:t>
            </a:r>
            <a:r>
              <a:rPr lang="ko-KR" altLang="en-US" sz="2500" b="1" dirty="0"/>
              <a:t>번 문항 개방형 답안</a:t>
            </a:r>
            <a:endParaRPr lang="en-US" altLang="ko-KR" sz="2500" b="1" dirty="0"/>
          </a:p>
          <a:p>
            <a:endParaRPr lang="en-US" altLang="ko-KR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창원시 청년 월세지원 사업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시험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응시료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지원</a:t>
            </a:r>
            <a:r>
              <a:rPr lang="ko-KR" altLang="en-US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F87B87-603A-44BB-855D-6354E628CB1B}"/>
              </a:ext>
            </a:extLst>
          </p:cNvPr>
          <p:cNvSpPr txBox="1"/>
          <p:nvPr/>
        </p:nvSpPr>
        <p:spPr>
          <a:xfrm>
            <a:off x="5018856" y="1455996"/>
            <a:ext cx="4544942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13-2</a:t>
            </a:r>
            <a:r>
              <a:rPr lang="ko-KR" altLang="en-US" sz="2500" b="1" dirty="0"/>
              <a:t>번 문항 개방형 답안</a:t>
            </a:r>
            <a:endParaRPr lang="en-US" altLang="ko-KR" sz="2500" b="1" dirty="0"/>
          </a:p>
          <a:p>
            <a:endParaRPr lang="en-US" altLang="ko-KR" sz="25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다양한 일자리 제공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전문 교육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장기 거주를 조건으로 집 제공 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소유권 포함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적극적인 일자리 지원 사업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문화 생활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사업을 진행하는 것에 더불어 적극적 홍보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다양한 프로그램 개설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월세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대학생 안정 지원금과 같이 경제적 지원 뿐 아니라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살고싶게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만드는 정책 필요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지역인재 채용 확대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5554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34D75A2-A140-496D-E2A7-10781768C6ED}"/>
              </a:ext>
            </a:extLst>
          </p:cNvPr>
          <p:cNvSpPr txBox="1"/>
          <p:nvPr/>
        </p:nvSpPr>
        <p:spPr>
          <a:xfrm>
            <a:off x="383457" y="654873"/>
            <a:ext cx="1927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KR Bold"/>
                <a:ea typeface="Noto Sans CJK KR DemiLight"/>
                <a:cs typeface="+mn-cs"/>
              </a:rPr>
              <a:t>예비설문지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97F63A-CEFE-110B-EBC4-F8622F9FEDDC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개선방안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2EA85B-D462-2A96-66FE-2DE0E2ED289C}"/>
              </a:ext>
            </a:extLst>
          </p:cNvPr>
          <p:cNvGrpSpPr/>
          <p:nvPr/>
        </p:nvGrpSpPr>
        <p:grpSpPr>
          <a:xfrm>
            <a:off x="7251289" y="434188"/>
            <a:ext cx="2492479" cy="884687"/>
            <a:chOff x="7251289" y="434188"/>
            <a:chExt cx="2492479" cy="8846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FA4038-6E65-7BA9-7257-175B01185C16}"/>
                </a:ext>
              </a:extLst>
            </p:cNvPr>
            <p:cNvSpPr txBox="1"/>
            <p:nvPr/>
          </p:nvSpPr>
          <p:spPr>
            <a:xfrm>
              <a:off x="7251289" y="434188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6B2CD3-39B0-BC81-2E83-C2CFA58EBD7B}"/>
                </a:ext>
              </a:extLst>
            </p:cNvPr>
            <p:cNvSpPr txBox="1"/>
            <p:nvPr/>
          </p:nvSpPr>
          <p:spPr>
            <a:xfrm>
              <a:off x="7251289" y="917862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1F20AA-125D-E43B-28E4-590F26BF2F0A}"/>
                </a:ext>
              </a:extLst>
            </p:cNvPr>
            <p:cNvSpPr txBox="1"/>
            <p:nvPr/>
          </p:nvSpPr>
          <p:spPr>
            <a:xfrm>
              <a:off x="8327919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18A324-357F-419D-B213-D5476A4E53CB}"/>
                </a:ext>
              </a:extLst>
            </p:cNvPr>
            <p:cNvSpPr txBox="1"/>
            <p:nvPr/>
          </p:nvSpPr>
          <p:spPr>
            <a:xfrm>
              <a:off x="8327918" y="949543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rcRect r="15113"/>
          <a:stretch/>
        </p:blipFill>
        <p:spPr>
          <a:xfrm>
            <a:off x="293522" y="1373609"/>
            <a:ext cx="4631182" cy="525125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4"/>
          <a:srcRect r="13879"/>
          <a:stretch/>
        </p:blipFill>
        <p:spPr>
          <a:xfrm>
            <a:off x="4924704" y="1373608"/>
            <a:ext cx="4653169" cy="525125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3093" y="1455996"/>
            <a:ext cx="210748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13-1</a:t>
            </a:r>
            <a:r>
              <a:rPr lang="ko-KR" altLang="en-US" sz="2500" b="1" dirty="0"/>
              <a:t>번 문항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15133" y="1465770"/>
            <a:ext cx="2113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/>
              <a:t>13-2</a:t>
            </a:r>
            <a:r>
              <a:rPr lang="ko-KR" altLang="en-US" sz="2500" b="1" dirty="0"/>
              <a:t>번 문항</a:t>
            </a:r>
          </a:p>
        </p:txBody>
      </p:sp>
    </p:spTree>
    <p:extLst>
      <p:ext uri="{BB962C8B-B14F-4D97-AF65-F5344CB8AC3E}">
        <p14:creationId xmlns:p14="http://schemas.microsoft.com/office/powerpoint/2010/main" val="111067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BF762-8F03-E754-2908-73D1358A2E16}"/>
              </a:ext>
            </a:extLst>
          </p:cNvPr>
          <p:cNvSpPr txBox="1"/>
          <p:nvPr/>
        </p:nvSpPr>
        <p:spPr>
          <a:xfrm>
            <a:off x="871105" y="1527437"/>
            <a:ext cx="685246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sz="2400" dirty="0"/>
              <a:t> 리뷰</a:t>
            </a:r>
            <a:endParaRPr lang="en-US" altLang="ko-KR" sz="2400" dirty="0"/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sz="2400" dirty="0"/>
              <a:t>인적사항</a:t>
            </a:r>
            <a:endParaRPr lang="en-US" altLang="ko-KR" sz="2400" dirty="0"/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sz="2400" dirty="0"/>
              <a:t>인식조사</a:t>
            </a:r>
            <a:endParaRPr lang="en-US" altLang="ko-KR" sz="2400" dirty="0"/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sz="2400" dirty="0"/>
              <a:t>실태조사</a:t>
            </a:r>
            <a:endParaRPr lang="en-US" altLang="ko-KR" sz="2400" dirty="0"/>
          </a:p>
          <a:p>
            <a:pPr marL="342900" indent="-342900">
              <a:lnSpc>
                <a:spcPct val="200000"/>
              </a:lnSpc>
              <a:buAutoNum type="arabicParenBoth"/>
            </a:pPr>
            <a:r>
              <a:rPr lang="ko-KR" altLang="en-US" sz="2400" dirty="0"/>
              <a:t>개선방안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목차 </a:t>
            </a:r>
            <a:r>
              <a:rPr lang="ko-KR" altLang="en-US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64824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34D75A2-A140-496D-E2A7-10781768C6ED}"/>
              </a:ext>
            </a:extLst>
          </p:cNvPr>
          <p:cNvSpPr txBox="1"/>
          <p:nvPr/>
        </p:nvSpPr>
        <p:spPr>
          <a:xfrm>
            <a:off x="383457" y="654873"/>
            <a:ext cx="1927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KR Bold"/>
                <a:ea typeface="Noto Sans CJK KR DemiLight"/>
                <a:cs typeface="+mn-cs"/>
              </a:rPr>
              <a:t>예비설문지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97F63A-CEFE-110B-EBC4-F8622F9FEDDC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개선방안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2EA85B-D462-2A96-66FE-2DE0E2ED289C}"/>
              </a:ext>
            </a:extLst>
          </p:cNvPr>
          <p:cNvGrpSpPr/>
          <p:nvPr/>
        </p:nvGrpSpPr>
        <p:grpSpPr>
          <a:xfrm>
            <a:off x="7251289" y="434188"/>
            <a:ext cx="2492479" cy="884687"/>
            <a:chOff x="7251289" y="434188"/>
            <a:chExt cx="2492479" cy="8846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FA4038-6E65-7BA9-7257-175B01185C16}"/>
                </a:ext>
              </a:extLst>
            </p:cNvPr>
            <p:cNvSpPr txBox="1"/>
            <p:nvPr/>
          </p:nvSpPr>
          <p:spPr>
            <a:xfrm>
              <a:off x="7251289" y="434188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6B2CD3-39B0-BC81-2E83-C2CFA58EBD7B}"/>
                </a:ext>
              </a:extLst>
            </p:cNvPr>
            <p:cNvSpPr txBox="1"/>
            <p:nvPr/>
          </p:nvSpPr>
          <p:spPr>
            <a:xfrm>
              <a:off x="7251289" y="917862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1F20AA-125D-E43B-28E4-590F26BF2F0A}"/>
                </a:ext>
              </a:extLst>
            </p:cNvPr>
            <p:cNvSpPr txBox="1"/>
            <p:nvPr/>
          </p:nvSpPr>
          <p:spPr>
            <a:xfrm>
              <a:off x="8327919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18A324-357F-419D-B213-D5476A4E53CB}"/>
                </a:ext>
              </a:extLst>
            </p:cNvPr>
            <p:cNvSpPr txBox="1"/>
            <p:nvPr/>
          </p:nvSpPr>
          <p:spPr>
            <a:xfrm>
              <a:off x="8327918" y="949543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C7237C20-BD17-FC32-F9B9-E87FBF3F9674}"/>
              </a:ext>
            </a:extLst>
          </p:cNvPr>
          <p:cNvSpPr txBox="1"/>
          <p:nvPr/>
        </p:nvSpPr>
        <p:spPr>
          <a:xfrm>
            <a:off x="301101" y="2373169"/>
            <a:ext cx="4700047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14. </a:t>
            </a: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국내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에서 발생하는 지방이탈을 줄이기 위해서는 어떠한 정책이 필요하다고 생각하십니까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?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8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(                                                                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D0625DB-B4D6-B016-8383-287001981F45}"/>
              </a:ext>
            </a:extLst>
          </p:cNvPr>
          <p:cNvSpPr/>
          <p:nvPr/>
        </p:nvSpPr>
        <p:spPr>
          <a:xfrm>
            <a:off x="5259471" y="2702912"/>
            <a:ext cx="4243227" cy="15719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237C20-BD17-FC32-F9B9-E87FBF3F9674}"/>
              </a:ext>
            </a:extLst>
          </p:cNvPr>
          <p:cNvSpPr txBox="1"/>
          <p:nvPr/>
        </p:nvSpPr>
        <p:spPr>
          <a:xfrm>
            <a:off x="4901265" y="1436970"/>
            <a:ext cx="4700047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15. </a:t>
            </a:r>
            <a:r>
              <a:rPr kumimoji="0" lang="ko-KR" altLang="en-US" sz="18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창원시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에서 청년들의 지방이탈을 개선할 사항이 있다면 무엇이라고 생각하십니까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?              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자유롭게 기술해 주십시오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.)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 -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 설문에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응답해주셔서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 정말 감사합니다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.-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7669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34D75A2-A140-496D-E2A7-10781768C6ED}"/>
              </a:ext>
            </a:extLst>
          </p:cNvPr>
          <p:cNvSpPr txBox="1"/>
          <p:nvPr/>
        </p:nvSpPr>
        <p:spPr>
          <a:xfrm>
            <a:off x="383457" y="654873"/>
            <a:ext cx="1927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KR Bold"/>
                <a:ea typeface="Noto Sans CJK KR DemiLight"/>
                <a:cs typeface="+mn-cs"/>
              </a:rPr>
              <a:t>예비설문지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097F63A-CEFE-110B-EBC4-F8622F9FEDDC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개선방안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D2EA85B-D462-2A96-66FE-2DE0E2ED289C}"/>
              </a:ext>
            </a:extLst>
          </p:cNvPr>
          <p:cNvGrpSpPr/>
          <p:nvPr/>
        </p:nvGrpSpPr>
        <p:grpSpPr>
          <a:xfrm>
            <a:off x="7251289" y="434188"/>
            <a:ext cx="2492479" cy="884687"/>
            <a:chOff x="7251289" y="434188"/>
            <a:chExt cx="2492479" cy="8846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8FA4038-6E65-7BA9-7257-175B01185C16}"/>
                </a:ext>
              </a:extLst>
            </p:cNvPr>
            <p:cNvSpPr txBox="1"/>
            <p:nvPr/>
          </p:nvSpPr>
          <p:spPr>
            <a:xfrm>
              <a:off x="7251289" y="434188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56B2CD3-39B0-BC81-2E83-C2CFA58EBD7B}"/>
                </a:ext>
              </a:extLst>
            </p:cNvPr>
            <p:cNvSpPr txBox="1"/>
            <p:nvPr/>
          </p:nvSpPr>
          <p:spPr>
            <a:xfrm>
              <a:off x="7251289" y="917862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A1F20AA-125D-E43B-28E4-590F26BF2F0A}"/>
                </a:ext>
              </a:extLst>
            </p:cNvPr>
            <p:cNvSpPr txBox="1"/>
            <p:nvPr/>
          </p:nvSpPr>
          <p:spPr>
            <a:xfrm>
              <a:off x="8327919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C18A324-357F-419D-B213-D5476A4E53CB}"/>
                </a:ext>
              </a:extLst>
            </p:cNvPr>
            <p:cNvSpPr txBox="1"/>
            <p:nvPr/>
          </p:nvSpPr>
          <p:spPr>
            <a:xfrm>
              <a:off x="8327918" y="949543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7237C20-BD17-FC32-F9B9-E87FBF3F9674}"/>
              </a:ext>
            </a:extLst>
          </p:cNvPr>
          <p:cNvSpPr txBox="1"/>
          <p:nvPr/>
        </p:nvSpPr>
        <p:spPr>
          <a:xfrm>
            <a:off x="4953000" y="1287194"/>
            <a:ext cx="4700047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15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번 문항 개방형 답안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맑은 고딕" panose="020B0503020000020004" pitchFamily="50" charset="-127"/>
                <a:cs typeface="+mn-cs"/>
              </a:rPr>
              <a:t>사전조사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맑은 고딕" panose="020B0503020000020004" pitchFamily="50" charset="-127"/>
              <a:cs typeface="+mn-cs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부동산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집값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)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가격 낮춤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양질의 일자리 제공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자립을 위한 지원금 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양질의 일자리 창출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지역 대학과 창원 내 기업 간의 취업연결 </a:t>
            </a:r>
            <a:endParaRPr lang="en-US" altLang="ko-KR" sz="1800" b="0" i="0" u="none" strike="noStrike" dirty="0">
              <a:solidFill>
                <a:srgbClr val="000000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교통에 대한 사업 현실화에 대한 검토 필요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공기 좋음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일자리 좋음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돈벌기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쉬움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자가도 타지에 비해 쉽게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구할수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있으나 문화생활 부족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altLang="ko-KR" dirty="0"/>
          </a:p>
          <a:p>
            <a:pPr marL="285750" marR="0" lvl="0" indent="-28575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다양한 문화 생활</a:t>
            </a:r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일자리 확대</a:t>
            </a:r>
            <a:r>
              <a:rPr lang="ko-KR" altLang="en-US" dirty="0"/>
              <a:t> </a:t>
            </a:r>
            <a:endParaRPr lang="en-US" altLang="ko-KR" dirty="0">
              <a:solidFill>
                <a:srgbClr val="000000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  <a:p>
            <a:pPr marR="0" lvl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/>
            </a:r>
            <a:b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</a:b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6171B6C-5974-4565-A169-F5E0ED5CDB9E}"/>
              </a:ext>
            </a:extLst>
          </p:cNvPr>
          <p:cNvSpPr txBox="1"/>
          <p:nvPr/>
        </p:nvSpPr>
        <p:spPr>
          <a:xfrm>
            <a:off x="264625" y="1564402"/>
            <a:ext cx="4700046" cy="52322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14</a:t>
            </a:r>
            <a:r>
              <a:rPr lang="ko-KR" altLang="en-US" dirty="0"/>
              <a:t>번 문항</a:t>
            </a:r>
            <a:r>
              <a:rPr lang="en-US" altLang="ko-KR" dirty="0"/>
              <a:t> </a:t>
            </a:r>
            <a:r>
              <a:rPr lang="ko-KR" altLang="en-US" dirty="0"/>
              <a:t>개방형 답안 </a:t>
            </a:r>
            <a:r>
              <a:rPr lang="en-US" altLang="ko-KR" dirty="0"/>
              <a:t>- </a:t>
            </a:r>
            <a:r>
              <a:rPr lang="ko-KR" altLang="en-US" dirty="0"/>
              <a:t>사전조사</a:t>
            </a:r>
          </a:p>
          <a:p>
            <a:endParaRPr lang="ko-KR" alt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지방과 차별화된 경제 정책 및 복지정책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수도권과 비슷한 일자리 정책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지방도시를 더 개발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일자리 창출 및 부동산 정책</a:t>
            </a:r>
            <a:r>
              <a:rPr lang="en-US" altLang="ko-KR" dirty="0"/>
              <a:t>, </a:t>
            </a:r>
            <a:r>
              <a:rPr lang="ko-KR" altLang="en-US" dirty="0"/>
              <a:t>교통 개편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수도권에서 </a:t>
            </a:r>
            <a:r>
              <a:rPr lang="ko-KR" altLang="en-US" dirty="0" err="1"/>
              <a:t>즐길수</a:t>
            </a:r>
            <a:r>
              <a:rPr lang="ko-KR" altLang="en-US" dirty="0"/>
              <a:t> 있는 문화생활을 지방에서도 즐길 수 있도록 발전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대기업 본사 지방 이동</a:t>
            </a:r>
            <a:r>
              <a:rPr lang="en-US" altLang="ko-KR" dirty="0"/>
              <a:t>, </a:t>
            </a:r>
            <a:r>
              <a:rPr lang="ko-KR" altLang="en-US" dirty="0"/>
              <a:t>일자리 확대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지방 일자리 생성 및 지방 토박이 세금 감면 혜택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서울에 밀집 된 인프라 전국 도입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현실적인 일자리 늘림</a:t>
            </a:r>
            <a:r>
              <a:rPr lang="en-US" altLang="ko-KR" dirty="0"/>
              <a:t>. </a:t>
            </a:r>
            <a:r>
              <a:rPr lang="ko-KR" altLang="en-US" dirty="0"/>
              <a:t>인프라 확충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ko-KR" altLang="en-US" sz="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양질의 일자리 마련</a:t>
            </a:r>
            <a:r>
              <a:rPr lang="en-US" altLang="ko-KR" dirty="0"/>
              <a:t>, </a:t>
            </a:r>
            <a:r>
              <a:rPr lang="ko-KR" altLang="en-US" dirty="0"/>
              <a:t>인프라 투자</a:t>
            </a:r>
          </a:p>
        </p:txBody>
      </p:sp>
    </p:spTree>
    <p:extLst>
      <p:ext uri="{BB962C8B-B14F-4D97-AF65-F5344CB8AC3E}">
        <p14:creationId xmlns:p14="http://schemas.microsoft.com/office/powerpoint/2010/main" val="193376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1692349" y="1755421"/>
            <a:ext cx="7009199" cy="1569660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96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Medium" pitchFamily="34" charset="-127"/>
                <a:ea typeface="Noto Sans CJK KR Medium" pitchFamily="34" charset="-127"/>
              </a:rPr>
              <a:t>감사합니다</a:t>
            </a:r>
            <a:r>
              <a:rPr lang="en-US" altLang="ko-KR" sz="96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Medium" pitchFamily="34" charset="-127"/>
                <a:ea typeface="Noto Sans CJK KR Medium" pitchFamily="34" charset="-127"/>
              </a:rPr>
              <a:t>!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687781" y="3806861"/>
            <a:ext cx="4790993" cy="707886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en-US" altLang="ko-KR" sz="40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[</a:t>
            </a:r>
            <a:r>
              <a:rPr lang="ko-KR" altLang="en-US" sz="40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통계조사실습</a:t>
            </a:r>
            <a:r>
              <a:rPr lang="en-US" altLang="ko-KR" sz="40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]</a:t>
            </a:r>
            <a:r>
              <a:rPr lang="ko-KR" altLang="en-US" sz="40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r>
              <a:rPr lang="en-US" altLang="ko-KR" sz="40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3</a:t>
            </a:r>
            <a:r>
              <a:rPr lang="ko-KR" altLang="en-US" sz="40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조</a:t>
            </a:r>
            <a:endParaRPr lang="en-US" altLang="ko-KR" sz="400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FDD7834-F399-3078-4542-ACCE46581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930013" y="4498649"/>
            <a:ext cx="4432321" cy="4727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2A20FAC-932D-2D3A-4A63-37DE6AF4DF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1968095" y="3199076"/>
            <a:ext cx="6457705" cy="126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28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리뷰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913865" y="1899008"/>
            <a:ext cx="8159774" cy="3716515"/>
            <a:chOff x="913865" y="1899008"/>
            <a:chExt cx="8159774" cy="3716515"/>
          </a:xfrm>
        </p:grpSpPr>
        <p:sp>
          <p:nvSpPr>
            <p:cNvPr id="9" name="직사각형 8"/>
            <p:cNvSpPr/>
            <p:nvPr/>
          </p:nvSpPr>
          <p:spPr>
            <a:xfrm>
              <a:off x="913865" y="2053009"/>
              <a:ext cx="8159774" cy="3562514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dirty="0">
                <a:solidFill>
                  <a:prstClr val="black"/>
                </a:solidFill>
                <a:latin typeface="+mj-ea"/>
                <a:ea typeface="+mj-ea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dirty="0">
                <a:solidFill>
                  <a:prstClr val="black"/>
                </a:solidFill>
                <a:latin typeface="+mj-ea"/>
                <a:ea typeface="+mj-ea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rPr>
                <a:t>&lt;</a:t>
              </a:r>
              <a:r>
                <a:rPr kumimoji="0" lang="ko-KR" altLang="en-US" sz="20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rPr>
                <a:t>조사목적</a:t>
              </a:r>
              <a:r>
                <a:rPr lang="en-US" altLang="ko-KR" sz="2000" b="1" dirty="0">
                  <a:solidFill>
                    <a:prstClr val="black"/>
                  </a:solidFill>
                  <a:latin typeface="+mj-ea"/>
                  <a:ea typeface="+mj-ea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ea"/>
                <a:ea typeface="+mj-ea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9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rPr>
                <a:t>지방에서 수도권으로 </a:t>
              </a:r>
              <a:r>
                <a:rPr lang="ko-KR" altLang="en-US" sz="1950" dirty="0">
                  <a:solidFill>
                    <a:prstClr val="black"/>
                  </a:solidFill>
                  <a:latin typeface="+mj-ea"/>
                  <a:ea typeface="+mj-ea"/>
                </a:rPr>
                <a:t>떠나가는 지방 이탈 현상을 창원시에</a:t>
              </a:r>
              <a:r>
                <a:rPr lang="en-US" altLang="ko-KR" sz="1950" dirty="0">
                  <a:solidFill>
                    <a:prstClr val="black"/>
                  </a:solidFill>
                  <a:latin typeface="+mj-ea"/>
                  <a:ea typeface="+mj-ea"/>
                </a:rPr>
                <a:t> </a:t>
              </a:r>
              <a:r>
                <a:rPr lang="ko-KR" altLang="en-US" sz="1950" dirty="0">
                  <a:solidFill>
                    <a:prstClr val="black"/>
                  </a:solidFill>
                  <a:latin typeface="+mj-ea"/>
                  <a:ea typeface="+mj-ea"/>
                </a:rPr>
                <a:t>거주하는 청년</a:t>
              </a:r>
              <a:r>
                <a:rPr lang="en-US" altLang="ko-KR" sz="1950" dirty="0">
                  <a:solidFill>
                    <a:prstClr val="black"/>
                  </a:solidFill>
                  <a:latin typeface="+mj-ea"/>
                  <a:ea typeface="+mj-ea"/>
                </a:rPr>
                <a:t>(</a:t>
              </a:r>
              <a:r>
                <a:rPr lang="ko-KR" altLang="en-US" sz="1950" dirty="0">
                  <a:solidFill>
                    <a:prstClr val="black"/>
                  </a:solidFill>
                  <a:latin typeface="+mj-ea"/>
                  <a:ea typeface="+mj-ea"/>
                </a:rPr>
                <a:t>만</a:t>
              </a:r>
              <a:r>
                <a:rPr lang="en-US" altLang="ko-KR" sz="1950" dirty="0">
                  <a:solidFill>
                    <a:prstClr val="black"/>
                  </a:solidFill>
                  <a:latin typeface="+mj-ea"/>
                  <a:ea typeface="+mj-ea"/>
                </a:rPr>
                <a:t>19~34)</a:t>
              </a:r>
              <a:r>
                <a:rPr lang="ko-KR" altLang="en-US" sz="1950" dirty="0">
                  <a:solidFill>
                    <a:prstClr val="black"/>
                  </a:solidFill>
                  <a:latin typeface="+mj-ea"/>
                  <a:ea typeface="+mj-ea"/>
                </a:rPr>
                <a:t>을 대상으로 한 설문조사를 통해 </a:t>
              </a:r>
              <a:r>
                <a:rPr lang="ko-KR" altLang="en-US" sz="1950" dirty="0" err="1">
                  <a:solidFill>
                    <a:prstClr val="black"/>
                  </a:solidFill>
                  <a:latin typeface="+mj-ea"/>
                  <a:ea typeface="+mj-ea"/>
                </a:rPr>
                <a:t>지방이탈의</a:t>
              </a:r>
              <a:r>
                <a:rPr lang="ko-KR" altLang="en-US" sz="1950" dirty="0">
                  <a:solidFill>
                    <a:prstClr val="black"/>
                  </a:solidFill>
                  <a:latin typeface="+mj-ea"/>
                  <a:ea typeface="+mj-ea"/>
                </a:rPr>
                <a:t> 인식 및 원인을 파악하고</a:t>
              </a:r>
              <a:r>
                <a:rPr lang="en-US" altLang="ko-KR" sz="1950" dirty="0">
                  <a:solidFill>
                    <a:prstClr val="black"/>
                  </a:solidFill>
                  <a:latin typeface="+mj-ea"/>
                  <a:ea typeface="+mj-ea"/>
                </a:rPr>
                <a:t>, </a:t>
              </a:r>
              <a:r>
                <a:rPr lang="ko-KR" altLang="en-US" sz="1950" dirty="0">
                  <a:solidFill>
                    <a:prstClr val="black"/>
                  </a:solidFill>
                  <a:latin typeface="+mj-ea"/>
                  <a:ea typeface="+mj-ea"/>
                </a:rPr>
                <a:t>점차 증가하는 추세인 </a:t>
              </a:r>
              <a:r>
                <a:rPr lang="ko-KR" altLang="en-US" sz="1950" dirty="0" err="1">
                  <a:solidFill>
                    <a:prstClr val="black"/>
                  </a:solidFill>
                  <a:latin typeface="+mj-ea"/>
                  <a:ea typeface="+mj-ea"/>
                </a:rPr>
                <a:t>지방이탈에</a:t>
              </a:r>
              <a:r>
                <a:rPr lang="ko-KR" altLang="en-US" sz="1950" dirty="0">
                  <a:solidFill>
                    <a:prstClr val="black"/>
                  </a:solidFill>
                  <a:latin typeface="+mj-ea"/>
                  <a:ea typeface="+mj-ea"/>
                </a:rPr>
                <a:t> 대한 개선방안을 모색해보고자 한다</a:t>
              </a:r>
              <a:r>
                <a:rPr lang="en-US" altLang="ko-KR" sz="1950" dirty="0">
                  <a:solidFill>
                    <a:prstClr val="black"/>
                  </a:solidFill>
                  <a:latin typeface="+mj-ea"/>
                  <a:ea typeface="+mj-ea"/>
                </a:rPr>
                <a:t>.</a:t>
              </a:r>
              <a:r>
                <a:rPr kumimoji="0" lang="ko-KR" altLang="en-US" sz="19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rPr>
                <a:t/>
              </a:r>
              <a:br>
                <a:rPr kumimoji="0" lang="ko-KR" altLang="en-US" sz="195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ea"/>
                  <a:ea typeface="+mj-ea"/>
                </a:rPr>
              </a:br>
              <a:endParaRPr kumimoji="0" lang="en-US" altLang="ko-KR" sz="195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+mj-ea"/>
                <a:ea typeface="+mj-ea"/>
              </a:endParaRPr>
            </a:p>
          </p:txBody>
        </p:sp>
        <p:sp>
          <p:nvSpPr>
            <p:cNvPr id="10" name="직사각형 9"/>
            <p:cNvSpPr/>
            <p:nvPr/>
          </p:nvSpPr>
          <p:spPr>
            <a:xfrm>
              <a:off x="913866" y="1899008"/>
              <a:ext cx="7507461" cy="1284967"/>
            </a:xfrm>
            <a:prstGeom prst="rect">
              <a:avLst/>
            </a:prstGeom>
            <a:noFill/>
            <a:ln>
              <a:noFill/>
            </a:ln>
          </p:spPr>
          <p:txBody>
            <a:bodyPr vert="horz" wrap="square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</a:rPr>
                <a:t>&lt;</a:t>
              </a:r>
              <a:r>
                <a:rPr lang="ko-KR" altLang="en-US" sz="2000" b="1" dirty="0" err="1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조사명칭</a:t>
              </a:r>
              <a:r>
                <a:rPr lang="en-US" altLang="ko-KR" sz="2000" b="1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&gt;</a:t>
              </a: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en-US" altLang="ko-KR" sz="20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endParaRPr>
            </a:p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950" dirty="0">
                  <a:latin typeface="Calibri" panose="020F0502020204030204"/>
                  <a:ea typeface="맑은 고딕" panose="020B0503020000020004" pitchFamily="50" charset="-127"/>
                </a:rPr>
                <a:t>창원시 </a:t>
              </a:r>
              <a:r>
                <a:rPr lang="ko-KR" altLang="en-US" sz="1950" dirty="0">
                  <a:solidFill>
                    <a:prstClr val="black"/>
                  </a:solidFill>
                  <a:latin typeface="Calibri" panose="020F0502020204030204"/>
                  <a:ea typeface="맑은 고딕" panose="020B0503020000020004" pitchFamily="50" charset="-127"/>
                </a:rPr>
                <a:t>청년들의 지방 이탈에 대한 인식 및 실태조사</a:t>
              </a: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/>
              </a:r>
              <a:b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</a:br>
              <a:endParaRPr kumimoji="0" lang="en-US" altLang="ko-KR" sz="18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714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83457" y="1617048"/>
            <a:ext cx="4386505" cy="646331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1" dirty="0">
                <a:effectLst/>
              </a:rPr>
              <a:t>&lt;</a:t>
            </a:r>
            <a:r>
              <a:rPr lang="ko-KR" altLang="en-US" b="1" dirty="0">
                <a:effectLst/>
              </a:rPr>
              <a:t>조사단위 선정</a:t>
            </a:r>
            <a:r>
              <a:rPr lang="en-US" altLang="ko-KR" b="1" dirty="0">
                <a:effectLst/>
              </a:rPr>
              <a:t>&gt;</a:t>
            </a: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리뷰 </a:t>
            </a:r>
            <a:r>
              <a:rPr lang="ko-KR" altLang="en-US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277450" y="2801169"/>
            <a:ext cx="4466317" cy="216982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</a:rPr>
              <a:t>편의추출법</a:t>
            </a:r>
            <a:endParaRPr lang="en-US" altLang="ko-KR" sz="1800" b="1" dirty="0">
              <a:solidFill>
                <a:srgbClr val="44546A">
                  <a:lumMod val="75000"/>
                </a:srgbClr>
              </a:solidFill>
              <a:latin typeface="Arial" panose="020B0604020202020204" pitchFamily="34" charset="0"/>
            </a:endParaRPr>
          </a:p>
          <a:p>
            <a:r>
              <a:rPr lang="en-US" altLang="ko-KR" sz="1800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</a:rPr>
              <a:t>: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창원시의 지역 마산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창원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진해 각 지역내 유동인구가 많은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상남동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용호동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 err="1">
                <a:solidFill>
                  <a:srgbClr val="000000"/>
                </a:solidFill>
                <a:latin typeface="Arial" panose="020B0604020202020204" pitchFamily="34" charset="0"/>
              </a:rPr>
              <a:t>합성동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석동을 선정하여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창원시 거주 청년 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만 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19-34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세</a:t>
            </a:r>
            <a:r>
              <a:rPr lang="en-US" altLang="ko-KR" sz="1800" dirty="0">
                <a:solidFill>
                  <a:srgbClr val="000000"/>
                </a:solidFill>
                <a:latin typeface="Arial" panose="020B0604020202020204" pitchFamily="34" charset="0"/>
              </a:rPr>
              <a:t>) 270</a:t>
            </a:r>
            <a:r>
              <a:rPr lang="ko-KR" alt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명을 편의로 추출하여 설문 요청</a:t>
            </a:r>
            <a:endParaRPr lang="en-US" altLang="ko-KR" sz="2800" dirty="0">
              <a:solidFill>
                <a:srgbClr val="44546A">
                  <a:lumMod val="75000"/>
                </a:srgbClr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78C4C-466B-4047-E164-BC9BE80E4DDA}"/>
              </a:ext>
            </a:extLst>
          </p:cNvPr>
          <p:cNvSpPr txBox="1"/>
          <p:nvPr/>
        </p:nvSpPr>
        <p:spPr>
          <a:xfrm>
            <a:off x="383457" y="654873"/>
            <a:ext cx="1927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latin typeface="Noto Sans CJK KR Bold"/>
                <a:ea typeface="Noto Sans CJK KR DemiLight"/>
              </a:rPr>
              <a:t>예비설문지</a:t>
            </a:r>
          </a:p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FE1B4B5-88BE-871E-EE6A-4BF2A6CFA86C}"/>
              </a:ext>
            </a:extLst>
          </p:cNvPr>
          <p:cNvGrpSpPr/>
          <p:nvPr/>
        </p:nvGrpSpPr>
        <p:grpSpPr>
          <a:xfrm>
            <a:off x="7251289" y="434188"/>
            <a:ext cx="2492479" cy="884687"/>
            <a:chOff x="7251289" y="434188"/>
            <a:chExt cx="2492479" cy="88468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A6E2E7-D65A-D81F-53E9-A61C3975EC14}"/>
                </a:ext>
              </a:extLst>
            </p:cNvPr>
            <p:cNvSpPr txBox="1"/>
            <p:nvPr/>
          </p:nvSpPr>
          <p:spPr>
            <a:xfrm>
              <a:off x="7251289" y="434188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CB3DAE-6720-3E68-E033-E7ABD19EEB92}"/>
                </a:ext>
              </a:extLst>
            </p:cNvPr>
            <p:cNvSpPr txBox="1"/>
            <p:nvPr/>
          </p:nvSpPr>
          <p:spPr>
            <a:xfrm>
              <a:off x="7251289" y="917862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799187-5D53-DAFA-AD2B-5F32E145685B}"/>
                </a:ext>
              </a:extLst>
            </p:cNvPr>
            <p:cNvSpPr txBox="1"/>
            <p:nvPr/>
          </p:nvSpPr>
          <p:spPr>
            <a:xfrm>
              <a:off x="8327919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2CB682-D94E-4FE7-798F-60D5056BF331}"/>
                </a:ext>
              </a:extLst>
            </p:cNvPr>
            <p:cNvSpPr txBox="1"/>
            <p:nvPr/>
          </p:nvSpPr>
          <p:spPr>
            <a:xfrm>
              <a:off x="8327918" y="949543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C0C268-AC89-C26F-AE77-364FF7FC5A3D}"/>
              </a:ext>
            </a:extLst>
          </p:cNvPr>
          <p:cNvSpPr/>
          <p:nvPr/>
        </p:nvSpPr>
        <p:spPr>
          <a:xfrm>
            <a:off x="608454" y="1958632"/>
            <a:ext cx="3936510" cy="3854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44546A">
                    <a:lumMod val="75000"/>
                  </a:srgbClr>
                </a:solidFill>
              </a:rPr>
              <a:t>할당추출법</a:t>
            </a:r>
            <a:endParaRPr lang="en-US" altLang="ko-KR" sz="2000" b="1" dirty="0">
              <a:solidFill>
                <a:srgbClr val="44546A">
                  <a:lumMod val="75000"/>
                </a:srgbClr>
              </a:solidFill>
            </a:endParaRPr>
          </a:p>
          <a:p>
            <a:r>
              <a:rPr lang="en-US" altLang="ko-KR" sz="1950" dirty="0">
                <a:solidFill>
                  <a:srgbClr val="000000"/>
                </a:solidFill>
                <a:latin typeface="Arial" panose="020B0604020202020204" pitchFamily="34" charset="0"/>
              </a:rPr>
              <a:t>: </a:t>
            </a:r>
            <a:r>
              <a:rPr lang="ko-KR" altLang="en-US" sz="1950" dirty="0">
                <a:solidFill>
                  <a:srgbClr val="000000"/>
                </a:solidFill>
                <a:latin typeface="Arial" panose="020B0604020202020204" pitchFamily="34" charset="0"/>
              </a:rPr>
              <a:t>각 연령 </a:t>
            </a:r>
            <a:r>
              <a:rPr lang="en-US" altLang="ko-KR" sz="195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950" dirty="0">
                <a:solidFill>
                  <a:srgbClr val="000000"/>
                </a:solidFill>
                <a:latin typeface="Arial" panose="020B0604020202020204" pitchFamily="34" charset="0"/>
              </a:rPr>
              <a:t>만</a:t>
            </a:r>
            <a:r>
              <a:rPr lang="en-US" altLang="ko-KR" sz="1950" dirty="0">
                <a:solidFill>
                  <a:srgbClr val="000000"/>
                </a:solidFill>
                <a:latin typeface="Arial" panose="020B0604020202020204" pitchFamily="34" charset="0"/>
              </a:rPr>
              <a:t>19~24</a:t>
            </a:r>
            <a:r>
              <a:rPr lang="ko-KR" altLang="en-US" sz="1950" dirty="0">
                <a:solidFill>
                  <a:srgbClr val="000000"/>
                </a:solidFill>
                <a:latin typeface="Arial" panose="020B0604020202020204" pitchFamily="34" charset="0"/>
              </a:rPr>
              <a:t>세 </a:t>
            </a:r>
            <a:r>
              <a:rPr lang="en-US" altLang="ko-KR" sz="1950" dirty="0">
                <a:solidFill>
                  <a:srgbClr val="000000"/>
                </a:solidFill>
                <a:latin typeface="Arial" panose="020B0604020202020204" pitchFamily="34" charset="0"/>
              </a:rPr>
              <a:t>/ </a:t>
            </a:r>
            <a:r>
              <a:rPr lang="ko-KR" altLang="en-US" sz="1950" dirty="0">
                <a:solidFill>
                  <a:srgbClr val="000000"/>
                </a:solidFill>
                <a:latin typeface="Arial" panose="020B0604020202020204" pitchFamily="34" charset="0"/>
              </a:rPr>
              <a:t>만</a:t>
            </a:r>
            <a:r>
              <a:rPr lang="en-US" altLang="ko-KR" sz="1950" dirty="0">
                <a:solidFill>
                  <a:srgbClr val="000000"/>
                </a:solidFill>
                <a:latin typeface="Arial" panose="020B0604020202020204" pitchFamily="34" charset="0"/>
              </a:rPr>
              <a:t>25~29</a:t>
            </a:r>
            <a:r>
              <a:rPr lang="ko-KR" altLang="en-US" sz="1950" dirty="0">
                <a:solidFill>
                  <a:srgbClr val="000000"/>
                </a:solidFill>
                <a:latin typeface="Arial" panose="020B0604020202020204" pitchFamily="34" charset="0"/>
              </a:rPr>
              <a:t>세 </a:t>
            </a:r>
            <a:r>
              <a:rPr lang="en-US" altLang="ko-KR" sz="1950" dirty="0">
                <a:solidFill>
                  <a:srgbClr val="000000"/>
                </a:solidFill>
                <a:latin typeface="Arial" panose="020B0604020202020204" pitchFamily="34" charset="0"/>
              </a:rPr>
              <a:t>/</a:t>
            </a:r>
            <a:r>
              <a:rPr lang="ko-KR" altLang="en-US" sz="1950" dirty="0">
                <a:solidFill>
                  <a:srgbClr val="000000"/>
                </a:solidFill>
                <a:latin typeface="Arial" panose="020B0604020202020204" pitchFamily="34" charset="0"/>
              </a:rPr>
              <a:t>만</a:t>
            </a:r>
            <a:r>
              <a:rPr lang="en-US" altLang="ko-KR" sz="1950" dirty="0">
                <a:solidFill>
                  <a:srgbClr val="000000"/>
                </a:solidFill>
                <a:latin typeface="Arial" panose="020B0604020202020204" pitchFamily="34" charset="0"/>
              </a:rPr>
              <a:t>30~34</a:t>
            </a:r>
            <a:r>
              <a:rPr lang="ko-KR" altLang="en-US" sz="1950" dirty="0">
                <a:solidFill>
                  <a:srgbClr val="000000"/>
                </a:solidFill>
                <a:latin typeface="Arial" panose="020B0604020202020204" pitchFamily="34" charset="0"/>
              </a:rPr>
              <a:t>세</a:t>
            </a:r>
            <a:r>
              <a:rPr lang="en-US" altLang="ko-KR" sz="1950" dirty="0">
                <a:solidFill>
                  <a:srgbClr val="000000"/>
                </a:solidFill>
                <a:latin typeface="Arial" panose="020B0604020202020204" pitchFamily="34" charset="0"/>
              </a:rPr>
              <a:t>)</a:t>
            </a:r>
            <a:r>
              <a:rPr lang="ko-KR" altLang="en-US" sz="1950" dirty="0">
                <a:solidFill>
                  <a:srgbClr val="000000"/>
                </a:solidFill>
                <a:latin typeface="Arial" panose="020B0604020202020204" pitchFamily="34" charset="0"/>
              </a:rPr>
              <a:t>에서 </a:t>
            </a:r>
            <a:r>
              <a:rPr lang="en-US" altLang="ko-KR" sz="1950" dirty="0">
                <a:solidFill>
                  <a:srgbClr val="000000"/>
                </a:solidFill>
                <a:latin typeface="Arial" panose="020B0604020202020204" pitchFamily="34" charset="0"/>
              </a:rPr>
              <a:t>90</a:t>
            </a:r>
            <a:r>
              <a:rPr lang="ko-KR" altLang="en-US" sz="1950" dirty="0">
                <a:solidFill>
                  <a:srgbClr val="000000"/>
                </a:solidFill>
                <a:latin typeface="Arial" panose="020B0604020202020204" pitchFamily="34" charset="0"/>
              </a:rPr>
              <a:t>명씩 할당 </a:t>
            </a:r>
            <a:endParaRPr lang="en-US" altLang="ko-KR" sz="195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ko-KR" altLang="en-US" sz="1950" dirty="0">
                <a:solidFill>
                  <a:srgbClr val="000000"/>
                </a:solidFill>
                <a:latin typeface="Arial" panose="020B0604020202020204" pitchFamily="34" charset="0"/>
              </a:rPr>
              <a:t>창원시의 지역 마산</a:t>
            </a:r>
            <a:r>
              <a:rPr lang="en-US" altLang="ko-KR" sz="195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950" dirty="0">
                <a:solidFill>
                  <a:srgbClr val="000000"/>
                </a:solidFill>
                <a:latin typeface="Arial" panose="020B0604020202020204" pitchFamily="34" charset="0"/>
              </a:rPr>
              <a:t>창원</a:t>
            </a:r>
            <a:r>
              <a:rPr lang="en-US" altLang="ko-KR" sz="195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950" dirty="0">
                <a:solidFill>
                  <a:srgbClr val="000000"/>
                </a:solidFill>
                <a:latin typeface="Arial" panose="020B0604020202020204" pitchFamily="34" charset="0"/>
              </a:rPr>
              <a:t>진해 각 지역 내 유동인구가 많은 </a:t>
            </a:r>
            <a:r>
              <a:rPr lang="ko-KR" altLang="en-US" sz="1950" dirty="0" err="1">
                <a:solidFill>
                  <a:srgbClr val="000000"/>
                </a:solidFill>
                <a:latin typeface="Arial" panose="020B0604020202020204" pitchFamily="34" charset="0"/>
              </a:rPr>
              <a:t>상남동</a:t>
            </a:r>
            <a:r>
              <a:rPr lang="en-US" altLang="ko-KR" sz="195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950" dirty="0">
                <a:solidFill>
                  <a:srgbClr val="000000"/>
                </a:solidFill>
                <a:latin typeface="Arial" panose="020B0604020202020204" pitchFamily="34" charset="0"/>
              </a:rPr>
              <a:t>용호동</a:t>
            </a:r>
            <a:r>
              <a:rPr lang="en-US" altLang="ko-KR" sz="195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950" dirty="0" err="1">
                <a:solidFill>
                  <a:srgbClr val="000000"/>
                </a:solidFill>
                <a:latin typeface="Arial" panose="020B0604020202020204" pitchFamily="34" charset="0"/>
              </a:rPr>
              <a:t>합성동</a:t>
            </a:r>
            <a:r>
              <a:rPr lang="en-US" altLang="ko-KR" sz="1950" dirty="0">
                <a:solidFill>
                  <a:srgbClr val="000000"/>
                </a:solidFill>
                <a:latin typeface="Arial" panose="020B0604020202020204" pitchFamily="34" charset="0"/>
              </a:rPr>
              <a:t>, </a:t>
            </a:r>
            <a:r>
              <a:rPr lang="ko-KR" altLang="en-US" sz="1950" dirty="0">
                <a:solidFill>
                  <a:srgbClr val="000000"/>
                </a:solidFill>
                <a:latin typeface="Arial" panose="020B0604020202020204" pitchFamily="34" charset="0"/>
              </a:rPr>
              <a:t>석동을 선정</a:t>
            </a:r>
            <a:r>
              <a:rPr lang="en-US" altLang="ko-KR" sz="1950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</a:p>
          <a:p>
            <a:endParaRPr lang="en-US" altLang="ko-KR" sz="2275" dirty="0">
              <a:solidFill>
                <a:srgbClr val="44546A">
                  <a:lumMod val="75000"/>
                </a:srgbClr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950" b="1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</a:rPr>
              <a:t>편의추출법</a:t>
            </a:r>
            <a:endParaRPr lang="en-US" altLang="ko-KR" sz="1950" b="1" dirty="0">
              <a:solidFill>
                <a:srgbClr val="44546A">
                  <a:lumMod val="75000"/>
                </a:srgbClr>
              </a:solidFill>
              <a:latin typeface="Arial" panose="020B0604020202020204" pitchFamily="34" charset="0"/>
            </a:endParaRPr>
          </a:p>
          <a:p>
            <a:r>
              <a:rPr lang="en-US" altLang="ko-KR" sz="1950" dirty="0">
                <a:solidFill>
                  <a:srgbClr val="44546A">
                    <a:lumMod val="75000"/>
                  </a:srgbClr>
                </a:solidFill>
                <a:latin typeface="Arial" panose="020B0604020202020204" pitchFamily="34" charset="0"/>
              </a:rPr>
              <a:t>: </a:t>
            </a:r>
            <a:r>
              <a:rPr lang="ko-KR" altLang="en-US" sz="1950" dirty="0">
                <a:solidFill>
                  <a:srgbClr val="000000"/>
                </a:solidFill>
                <a:latin typeface="Arial" panose="020B0604020202020204" pitchFamily="34" charset="0"/>
              </a:rPr>
              <a:t>각 지역 일대에서 만난 창원시 거주 청년에게 </a:t>
            </a:r>
            <a:r>
              <a:rPr lang="en-US" altLang="ko-KR" sz="1950" dirty="0">
                <a:solidFill>
                  <a:srgbClr val="000000"/>
                </a:solidFill>
                <a:latin typeface="Arial" panose="020B0604020202020204" pitchFamily="34" charset="0"/>
              </a:rPr>
              <a:t>(</a:t>
            </a:r>
            <a:r>
              <a:rPr lang="ko-KR" altLang="en-US" sz="1950" dirty="0">
                <a:solidFill>
                  <a:srgbClr val="000000"/>
                </a:solidFill>
                <a:latin typeface="Arial" panose="020B0604020202020204" pitchFamily="34" charset="0"/>
              </a:rPr>
              <a:t>만 </a:t>
            </a:r>
            <a:r>
              <a:rPr lang="en-US" altLang="ko-KR" sz="1950" dirty="0">
                <a:solidFill>
                  <a:srgbClr val="000000"/>
                </a:solidFill>
                <a:latin typeface="Arial" panose="020B0604020202020204" pitchFamily="34" charset="0"/>
              </a:rPr>
              <a:t>19-34</a:t>
            </a:r>
            <a:r>
              <a:rPr lang="ko-KR" altLang="en-US" sz="1950" dirty="0">
                <a:solidFill>
                  <a:srgbClr val="000000"/>
                </a:solidFill>
                <a:latin typeface="Arial" panose="020B0604020202020204" pitchFamily="34" charset="0"/>
              </a:rPr>
              <a:t>세</a:t>
            </a:r>
            <a:r>
              <a:rPr lang="en-US" altLang="ko-KR" sz="1950" dirty="0">
                <a:solidFill>
                  <a:srgbClr val="000000"/>
                </a:solidFill>
                <a:latin typeface="Arial" panose="020B0604020202020204" pitchFamily="34" charset="0"/>
              </a:rPr>
              <a:t>) 270</a:t>
            </a:r>
            <a:r>
              <a:rPr lang="ko-KR" altLang="en-US" sz="1950" dirty="0">
                <a:solidFill>
                  <a:srgbClr val="000000"/>
                </a:solidFill>
                <a:latin typeface="Arial" panose="020B0604020202020204" pitchFamily="34" charset="0"/>
              </a:rPr>
              <a:t>명을 편의로 추출하여 설문 요청</a:t>
            </a:r>
            <a:endParaRPr lang="en-US" altLang="ko-KR" sz="2925" dirty="0">
              <a:solidFill>
                <a:srgbClr val="44546A">
                  <a:lumMod val="75000"/>
                </a:srgbClr>
              </a:solidFill>
            </a:endParaRPr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8E228E98-0F23-69E5-E33B-B2F3453ADCA2}"/>
              </a:ext>
            </a:extLst>
          </p:cNvPr>
          <p:cNvSpPr/>
          <p:nvPr/>
        </p:nvSpPr>
        <p:spPr>
          <a:xfrm>
            <a:off x="4503170" y="3948291"/>
            <a:ext cx="816074" cy="64633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400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277978-50AC-EB65-FB2B-B4AC72383490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목차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05031F3-88B5-20B3-2F50-0A4D42CF7312}"/>
              </a:ext>
            </a:extLst>
          </p:cNvPr>
          <p:cNvGrpSpPr/>
          <p:nvPr/>
        </p:nvGrpSpPr>
        <p:grpSpPr>
          <a:xfrm>
            <a:off x="7251289" y="462116"/>
            <a:ext cx="2492477" cy="856759"/>
            <a:chOff x="7251289" y="462116"/>
            <a:chExt cx="2492477" cy="85675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64B4B1-B462-E3E7-6BCB-47BD1F0FC13D}"/>
                </a:ext>
              </a:extLst>
            </p:cNvPr>
            <p:cNvSpPr txBox="1"/>
            <p:nvPr/>
          </p:nvSpPr>
          <p:spPr>
            <a:xfrm>
              <a:off x="7251289" y="462116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EA88E3C-13F8-2F00-9CA2-C957821684EA}"/>
                </a:ext>
              </a:extLst>
            </p:cNvPr>
            <p:cNvSpPr txBox="1"/>
            <p:nvPr/>
          </p:nvSpPr>
          <p:spPr>
            <a:xfrm>
              <a:off x="7251289" y="949543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7C74ABE-4B46-A464-865D-46F36477E3A6}"/>
                </a:ext>
              </a:extLst>
            </p:cNvPr>
            <p:cNvSpPr txBox="1"/>
            <p:nvPr/>
          </p:nvSpPr>
          <p:spPr>
            <a:xfrm>
              <a:off x="8327917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6EC3AE-90FD-0C6C-3CBC-6018C76B325E}"/>
                </a:ext>
              </a:extLst>
            </p:cNvPr>
            <p:cNvSpPr txBox="1"/>
            <p:nvPr/>
          </p:nvSpPr>
          <p:spPr>
            <a:xfrm>
              <a:off x="8327916" y="946979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ABE1821D-5E91-B89F-F921-62A596EBD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906000" cy="6933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88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383457" y="1617048"/>
            <a:ext cx="4386505" cy="3970318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● 다음 질문은 인적사항에 대한 사항입니다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귀하의 성별은 무엇입니까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  <a:endParaRPr lang="en-US" altLang="ko-KR" dirty="0"/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① 남           ② 여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endParaRPr lang="en-US" altLang="ko-KR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b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귀하의 만 나이를 기입 해주십시오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 만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                )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세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인적사항 </a:t>
            </a:r>
            <a:r>
              <a:rPr lang="ko-KR" altLang="en-US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056226" y="1350556"/>
            <a:ext cx="4466317" cy="2308324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귀하의 직업은 무엇입니까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① 학생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전공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:____</a:t>
            </a:r>
            <a:r>
              <a:rPr lang="en-US" altLang="ko-KR" b="0" i="0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_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 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②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직장인 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③ 자영업자   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④ 취업준비생  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⑤ 기타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         )</a:t>
            </a:r>
            <a:endParaRPr lang="ko-KR" altLang="en-US" b="0" dirty="0">
              <a:effectLst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78C4C-466B-4047-E164-BC9BE80E4DDA}"/>
              </a:ext>
            </a:extLst>
          </p:cNvPr>
          <p:cNvSpPr txBox="1"/>
          <p:nvPr/>
        </p:nvSpPr>
        <p:spPr>
          <a:xfrm>
            <a:off x="383457" y="654873"/>
            <a:ext cx="1927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latin typeface="Noto Sans CJK KR Bold"/>
                <a:ea typeface="Noto Sans CJK KR DemiLight"/>
              </a:rPr>
              <a:t>예비설문지</a:t>
            </a:r>
          </a:p>
          <a:p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FE1B4B5-88BE-871E-EE6A-4BF2A6CFA86C}"/>
              </a:ext>
            </a:extLst>
          </p:cNvPr>
          <p:cNvGrpSpPr/>
          <p:nvPr/>
        </p:nvGrpSpPr>
        <p:grpSpPr>
          <a:xfrm>
            <a:off x="7251289" y="434188"/>
            <a:ext cx="2492479" cy="884687"/>
            <a:chOff x="7251289" y="434188"/>
            <a:chExt cx="2492479" cy="88468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A6E2E7-D65A-D81F-53E9-A61C3975EC14}"/>
                </a:ext>
              </a:extLst>
            </p:cNvPr>
            <p:cNvSpPr txBox="1"/>
            <p:nvPr/>
          </p:nvSpPr>
          <p:spPr>
            <a:xfrm>
              <a:off x="7251289" y="434188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CB3DAE-6720-3E68-E033-E7ABD19EEB92}"/>
                </a:ext>
              </a:extLst>
            </p:cNvPr>
            <p:cNvSpPr txBox="1"/>
            <p:nvPr/>
          </p:nvSpPr>
          <p:spPr>
            <a:xfrm>
              <a:off x="7251289" y="917862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799187-5D53-DAFA-AD2B-5F32E145685B}"/>
                </a:ext>
              </a:extLst>
            </p:cNvPr>
            <p:cNvSpPr txBox="1"/>
            <p:nvPr/>
          </p:nvSpPr>
          <p:spPr>
            <a:xfrm>
              <a:off x="8327919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2CB682-D94E-4FE7-798F-60D5056BF331}"/>
                </a:ext>
              </a:extLst>
            </p:cNvPr>
            <p:cNvSpPr txBox="1"/>
            <p:nvPr/>
          </p:nvSpPr>
          <p:spPr>
            <a:xfrm>
              <a:off x="8327918" y="949543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5" name="사각형: 모서리가 접힌 도형 4">
            <a:extLst>
              <a:ext uri="{FF2B5EF4-FFF2-40B4-BE49-F238E27FC236}">
                <a16:creationId xmlns:a16="http://schemas.microsoft.com/office/drawing/2014/main" id="{76178DDE-3D4D-40C5-FB5E-DDF3E10403F5}"/>
              </a:ext>
            </a:extLst>
          </p:cNvPr>
          <p:cNvSpPr/>
          <p:nvPr/>
        </p:nvSpPr>
        <p:spPr>
          <a:xfrm>
            <a:off x="2517702" y="2310290"/>
            <a:ext cx="4870596" cy="3082648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3200" dirty="0">
                <a:solidFill>
                  <a:schemeClr val="tx1"/>
                </a:solidFill>
              </a:rPr>
              <a:t>#1~3</a:t>
            </a:r>
            <a:r>
              <a:rPr lang="ko-KR" altLang="en-US" sz="3200" dirty="0">
                <a:solidFill>
                  <a:schemeClr val="tx1"/>
                </a:solidFill>
              </a:rPr>
              <a:t>번 측정 목표</a:t>
            </a:r>
            <a:r>
              <a:rPr lang="en-US" altLang="ko-KR" sz="3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ko-KR" sz="3200" dirty="0">
                <a:solidFill>
                  <a:schemeClr val="tx1"/>
                </a:solidFill>
              </a:rPr>
              <a:t>: </a:t>
            </a:r>
            <a:r>
              <a:rPr lang="ko-KR" altLang="en-US" sz="3200" dirty="0">
                <a:solidFill>
                  <a:schemeClr val="tx1"/>
                </a:solidFill>
              </a:rPr>
              <a:t>조사 대상자들의 정보를 파악하기 위한 문항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9918DC58-2053-896B-0136-BC42E0FB286F}"/>
              </a:ext>
            </a:extLst>
          </p:cNvPr>
          <p:cNvSpPr/>
          <p:nvPr/>
        </p:nvSpPr>
        <p:spPr>
          <a:xfrm>
            <a:off x="4675064" y="2032188"/>
            <a:ext cx="277936" cy="472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80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5B5A5B9-96C0-A264-EEE5-24DD43AEEC55}"/>
              </a:ext>
            </a:extLst>
          </p:cNvPr>
          <p:cNvSpPr txBox="1"/>
          <p:nvPr/>
        </p:nvSpPr>
        <p:spPr>
          <a:xfrm>
            <a:off x="321577" y="1471910"/>
            <a:ext cx="454494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● 다음 질문은 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국내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지방이탈에 대한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인식조사사항입니다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*‘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지방이탈’이란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비수도권 지역에서 수도권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서울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인천광역시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경기도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지역으로 이전하여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이상 거주한 것으로 설문지 내에서 임의로 지정하였습니다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(1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이상 거주한 후 돌아온 것도 포함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귀하는 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국내에서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발생하고 있는 지방이탈 현상의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체감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은 어느 정도라고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느껴지십니까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①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이상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~20%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미만           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②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이상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~40%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미만          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③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이상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~60%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미만 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④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이상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~80%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미만         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⑤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이상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~100%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이하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F91D2-A403-C9A1-58FE-0DB600345762}"/>
              </a:ext>
            </a:extLst>
          </p:cNvPr>
          <p:cNvSpPr txBox="1"/>
          <p:nvPr/>
        </p:nvSpPr>
        <p:spPr>
          <a:xfrm>
            <a:off x="403123" y="639097"/>
            <a:ext cx="2005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latin typeface="Noto Sans CJK KR Bold"/>
                <a:ea typeface="Noto Sans CJK KR DemiLight"/>
              </a:rPr>
              <a:t>예비설문지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690658-D960-8AEC-B611-402298A7F2C7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인식조사 </a:t>
            </a:r>
            <a:r>
              <a:rPr lang="ko-KR" altLang="en-US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E72DA1-E503-D79C-A437-A2F2AB134D8B}"/>
              </a:ext>
            </a:extLst>
          </p:cNvPr>
          <p:cNvGrpSpPr/>
          <p:nvPr/>
        </p:nvGrpSpPr>
        <p:grpSpPr>
          <a:xfrm>
            <a:off x="7251289" y="434188"/>
            <a:ext cx="2492479" cy="884687"/>
            <a:chOff x="7251289" y="434188"/>
            <a:chExt cx="2492479" cy="8846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36EE8B-DC77-21CA-2761-346AD5976E62}"/>
                </a:ext>
              </a:extLst>
            </p:cNvPr>
            <p:cNvSpPr txBox="1"/>
            <p:nvPr/>
          </p:nvSpPr>
          <p:spPr>
            <a:xfrm>
              <a:off x="7251289" y="434188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D4D3A3-A98B-2758-50E3-8B603B7CBFC5}"/>
                </a:ext>
              </a:extLst>
            </p:cNvPr>
            <p:cNvSpPr txBox="1"/>
            <p:nvPr/>
          </p:nvSpPr>
          <p:spPr>
            <a:xfrm>
              <a:off x="7251289" y="917862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0F5E17-C3B9-1B4A-2F0F-E5DB5F17B643}"/>
                </a:ext>
              </a:extLst>
            </p:cNvPr>
            <p:cNvSpPr txBox="1"/>
            <p:nvPr/>
          </p:nvSpPr>
          <p:spPr>
            <a:xfrm>
              <a:off x="8327919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DF886F-0EFF-45FF-608B-2A60E673846F}"/>
                </a:ext>
              </a:extLst>
            </p:cNvPr>
            <p:cNvSpPr txBox="1"/>
            <p:nvPr/>
          </p:nvSpPr>
          <p:spPr>
            <a:xfrm>
              <a:off x="8327918" y="949543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8D491E9-6942-FF6D-955F-5E7455A00D73}"/>
              </a:ext>
            </a:extLst>
          </p:cNvPr>
          <p:cNvSpPr txBox="1"/>
          <p:nvPr/>
        </p:nvSpPr>
        <p:spPr>
          <a:xfrm>
            <a:off x="4978818" y="1471910"/>
            <a:ext cx="454494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● 다음 질문은 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국내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지방이탈에 대한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인식조사사항입니다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altLang="ko-KR" i="0" u="none" strike="noStrike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*‘</a:t>
            </a:r>
            <a:r>
              <a:rPr lang="ko-KR" altLang="en-US" sz="14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지방이탈’이란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비수도권 지역에서 수도권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서울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인천광역시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경기도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지역으로 이전하여 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이상 거주한 것으로 설문지 내에서 임의로 지정하였습니다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 (1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년 이상 거주한 후 돌아온 것도 포함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국내에서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발생하고 있는 지방이탈 현상의 </a:t>
            </a:r>
            <a:r>
              <a:rPr lang="ko-KR" altLang="en-US" dirty="0">
                <a:solidFill>
                  <a:srgbClr val="000000"/>
                </a:solidFill>
                <a:highlight>
                  <a:srgbClr val="FFFF00"/>
                </a:highlight>
                <a:latin typeface="Arial" panose="020B0604020202020204" pitchFamily="34" charset="0"/>
              </a:rPr>
              <a:t>심각성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은 어느 정도라고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느껴지십니까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①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이상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~20%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미만           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②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이상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~40%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미만          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③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40%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이상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~60%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미만 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④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이상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~80%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미만         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⑤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80%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이상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~100%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이하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80C65865-4A6E-A61B-0C4E-DB090FA51155}"/>
              </a:ext>
            </a:extLst>
          </p:cNvPr>
          <p:cNvSpPr/>
          <p:nvPr/>
        </p:nvSpPr>
        <p:spPr>
          <a:xfrm>
            <a:off x="4223409" y="4164955"/>
            <a:ext cx="816074" cy="64633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28A4AFE6-0C2F-A36D-3B89-893BAD3483B2}"/>
              </a:ext>
            </a:extLst>
          </p:cNvPr>
          <p:cNvSpPr/>
          <p:nvPr/>
        </p:nvSpPr>
        <p:spPr>
          <a:xfrm>
            <a:off x="2517702" y="2310290"/>
            <a:ext cx="4870596" cy="3082648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2800" dirty="0">
                <a:solidFill>
                  <a:schemeClr val="tx1"/>
                </a:solidFill>
              </a:rPr>
              <a:t>#4~6</a:t>
            </a:r>
            <a:r>
              <a:rPr lang="ko-KR" altLang="en-US" sz="2800" dirty="0">
                <a:solidFill>
                  <a:schemeClr val="tx1"/>
                </a:solidFill>
              </a:rPr>
              <a:t>번 측정 목표</a:t>
            </a:r>
            <a:endParaRPr lang="en-US" altLang="ko-KR" sz="2800" dirty="0">
              <a:solidFill>
                <a:schemeClr val="tx1"/>
              </a:solidFill>
            </a:endParaRPr>
          </a:p>
          <a:p>
            <a:r>
              <a:rPr lang="en-US" altLang="ko-KR" sz="2800" dirty="0">
                <a:solidFill>
                  <a:schemeClr val="tx1"/>
                </a:solidFill>
              </a:rPr>
              <a:t>: </a:t>
            </a:r>
            <a:r>
              <a:rPr lang="ko-KR" altLang="en-US" sz="2800" dirty="0">
                <a:solidFill>
                  <a:schemeClr val="tx1"/>
                </a:solidFill>
              </a:rPr>
              <a:t>조사대상자들의 지방이탈에 대한 인식과 가장 큰 원인 및 문제점을 파악하여 개선 방안의 틀을 마련하기 위함</a:t>
            </a: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D0B0433-A391-BEAF-CABB-191459AC904E}"/>
              </a:ext>
            </a:extLst>
          </p:cNvPr>
          <p:cNvSpPr/>
          <p:nvPr/>
        </p:nvSpPr>
        <p:spPr>
          <a:xfrm>
            <a:off x="4675064" y="2032188"/>
            <a:ext cx="277936" cy="47253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21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25F127-8E10-DF59-04BE-C38D8F2140DE}"/>
              </a:ext>
            </a:extLst>
          </p:cNvPr>
          <p:cNvSpPr txBox="1"/>
          <p:nvPr/>
        </p:nvSpPr>
        <p:spPr>
          <a:xfrm>
            <a:off x="4994206" y="1476006"/>
            <a:ext cx="463142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국내에서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발생하고 있는 지방이탈의 가장 큰 원인을 </a:t>
            </a:r>
            <a:r>
              <a:rPr lang="ko-KR" altLang="en-US" b="0" i="0" u="none" strike="noStrike" dirty="0">
                <a:effectLst/>
                <a:highlight>
                  <a:srgbClr val="FF0000"/>
                </a:highlight>
                <a:latin typeface="Arial" panose="020B0604020202020204" pitchFamily="34" charset="0"/>
              </a:rPr>
              <a:t>한 가지만</a:t>
            </a: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 선택해주십시오</a:t>
            </a:r>
            <a:r>
              <a:rPr lang="en-US" altLang="ko-KR" dirty="0">
                <a:solidFill>
                  <a:srgbClr val="000000"/>
                </a:solidFill>
                <a:latin typeface="Arial" panose="020B0604020202020204" pitchFamily="34" charset="0"/>
              </a:rPr>
              <a:t>.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① 문화생활 인프라             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②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양질의 일자리 부족                         </a:t>
            </a:r>
            <a:endParaRPr lang="en-US" altLang="ko-KR" b="0" i="0" u="none" strike="noStrike" dirty="0">
              <a:solidFill>
                <a:srgbClr val="000000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③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자녀 또는 본인의 교육                                </a:t>
            </a:r>
            <a:endParaRPr lang="en-US" altLang="ko-KR" b="0" i="0" u="none" strike="noStrike" dirty="0">
              <a:solidFill>
                <a:srgbClr val="000000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④ 행정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복지  </a:t>
            </a:r>
            <a:endParaRPr lang="ko-KR" altLang="en-US" b="0" dirty="0">
              <a:effectLst/>
            </a:endParaRPr>
          </a:p>
          <a:p>
            <a:r>
              <a:rPr lang="ko-KR" altLang="en-US" dirty="0">
                <a:solidFill>
                  <a:srgbClr val="000000"/>
                </a:solidFill>
                <a:latin typeface="Arial" panose="020B0604020202020204" pitchFamily="34" charset="0"/>
              </a:rPr>
              <a:t>⑤ 기타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                          )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귀하는 지방이탈이 초래할 수 있는 큰 문제점은 무엇이라고 생각하십니까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①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지방 고령화 심화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         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②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지방 인구 불균형 심화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                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③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지방 경제 성장 저하</a:t>
            </a:r>
            <a:endParaRPr lang="ko-KR" altLang="en-US" b="0" dirty="0">
              <a:effectLst/>
              <a:highlight>
                <a:srgbClr val="FFFF00"/>
              </a:highlight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④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지방 의료 격차 심화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      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⑤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일자리 불균형 심화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            </a:t>
            </a: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        </a:t>
            </a:r>
            <a:endParaRPr lang="ko-KR" altLang="en-US" b="0" dirty="0">
              <a:effectLst/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5F91D2-A403-C9A1-58FE-0DB600345762}"/>
              </a:ext>
            </a:extLst>
          </p:cNvPr>
          <p:cNvSpPr txBox="1"/>
          <p:nvPr/>
        </p:nvSpPr>
        <p:spPr>
          <a:xfrm>
            <a:off x="403123" y="639097"/>
            <a:ext cx="20057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600" dirty="0">
                <a:latin typeface="Noto Sans CJK KR Bold"/>
                <a:ea typeface="Noto Sans CJK KR DemiLight"/>
              </a:rPr>
              <a:t>예비설문지</a:t>
            </a:r>
          </a:p>
          <a:p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8690658-D960-8AEC-B611-402298A7F2C7}"/>
              </a:ext>
            </a:extLst>
          </p:cNvPr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algn="ctr"/>
            <a:r>
              <a:rPr lang="ko-KR" altLang="en-US" sz="320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인식조사 </a:t>
            </a:r>
            <a:r>
              <a:rPr lang="ko-KR" altLang="en-US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latin typeface="Noto Sans CJK KR DemiLight" pitchFamily="34" charset="-127"/>
                <a:ea typeface="Noto Sans CJK KR DemiLight" pitchFamily="34" charset="-127"/>
              </a:rPr>
              <a:t> </a:t>
            </a:r>
            <a:endParaRPr lang="en-US" altLang="ko-KR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latin typeface="Noto Sans CJK KR DemiLight" pitchFamily="34" charset="-127"/>
              <a:ea typeface="Noto Sans CJK KR DemiLight" pitchFamily="34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DE72DA1-E503-D79C-A437-A2F2AB134D8B}"/>
              </a:ext>
            </a:extLst>
          </p:cNvPr>
          <p:cNvGrpSpPr/>
          <p:nvPr/>
        </p:nvGrpSpPr>
        <p:grpSpPr>
          <a:xfrm>
            <a:off x="7251289" y="434188"/>
            <a:ext cx="2492479" cy="884687"/>
            <a:chOff x="7251289" y="434188"/>
            <a:chExt cx="2492479" cy="88468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B36EE8B-DC77-21CA-2761-346AD5976E62}"/>
                </a:ext>
              </a:extLst>
            </p:cNvPr>
            <p:cNvSpPr txBox="1"/>
            <p:nvPr/>
          </p:nvSpPr>
          <p:spPr>
            <a:xfrm>
              <a:off x="7251289" y="434188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시작시간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1D4D3A3-A98B-2758-50E3-8B603B7CBFC5}"/>
                </a:ext>
              </a:extLst>
            </p:cNvPr>
            <p:cNvSpPr txBox="1"/>
            <p:nvPr/>
          </p:nvSpPr>
          <p:spPr>
            <a:xfrm>
              <a:off x="7251289" y="917862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종료시간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D0F5E17-C3B9-1B4A-2F0F-E5DB5F17B643}"/>
                </a:ext>
              </a:extLst>
            </p:cNvPr>
            <p:cNvSpPr txBox="1"/>
            <p:nvPr/>
          </p:nvSpPr>
          <p:spPr>
            <a:xfrm>
              <a:off x="8327919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DF886F-0EFF-45FF-608B-2A60E673846F}"/>
                </a:ext>
              </a:extLst>
            </p:cNvPr>
            <p:cNvSpPr txBox="1"/>
            <p:nvPr/>
          </p:nvSpPr>
          <p:spPr>
            <a:xfrm>
              <a:off x="8327918" y="949543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     시       분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2D15794-8C58-B7E0-0911-736523A8A55E}"/>
              </a:ext>
            </a:extLst>
          </p:cNvPr>
          <p:cNvSpPr txBox="1"/>
          <p:nvPr/>
        </p:nvSpPr>
        <p:spPr>
          <a:xfrm>
            <a:off x="245725" y="1476006"/>
            <a:ext cx="463142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5.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귀하는 </a:t>
            </a:r>
            <a:r>
              <a:rPr lang="ko-KR" altLang="en-US" b="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국내에서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발생하고 있는 지방이탈의 가장 큰 원인은 무엇이라고 생각하십니까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① 문화생활 인프라             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② 일자리 부족                         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③ 교육 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④ 교통                                </a:t>
            </a:r>
            <a:endParaRPr lang="en-US" altLang="ko-KR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⑤ 경제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부동산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임금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             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⑥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행정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복지  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⑦ 기타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                          )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ko-KR" altLang="en-US" b="0" dirty="0">
                <a:effectLst/>
              </a:rPr>
              <a:t/>
            </a:r>
            <a:br>
              <a:rPr lang="ko-KR" altLang="en-US" b="0" dirty="0">
                <a:effectLst/>
              </a:rPr>
            </a:b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6.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귀하는 지방이탈이 초래할 수 있는 큰 문제점은 무엇이라고 생각하십니까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? </a:t>
            </a:r>
          </a:p>
          <a:p>
            <a:pPr algn="r" rtl="0">
              <a:spcBef>
                <a:spcPts val="0"/>
              </a:spcBef>
              <a:spcAft>
                <a:spcPts val="0"/>
              </a:spcAft>
            </a:pP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ko-KR" altLang="en-US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간략히 서술해 주시기 바랍니다</a:t>
            </a:r>
            <a:r>
              <a:rPr lang="en-US" altLang="ko-KR" sz="1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.)</a:t>
            </a:r>
            <a:endParaRPr lang="ko-KR" altLang="en-US" sz="1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                                                                   )          </a:t>
            </a:r>
            <a:endParaRPr lang="ko-KR" altLang="en-US" b="0" dirty="0">
              <a:effectLst/>
            </a:endParaRPr>
          </a:p>
          <a:p>
            <a:r>
              <a:rPr lang="ko-KR" altLang="en-US" dirty="0"/>
              <a:t/>
            </a:r>
            <a:br>
              <a:rPr lang="ko-KR" altLang="en-US" dirty="0"/>
            </a:br>
            <a:endParaRPr lang="ko-KR" altLang="en-US" dirty="0"/>
          </a:p>
          <a:p>
            <a:endParaRPr lang="ko-KR" altLang="en-US" dirty="0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EA826EF7-8198-21DE-AD8B-5592B90B49ED}"/>
              </a:ext>
            </a:extLst>
          </p:cNvPr>
          <p:cNvSpPr/>
          <p:nvPr/>
        </p:nvSpPr>
        <p:spPr>
          <a:xfrm>
            <a:off x="4313252" y="3409107"/>
            <a:ext cx="816074" cy="646331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71067B-03D8-8D55-EDB3-3E8F3DFCACDE}"/>
              </a:ext>
            </a:extLst>
          </p:cNvPr>
          <p:cNvSpPr txBox="1"/>
          <p:nvPr/>
        </p:nvSpPr>
        <p:spPr>
          <a:xfrm>
            <a:off x="1294544" y="5582846"/>
            <a:ext cx="2956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사전조사 실시 후 가장 많이 나온 응답을 바탕으로</a:t>
            </a:r>
          </a:p>
        </p:txBody>
      </p:sp>
    </p:spTree>
    <p:extLst>
      <p:ext uri="{BB962C8B-B14F-4D97-AF65-F5344CB8AC3E}">
        <p14:creationId xmlns:p14="http://schemas.microsoft.com/office/powerpoint/2010/main" val="36778281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/>
          <p:cNvSpPr/>
          <p:nvPr/>
        </p:nvSpPr>
        <p:spPr>
          <a:xfrm>
            <a:off x="2448818" y="549434"/>
            <a:ext cx="4544942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278C4C-466B-4047-E164-BC9BE80E4DDA}"/>
              </a:ext>
            </a:extLst>
          </p:cNvPr>
          <p:cNvSpPr txBox="1"/>
          <p:nvPr/>
        </p:nvSpPr>
        <p:spPr>
          <a:xfrm>
            <a:off x="383457" y="654873"/>
            <a:ext cx="192712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Noto Sans CJK KR Bold"/>
                <a:ea typeface="Noto Sans CJK KR DemiLight"/>
                <a:cs typeface="+mn-cs"/>
              </a:rPr>
              <a:t>예비설문지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2FE1B4B5-88BE-871E-EE6A-4BF2A6CFA86C}"/>
              </a:ext>
            </a:extLst>
          </p:cNvPr>
          <p:cNvGrpSpPr/>
          <p:nvPr/>
        </p:nvGrpSpPr>
        <p:grpSpPr>
          <a:xfrm>
            <a:off x="7251289" y="434188"/>
            <a:ext cx="2492479" cy="884687"/>
            <a:chOff x="7251289" y="434188"/>
            <a:chExt cx="2492479" cy="884687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A6E2E7-D65A-D81F-53E9-A61C3975EC14}"/>
                </a:ext>
              </a:extLst>
            </p:cNvPr>
            <p:cNvSpPr txBox="1"/>
            <p:nvPr/>
          </p:nvSpPr>
          <p:spPr>
            <a:xfrm>
              <a:off x="7251289" y="434188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시작시간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ECB3DAE-6720-3E68-E033-E7ABD19EEB92}"/>
                </a:ext>
              </a:extLst>
            </p:cNvPr>
            <p:cNvSpPr txBox="1"/>
            <p:nvPr/>
          </p:nvSpPr>
          <p:spPr>
            <a:xfrm>
              <a:off x="7251289" y="917862"/>
              <a:ext cx="11700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종료시간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0799187-5D53-DAFA-AD2B-5F32E145685B}"/>
                </a:ext>
              </a:extLst>
            </p:cNvPr>
            <p:cNvSpPr txBox="1"/>
            <p:nvPr/>
          </p:nvSpPr>
          <p:spPr>
            <a:xfrm>
              <a:off x="8327919" y="462116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12CB682-D94E-4FE7-798F-60D5056BF331}"/>
                </a:ext>
              </a:extLst>
            </p:cNvPr>
            <p:cNvSpPr txBox="1"/>
            <p:nvPr/>
          </p:nvSpPr>
          <p:spPr>
            <a:xfrm>
              <a:off x="8327918" y="949543"/>
              <a:ext cx="14158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맑은 고딕" panose="020B0503020000020004" pitchFamily="50" charset="-127"/>
                  <a:cs typeface="+mn-cs"/>
                </a:rPr>
                <a:t>     시       분</a:t>
              </a:r>
            </a:p>
          </p:txBody>
        </p:sp>
      </p:grpSp>
      <p:sp>
        <p:nvSpPr>
          <p:cNvPr id="22" name="직사각형 21"/>
          <p:cNvSpPr/>
          <p:nvPr/>
        </p:nvSpPr>
        <p:spPr>
          <a:xfrm>
            <a:off x="2228497" y="559808"/>
            <a:ext cx="4894027" cy="584775"/>
          </a:xfrm>
          <a:prstGeom prst="rect">
            <a:avLst/>
          </a:prstGeom>
          <a:noFill/>
          <a:ln>
            <a:noFill/>
          </a:ln>
        </p:spPr>
        <p:txBody>
          <a:bodyPr vert="horz"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사전조사 </a:t>
            </a:r>
            <a:r>
              <a:rPr kumimoji="0" lang="ko-KR" altLang="en-US" sz="3200" b="0" i="0" u="none" strike="noStrike" kern="1200" cap="none" spc="0" normalizeH="0" baseline="0" noProof="0" dirty="0" err="1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코딩결과</a:t>
            </a:r>
            <a:r>
              <a:rPr kumimoji="0" lang="ko-KR" altLang="en-US" sz="32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gradFill>
                    <a:gsLst>
                      <a:gs pos="0">
                        <a:prstClr val="black">
                          <a:lumMod val="85000"/>
                          <a:lumOff val="15000"/>
                        </a:prstClr>
                      </a:gs>
                      <a:gs pos="100000">
                        <a:prstClr val="black">
                          <a:lumMod val="85000"/>
                          <a:lumOff val="15000"/>
                        </a:prstClr>
                      </a:gs>
                    </a:gsLst>
                    <a:lin ang="5400000" scaled="0"/>
                  </a:gradFill>
                </a:ln>
                <a:solidFill>
                  <a:srgbClr val="3A3A3A"/>
                </a:solidFill>
                <a:effectLst/>
                <a:uLnTx/>
                <a:uFillTx/>
                <a:latin typeface="Noto Sans CJK KR DemiLight" pitchFamily="34" charset="-127"/>
                <a:ea typeface="Noto Sans CJK KR DemiLight" pitchFamily="34" charset="-127"/>
                <a:cs typeface="+mn-cs"/>
              </a:rPr>
              <a:t> </a:t>
            </a:r>
            <a:endParaRPr kumimoji="0" lang="en-US" altLang="ko-KR" sz="1800" b="0" i="0" u="none" strike="noStrike" kern="1200" cap="none" spc="0" normalizeH="0" baseline="0" noProof="0" dirty="0">
              <a:ln>
                <a:gradFill>
                  <a:gsLst>
                    <a:gs pos="0">
                      <a:prstClr val="black">
                        <a:lumMod val="85000"/>
                        <a:lumOff val="15000"/>
                      </a:prstClr>
                    </a:gs>
                    <a:gs pos="100000">
                      <a:prstClr val="black">
                        <a:lumMod val="85000"/>
                        <a:lumOff val="15000"/>
                      </a:prstClr>
                    </a:gs>
                  </a:gsLst>
                  <a:lin ang="5400000" scaled="0"/>
                </a:gradFill>
              </a:ln>
              <a:solidFill>
                <a:srgbClr val="3A3A3A"/>
              </a:solidFill>
              <a:effectLst/>
              <a:uLnTx/>
              <a:uFillTx/>
              <a:latin typeface="Noto Sans CJK KR DemiLight" pitchFamily="34" charset="-127"/>
              <a:ea typeface="Noto Sans CJK KR DemiLight" pitchFamily="34" charset="-127"/>
              <a:cs typeface="+mn-cs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6330" y="1373608"/>
            <a:ext cx="4790767" cy="5284366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701913" y="1489114"/>
            <a:ext cx="16086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6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번 문항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EB484AE-7EE9-431C-8212-2ADF9E704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837" y="1373609"/>
            <a:ext cx="4557288" cy="528436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395C4B-F4F7-4B52-BBA2-6AC4ABD2FF31}"/>
              </a:ext>
            </a:extLst>
          </p:cNvPr>
          <p:cNvSpPr txBox="1"/>
          <p:nvPr/>
        </p:nvSpPr>
        <p:spPr>
          <a:xfrm>
            <a:off x="383457" y="1494296"/>
            <a:ext cx="16086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5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5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번 문항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B7732E-8C4E-412E-A399-C59A217CCA45}"/>
              </a:ext>
            </a:extLst>
          </p:cNvPr>
          <p:cNvSpPr txBox="1"/>
          <p:nvPr/>
        </p:nvSpPr>
        <p:spPr>
          <a:xfrm>
            <a:off x="5050707" y="1489114"/>
            <a:ext cx="1608667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500" b="1" dirty="0">
                <a:solidFill>
                  <a:prstClr val="black"/>
                </a:solidFill>
                <a:latin typeface="Calibri" panose="020F0502020204030204"/>
                <a:ea typeface="맑은 고딕" panose="020B0503020000020004" pitchFamily="50" charset="-127"/>
              </a:rPr>
              <a:t>6</a:t>
            </a:r>
            <a:r>
              <a:rPr kumimoji="0" lang="ko-KR" altLang="en-US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맑은 고딕" panose="020B0503020000020004" pitchFamily="50" charset="-127"/>
                <a:cs typeface="+mn-cs"/>
              </a:rPr>
              <a:t>번 문항</a:t>
            </a:r>
          </a:p>
        </p:txBody>
      </p:sp>
    </p:spTree>
    <p:extLst>
      <p:ext uri="{BB962C8B-B14F-4D97-AF65-F5344CB8AC3E}">
        <p14:creationId xmlns:p14="http://schemas.microsoft.com/office/powerpoint/2010/main" val="2956858258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2917</TotalTime>
  <Words>2726</Words>
  <Application>Microsoft Office PowerPoint</Application>
  <PresentationFormat>A4 용지(210x297mm)</PresentationFormat>
  <Paragraphs>500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30" baseType="lpstr">
      <vt:lpstr>Noto Sans CJK KR Bold</vt:lpstr>
      <vt:lpstr>Noto Sans CJK KR DemiLight</vt:lpstr>
      <vt:lpstr>Noto Sans CJK KR Medium</vt:lpstr>
      <vt:lpstr>맑은 고딕</vt:lpstr>
      <vt:lpstr>Arial</vt:lpstr>
      <vt:lpstr>Calibri</vt:lpstr>
      <vt:lpstr>Calibri Light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HOME</dc:creator>
  <cp:lastModifiedBy>오지현</cp:lastModifiedBy>
  <cp:revision>533</cp:revision>
  <dcterms:created xsi:type="dcterms:W3CDTF">2017-09-07T10:48:07Z</dcterms:created>
  <dcterms:modified xsi:type="dcterms:W3CDTF">2024-06-05T21:27:41Z</dcterms:modified>
</cp:coreProperties>
</file>