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5"/>
  </p:notesMasterIdLst>
  <p:sldIdLst>
    <p:sldId id="287" r:id="rId2"/>
    <p:sldId id="386" r:id="rId3"/>
    <p:sldId id="464" r:id="rId4"/>
    <p:sldId id="468" r:id="rId5"/>
    <p:sldId id="473" r:id="rId6"/>
    <p:sldId id="474" r:id="rId7"/>
    <p:sldId id="475" r:id="rId8"/>
    <p:sldId id="471" r:id="rId9"/>
    <p:sldId id="469" r:id="rId10"/>
    <p:sldId id="480" r:id="rId11"/>
    <p:sldId id="483" r:id="rId12"/>
    <p:sldId id="470" r:id="rId13"/>
    <p:sldId id="467" r:id="rId14"/>
    <p:sldId id="476" r:id="rId15"/>
    <p:sldId id="484" r:id="rId16"/>
    <p:sldId id="477" r:id="rId17"/>
    <p:sldId id="478" r:id="rId18"/>
    <p:sldId id="479" r:id="rId19"/>
    <p:sldId id="472" r:id="rId20"/>
    <p:sldId id="481" r:id="rId21"/>
    <p:sldId id="482" r:id="rId22"/>
    <p:sldId id="485" r:id="rId23"/>
    <p:sldId id="368" r:id="rId2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8E6"/>
    <a:srgbClr val="3A3A3A"/>
    <a:srgbClr val="EDB61B"/>
    <a:srgbClr val="E4DB2C"/>
    <a:srgbClr val="F5B14D"/>
    <a:srgbClr val="F8566D"/>
    <a:srgbClr val="F9BD8B"/>
    <a:srgbClr val="F8B074"/>
    <a:srgbClr val="F69240"/>
    <a:srgbClr val="F6E4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600" y="6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-32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44592;&#54925;&#54016;&#44540;&#47196;2\Downloads\&#53685;&#51312;&#49892;%20&#44032;&#51312;&#49324;%20&#45936;&#51060;&#53552;%20(1)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44592;&#54925;&#54016;&#44540;&#47196;2\Downloads\&#53685;&#51312;&#49892;%20&#44032;&#51312;&#49324;%20&#45936;&#51060;&#53552;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44592;&#54925;&#54016;&#44540;&#47196;2\Downloads\&#53685;&#51312;&#49892;%20&#44032;&#51312;&#49324;%20&#45936;&#51060;&#53552;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 </a:t>
            </a:r>
            <a:r>
              <a:rPr lang="ko-KR" altLang="en-US" sz="1600" b="1"/>
              <a:t>나이대별 평균 만족도</a:t>
            </a:r>
            <a:endParaRPr lang="en-US" altLang="ko-KR" sz="16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'3차 분석'!$B$12</c:f>
              <c:strCache>
                <c:ptCount val="1"/>
                <c:pt idx="0">
                  <c:v>19 - 24 평균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Lit>
              <c:ptCount val="7"/>
              <c:pt idx="0">
                <c:v>문화생활 인프라</c:v>
              </c:pt>
              <c:pt idx="1">
                <c:v>일자리</c:v>
              </c:pt>
              <c:pt idx="2">
                <c:v>교통</c:v>
              </c:pt>
              <c:pt idx="3">
                <c:v>교육 인프라</c:v>
              </c:pt>
              <c:pt idx="4">
                <c:v>경제</c:v>
              </c:pt>
              <c:pt idx="5">
                <c:v>행정/복지</c:v>
              </c:pt>
              <c:pt idx="6">
                <c:v>전반적 만족도</c:v>
              </c:pt>
            </c:strLit>
          </c:cat>
          <c:val>
            <c:numRef>
              <c:f>'3차 분석'!$C$12:$I$12</c:f>
              <c:numCache>
                <c:formatCode>General</c:formatCode>
                <c:ptCount val="7"/>
                <c:pt idx="0">
                  <c:v>3</c:v>
                </c:pt>
                <c:pt idx="1">
                  <c:v>3</c:v>
                </c:pt>
                <c:pt idx="2">
                  <c:v>3.4444444444444446</c:v>
                </c:pt>
                <c:pt idx="3">
                  <c:v>2.8888888888888888</c:v>
                </c:pt>
                <c:pt idx="4">
                  <c:v>3.6666666666666665</c:v>
                </c:pt>
                <c:pt idx="5">
                  <c:v>3.2222222222222223</c:v>
                </c:pt>
                <c:pt idx="6">
                  <c:v>3.4444444444444446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EF-4393-88ED-F5A1E2295460}"/>
            </c:ext>
          </c:extLst>
        </c:ser>
        <c:ser>
          <c:idx val="1"/>
          <c:order val="1"/>
          <c:tx>
            <c:strRef>
              <c:f>'3차 분석'!$B$25</c:f>
              <c:strCache>
                <c:ptCount val="1"/>
                <c:pt idx="0">
                  <c:v>25 - 29 평균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Lit>
              <c:ptCount val="7"/>
              <c:pt idx="0">
                <c:v>문화생활 인프라</c:v>
              </c:pt>
              <c:pt idx="1">
                <c:v>일자리</c:v>
              </c:pt>
              <c:pt idx="2">
                <c:v>교통</c:v>
              </c:pt>
              <c:pt idx="3">
                <c:v>교육 인프라</c:v>
              </c:pt>
              <c:pt idx="4">
                <c:v>경제</c:v>
              </c:pt>
              <c:pt idx="5">
                <c:v>행정/복지</c:v>
              </c:pt>
              <c:pt idx="6">
                <c:v>전반적 만족도</c:v>
              </c:pt>
            </c:strLit>
          </c:cat>
          <c:val>
            <c:numRef>
              <c:f>'3차 분석'!$C$25:$I$25</c:f>
              <c:numCache>
                <c:formatCode>General</c:formatCode>
                <c:ptCount val="7"/>
                <c:pt idx="0">
                  <c:v>3.5833333333333335</c:v>
                </c:pt>
                <c:pt idx="1">
                  <c:v>3</c:v>
                </c:pt>
                <c:pt idx="2">
                  <c:v>3.3333333333333335</c:v>
                </c:pt>
                <c:pt idx="3">
                  <c:v>3.4166666666666665</c:v>
                </c:pt>
                <c:pt idx="4">
                  <c:v>3.1666666666666665</c:v>
                </c:pt>
                <c:pt idx="5">
                  <c:v>3.25</c:v>
                </c:pt>
                <c:pt idx="6">
                  <c:v>3.9166666666666665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EF-4393-88ED-F5A1E2295460}"/>
            </c:ext>
          </c:extLst>
        </c:ser>
        <c:ser>
          <c:idx val="2"/>
          <c:order val="2"/>
          <c:tx>
            <c:strRef>
              <c:f>'3차 분석'!$B$31</c:f>
              <c:strCache>
                <c:ptCount val="1"/>
                <c:pt idx="0">
                  <c:v>30 - 34 평균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Lit>
              <c:ptCount val="7"/>
              <c:pt idx="0">
                <c:v>문화생활 인프라</c:v>
              </c:pt>
              <c:pt idx="1">
                <c:v>일자리</c:v>
              </c:pt>
              <c:pt idx="2">
                <c:v>교통</c:v>
              </c:pt>
              <c:pt idx="3">
                <c:v>교육 인프라</c:v>
              </c:pt>
              <c:pt idx="4">
                <c:v>경제</c:v>
              </c:pt>
              <c:pt idx="5">
                <c:v>행정/복지</c:v>
              </c:pt>
              <c:pt idx="6">
                <c:v>전반적 만족도</c:v>
              </c:pt>
            </c:strLit>
          </c:cat>
          <c:val>
            <c:numRef>
              <c:f>'3차 분석'!$C$31:$I$31</c:f>
              <c:numCache>
                <c:formatCode>General</c:formatCode>
                <c:ptCount val="7"/>
                <c:pt idx="0">
                  <c:v>3.4</c:v>
                </c:pt>
                <c:pt idx="1">
                  <c:v>3.4</c:v>
                </c:pt>
                <c:pt idx="2">
                  <c:v>3.2</c:v>
                </c:pt>
                <c:pt idx="3">
                  <c:v>3.6</c:v>
                </c:pt>
                <c:pt idx="4">
                  <c:v>2.6</c:v>
                </c:pt>
                <c:pt idx="5">
                  <c:v>3</c:v>
                </c:pt>
                <c:pt idx="6">
                  <c:v>4.2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CEF-4393-88ED-F5A1E2295460}"/>
            </c:ext>
          </c:extLst>
        </c:ser>
        <c:ser>
          <c:idx val="3"/>
          <c:order val="3"/>
          <c:tx>
            <c:strRef>
              <c:f>'3차 분석'!$B$32</c:f>
              <c:strCache>
                <c:ptCount val="1"/>
                <c:pt idx="0">
                  <c:v>전체 평균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Lit>
              <c:ptCount val="7"/>
              <c:pt idx="0">
                <c:v>문화생활 인프라</c:v>
              </c:pt>
              <c:pt idx="1">
                <c:v>일자리</c:v>
              </c:pt>
              <c:pt idx="2">
                <c:v>교통</c:v>
              </c:pt>
              <c:pt idx="3">
                <c:v>교육 인프라</c:v>
              </c:pt>
              <c:pt idx="4">
                <c:v>경제</c:v>
              </c:pt>
              <c:pt idx="5">
                <c:v>행정/복지</c:v>
              </c:pt>
              <c:pt idx="6">
                <c:v>전반적 만족도</c:v>
              </c:pt>
            </c:strLit>
          </c:cat>
          <c:val>
            <c:numRef>
              <c:f>'3차 분석'!$C$32:$I$32</c:f>
              <c:numCache>
                <c:formatCode>General</c:formatCode>
                <c:ptCount val="7"/>
                <c:pt idx="0">
                  <c:v>3.3461538461538463</c:v>
                </c:pt>
                <c:pt idx="1">
                  <c:v>3.0769230769230771</c:v>
                </c:pt>
                <c:pt idx="2">
                  <c:v>3.3461538461538463</c:v>
                </c:pt>
                <c:pt idx="3">
                  <c:v>3.2692307692307692</c:v>
                </c:pt>
                <c:pt idx="4">
                  <c:v>3.2307692307692308</c:v>
                </c:pt>
                <c:pt idx="5">
                  <c:v>3.1923076923076925</c:v>
                </c:pt>
                <c:pt idx="6">
                  <c:v>3.8076923076923075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CEF-4393-88ED-F5A1E22954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2794120"/>
        <c:axId val="492794448"/>
      </c:lineChart>
      <c:catAx>
        <c:axId val="492794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2794448"/>
        <c:crosses val="autoZero"/>
        <c:auto val="1"/>
        <c:lblAlgn val="ctr"/>
        <c:lblOffset val="100"/>
        <c:noMultiLvlLbl val="0"/>
      </c:catAx>
      <c:valAx>
        <c:axId val="492794448"/>
        <c:scaling>
          <c:orientation val="minMax"/>
          <c:min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2794120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b="1" baseline="0"/>
              <a:t>나이대별 평균 만족도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분석!$A$25</c:f>
              <c:strCache>
                <c:ptCount val="1"/>
                <c:pt idx="0">
                  <c:v>19 - 24 평균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Lit>
              <c:ptCount val="7"/>
              <c:pt idx="0">
                <c:v>문화생활 인프라</c:v>
              </c:pt>
              <c:pt idx="1">
                <c:v>일자리</c:v>
              </c:pt>
              <c:pt idx="2">
                <c:v>교통</c:v>
              </c:pt>
              <c:pt idx="3">
                <c:v>교육 인프라</c:v>
              </c:pt>
              <c:pt idx="4">
                <c:v>경제</c:v>
              </c:pt>
              <c:pt idx="5">
                <c:v>행정/복지</c:v>
              </c:pt>
              <c:pt idx="6">
                <c:v>전반적 만족도</c:v>
              </c:pt>
            </c:strLit>
          </c:cat>
          <c:val>
            <c:numRef>
              <c:f>분석!$B$25:$H$25</c:f>
              <c:numCache>
                <c:formatCode>General</c:formatCode>
                <c:ptCount val="7"/>
                <c:pt idx="0">
                  <c:v>3.5454545454545454</c:v>
                </c:pt>
                <c:pt idx="1">
                  <c:v>3.0454545454545454</c:v>
                </c:pt>
                <c:pt idx="2">
                  <c:v>3</c:v>
                </c:pt>
                <c:pt idx="3">
                  <c:v>3.3181818181818183</c:v>
                </c:pt>
                <c:pt idx="4">
                  <c:v>3.3181818181818183</c:v>
                </c:pt>
                <c:pt idx="5">
                  <c:v>3.9545454545454546</c:v>
                </c:pt>
                <c:pt idx="6">
                  <c:v>3.4444444444444446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74-40A2-A603-BE64E04E3276}"/>
            </c:ext>
          </c:extLst>
        </c:ser>
        <c:ser>
          <c:idx val="1"/>
          <c:order val="1"/>
          <c:tx>
            <c:strRef>
              <c:f>분석!$A$32</c:f>
              <c:strCache>
                <c:ptCount val="1"/>
                <c:pt idx="0">
                  <c:v>25 - 29 평균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Lit>
              <c:ptCount val="7"/>
              <c:pt idx="0">
                <c:v>문화생활 인프라</c:v>
              </c:pt>
              <c:pt idx="1">
                <c:v>일자리</c:v>
              </c:pt>
              <c:pt idx="2">
                <c:v>교통</c:v>
              </c:pt>
              <c:pt idx="3">
                <c:v>교육 인프라</c:v>
              </c:pt>
              <c:pt idx="4">
                <c:v>경제</c:v>
              </c:pt>
              <c:pt idx="5">
                <c:v>행정/복지</c:v>
              </c:pt>
              <c:pt idx="6">
                <c:v>전반적 만족도</c:v>
              </c:pt>
            </c:strLit>
          </c:cat>
          <c:val>
            <c:numRef>
              <c:f>분석!$B$32:$H$32</c:f>
              <c:numCache>
                <c:formatCode>General</c:formatCode>
                <c:ptCount val="7"/>
                <c:pt idx="0">
                  <c:v>2.5</c:v>
                </c:pt>
                <c:pt idx="1">
                  <c:v>2.8333333333333335</c:v>
                </c:pt>
                <c:pt idx="2">
                  <c:v>2.8333333333333335</c:v>
                </c:pt>
                <c:pt idx="3">
                  <c:v>2.8333333333333335</c:v>
                </c:pt>
                <c:pt idx="4">
                  <c:v>2.6666666666666665</c:v>
                </c:pt>
                <c:pt idx="5">
                  <c:v>3.5</c:v>
                </c:pt>
                <c:pt idx="6">
                  <c:v>3.3333333333333335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74-40A2-A603-BE64E04E3276}"/>
            </c:ext>
          </c:extLst>
        </c:ser>
        <c:ser>
          <c:idx val="2"/>
          <c:order val="2"/>
          <c:tx>
            <c:strRef>
              <c:f>분석!$A$44</c:f>
              <c:strCache>
                <c:ptCount val="1"/>
                <c:pt idx="0">
                  <c:v>30 - 34 평균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Lit>
              <c:ptCount val="7"/>
              <c:pt idx="0">
                <c:v>문화생활 인프라</c:v>
              </c:pt>
              <c:pt idx="1">
                <c:v>일자리</c:v>
              </c:pt>
              <c:pt idx="2">
                <c:v>교통</c:v>
              </c:pt>
              <c:pt idx="3">
                <c:v>교육 인프라</c:v>
              </c:pt>
              <c:pt idx="4">
                <c:v>경제</c:v>
              </c:pt>
              <c:pt idx="5">
                <c:v>행정/복지</c:v>
              </c:pt>
              <c:pt idx="6">
                <c:v>전반적 만족도</c:v>
              </c:pt>
            </c:strLit>
          </c:cat>
          <c:val>
            <c:numRef>
              <c:f>분석!$B$44:$H$44</c:f>
              <c:numCache>
                <c:formatCode>General</c:formatCode>
                <c:ptCount val="7"/>
                <c:pt idx="0">
                  <c:v>3.2727272727272729</c:v>
                </c:pt>
                <c:pt idx="1">
                  <c:v>3.0909090909090908</c:v>
                </c:pt>
                <c:pt idx="2">
                  <c:v>3.3636363636363638</c:v>
                </c:pt>
                <c:pt idx="3">
                  <c:v>3</c:v>
                </c:pt>
                <c:pt idx="4">
                  <c:v>2.2727272727272729</c:v>
                </c:pt>
                <c:pt idx="5">
                  <c:v>3.5454545454545454</c:v>
                </c:pt>
                <c:pt idx="6">
                  <c:v>3.9090909090909092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F74-40A2-A603-BE64E04E3276}"/>
            </c:ext>
          </c:extLst>
        </c:ser>
        <c:ser>
          <c:idx val="3"/>
          <c:order val="3"/>
          <c:tx>
            <c:strRef>
              <c:f>분석!$A$45</c:f>
              <c:strCache>
                <c:ptCount val="1"/>
                <c:pt idx="0">
                  <c:v>전체 평균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Lit>
              <c:ptCount val="7"/>
              <c:pt idx="0">
                <c:v>문화생활 인프라</c:v>
              </c:pt>
              <c:pt idx="1">
                <c:v>일자리</c:v>
              </c:pt>
              <c:pt idx="2">
                <c:v>교통</c:v>
              </c:pt>
              <c:pt idx="3">
                <c:v>교육 인프라</c:v>
              </c:pt>
              <c:pt idx="4">
                <c:v>경제</c:v>
              </c:pt>
              <c:pt idx="5">
                <c:v>행정/복지</c:v>
              </c:pt>
              <c:pt idx="6">
                <c:v>전반적 만족도</c:v>
              </c:pt>
            </c:strLit>
          </c:cat>
          <c:val>
            <c:numRef>
              <c:f>분석!$B$45:$H$45</c:f>
              <c:numCache>
                <c:formatCode>General</c:formatCode>
                <c:ptCount val="7"/>
                <c:pt idx="0">
                  <c:v>3.3076923076923075</c:v>
                </c:pt>
                <c:pt idx="1">
                  <c:v>3.0256410256410255</c:v>
                </c:pt>
                <c:pt idx="2">
                  <c:v>3.0769230769230771</c:v>
                </c:pt>
                <c:pt idx="3">
                  <c:v>3.1538461538461537</c:v>
                </c:pt>
                <c:pt idx="4">
                  <c:v>2.9230769230769229</c:v>
                </c:pt>
                <c:pt idx="5">
                  <c:v>3.7692307692307692</c:v>
                </c:pt>
                <c:pt idx="6">
                  <c:v>3.6153846153846154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F74-40A2-A603-BE64E04E32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3108680"/>
        <c:axId val="593109008"/>
      </c:lineChart>
      <c:catAx>
        <c:axId val="593108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3109008"/>
        <c:crosses val="autoZero"/>
        <c:auto val="1"/>
        <c:lblAlgn val="ctr"/>
        <c:lblOffset val="100"/>
        <c:noMultiLvlLbl val="0"/>
      </c:catAx>
      <c:valAx>
        <c:axId val="593109008"/>
        <c:scaling>
          <c:orientation val="minMax"/>
          <c:max val="4.5"/>
          <c:min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 sz="1100" baseline="0"/>
                  <a:t>만족도</a:t>
                </a:r>
                <a:endParaRPr lang="en-US" altLang="ko-KR" sz="1100" baseline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3108680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 </a:t>
            </a:r>
            <a:r>
              <a:rPr lang="ko-KR" altLang="en-US" sz="1600" b="1"/>
              <a:t>나이대별 평균 만족도</a:t>
            </a:r>
            <a:endParaRPr lang="en-US" altLang="ko-KR" sz="16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'3차 분석'!$B$12</c:f>
              <c:strCache>
                <c:ptCount val="1"/>
                <c:pt idx="0">
                  <c:v>19 - 24 평균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Lit>
              <c:ptCount val="7"/>
              <c:pt idx="0">
                <c:v>문화생활 인프라</c:v>
              </c:pt>
              <c:pt idx="1">
                <c:v>일자리</c:v>
              </c:pt>
              <c:pt idx="2">
                <c:v>교통</c:v>
              </c:pt>
              <c:pt idx="3">
                <c:v>교육 인프라</c:v>
              </c:pt>
              <c:pt idx="4">
                <c:v>경제</c:v>
              </c:pt>
              <c:pt idx="5">
                <c:v>행정/복지</c:v>
              </c:pt>
              <c:pt idx="6">
                <c:v>전반적 만족도</c:v>
              </c:pt>
            </c:strLit>
          </c:cat>
          <c:val>
            <c:numRef>
              <c:f>'3차 분석'!$C$12:$I$12</c:f>
              <c:numCache>
                <c:formatCode>General</c:formatCode>
                <c:ptCount val="7"/>
                <c:pt idx="0">
                  <c:v>3</c:v>
                </c:pt>
                <c:pt idx="1">
                  <c:v>3</c:v>
                </c:pt>
                <c:pt idx="2">
                  <c:v>3.4444444444444446</c:v>
                </c:pt>
                <c:pt idx="3">
                  <c:v>2.8888888888888888</c:v>
                </c:pt>
                <c:pt idx="4">
                  <c:v>3.6666666666666665</c:v>
                </c:pt>
                <c:pt idx="5">
                  <c:v>3.2222222222222223</c:v>
                </c:pt>
                <c:pt idx="6">
                  <c:v>3.4444444444444446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D5-42B7-AF8C-3EDC199A2795}"/>
            </c:ext>
          </c:extLst>
        </c:ser>
        <c:ser>
          <c:idx val="1"/>
          <c:order val="1"/>
          <c:tx>
            <c:strRef>
              <c:f>'3차 분석'!$B$25</c:f>
              <c:strCache>
                <c:ptCount val="1"/>
                <c:pt idx="0">
                  <c:v>25 - 29 평균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Lit>
              <c:ptCount val="7"/>
              <c:pt idx="0">
                <c:v>문화생활 인프라</c:v>
              </c:pt>
              <c:pt idx="1">
                <c:v>일자리</c:v>
              </c:pt>
              <c:pt idx="2">
                <c:v>교통</c:v>
              </c:pt>
              <c:pt idx="3">
                <c:v>교육 인프라</c:v>
              </c:pt>
              <c:pt idx="4">
                <c:v>경제</c:v>
              </c:pt>
              <c:pt idx="5">
                <c:v>행정/복지</c:v>
              </c:pt>
              <c:pt idx="6">
                <c:v>전반적 만족도</c:v>
              </c:pt>
            </c:strLit>
          </c:cat>
          <c:val>
            <c:numRef>
              <c:f>'3차 분석'!$C$25:$I$25</c:f>
              <c:numCache>
                <c:formatCode>General</c:formatCode>
                <c:ptCount val="7"/>
                <c:pt idx="0">
                  <c:v>3.5833333333333335</c:v>
                </c:pt>
                <c:pt idx="1">
                  <c:v>3</c:v>
                </c:pt>
                <c:pt idx="2">
                  <c:v>3.3333333333333335</c:v>
                </c:pt>
                <c:pt idx="3">
                  <c:v>3.4166666666666665</c:v>
                </c:pt>
                <c:pt idx="4">
                  <c:v>3.1666666666666665</c:v>
                </c:pt>
                <c:pt idx="5">
                  <c:v>3.25</c:v>
                </c:pt>
                <c:pt idx="6">
                  <c:v>3.9166666666666665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BD5-42B7-AF8C-3EDC199A2795}"/>
            </c:ext>
          </c:extLst>
        </c:ser>
        <c:ser>
          <c:idx val="2"/>
          <c:order val="2"/>
          <c:tx>
            <c:strRef>
              <c:f>'3차 분석'!$B$31</c:f>
              <c:strCache>
                <c:ptCount val="1"/>
                <c:pt idx="0">
                  <c:v>30 - 34 평균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Lit>
              <c:ptCount val="7"/>
              <c:pt idx="0">
                <c:v>문화생활 인프라</c:v>
              </c:pt>
              <c:pt idx="1">
                <c:v>일자리</c:v>
              </c:pt>
              <c:pt idx="2">
                <c:v>교통</c:v>
              </c:pt>
              <c:pt idx="3">
                <c:v>교육 인프라</c:v>
              </c:pt>
              <c:pt idx="4">
                <c:v>경제</c:v>
              </c:pt>
              <c:pt idx="5">
                <c:v>행정/복지</c:v>
              </c:pt>
              <c:pt idx="6">
                <c:v>전반적 만족도</c:v>
              </c:pt>
            </c:strLit>
          </c:cat>
          <c:val>
            <c:numRef>
              <c:f>'3차 분석'!$C$31:$I$31</c:f>
              <c:numCache>
                <c:formatCode>General</c:formatCode>
                <c:ptCount val="7"/>
                <c:pt idx="0">
                  <c:v>3.4</c:v>
                </c:pt>
                <c:pt idx="1">
                  <c:v>3.4</c:v>
                </c:pt>
                <c:pt idx="2">
                  <c:v>3.2</c:v>
                </c:pt>
                <c:pt idx="3">
                  <c:v>3.6</c:v>
                </c:pt>
                <c:pt idx="4">
                  <c:v>2.6</c:v>
                </c:pt>
                <c:pt idx="5">
                  <c:v>3</c:v>
                </c:pt>
                <c:pt idx="6">
                  <c:v>4.2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BD5-42B7-AF8C-3EDC199A2795}"/>
            </c:ext>
          </c:extLst>
        </c:ser>
        <c:ser>
          <c:idx val="3"/>
          <c:order val="3"/>
          <c:tx>
            <c:strRef>
              <c:f>'3차 분석'!$B$32</c:f>
              <c:strCache>
                <c:ptCount val="1"/>
                <c:pt idx="0">
                  <c:v>전체 평균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Lit>
              <c:ptCount val="7"/>
              <c:pt idx="0">
                <c:v>문화생활 인프라</c:v>
              </c:pt>
              <c:pt idx="1">
                <c:v>일자리</c:v>
              </c:pt>
              <c:pt idx="2">
                <c:v>교통</c:v>
              </c:pt>
              <c:pt idx="3">
                <c:v>교육 인프라</c:v>
              </c:pt>
              <c:pt idx="4">
                <c:v>경제</c:v>
              </c:pt>
              <c:pt idx="5">
                <c:v>행정/복지</c:v>
              </c:pt>
              <c:pt idx="6">
                <c:v>전반적 만족도</c:v>
              </c:pt>
            </c:strLit>
          </c:cat>
          <c:val>
            <c:numRef>
              <c:f>'3차 분석'!$C$32:$I$32</c:f>
              <c:numCache>
                <c:formatCode>General</c:formatCode>
                <c:ptCount val="7"/>
                <c:pt idx="0">
                  <c:v>3.3461538461538463</c:v>
                </c:pt>
                <c:pt idx="1">
                  <c:v>3.0769230769230771</c:v>
                </c:pt>
                <c:pt idx="2">
                  <c:v>3.3461538461538463</c:v>
                </c:pt>
                <c:pt idx="3">
                  <c:v>3.2692307692307692</c:v>
                </c:pt>
                <c:pt idx="4">
                  <c:v>3.2307692307692308</c:v>
                </c:pt>
                <c:pt idx="5">
                  <c:v>3.1923076923076925</c:v>
                </c:pt>
                <c:pt idx="6">
                  <c:v>3.8076923076923075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BD5-42B7-AF8C-3EDC199A27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2794120"/>
        <c:axId val="492794448"/>
      </c:lineChart>
      <c:catAx>
        <c:axId val="492794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2794448"/>
        <c:crosses val="autoZero"/>
        <c:auto val="1"/>
        <c:lblAlgn val="ctr"/>
        <c:lblOffset val="100"/>
        <c:noMultiLvlLbl val="0"/>
      </c:catAx>
      <c:valAx>
        <c:axId val="492794448"/>
        <c:scaling>
          <c:orientation val="minMax"/>
          <c:min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2794120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0.15669</cdr:x>
      <cdr:y>0.11986</cdr:y>
    </cdr:from>
    <cdr:to>
      <cdr:x>0.39415</cdr:x>
      <cdr:y>0.25849</cdr:y>
    </cdr:to>
    <cdr:sp macro="" textlink="">
      <cdr:nvSpPr>
        <cdr:cNvPr id="2" name="TextBox 3">
          <a:extLst xmlns:a="http://schemas.openxmlformats.org/drawingml/2006/main">
            <a:ext uri="{FF2B5EF4-FFF2-40B4-BE49-F238E27FC236}">
              <a16:creationId xmlns:a16="http://schemas.microsoft.com/office/drawing/2014/main" id="{6C28C1FC-5E8D-412F-9EE2-6B5B96E9A7CA}"/>
            </a:ext>
          </a:extLst>
        </cdr:cNvPr>
        <cdr:cNvSpPr txBox="1"/>
      </cdr:nvSpPr>
      <cdr:spPr>
        <a:xfrm xmlns:a="http://schemas.openxmlformats.org/drawingml/2006/main">
          <a:off x="733194" y="558822"/>
          <a:ext cx="1111128" cy="64633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lvl="0" indent="0" algn="l" defTabSz="914400" rtl="0" eaLnBrk="1" fontAlgn="auto" latinLnBrk="1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rPr>
            <a:t>3</a:t>
          </a:r>
          <a:r>
            <a: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rPr>
            <a:t>차 코딩</a:t>
          </a:r>
          <a:r>
            <a:rPr lang="en-US" altLang="ko-KR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rPr>
            <a:t>10</a:t>
          </a:r>
          <a:r>
            <a:rPr lang="ko-KR" altLang="en-US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rPr>
            <a:t>번</a:t>
          </a:r>
          <a:endParaRPr kumimoji="0" lang="ko-KR" altLang="en-US" sz="1800" b="0" i="0" u="none" strike="noStrike" kern="1200" cap="none" spc="0" normalizeH="0" baseline="0" noProof="0" dirty="0">
            <a:ln>
              <a:noFill/>
            </a:ln>
            <a:solidFill>
              <a:prstClr val="black"/>
            </a:solidFill>
            <a:effectLst/>
            <a:uLnTx/>
            <a:uFillTx/>
            <a:latin typeface="Calibri" panose="020F0502020204030204"/>
            <a:ea typeface="맑은 고딕" panose="020B0503020000020004" pitchFamily="50" charset="-127"/>
            <a:cs typeface="+mn-cs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372B6-6ABB-40DF-906D-DFEF92D58FCB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5CF3D-1C25-47B3-9390-9BBB09CD2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3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E4946A9-78FB-706C-76B1-15A3118D9AD8}"/>
              </a:ext>
            </a:extLst>
          </p:cNvPr>
          <p:cNvGrpSpPr/>
          <p:nvPr/>
        </p:nvGrpSpPr>
        <p:grpSpPr>
          <a:xfrm>
            <a:off x="1166673" y="1567169"/>
            <a:ext cx="7785717" cy="1407632"/>
            <a:chOff x="1119237" y="1845907"/>
            <a:chExt cx="7785717" cy="140763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8C664A9-E62E-AA51-13BE-65A68C0F5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370086" y="1845907"/>
              <a:ext cx="7299543" cy="4609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3535F5E-6EC3-1EFC-0C4D-242E308B475D}"/>
                </a:ext>
              </a:extLst>
            </p:cNvPr>
            <p:cNvSpPr txBox="1"/>
            <p:nvPr/>
          </p:nvSpPr>
          <p:spPr>
            <a:xfrm>
              <a:off x="1119237" y="1917400"/>
              <a:ext cx="778571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/>
                <a:t>창원시 청년들의 지방이탈에 대한 인식 및 실태조사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36095CB-F2BD-3104-F025-26D177608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370087" y="3207446"/>
              <a:ext cx="7299542" cy="46093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EA578D-4F67-2411-0B45-3D229DF61684}"/>
              </a:ext>
            </a:extLst>
          </p:cNvPr>
          <p:cNvSpPr txBox="1"/>
          <p:nvPr/>
        </p:nvSpPr>
        <p:spPr>
          <a:xfrm>
            <a:off x="6462944" y="3785545"/>
            <a:ext cx="26011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&lt;3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</a:p>
          <a:p>
            <a:pPr marL="457200" marR="0" lvl="1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20202275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김민규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20202215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이현주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20212196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이혜슬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20222102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황유정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20222087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손인서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277978-50AC-EB65-FB2B-B4AC72383490}"/>
              </a:ext>
            </a:extLst>
          </p:cNvPr>
          <p:cNvSpPr/>
          <p:nvPr/>
        </p:nvSpPr>
        <p:spPr>
          <a:xfrm>
            <a:off x="1693256" y="535761"/>
            <a:ext cx="6056066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err="1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지방이탈과</a:t>
            </a:r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관련한 조사항목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</a:rPr>
              <a:t>  </a:t>
            </a:r>
            <a:endParaRPr kumimoji="0" lang="en-US" altLang="ko-KR" sz="2800" b="0" i="0" u="none" strike="noStrike" kern="1200" cap="none" spc="0" normalizeH="0" baseline="0" noProof="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</p:grpSp>
      <p:pic>
        <p:nvPicPr>
          <p:cNvPr id="2" name="그림 1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1" b="3231"/>
          <a:stretch/>
        </p:blipFill>
        <p:spPr>
          <a:xfrm>
            <a:off x="296092" y="1387593"/>
            <a:ext cx="4678162" cy="5174429"/>
          </a:xfrm>
          <a:prstGeom prst="rect">
            <a:avLst/>
          </a:prstGeo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113" y="1387593"/>
            <a:ext cx="4761792" cy="5174429"/>
          </a:xfrm>
          <a:prstGeom prst="rect">
            <a:avLst/>
          </a:prstGeom>
        </p:spPr>
      </p:pic>
      <p:sp>
        <p:nvSpPr>
          <p:cNvPr id="11" name="화살표: 오른쪽 7">
            <a:extLst>
              <a:ext uri="{FF2B5EF4-FFF2-40B4-BE49-F238E27FC236}">
                <a16:creationId xmlns:a16="http://schemas.microsoft.com/office/drawing/2014/main" id="{EA826EF7-8198-21DE-AD8B-5592B90B49ED}"/>
              </a:ext>
            </a:extLst>
          </p:cNvPr>
          <p:cNvSpPr/>
          <p:nvPr/>
        </p:nvSpPr>
        <p:spPr>
          <a:xfrm>
            <a:off x="4436334" y="3364638"/>
            <a:ext cx="694198" cy="48661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91389" y="2988447"/>
            <a:ext cx="4244945" cy="752382"/>
          </a:xfrm>
          <a:prstGeom prst="ellipse">
            <a:avLst/>
          </a:prstGeom>
          <a:noFill/>
          <a:ln w="38100">
            <a:solidFill>
              <a:srgbClr val="F85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051394" y="2830313"/>
            <a:ext cx="306498" cy="346229"/>
          </a:xfrm>
          <a:prstGeom prst="ellipse">
            <a:avLst/>
          </a:prstGeom>
          <a:noFill/>
          <a:ln w="38100">
            <a:solidFill>
              <a:srgbClr val="F85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26345" y="4802820"/>
            <a:ext cx="4244945" cy="1638301"/>
          </a:xfrm>
          <a:prstGeom prst="ellipse">
            <a:avLst/>
          </a:prstGeom>
          <a:noFill/>
          <a:ln w="38100">
            <a:solidFill>
              <a:srgbClr val="F85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9231" y="682861"/>
            <a:ext cx="1809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</a:t>
            </a:r>
            <a:r>
              <a:rPr lang="ko-KR" altLang="en-US" sz="2000" b="1" dirty="0"/>
              <a:t>차</a:t>
            </a:r>
            <a:r>
              <a:rPr lang="en-US" altLang="ko-KR" sz="2000" b="1" dirty="0"/>
              <a:t>-&gt;</a:t>
            </a:r>
            <a:r>
              <a:rPr lang="ko-KR" altLang="en-US" sz="2000" b="1" dirty="0"/>
              <a:t>최종</a:t>
            </a:r>
          </a:p>
        </p:txBody>
      </p:sp>
    </p:spTree>
    <p:extLst>
      <p:ext uri="{BB962C8B-B14F-4D97-AF65-F5344CB8AC3E}">
        <p14:creationId xmlns:p14="http://schemas.microsoft.com/office/powerpoint/2010/main" val="3143525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277978-50AC-EB65-FB2B-B4AC72383490}"/>
              </a:ext>
            </a:extLst>
          </p:cNvPr>
          <p:cNvSpPr/>
          <p:nvPr/>
        </p:nvSpPr>
        <p:spPr>
          <a:xfrm>
            <a:off x="1693256" y="535761"/>
            <a:ext cx="6056066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err="1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지방이탈과</a:t>
            </a:r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관련한 조사항목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</a:rPr>
              <a:t>  </a:t>
            </a:r>
            <a:endParaRPr kumimoji="0" lang="en-US" altLang="ko-KR" sz="2800" b="0" i="0" u="none" strike="noStrike" kern="1200" cap="none" spc="0" normalizeH="0" baseline="0" noProof="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</p:grpSp>
      <p:pic>
        <p:nvPicPr>
          <p:cNvPr id="2" name="그림 1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1" b="3231"/>
          <a:stretch/>
        </p:blipFill>
        <p:spPr>
          <a:xfrm>
            <a:off x="296092" y="1387593"/>
            <a:ext cx="4678162" cy="5174429"/>
          </a:xfrm>
          <a:prstGeom prst="rect">
            <a:avLst/>
          </a:prstGeo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113" y="1387593"/>
            <a:ext cx="4761792" cy="5174429"/>
          </a:xfrm>
          <a:prstGeom prst="rect">
            <a:avLst/>
          </a:prstGeom>
        </p:spPr>
      </p:pic>
      <p:sp>
        <p:nvSpPr>
          <p:cNvPr id="11" name="화살표: 오른쪽 7">
            <a:extLst>
              <a:ext uri="{FF2B5EF4-FFF2-40B4-BE49-F238E27FC236}">
                <a16:creationId xmlns:a16="http://schemas.microsoft.com/office/drawing/2014/main" id="{EA826EF7-8198-21DE-AD8B-5592B90B49ED}"/>
              </a:ext>
            </a:extLst>
          </p:cNvPr>
          <p:cNvSpPr/>
          <p:nvPr/>
        </p:nvSpPr>
        <p:spPr>
          <a:xfrm>
            <a:off x="4436334" y="3364638"/>
            <a:ext cx="694198" cy="48661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91389" y="2988447"/>
            <a:ext cx="4244945" cy="752382"/>
          </a:xfrm>
          <a:prstGeom prst="ellipse">
            <a:avLst/>
          </a:prstGeom>
          <a:noFill/>
          <a:ln w="38100">
            <a:solidFill>
              <a:srgbClr val="F85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051394" y="2830313"/>
            <a:ext cx="306498" cy="346229"/>
          </a:xfrm>
          <a:prstGeom prst="ellipse">
            <a:avLst/>
          </a:prstGeom>
          <a:noFill/>
          <a:ln w="38100">
            <a:solidFill>
              <a:srgbClr val="F85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26345" y="4802820"/>
            <a:ext cx="4244945" cy="1638301"/>
          </a:xfrm>
          <a:prstGeom prst="ellipse">
            <a:avLst/>
          </a:prstGeom>
          <a:noFill/>
          <a:ln w="38100">
            <a:solidFill>
              <a:srgbClr val="F85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9231" y="682861"/>
            <a:ext cx="1809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</a:t>
            </a:r>
            <a:r>
              <a:rPr lang="ko-KR" altLang="en-US" sz="2000" b="1" dirty="0"/>
              <a:t>차</a:t>
            </a:r>
            <a:r>
              <a:rPr lang="en-US" altLang="ko-KR" sz="2000" b="1" dirty="0"/>
              <a:t>-&gt;</a:t>
            </a:r>
            <a:r>
              <a:rPr lang="ko-KR" altLang="en-US" sz="2000" b="1" dirty="0"/>
              <a:t>최종</a:t>
            </a:r>
          </a:p>
        </p:txBody>
      </p:sp>
    </p:spTree>
    <p:extLst>
      <p:ext uri="{BB962C8B-B14F-4D97-AF65-F5344CB8AC3E}">
        <p14:creationId xmlns:p14="http://schemas.microsoft.com/office/powerpoint/2010/main" val="2999838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</p:grpSp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9"/>
          <a:stretch/>
        </p:blipFill>
        <p:spPr>
          <a:xfrm>
            <a:off x="4776186" y="2068497"/>
            <a:ext cx="4873842" cy="3915053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7" y="2068497"/>
            <a:ext cx="4536489" cy="3915053"/>
          </a:xfrm>
          <a:prstGeom prst="rect">
            <a:avLst/>
          </a:prstGeom>
        </p:spPr>
      </p:pic>
      <p:sp>
        <p:nvSpPr>
          <p:cNvPr id="14" name="화살표: 오른쪽 7">
            <a:extLst>
              <a:ext uri="{FF2B5EF4-FFF2-40B4-BE49-F238E27FC236}">
                <a16:creationId xmlns:a16="http://schemas.microsoft.com/office/drawing/2014/main" id="{EA826EF7-8198-21DE-AD8B-5592B90B49ED}"/>
              </a:ext>
            </a:extLst>
          </p:cNvPr>
          <p:cNvSpPr/>
          <p:nvPr/>
        </p:nvSpPr>
        <p:spPr>
          <a:xfrm>
            <a:off x="4429087" y="3666477"/>
            <a:ext cx="694198" cy="48661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894774" y="5007005"/>
            <a:ext cx="2645543" cy="30184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277978-50AC-EB65-FB2B-B4AC72383490}"/>
              </a:ext>
            </a:extLst>
          </p:cNvPr>
          <p:cNvSpPr/>
          <p:nvPr/>
        </p:nvSpPr>
        <p:spPr>
          <a:xfrm>
            <a:off x="1693256" y="535761"/>
            <a:ext cx="6056066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err="1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지방이탈과</a:t>
            </a:r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관련한 조사항목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</a:rPr>
              <a:t>  </a:t>
            </a:r>
            <a:endParaRPr kumimoji="0" lang="en-US" altLang="ko-KR" sz="2800" b="0" i="0" u="none" strike="noStrike" kern="1200" cap="none" spc="0" normalizeH="0" baseline="0" noProof="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702" y="670591"/>
            <a:ext cx="2254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</a:t>
            </a:r>
            <a:r>
              <a:rPr lang="ko-KR" altLang="en-US" sz="2000" b="1" dirty="0"/>
              <a:t>차</a:t>
            </a:r>
            <a:r>
              <a:rPr lang="en-US" altLang="ko-KR" sz="2000" b="1" dirty="0"/>
              <a:t>-&gt;3</a:t>
            </a:r>
            <a:r>
              <a:rPr lang="ko-KR" altLang="en-US" sz="2000" b="1" dirty="0"/>
              <a:t>차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최종</a:t>
            </a:r>
          </a:p>
        </p:txBody>
      </p:sp>
    </p:spTree>
    <p:extLst>
      <p:ext uri="{BB962C8B-B14F-4D97-AF65-F5344CB8AC3E}">
        <p14:creationId xmlns:p14="http://schemas.microsoft.com/office/powerpoint/2010/main" val="2776951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36" y="1970843"/>
            <a:ext cx="8697295" cy="45905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3236" y="1601511"/>
            <a:ext cx="229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9-1</a:t>
            </a:r>
            <a:r>
              <a:rPr lang="ko-KR" altLang="en-US" dirty="0"/>
              <a:t>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277978-50AC-EB65-FB2B-B4AC72383490}"/>
              </a:ext>
            </a:extLst>
          </p:cNvPr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 err="1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코딩결과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052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7FE79E3-172A-4CA2-BF8F-86942DD02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59" y="1444487"/>
            <a:ext cx="5129962" cy="51556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F277978-50AC-EB65-FB2B-B4AC72383490}"/>
              </a:ext>
            </a:extLst>
          </p:cNvPr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개선방안 및 </a:t>
            </a:r>
            <a:r>
              <a:rPr kumimoji="0" lang="ko-KR" altLang="en-US" sz="3200" b="0" i="0" u="none" strike="noStrike" kern="1200" cap="none" spc="0" normalizeH="0" baseline="0" noProof="0" dirty="0" err="1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코딩결과</a:t>
            </a:r>
            <a:endParaRPr kumimoji="0" lang="en-US" altLang="ko-KR" sz="1800" b="0" i="0" u="none" strike="noStrike" kern="1200" cap="none" spc="0" normalizeH="0" baseline="0" noProof="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D66D60D6-3FCB-4AAF-A17C-F28D9FE0C5BF}"/>
              </a:ext>
            </a:extLst>
          </p:cNvPr>
          <p:cNvSpPr/>
          <p:nvPr/>
        </p:nvSpPr>
        <p:spPr>
          <a:xfrm>
            <a:off x="399168" y="4976192"/>
            <a:ext cx="1639417" cy="437321"/>
          </a:xfrm>
          <a:prstGeom prst="ellipse">
            <a:avLst/>
          </a:prstGeom>
          <a:noFill/>
          <a:ln w="38100">
            <a:solidFill>
              <a:srgbClr val="F85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54FC7DB5-F851-441A-9D5F-EF28D3E053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4229811"/>
              </p:ext>
            </p:extLst>
          </p:nvPr>
        </p:nvGraphicFramePr>
        <p:xfrm>
          <a:off x="5149438" y="1548907"/>
          <a:ext cx="4679243" cy="4662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34881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277978-50AC-EB65-FB2B-B4AC72383490}"/>
              </a:ext>
            </a:extLst>
          </p:cNvPr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개선방안 및 </a:t>
            </a:r>
            <a:r>
              <a:rPr kumimoji="0" lang="ko-KR" altLang="en-US" sz="3200" b="0" i="0" u="none" strike="noStrike" kern="1200" cap="none" spc="0" normalizeH="0" baseline="0" noProof="0" dirty="0" err="1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코딩결과</a:t>
            </a:r>
            <a:endParaRPr kumimoji="0" lang="en-US" altLang="ko-KR" sz="1800" b="0" i="0" u="none" strike="noStrike" kern="1200" cap="none" spc="0" normalizeH="0" baseline="0" noProof="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8D5ABB3-40BF-4ECF-BEC5-E858EA2F4447}"/>
              </a:ext>
            </a:extLst>
          </p:cNvPr>
          <p:cNvGrpSpPr/>
          <p:nvPr/>
        </p:nvGrpSpPr>
        <p:grpSpPr>
          <a:xfrm>
            <a:off x="-77317" y="1822496"/>
            <a:ext cx="9905998" cy="4662313"/>
            <a:chOff x="-77316" y="1343248"/>
            <a:chExt cx="9905998" cy="4662313"/>
          </a:xfrm>
        </p:grpSpPr>
        <p:graphicFrame>
          <p:nvGraphicFramePr>
            <p:cNvPr id="14" name="차트 13">
              <a:extLst>
                <a:ext uri="{FF2B5EF4-FFF2-40B4-BE49-F238E27FC236}">
                  <a16:creationId xmlns:a16="http://schemas.microsoft.com/office/drawing/2014/main" id="{C42241FE-F62A-434F-AA7B-E8D3E229340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94809337"/>
                </p:ext>
              </p:extLst>
            </p:nvPr>
          </p:nvGraphicFramePr>
          <p:xfrm>
            <a:off x="-77316" y="1343249"/>
            <a:ext cx="5328355" cy="46623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5" name="차트 14">
              <a:extLst>
                <a:ext uri="{FF2B5EF4-FFF2-40B4-BE49-F238E27FC236}">
                  <a16:creationId xmlns:a16="http://schemas.microsoft.com/office/drawing/2014/main" id="{B0EEEF5D-BB5C-4804-B266-F0BB9A9AD05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8057262"/>
                </p:ext>
              </p:extLst>
            </p:nvPr>
          </p:nvGraphicFramePr>
          <p:xfrm>
            <a:off x="5149439" y="1343248"/>
            <a:ext cx="4679243" cy="46623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AD66AA1-12C2-45BB-9A7D-79CC1862943F}"/>
              </a:ext>
            </a:extLst>
          </p:cNvPr>
          <p:cNvSpPr txBox="1"/>
          <p:nvPr/>
        </p:nvSpPr>
        <p:spPr>
          <a:xfrm>
            <a:off x="236345" y="1316311"/>
            <a:ext cx="13572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1,2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차 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사전조사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B3AB8A-189A-4EEE-9BF2-173ABAC9D400}"/>
              </a:ext>
            </a:extLst>
          </p:cNvPr>
          <p:cNvSpPr txBox="1"/>
          <p:nvPr/>
        </p:nvSpPr>
        <p:spPr>
          <a:xfrm>
            <a:off x="5149438" y="1492057"/>
            <a:ext cx="1608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차 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사전조사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A5A855-9C9B-485A-9CE9-03B924F2DF39}"/>
              </a:ext>
            </a:extLst>
          </p:cNvPr>
          <p:cNvSpPr txBox="1"/>
          <p:nvPr/>
        </p:nvSpPr>
        <p:spPr>
          <a:xfrm>
            <a:off x="571795" y="2604763"/>
            <a:ext cx="337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경제</a:t>
            </a:r>
            <a:r>
              <a:rPr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부동산 등</a:t>
            </a:r>
            <a:r>
              <a:rPr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에 대한 만족도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DEF4DA-B4BD-40AD-B0DA-3103A50EFABE}"/>
              </a:ext>
            </a:extLst>
          </p:cNvPr>
          <p:cNvSpPr txBox="1"/>
          <p:nvPr/>
        </p:nvSpPr>
        <p:spPr>
          <a:xfrm>
            <a:off x="5149438" y="2518898"/>
            <a:ext cx="382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경제</a:t>
            </a:r>
            <a:r>
              <a:rPr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물가</a:t>
            </a:r>
            <a:r>
              <a:rPr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부동산 등</a:t>
            </a:r>
            <a:r>
              <a:rPr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에 대한 만족도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1767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277978-50AC-EB65-FB2B-B4AC72383490}"/>
              </a:ext>
            </a:extLst>
          </p:cNvPr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개선 방안 및 </a:t>
            </a:r>
            <a:r>
              <a:rPr kumimoji="0" lang="ko-KR" altLang="en-US" sz="3200" b="0" i="0" u="none" strike="noStrike" kern="1200" cap="none" spc="0" normalizeH="0" baseline="0" noProof="0" dirty="0" err="1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코딩결과</a:t>
            </a:r>
            <a:endParaRPr kumimoji="0" lang="en-US" altLang="ko-KR" sz="1800" b="0" i="0" u="none" strike="noStrike" kern="1200" cap="none" spc="0" normalizeH="0" baseline="0" noProof="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4555" t="6992" r="16296" b="8470"/>
          <a:stretch/>
        </p:blipFill>
        <p:spPr>
          <a:xfrm>
            <a:off x="318897" y="3729776"/>
            <a:ext cx="4259839" cy="26829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1437" y="3995058"/>
            <a:ext cx="8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장점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4663" t="6780" r="17102" b="9651"/>
          <a:stretch/>
        </p:blipFill>
        <p:spPr>
          <a:xfrm>
            <a:off x="5031447" y="3740570"/>
            <a:ext cx="4315120" cy="261891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159405" y="3911932"/>
            <a:ext cx="8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단점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0A54D1-90B6-444F-B89C-40DFFCDD2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9305" y="1409178"/>
            <a:ext cx="7218527" cy="222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85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277978-50AC-EB65-FB2B-B4AC72383490}"/>
              </a:ext>
            </a:extLst>
          </p:cNvPr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개선 방안</a:t>
            </a:r>
            <a:endParaRPr kumimoji="0" lang="en-US" altLang="ko-KR" sz="1800" b="0" i="0" u="none" strike="noStrike" kern="1200" cap="none" spc="0" normalizeH="0" baseline="0" noProof="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61" y="1831006"/>
            <a:ext cx="4686954" cy="41725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201" y="1642667"/>
            <a:ext cx="4346461" cy="4474048"/>
          </a:xfrm>
          <a:prstGeom prst="rect">
            <a:avLst/>
          </a:prstGeom>
        </p:spPr>
      </p:pic>
      <p:sp>
        <p:nvSpPr>
          <p:cNvPr id="4" name="곱셈 기호 3"/>
          <p:cNvSpPr/>
          <p:nvPr/>
        </p:nvSpPr>
        <p:spPr>
          <a:xfrm>
            <a:off x="1933914" y="2734322"/>
            <a:ext cx="514904" cy="62143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5004437" y="3664258"/>
            <a:ext cx="408373" cy="50602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12810" y="2831977"/>
            <a:ext cx="1760347" cy="8966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26097" y="4086642"/>
            <a:ext cx="417251" cy="15931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26097" y="5268851"/>
            <a:ext cx="488272" cy="1376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4431" y="646782"/>
            <a:ext cx="2254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</a:t>
            </a:r>
            <a:r>
              <a:rPr lang="ko-KR" altLang="en-US" sz="2000" b="1" dirty="0"/>
              <a:t>차</a:t>
            </a:r>
            <a:r>
              <a:rPr lang="en-US" altLang="ko-KR" sz="2000" b="1" dirty="0"/>
              <a:t>-&gt;3</a:t>
            </a:r>
            <a:r>
              <a:rPr lang="ko-KR" altLang="en-US" sz="2000" b="1" dirty="0"/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3406387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277978-50AC-EB65-FB2B-B4AC72383490}"/>
              </a:ext>
            </a:extLst>
          </p:cNvPr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코딩 결과</a:t>
            </a:r>
            <a:endParaRPr kumimoji="0" lang="en-US" altLang="ko-KR" sz="1800" b="0" i="0" u="none" strike="noStrike" kern="1200" cap="none" spc="0" normalizeH="0" baseline="0" noProof="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318" t="7771" r="16331" b="3242"/>
          <a:stretch/>
        </p:blipFill>
        <p:spPr>
          <a:xfrm>
            <a:off x="346229" y="1877370"/>
            <a:ext cx="4545368" cy="3591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4409" r="17189"/>
          <a:stretch/>
        </p:blipFill>
        <p:spPr>
          <a:xfrm>
            <a:off x="5015883" y="1877369"/>
            <a:ext cx="4651198" cy="35912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4905" y="2068497"/>
            <a:ext cx="108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차 코딩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번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94917" y="1924714"/>
            <a:ext cx="108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차 코딩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12-1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1255420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</p:grpSp>
      <p:pic>
        <p:nvPicPr>
          <p:cNvPr id="2" name="그림 1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111" b="6589"/>
          <a:stretch/>
        </p:blipFill>
        <p:spPr>
          <a:xfrm>
            <a:off x="4834872" y="2796465"/>
            <a:ext cx="4610969" cy="3597225"/>
          </a:xfrm>
          <a:prstGeom prst="rect">
            <a:avLst/>
          </a:prstGeo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63" y="1582895"/>
            <a:ext cx="4257832" cy="4810795"/>
          </a:xfrm>
          <a:prstGeom prst="rect">
            <a:avLst/>
          </a:prstGeom>
        </p:spPr>
      </p:pic>
      <p:sp>
        <p:nvSpPr>
          <p:cNvPr id="15" name="화살표: 오른쪽 7">
            <a:extLst>
              <a:ext uri="{FF2B5EF4-FFF2-40B4-BE49-F238E27FC236}">
                <a16:creationId xmlns:a16="http://schemas.microsoft.com/office/drawing/2014/main" id="{EA826EF7-8198-21DE-AD8B-5592B90B49ED}"/>
              </a:ext>
            </a:extLst>
          </p:cNvPr>
          <p:cNvSpPr/>
          <p:nvPr/>
        </p:nvSpPr>
        <p:spPr>
          <a:xfrm>
            <a:off x="4374190" y="3205827"/>
            <a:ext cx="694198" cy="48661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401048" y="2187754"/>
            <a:ext cx="308401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C00000"/>
                </a:solidFill>
              </a:rPr>
              <a:t>1~2</a:t>
            </a:r>
            <a:r>
              <a:rPr lang="ko-KR" altLang="en-US" sz="2500" b="1" dirty="0">
                <a:solidFill>
                  <a:srgbClr val="C00000"/>
                </a:solidFill>
              </a:rPr>
              <a:t>차 </a:t>
            </a:r>
            <a:r>
              <a:rPr lang="en-US" altLang="ko-KR" sz="2500" b="1" dirty="0">
                <a:solidFill>
                  <a:srgbClr val="C00000"/>
                </a:solidFill>
              </a:rPr>
              <a:t>14</a:t>
            </a:r>
            <a:r>
              <a:rPr lang="ko-KR" altLang="en-US" sz="2500" b="1" dirty="0">
                <a:solidFill>
                  <a:srgbClr val="C00000"/>
                </a:solidFill>
              </a:rPr>
              <a:t>번 삭제</a:t>
            </a:r>
            <a:endParaRPr lang="en-US" altLang="ko-KR" sz="2500" b="1" dirty="0">
              <a:solidFill>
                <a:srgbClr val="C00000"/>
              </a:solidFill>
            </a:endParaRPr>
          </a:p>
          <a:p>
            <a:endParaRPr lang="en-US" altLang="ko-KR" sz="2500" b="1" dirty="0">
              <a:solidFill>
                <a:srgbClr val="C00000"/>
              </a:solidFill>
            </a:endParaRPr>
          </a:p>
          <a:p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t="68528" r="13113"/>
          <a:stretch/>
        </p:blipFill>
        <p:spPr>
          <a:xfrm>
            <a:off x="4935984" y="3622089"/>
            <a:ext cx="4421080" cy="257452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277978-50AC-EB65-FB2B-B4AC72383490}"/>
              </a:ext>
            </a:extLst>
          </p:cNvPr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개선 방안</a:t>
            </a:r>
            <a:endParaRPr kumimoji="0" lang="en-US" altLang="ko-KR" sz="1800" b="0" i="0" u="none" strike="noStrike" kern="1200" cap="none" spc="0" normalizeH="0" baseline="0" noProof="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4431" y="646782"/>
            <a:ext cx="2254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</a:t>
            </a:r>
            <a:r>
              <a:rPr lang="ko-KR" altLang="en-US" sz="2000" b="1" dirty="0"/>
              <a:t>차</a:t>
            </a:r>
            <a:r>
              <a:rPr lang="en-US" altLang="ko-KR" sz="2000" b="1" dirty="0"/>
              <a:t>-&gt;3</a:t>
            </a:r>
            <a:r>
              <a:rPr lang="ko-KR" altLang="en-US" sz="2000" b="1" dirty="0"/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38157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277978-50AC-EB65-FB2B-B4AC72383490}"/>
              </a:ext>
            </a:extLst>
          </p:cNvPr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32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목차 </a:t>
            </a:r>
            <a:r>
              <a:rPr lang="ko-KR" altLang="en-US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endParaRPr lang="en-US" altLang="ko-KR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81235" y="2192784"/>
            <a:ext cx="578824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ko-KR" altLang="en-US" sz="2800" dirty="0"/>
              <a:t>인적사항</a:t>
            </a:r>
            <a:endParaRPr lang="en-US" altLang="ko-KR" sz="2800" dirty="0"/>
          </a:p>
          <a:p>
            <a:pPr marL="342900" indent="-342900">
              <a:buFont typeface="+mj-lt"/>
              <a:buAutoNum type="arabicParenR"/>
            </a:pPr>
            <a:endParaRPr lang="en-US" altLang="ko-KR" sz="2800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sz="2800" dirty="0"/>
              <a:t>인식조사</a:t>
            </a:r>
            <a:endParaRPr lang="en-US" altLang="ko-KR" sz="2800" dirty="0"/>
          </a:p>
          <a:p>
            <a:pPr marL="342900" indent="-342900">
              <a:buFont typeface="+mj-lt"/>
              <a:buAutoNum type="arabicParenR"/>
            </a:pPr>
            <a:endParaRPr lang="en-US" altLang="ko-KR" sz="2800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sz="2800" dirty="0" err="1"/>
              <a:t>지방이탈과</a:t>
            </a:r>
            <a:r>
              <a:rPr lang="ko-KR" altLang="en-US" sz="2800" dirty="0"/>
              <a:t> 관련한 조사항목</a:t>
            </a:r>
            <a:endParaRPr lang="en-US" altLang="ko-KR" sz="2800" dirty="0"/>
          </a:p>
          <a:p>
            <a:pPr marL="342900" indent="-342900">
              <a:buFont typeface="+mj-lt"/>
              <a:buAutoNum type="arabicParenR"/>
            </a:pPr>
            <a:endParaRPr lang="en-US" altLang="ko-KR" sz="2800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sz="2800" dirty="0"/>
              <a:t>개선방안</a:t>
            </a:r>
            <a:endParaRPr lang="en-US" altLang="ko-KR" sz="2800" dirty="0"/>
          </a:p>
          <a:p>
            <a:pPr marL="342900" indent="-342900">
              <a:buFont typeface="+mj-lt"/>
              <a:buAutoNum type="arabicParenR"/>
            </a:pPr>
            <a:endParaRPr lang="en-US" altLang="ko-KR" dirty="0"/>
          </a:p>
          <a:p>
            <a:pPr marL="342900" indent="-342900">
              <a:buFont typeface="+mj-lt"/>
              <a:buAutoNum type="arabicParenR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824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277978-50AC-EB65-FB2B-B4AC72383490}"/>
              </a:ext>
            </a:extLst>
          </p:cNvPr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</p:grp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249" y="1316311"/>
            <a:ext cx="4744080" cy="5279361"/>
          </a:xfrm>
          <a:prstGeom prst="rect">
            <a:avLst/>
          </a:prstGeo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60"/>
          <a:stretch/>
        </p:blipFill>
        <p:spPr>
          <a:xfrm>
            <a:off x="209226" y="2434896"/>
            <a:ext cx="4670021" cy="2536160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4675061" y="3449963"/>
            <a:ext cx="408373" cy="50602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796750" y="2653259"/>
            <a:ext cx="324622" cy="284813"/>
          </a:xfrm>
          <a:prstGeom prst="ellipse">
            <a:avLst/>
          </a:prstGeom>
          <a:noFill/>
          <a:ln w="38100">
            <a:solidFill>
              <a:srgbClr val="F85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090366" y="5231567"/>
            <a:ext cx="321083" cy="299803"/>
          </a:xfrm>
          <a:prstGeom prst="ellipse">
            <a:avLst/>
          </a:prstGeom>
          <a:noFill/>
          <a:ln w="38100">
            <a:solidFill>
              <a:srgbClr val="F85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277978-50AC-EB65-FB2B-B4AC72383490}"/>
              </a:ext>
            </a:extLst>
          </p:cNvPr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개선 방안</a:t>
            </a:r>
            <a:endParaRPr kumimoji="0" lang="en-US" altLang="ko-KR" sz="1800" b="0" i="0" u="none" strike="noStrike" kern="1200" cap="none" spc="0" normalizeH="0" baseline="0" noProof="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4431" y="646782"/>
            <a:ext cx="2254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</a:t>
            </a:r>
            <a:r>
              <a:rPr lang="ko-KR" altLang="en-US" sz="2000" b="1" dirty="0"/>
              <a:t>차</a:t>
            </a:r>
            <a:r>
              <a:rPr lang="en-US" altLang="ko-KR" sz="2000" b="1" dirty="0"/>
              <a:t>-&gt;</a:t>
            </a:r>
            <a:r>
              <a:rPr lang="ko-KR" altLang="en-US" sz="2000" b="1" dirty="0"/>
              <a:t>최종</a:t>
            </a:r>
          </a:p>
        </p:txBody>
      </p:sp>
    </p:spTree>
    <p:extLst>
      <p:ext uri="{BB962C8B-B14F-4D97-AF65-F5344CB8AC3E}">
        <p14:creationId xmlns:p14="http://schemas.microsoft.com/office/powerpoint/2010/main" val="3586544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</p:grpSp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185" y="1387462"/>
            <a:ext cx="4855396" cy="5048857"/>
          </a:xfrm>
          <a:prstGeom prst="rect">
            <a:avLst/>
          </a:prstGeom>
        </p:spPr>
      </p:pic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16" y="2331392"/>
            <a:ext cx="4556169" cy="3096057"/>
          </a:xfrm>
          <a:prstGeom prst="rect">
            <a:avLst/>
          </a:prstGeom>
        </p:spPr>
      </p:pic>
      <p:sp>
        <p:nvSpPr>
          <p:cNvPr id="11" name="화살표: 오른쪽 7">
            <a:extLst>
              <a:ext uri="{FF2B5EF4-FFF2-40B4-BE49-F238E27FC236}">
                <a16:creationId xmlns:a16="http://schemas.microsoft.com/office/drawing/2014/main" id="{EA826EF7-8198-21DE-AD8B-5592B90B49ED}"/>
              </a:ext>
            </a:extLst>
          </p:cNvPr>
          <p:cNvSpPr/>
          <p:nvPr/>
        </p:nvSpPr>
        <p:spPr>
          <a:xfrm>
            <a:off x="4161126" y="3452046"/>
            <a:ext cx="694198" cy="48661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693013" y="2876010"/>
            <a:ext cx="324622" cy="284813"/>
          </a:xfrm>
          <a:prstGeom prst="ellipse">
            <a:avLst/>
          </a:prstGeom>
          <a:noFill/>
          <a:ln w="38100">
            <a:solidFill>
              <a:srgbClr val="F85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613874" y="5000074"/>
            <a:ext cx="324622" cy="284813"/>
          </a:xfrm>
          <a:prstGeom prst="ellipse">
            <a:avLst/>
          </a:prstGeom>
          <a:noFill/>
          <a:ln w="38100">
            <a:solidFill>
              <a:srgbClr val="F85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62897" y="2390633"/>
            <a:ext cx="324622" cy="284813"/>
          </a:xfrm>
          <a:prstGeom prst="ellipse">
            <a:avLst/>
          </a:prstGeom>
          <a:noFill/>
          <a:ln w="38100">
            <a:solidFill>
              <a:srgbClr val="F85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62897" y="4016726"/>
            <a:ext cx="324622" cy="284813"/>
          </a:xfrm>
          <a:prstGeom prst="ellipse">
            <a:avLst/>
          </a:prstGeom>
          <a:noFill/>
          <a:ln w="38100">
            <a:solidFill>
              <a:srgbClr val="F85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277978-50AC-EB65-FB2B-B4AC72383490}"/>
              </a:ext>
            </a:extLst>
          </p:cNvPr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개선 방안</a:t>
            </a:r>
            <a:endParaRPr kumimoji="0" lang="en-US" altLang="ko-KR" sz="1800" b="0" i="0" u="none" strike="noStrike" kern="1200" cap="none" spc="0" normalizeH="0" baseline="0" noProof="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4431" y="646782"/>
            <a:ext cx="2254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</a:t>
            </a:r>
            <a:r>
              <a:rPr lang="ko-KR" altLang="en-US" sz="2000" b="1" dirty="0"/>
              <a:t>차</a:t>
            </a:r>
            <a:r>
              <a:rPr lang="en-US" altLang="ko-KR" sz="2000" b="1" dirty="0"/>
              <a:t>-&gt;</a:t>
            </a:r>
            <a:r>
              <a:rPr lang="ko-KR" altLang="en-US" sz="2000" b="1" dirty="0"/>
              <a:t>최종</a:t>
            </a:r>
          </a:p>
        </p:txBody>
      </p:sp>
    </p:spTree>
    <p:extLst>
      <p:ext uri="{BB962C8B-B14F-4D97-AF65-F5344CB8AC3E}">
        <p14:creationId xmlns:p14="http://schemas.microsoft.com/office/powerpoint/2010/main" val="2930340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277978-50AC-EB65-FB2B-B4AC72383490}"/>
              </a:ext>
            </a:extLst>
          </p:cNvPr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개선 방안</a:t>
            </a:r>
            <a:endParaRPr kumimoji="0" lang="en-US" altLang="ko-KR" sz="1800" b="0" i="0" u="none" strike="noStrike" kern="1200" cap="none" spc="0" normalizeH="0" baseline="0" noProof="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4431" y="646782"/>
            <a:ext cx="2254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</a:t>
            </a:r>
            <a:r>
              <a:rPr lang="ko-KR" altLang="en-US" sz="2000" b="1" dirty="0"/>
              <a:t>차</a:t>
            </a:r>
            <a:r>
              <a:rPr lang="en-US" altLang="ko-KR" sz="2000" b="1" dirty="0"/>
              <a:t>-&gt;</a:t>
            </a:r>
            <a:r>
              <a:rPr lang="ko-KR" altLang="en-US" sz="2000" b="1" dirty="0"/>
              <a:t>최종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366365-88EB-46CA-9BF9-47FE1FC1D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79" y="1702920"/>
            <a:ext cx="6947381" cy="450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75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349" y="1755421"/>
            <a:ext cx="7009199" cy="1569660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96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Medium" pitchFamily="34" charset="-127"/>
                <a:ea typeface="Noto Sans CJK KR Medium" pitchFamily="34" charset="-127"/>
              </a:rPr>
              <a:t>감사합니다</a:t>
            </a:r>
            <a:r>
              <a:rPr lang="en-US" altLang="ko-KR" sz="96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Medium" pitchFamily="34" charset="-127"/>
                <a:ea typeface="Noto Sans CJK KR Medium" pitchFamily="34" charset="-127"/>
              </a:rPr>
              <a:t>!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687781" y="3806861"/>
            <a:ext cx="4790993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en-US" altLang="ko-KR" sz="40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[</a:t>
            </a:r>
            <a:r>
              <a:rPr lang="ko-KR" altLang="en-US" sz="40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통계조사실습</a:t>
            </a:r>
            <a:r>
              <a:rPr lang="en-US" altLang="ko-KR" sz="40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]</a:t>
            </a:r>
            <a:r>
              <a:rPr lang="ko-KR" altLang="en-US" sz="40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en-US" altLang="ko-KR" sz="40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3</a:t>
            </a:r>
            <a:r>
              <a:rPr lang="ko-KR" altLang="en-US" sz="40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조</a:t>
            </a:r>
            <a:endParaRPr lang="en-US" altLang="ko-KR" sz="40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FDD7834-F399-3078-4542-ACCE46581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30013" y="4498649"/>
            <a:ext cx="4432321" cy="4727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2A20FAC-932D-2D3A-4A63-37DE6AF4D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968095" y="3199076"/>
            <a:ext cx="6457705" cy="12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2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277978-50AC-EB65-FB2B-B4AC72383490}"/>
              </a:ext>
            </a:extLst>
          </p:cNvPr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인적사항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</p:grp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027" y="1431842"/>
            <a:ext cx="4286994" cy="5019055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76" y="1431842"/>
            <a:ext cx="4358245" cy="3080781"/>
          </a:xfrm>
          <a:prstGeom prst="rect">
            <a:avLst/>
          </a:prstGeom>
        </p:spPr>
      </p:pic>
      <p:sp>
        <p:nvSpPr>
          <p:cNvPr id="18" name="화살표: 오른쪽 7">
            <a:extLst>
              <a:ext uri="{FF2B5EF4-FFF2-40B4-BE49-F238E27FC236}">
                <a16:creationId xmlns:a16="http://schemas.microsoft.com/office/drawing/2014/main" id="{EA826EF7-8198-21DE-AD8B-5592B90B49ED}"/>
              </a:ext>
            </a:extLst>
          </p:cNvPr>
          <p:cNvSpPr/>
          <p:nvPr/>
        </p:nvSpPr>
        <p:spPr>
          <a:xfrm>
            <a:off x="4498033" y="3222594"/>
            <a:ext cx="694198" cy="48661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27509" y="3524435"/>
            <a:ext cx="4417623" cy="110310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667131" y="5805996"/>
            <a:ext cx="878888" cy="3462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1702" y="670591"/>
            <a:ext cx="2254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</a:t>
            </a:r>
            <a:r>
              <a:rPr lang="ko-KR" altLang="en-US" sz="2000" b="1" dirty="0"/>
              <a:t>차</a:t>
            </a:r>
            <a:r>
              <a:rPr lang="en-US" altLang="ko-KR" sz="2000" b="1" dirty="0"/>
              <a:t>-&gt;3</a:t>
            </a:r>
            <a:r>
              <a:rPr lang="ko-KR" altLang="en-US" sz="2000" b="1" dirty="0"/>
              <a:t>차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최종</a:t>
            </a:r>
          </a:p>
        </p:txBody>
      </p:sp>
    </p:spTree>
    <p:extLst>
      <p:ext uri="{BB962C8B-B14F-4D97-AF65-F5344CB8AC3E}">
        <p14:creationId xmlns:p14="http://schemas.microsoft.com/office/powerpoint/2010/main" val="354658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277978-50AC-EB65-FB2B-B4AC72383490}"/>
              </a:ext>
            </a:extLst>
          </p:cNvPr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인적사항 </a:t>
            </a:r>
            <a:r>
              <a:rPr lang="ko-KR" altLang="en-US" sz="3200" dirty="0" err="1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코딩결과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5075" b="7173"/>
          <a:stretch/>
        </p:blipFill>
        <p:spPr>
          <a:xfrm>
            <a:off x="337351" y="1837678"/>
            <a:ext cx="4483224" cy="46607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5452"/>
          <a:stretch/>
        </p:blipFill>
        <p:spPr>
          <a:xfrm>
            <a:off x="5007006" y="1837678"/>
            <a:ext cx="4545368" cy="4660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9495" y="1514512"/>
            <a:ext cx="108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차 코딩 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07005" y="1468346"/>
            <a:ext cx="1091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차 코딩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324917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277978-50AC-EB65-FB2B-B4AC72383490}"/>
              </a:ext>
            </a:extLst>
          </p:cNvPr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인식조사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299" y="1464242"/>
            <a:ext cx="4382583" cy="490606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33" y="1464242"/>
            <a:ext cx="4811502" cy="4906060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433586" y="4476566"/>
            <a:ext cx="4244945" cy="752382"/>
          </a:xfrm>
          <a:prstGeom prst="ellipse">
            <a:avLst/>
          </a:prstGeom>
          <a:noFill/>
          <a:ln w="38100">
            <a:solidFill>
              <a:srgbClr val="F85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96442" y="5738675"/>
            <a:ext cx="4637291" cy="752382"/>
          </a:xfrm>
          <a:prstGeom prst="ellipse">
            <a:avLst/>
          </a:prstGeom>
          <a:noFill/>
          <a:ln w="38100">
            <a:solidFill>
              <a:srgbClr val="F85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205299" y="4335627"/>
            <a:ext cx="4244945" cy="752382"/>
          </a:xfrm>
          <a:prstGeom prst="ellipse">
            <a:avLst/>
          </a:prstGeom>
          <a:noFill/>
          <a:ln w="38100">
            <a:solidFill>
              <a:srgbClr val="F85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5090188" y="5418042"/>
            <a:ext cx="4322202" cy="914808"/>
          </a:xfrm>
          <a:prstGeom prst="ellipse">
            <a:avLst/>
          </a:prstGeom>
          <a:noFill/>
          <a:ln w="38100">
            <a:solidFill>
              <a:srgbClr val="F85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화살표: 오른쪽 7">
            <a:extLst>
              <a:ext uri="{FF2B5EF4-FFF2-40B4-BE49-F238E27FC236}">
                <a16:creationId xmlns:a16="http://schemas.microsoft.com/office/drawing/2014/main" id="{EA826EF7-8198-21DE-AD8B-5592B90B49ED}"/>
              </a:ext>
            </a:extLst>
          </p:cNvPr>
          <p:cNvSpPr/>
          <p:nvPr/>
        </p:nvSpPr>
        <p:spPr>
          <a:xfrm>
            <a:off x="4852449" y="3712939"/>
            <a:ext cx="551188" cy="47488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81702" y="670591"/>
            <a:ext cx="2254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</a:t>
            </a:r>
            <a:r>
              <a:rPr lang="ko-KR" altLang="en-US" sz="2000" b="1" dirty="0"/>
              <a:t>차</a:t>
            </a:r>
            <a:r>
              <a:rPr lang="en-US" altLang="ko-KR" sz="2000" b="1" dirty="0"/>
              <a:t>-&gt;3</a:t>
            </a:r>
            <a:r>
              <a:rPr lang="ko-KR" altLang="en-US" sz="2000" b="1" dirty="0"/>
              <a:t>차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최종</a:t>
            </a:r>
          </a:p>
        </p:txBody>
      </p:sp>
    </p:spTree>
    <p:extLst>
      <p:ext uri="{BB962C8B-B14F-4D97-AF65-F5344CB8AC3E}">
        <p14:creationId xmlns:p14="http://schemas.microsoft.com/office/powerpoint/2010/main" val="295593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277978-50AC-EB65-FB2B-B4AC72383490}"/>
              </a:ext>
            </a:extLst>
          </p:cNvPr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인식조사 </a:t>
            </a:r>
            <a:r>
              <a:rPr kumimoji="0" lang="ko-KR" altLang="en-US" sz="3200" b="0" i="0" u="none" strike="noStrike" kern="1200" cap="none" spc="0" normalizeH="0" baseline="0" noProof="0" dirty="0" err="1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코딩결과</a:t>
            </a:r>
            <a:endParaRPr kumimoji="0" lang="en-US" altLang="ko-KR" sz="1800" b="0" i="0" u="none" strike="noStrike" kern="1200" cap="none" spc="0" normalizeH="0" baseline="0" noProof="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5006"/>
          <a:stretch/>
        </p:blipFill>
        <p:spPr>
          <a:xfrm>
            <a:off x="426127" y="1645824"/>
            <a:ext cx="4323426" cy="47910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r="16273"/>
          <a:stretch/>
        </p:blipFill>
        <p:spPr>
          <a:xfrm>
            <a:off x="4857803" y="1645825"/>
            <a:ext cx="4786972" cy="47910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1436" y="1736291"/>
            <a:ext cx="1047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차 코딩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번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12672" y="1659847"/>
            <a:ext cx="1099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차 코딩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5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92300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277978-50AC-EB65-FB2B-B4AC72383490}"/>
              </a:ext>
            </a:extLst>
          </p:cNvPr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인식조사 </a:t>
            </a:r>
            <a:r>
              <a:rPr kumimoji="0" lang="ko-KR" altLang="en-US" sz="3200" b="0" i="0" u="none" strike="noStrike" kern="1200" cap="none" spc="0" normalizeH="0" baseline="0" noProof="0" dirty="0" err="1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코딩결과</a:t>
            </a:r>
            <a:endParaRPr kumimoji="0" lang="en-US" altLang="ko-KR" sz="1800" b="0" i="0" u="none" strike="noStrike" kern="1200" cap="none" spc="0" normalizeH="0" baseline="0" noProof="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4152" t="-2965" r="14259" b="567"/>
          <a:stretch/>
        </p:blipFill>
        <p:spPr>
          <a:xfrm>
            <a:off x="1653838" y="1441564"/>
            <a:ext cx="6629028" cy="49059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93254" y="1528440"/>
            <a:ext cx="1111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차 코딩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196542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277978-50AC-EB65-FB2B-B4AC72383490}"/>
              </a:ext>
            </a:extLst>
          </p:cNvPr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</p:grp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6" y="1431842"/>
            <a:ext cx="4488873" cy="4955311"/>
          </a:xfrm>
          <a:prstGeom prst="rect">
            <a:avLst/>
          </a:prstGeom>
        </p:spPr>
      </p:pic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09" y="4290869"/>
            <a:ext cx="4934639" cy="21338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53000" y="3603539"/>
            <a:ext cx="3879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7</a:t>
            </a:r>
            <a:r>
              <a:rPr lang="ko-KR" altLang="en-US" b="1" dirty="0">
                <a:solidFill>
                  <a:srgbClr val="C00000"/>
                </a:solidFill>
              </a:rPr>
              <a:t>번</a:t>
            </a:r>
            <a:r>
              <a:rPr lang="en-US" altLang="ko-KR" b="1" dirty="0">
                <a:solidFill>
                  <a:srgbClr val="C00000"/>
                </a:solidFill>
              </a:rPr>
              <a:t>~8-3</a:t>
            </a:r>
            <a:r>
              <a:rPr lang="ko-KR" altLang="en-US" b="1" dirty="0">
                <a:solidFill>
                  <a:srgbClr val="C00000"/>
                </a:solidFill>
              </a:rPr>
              <a:t>번은 그대로</a:t>
            </a:r>
            <a:endParaRPr lang="en-US" altLang="ko-KR" b="1" dirty="0">
              <a:solidFill>
                <a:srgbClr val="C00000"/>
              </a:solidFill>
            </a:endParaRPr>
          </a:p>
          <a:p>
            <a:r>
              <a:rPr lang="en-US" altLang="ko-KR" b="1" dirty="0">
                <a:solidFill>
                  <a:srgbClr val="C00000"/>
                </a:solidFill>
              </a:rPr>
              <a:t>8-4~8-5</a:t>
            </a:r>
            <a:r>
              <a:rPr lang="ko-KR" altLang="en-US" b="1" dirty="0">
                <a:solidFill>
                  <a:srgbClr val="C00000"/>
                </a:solidFill>
              </a:rPr>
              <a:t>번 새로운 문항 추가</a:t>
            </a:r>
          </a:p>
        </p:txBody>
      </p:sp>
      <p:sp>
        <p:nvSpPr>
          <p:cNvPr id="14" name="화살표: 오른쪽 7">
            <a:extLst>
              <a:ext uri="{FF2B5EF4-FFF2-40B4-BE49-F238E27FC236}">
                <a16:creationId xmlns:a16="http://schemas.microsoft.com/office/drawing/2014/main" id="{EA826EF7-8198-21DE-AD8B-5592B90B49ED}"/>
              </a:ext>
            </a:extLst>
          </p:cNvPr>
          <p:cNvSpPr/>
          <p:nvPr/>
        </p:nvSpPr>
        <p:spPr>
          <a:xfrm>
            <a:off x="4162257" y="3989736"/>
            <a:ext cx="674888" cy="60226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9231" y="682861"/>
            <a:ext cx="1809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</a:t>
            </a:r>
            <a:r>
              <a:rPr lang="ko-KR" altLang="en-US" sz="2000" b="1" dirty="0"/>
              <a:t>차</a:t>
            </a:r>
            <a:r>
              <a:rPr lang="en-US" altLang="ko-KR" sz="2000" b="1" dirty="0"/>
              <a:t>-&gt;3</a:t>
            </a:r>
            <a:r>
              <a:rPr lang="ko-KR" altLang="en-US" sz="2000" b="1" dirty="0"/>
              <a:t>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277978-50AC-EB65-FB2B-B4AC72383490}"/>
              </a:ext>
            </a:extLst>
          </p:cNvPr>
          <p:cNvSpPr/>
          <p:nvPr/>
        </p:nvSpPr>
        <p:spPr>
          <a:xfrm>
            <a:off x="1693256" y="535761"/>
            <a:ext cx="6056066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err="1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지방이탈과</a:t>
            </a:r>
            <a:r>
              <a:rPr lang="ko-KR" altLang="en-US" sz="28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관련한 조사항목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</a:rPr>
              <a:t>  </a:t>
            </a:r>
            <a:endParaRPr kumimoji="0" lang="en-US" altLang="ko-KR" sz="2800" b="0" i="0" u="none" strike="noStrike" kern="1200" cap="none" spc="0" normalizeH="0" baseline="0" noProof="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3BCA22-5430-4144-AA48-B2070A47A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3875" y="1418413"/>
            <a:ext cx="4999709" cy="1565800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079C367A-372B-4194-8485-13EA8B67D972}"/>
              </a:ext>
            </a:extLst>
          </p:cNvPr>
          <p:cNvSpPr/>
          <p:nvPr/>
        </p:nvSpPr>
        <p:spPr>
          <a:xfrm>
            <a:off x="5303184" y="2019408"/>
            <a:ext cx="501267" cy="346229"/>
          </a:xfrm>
          <a:prstGeom prst="ellipse">
            <a:avLst/>
          </a:prstGeom>
          <a:noFill/>
          <a:ln w="38100">
            <a:solidFill>
              <a:srgbClr val="F85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60E481F-265E-4967-AA9B-EFB2D35A0E98}"/>
              </a:ext>
            </a:extLst>
          </p:cNvPr>
          <p:cNvSpPr/>
          <p:nvPr/>
        </p:nvSpPr>
        <p:spPr>
          <a:xfrm>
            <a:off x="778236" y="1673179"/>
            <a:ext cx="501267" cy="346229"/>
          </a:xfrm>
          <a:prstGeom prst="ellipse">
            <a:avLst/>
          </a:prstGeom>
          <a:noFill/>
          <a:ln w="38100">
            <a:solidFill>
              <a:srgbClr val="F85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960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277978-50AC-EB65-FB2B-B4AC72383490}"/>
              </a:ext>
            </a:extLst>
          </p:cNvPr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 err="1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코딩결과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4847" r="16104"/>
          <a:stretch/>
        </p:blipFill>
        <p:spPr>
          <a:xfrm>
            <a:off x="648070" y="1780881"/>
            <a:ext cx="8733999" cy="47192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4905" y="1411549"/>
            <a:ext cx="75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7</a:t>
            </a:r>
            <a:r>
              <a:rPr lang="ko-KR" altLang="en-US" dirty="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1484207903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3905</TotalTime>
  <Words>404</Words>
  <Application>Microsoft Office PowerPoint</Application>
  <PresentationFormat>A4 용지(210x297mm)</PresentationFormat>
  <Paragraphs>163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Noto Sans CJK KR DemiLight</vt:lpstr>
      <vt:lpstr>Noto Sans CJK KR Medium</vt:lpstr>
      <vt:lpstr>맑은 고딕</vt:lpstr>
      <vt:lpstr>Arial</vt:lpstr>
      <vt:lpstr>Calibri</vt:lpstr>
      <vt:lpstr>Calibri Light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오지현</cp:lastModifiedBy>
  <cp:revision>586</cp:revision>
  <dcterms:created xsi:type="dcterms:W3CDTF">2017-09-07T10:48:07Z</dcterms:created>
  <dcterms:modified xsi:type="dcterms:W3CDTF">2024-05-28T04:25:28Z</dcterms:modified>
</cp:coreProperties>
</file>