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42"/>
  </p:notesMasterIdLst>
  <p:sldIdLst>
    <p:sldId id="287" r:id="rId2"/>
    <p:sldId id="386" r:id="rId3"/>
    <p:sldId id="387" r:id="rId4"/>
    <p:sldId id="370" r:id="rId5"/>
    <p:sldId id="388" r:id="rId6"/>
    <p:sldId id="389" r:id="rId7"/>
    <p:sldId id="392" r:id="rId8"/>
    <p:sldId id="426" r:id="rId9"/>
    <p:sldId id="393" r:id="rId10"/>
    <p:sldId id="394" r:id="rId11"/>
    <p:sldId id="396" r:id="rId12"/>
    <p:sldId id="416" r:id="rId13"/>
    <p:sldId id="395" r:id="rId14"/>
    <p:sldId id="427" r:id="rId15"/>
    <p:sldId id="397" r:id="rId16"/>
    <p:sldId id="398" r:id="rId17"/>
    <p:sldId id="399" r:id="rId18"/>
    <p:sldId id="400" r:id="rId19"/>
    <p:sldId id="401" r:id="rId20"/>
    <p:sldId id="402" r:id="rId21"/>
    <p:sldId id="403" r:id="rId22"/>
    <p:sldId id="404" r:id="rId23"/>
    <p:sldId id="405" r:id="rId24"/>
    <p:sldId id="419" r:id="rId25"/>
    <p:sldId id="406" r:id="rId26"/>
    <p:sldId id="407" r:id="rId27"/>
    <p:sldId id="408" r:id="rId28"/>
    <p:sldId id="424" r:id="rId29"/>
    <p:sldId id="410" r:id="rId30"/>
    <p:sldId id="411" r:id="rId31"/>
    <p:sldId id="425" r:id="rId32"/>
    <p:sldId id="413" r:id="rId33"/>
    <p:sldId id="414" r:id="rId34"/>
    <p:sldId id="423" r:id="rId35"/>
    <p:sldId id="415" r:id="rId36"/>
    <p:sldId id="420" r:id="rId37"/>
    <p:sldId id="421" r:id="rId38"/>
    <p:sldId id="422" r:id="rId39"/>
    <p:sldId id="417" r:id="rId40"/>
    <p:sldId id="368" r:id="rId41"/>
  </p:sldIdLst>
  <p:sldSz cx="9906000" cy="6858000" type="A4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1833400A-5B78-44E6-BEA1-671BF08E1ADE}">
          <p14:sldIdLst>
            <p14:sldId id="287"/>
            <p14:sldId id="386"/>
            <p14:sldId id="387"/>
            <p14:sldId id="370"/>
            <p14:sldId id="388"/>
            <p14:sldId id="389"/>
            <p14:sldId id="392"/>
            <p14:sldId id="426"/>
            <p14:sldId id="393"/>
            <p14:sldId id="394"/>
            <p14:sldId id="396"/>
            <p14:sldId id="416"/>
            <p14:sldId id="395"/>
            <p14:sldId id="427"/>
            <p14:sldId id="397"/>
            <p14:sldId id="398"/>
            <p14:sldId id="399"/>
            <p14:sldId id="400"/>
            <p14:sldId id="401"/>
            <p14:sldId id="402"/>
            <p14:sldId id="403"/>
            <p14:sldId id="404"/>
            <p14:sldId id="405"/>
            <p14:sldId id="419"/>
            <p14:sldId id="406"/>
            <p14:sldId id="407"/>
            <p14:sldId id="408"/>
            <p14:sldId id="424"/>
            <p14:sldId id="410"/>
            <p14:sldId id="411"/>
            <p14:sldId id="425"/>
            <p14:sldId id="413"/>
            <p14:sldId id="414"/>
            <p14:sldId id="423"/>
            <p14:sldId id="415"/>
            <p14:sldId id="420"/>
            <p14:sldId id="421"/>
            <p14:sldId id="422"/>
            <p14:sldId id="417"/>
            <p14:sldId id="368"/>
          </p14:sldIdLst>
        </p14:section>
        <p14:section name="제목 없는 구역" id="{1F3226E9-55F3-4EEB-81B6-E09316438B8B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8" userDrawn="1">
          <p15:clr>
            <a:srgbClr val="A4A3A4"/>
          </p15:clr>
        </p15:guide>
        <p15:guide id="2" pos="212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3A3A3A"/>
    <a:srgbClr val="EDB61B"/>
    <a:srgbClr val="E4DB2C"/>
    <a:srgbClr val="F5B14D"/>
    <a:srgbClr val="F8566D"/>
    <a:srgbClr val="F9BD8B"/>
    <a:srgbClr val="F8B074"/>
    <a:srgbClr val="F69240"/>
    <a:srgbClr val="F6E4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18" autoAdjust="0"/>
    <p:restoredTop sz="94158" autoAdjust="0"/>
  </p:normalViewPr>
  <p:slideViewPr>
    <p:cSldViewPr snapToGrid="0">
      <p:cViewPr varScale="1">
        <p:scale>
          <a:sx n="108" d="100"/>
          <a:sy n="108" d="100"/>
        </p:scale>
        <p:origin x="1842" y="9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-3216" y="-96"/>
      </p:cViewPr>
      <p:guideLst>
        <p:guide orient="horz" pos="3108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5372B6-6ABB-40DF-906D-DFEF92D58FCB}" type="datetimeFigureOut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95325" y="739775"/>
            <a:ext cx="534511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35CF3D-1C25-47B3-9390-9BBB09CD2B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132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35CF3D-1C25-47B3-9390-9BBB09CD2B34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0743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35CF3D-1C25-47B3-9390-9BBB09CD2B34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7056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35CF3D-1C25-47B3-9390-9BBB09CD2B3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708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2024-06-07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0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2024-06-07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435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4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40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2024-06-07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133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2024-06-07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515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81" y="1709744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81" y="4589469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2024-06-07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327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2024-06-07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549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365129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2024-06-07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304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2024-06-07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362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2024-06-07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042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31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30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2024-06-07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754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31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30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2024-06-07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266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40" y="365129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40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6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2024-06-07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5" y="6356356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6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30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E4946A9-78FB-706C-76B1-15A3118D9AD8}"/>
              </a:ext>
            </a:extLst>
          </p:cNvPr>
          <p:cNvGrpSpPr/>
          <p:nvPr/>
        </p:nvGrpSpPr>
        <p:grpSpPr>
          <a:xfrm>
            <a:off x="1166673" y="1567169"/>
            <a:ext cx="7785717" cy="1407632"/>
            <a:chOff x="1119237" y="1845907"/>
            <a:chExt cx="7785717" cy="1407632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28C664A9-E62E-AA51-13BE-65A68C0F5A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1370086" y="1845907"/>
              <a:ext cx="7299543" cy="46093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3535F5E-6EC3-1EFC-0C4D-242E308B475D}"/>
                </a:ext>
              </a:extLst>
            </p:cNvPr>
            <p:cNvSpPr txBox="1"/>
            <p:nvPr/>
          </p:nvSpPr>
          <p:spPr>
            <a:xfrm>
              <a:off x="1119237" y="1917400"/>
              <a:ext cx="7785717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000" dirty="0"/>
                <a:t>창원시 청년들의 지방이탈에 대한 인식 및 실태조사</a:t>
              </a:r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936095CB-F2BD-3104-F025-26D177608C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1370087" y="3207446"/>
              <a:ext cx="7299542" cy="46093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2EA578D-4F67-2411-0B45-3D229DF61684}"/>
              </a:ext>
            </a:extLst>
          </p:cNvPr>
          <p:cNvSpPr txBox="1"/>
          <p:nvPr/>
        </p:nvSpPr>
        <p:spPr>
          <a:xfrm>
            <a:off x="6462944" y="3883200"/>
            <a:ext cx="2601157" cy="2124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1" indent="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20202275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김민규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457200" marR="0" lvl="1" indent="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20202215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이현주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457200" marR="0" lvl="1" indent="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20212196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이혜슬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457200" marR="0" lvl="1" indent="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20222102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황유정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457200" marR="0" lvl="1" indent="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20222087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손인서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43E21F-83F0-D9BE-0A9A-2F88BE8ACFB8}"/>
              </a:ext>
            </a:extLst>
          </p:cNvPr>
          <p:cNvSpPr txBox="1"/>
          <p:nvPr/>
        </p:nvSpPr>
        <p:spPr>
          <a:xfrm>
            <a:off x="6490903" y="3349407"/>
            <a:ext cx="254523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500" dirty="0"/>
              <a:t>3</a:t>
            </a:r>
            <a:r>
              <a:rPr lang="ko-KR" altLang="en-US" sz="3500" dirty="0"/>
              <a:t>조</a:t>
            </a:r>
          </a:p>
        </p:txBody>
      </p:sp>
    </p:spTree>
    <p:extLst>
      <p:ext uri="{BB962C8B-B14F-4D97-AF65-F5344CB8AC3E}">
        <p14:creationId xmlns:p14="http://schemas.microsoft.com/office/powerpoint/2010/main" val="1685858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C05031F3-88B5-20B3-2F50-0A4D42CF7312}"/>
              </a:ext>
            </a:extLst>
          </p:cNvPr>
          <p:cNvGrpSpPr/>
          <p:nvPr/>
        </p:nvGrpSpPr>
        <p:grpSpPr>
          <a:xfrm>
            <a:off x="7251289" y="462116"/>
            <a:ext cx="2492477" cy="856759"/>
            <a:chOff x="7251289" y="462116"/>
            <a:chExt cx="2492477" cy="85675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264B4B1-B462-E3E7-6BCB-47BD1F0FC13D}"/>
                </a:ext>
              </a:extLst>
            </p:cNvPr>
            <p:cNvSpPr txBox="1"/>
            <p:nvPr/>
          </p:nvSpPr>
          <p:spPr>
            <a:xfrm>
              <a:off x="7251289" y="462116"/>
              <a:ext cx="11700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시작시간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EA88E3C-13F8-2F00-9CA2-C957821684EA}"/>
                </a:ext>
              </a:extLst>
            </p:cNvPr>
            <p:cNvSpPr txBox="1"/>
            <p:nvPr/>
          </p:nvSpPr>
          <p:spPr>
            <a:xfrm>
              <a:off x="7251289" y="949543"/>
              <a:ext cx="11700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종료시간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7C74ABE-4B46-A464-865D-46F36477E3A6}"/>
                </a:ext>
              </a:extLst>
            </p:cNvPr>
            <p:cNvSpPr txBox="1"/>
            <p:nvPr/>
          </p:nvSpPr>
          <p:spPr>
            <a:xfrm>
              <a:off x="8327917" y="462116"/>
              <a:ext cx="14158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     시       분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66EC3AE-90FD-0C6C-3CBC-6018C76B325E}"/>
                </a:ext>
              </a:extLst>
            </p:cNvPr>
            <p:cNvSpPr txBox="1"/>
            <p:nvPr/>
          </p:nvSpPr>
          <p:spPr>
            <a:xfrm>
              <a:off x="8327916" y="946979"/>
              <a:ext cx="14158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     시       분</a:t>
              </a: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2448818" y="549434"/>
            <a:ext cx="4544942" cy="584775"/>
          </a:xfrm>
          <a:prstGeom prst="rect">
            <a:avLst/>
          </a:prstGeom>
          <a:noFill/>
          <a:ln>
            <a:noFill/>
          </a:ln>
        </p:spPr>
        <p:txBody>
          <a:bodyPr vert="horz" wrap="square">
            <a:spAutoFit/>
          </a:bodyPr>
          <a:lstStyle/>
          <a:p>
            <a:pPr algn="ctr"/>
            <a:r>
              <a:rPr lang="ko-KR" altLang="en-US" sz="3200" dirty="0">
                <a:ln>
                  <a:gradFill>
                    <a:gsLst>
                      <a:gs pos="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5400000" scaled="0"/>
                  </a:gradFill>
                </a:ln>
                <a:solidFill>
                  <a:srgbClr val="3A3A3A"/>
                </a:solidFill>
                <a:latin typeface="Noto Sans CJK KR DemiLight" pitchFamily="34" charset="-127"/>
                <a:ea typeface="Noto Sans CJK KR DemiLight" pitchFamily="34" charset="-127"/>
              </a:rPr>
              <a:t>인식조사 분석결과</a:t>
            </a:r>
            <a:endParaRPr lang="en-US" altLang="ko-KR" dirty="0">
              <a:ln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0"/>
                </a:gradFill>
              </a:ln>
              <a:solidFill>
                <a:srgbClr val="3A3A3A"/>
              </a:solidFill>
              <a:latin typeface="Noto Sans CJK KR DemiLight" pitchFamily="34" charset="-127"/>
              <a:ea typeface="Noto Sans CJK KR DemiLight" pitchFamily="34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7796" y="1401458"/>
            <a:ext cx="6390547" cy="262115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/>
          <a:srcRect r="5243" b="5732"/>
          <a:stretch/>
        </p:blipFill>
        <p:spPr>
          <a:xfrm>
            <a:off x="1577796" y="4058123"/>
            <a:ext cx="6390547" cy="2486367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3393871" y="5245100"/>
            <a:ext cx="887896" cy="352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818094" y="5609177"/>
            <a:ext cx="887505" cy="3554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321175" y="6003925"/>
            <a:ext cx="690095" cy="3430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8060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C05031F3-88B5-20B3-2F50-0A4D42CF7312}"/>
              </a:ext>
            </a:extLst>
          </p:cNvPr>
          <p:cNvGrpSpPr/>
          <p:nvPr/>
        </p:nvGrpSpPr>
        <p:grpSpPr>
          <a:xfrm>
            <a:off x="7251289" y="462116"/>
            <a:ext cx="2492477" cy="856759"/>
            <a:chOff x="7251289" y="462116"/>
            <a:chExt cx="2492477" cy="85675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264B4B1-B462-E3E7-6BCB-47BD1F0FC13D}"/>
                </a:ext>
              </a:extLst>
            </p:cNvPr>
            <p:cNvSpPr txBox="1"/>
            <p:nvPr/>
          </p:nvSpPr>
          <p:spPr>
            <a:xfrm>
              <a:off x="7251289" y="462116"/>
              <a:ext cx="11700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시작시간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EA88E3C-13F8-2F00-9CA2-C957821684EA}"/>
                </a:ext>
              </a:extLst>
            </p:cNvPr>
            <p:cNvSpPr txBox="1"/>
            <p:nvPr/>
          </p:nvSpPr>
          <p:spPr>
            <a:xfrm>
              <a:off x="7251289" y="949543"/>
              <a:ext cx="11700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종료시간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7C74ABE-4B46-A464-865D-46F36477E3A6}"/>
                </a:ext>
              </a:extLst>
            </p:cNvPr>
            <p:cNvSpPr txBox="1"/>
            <p:nvPr/>
          </p:nvSpPr>
          <p:spPr>
            <a:xfrm>
              <a:off x="8327917" y="462116"/>
              <a:ext cx="14158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     시       분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66EC3AE-90FD-0C6C-3CBC-6018C76B325E}"/>
                </a:ext>
              </a:extLst>
            </p:cNvPr>
            <p:cNvSpPr txBox="1"/>
            <p:nvPr/>
          </p:nvSpPr>
          <p:spPr>
            <a:xfrm>
              <a:off x="8327916" y="946979"/>
              <a:ext cx="14158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     시       분</a:t>
              </a: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1972492" y="359752"/>
            <a:ext cx="5003074" cy="954107"/>
          </a:xfrm>
          <a:prstGeom prst="rect">
            <a:avLst/>
          </a:prstGeom>
          <a:noFill/>
          <a:ln>
            <a:noFill/>
          </a:ln>
        </p:spPr>
        <p:txBody>
          <a:bodyPr vert="horz" wrap="square">
            <a:spAutoFit/>
          </a:bodyPr>
          <a:lstStyle/>
          <a:p>
            <a:pPr algn="ctr"/>
            <a:r>
              <a:rPr lang="ko-KR" altLang="en-US" sz="2800" dirty="0" err="1">
                <a:ln>
                  <a:gradFill>
                    <a:gsLst>
                      <a:gs pos="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5400000" scaled="0"/>
                  </a:gradFill>
                </a:ln>
                <a:solidFill>
                  <a:srgbClr val="3A3A3A"/>
                </a:solidFill>
                <a:latin typeface="Noto Sans CJK KR DemiLight" pitchFamily="34" charset="-127"/>
                <a:ea typeface="Noto Sans CJK KR DemiLight" pitchFamily="34" charset="-127"/>
              </a:rPr>
              <a:t>지방이탈</a:t>
            </a:r>
            <a:r>
              <a:rPr lang="ko-KR" altLang="en-US" sz="2800" dirty="0">
                <a:ln>
                  <a:gradFill>
                    <a:gsLst>
                      <a:gs pos="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5400000" scaled="0"/>
                  </a:gradFill>
                </a:ln>
                <a:solidFill>
                  <a:srgbClr val="3A3A3A"/>
                </a:solidFill>
                <a:latin typeface="Noto Sans CJK KR DemiLight" pitchFamily="34" charset="-127"/>
                <a:ea typeface="Noto Sans CJK KR DemiLight" pitchFamily="34" charset="-127"/>
              </a:rPr>
              <a:t> 관련 조사항목 </a:t>
            </a:r>
            <a:endParaRPr lang="en-US" altLang="ko-KR" sz="2800" dirty="0">
              <a:ln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0"/>
                </a:gradFill>
              </a:ln>
              <a:solidFill>
                <a:srgbClr val="3A3A3A"/>
              </a:solidFill>
              <a:latin typeface="Noto Sans CJK KR DemiLight" pitchFamily="34" charset="-127"/>
              <a:ea typeface="Noto Sans CJK KR DemiLight" pitchFamily="34" charset="-127"/>
            </a:endParaRPr>
          </a:p>
          <a:p>
            <a:pPr algn="ctr"/>
            <a:r>
              <a:rPr lang="ko-KR" altLang="en-US" sz="2800" dirty="0">
                <a:ln>
                  <a:gradFill>
                    <a:gsLst>
                      <a:gs pos="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5400000" scaled="0"/>
                  </a:gradFill>
                </a:ln>
                <a:solidFill>
                  <a:srgbClr val="3A3A3A"/>
                </a:solidFill>
                <a:latin typeface="Noto Sans CJK KR DemiLight" pitchFamily="34" charset="-127"/>
                <a:ea typeface="Noto Sans CJK KR DemiLight" pitchFamily="34" charset="-127"/>
              </a:rPr>
              <a:t>분석결과</a:t>
            </a:r>
            <a:endParaRPr lang="en-US" altLang="ko-KR" sz="1600" dirty="0">
              <a:ln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0"/>
                </a:gradFill>
              </a:ln>
              <a:solidFill>
                <a:srgbClr val="3A3A3A"/>
              </a:solidFill>
              <a:latin typeface="Noto Sans CJK KR DemiLight" pitchFamily="34" charset="-127"/>
              <a:ea typeface="Noto Sans CJK KR DemiLight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167" y="1431954"/>
            <a:ext cx="6862188" cy="294756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5167" y="4479460"/>
            <a:ext cx="7036160" cy="2105319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3558988" y="5329989"/>
            <a:ext cx="1658471" cy="2908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623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C05031F3-88B5-20B3-2F50-0A4D42CF7312}"/>
              </a:ext>
            </a:extLst>
          </p:cNvPr>
          <p:cNvGrpSpPr/>
          <p:nvPr/>
        </p:nvGrpSpPr>
        <p:grpSpPr>
          <a:xfrm>
            <a:off x="7251289" y="462116"/>
            <a:ext cx="2492477" cy="856759"/>
            <a:chOff x="7251289" y="462116"/>
            <a:chExt cx="2492477" cy="85675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264B4B1-B462-E3E7-6BCB-47BD1F0FC13D}"/>
                </a:ext>
              </a:extLst>
            </p:cNvPr>
            <p:cNvSpPr txBox="1"/>
            <p:nvPr/>
          </p:nvSpPr>
          <p:spPr>
            <a:xfrm>
              <a:off x="7251289" y="462116"/>
              <a:ext cx="11700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시작시간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EA88E3C-13F8-2F00-9CA2-C957821684EA}"/>
                </a:ext>
              </a:extLst>
            </p:cNvPr>
            <p:cNvSpPr txBox="1"/>
            <p:nvPr/>
          </p:nvSpPr>
          <p:spPr>
            <a:xfrm>
              <a:off x="7251289" y="949543"/>
              <a:ext cx="11700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종료시간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7C74ABE-4B46-A464-865D-46F36477E3A6}"/>
                </a:ext>
              </a:extLst>
            </p:cNvPr>
            <p:cNvSpPr txBox="1"/>
            <p:nvPr/>
          </p:nvSpPr>
          <p:spPr>
            <a:xfrm>
              <a:off x="8327917" y="462116"/>
              <a:ext cx="14158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     시       분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66EC3AE-90FD-0C6C-3CBC-6018C76B325E}"/>
                </a:ext>
              </a:extLst>
            </p:cNvPr>
            <p:cNvSpPr txBox="1"/>
            <p:nvPr/>
          </p:nvSpPr>
          <p:spPr>
            <a:xfrm>
              <a:off x="8327916" y="946979"/>
              <a:ext cx="14158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     시       분</a:t>
              </a: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1943416" y="362204"/>
            <a:ext cx="5003074" cy="954107"/>
          </a:xfrm>
          <a:prstGeom prst="rect">
            <a:avLst/>
          </a:prstGeom>
          <a:noFill/>
          <a:ln>
            <a:noFill/>
          </a:ln>
        </p:spPr>
        <p:txBody>
          <a:bodyPr vert="horz" wrap="square">
            <a:spAutoFit/>
          </a:bodyPr>
          <a:lstStyle/>
          <a:p>
            <a:pPr algn="ctr"/>
            <a:r>
              <a:rPr lang="ko-KR" altLang="en-US" sz="2800" dirty="0" err="1">
                <a:ln>
                  <a:gradFill>
                    <a:gsLst>
                      <a:gs pos="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5400000" scaled="0"/>
                  </a:gradFill>
                </a:ln>
                <a:solidFill>
                  <a:srgbClr val="3A3A3A"/>
                </a:solidFill>
                <a:latin typeface="Noto Sans CJK KR DemiLight" pitchFamily="34" charset="-127"/>
                <a:ea typeface="Noto Sans CJK KR DemiLight" pitchFamily="34" charset="-127"/>
              </a:rPr>
              <a:t>지방이탈</a:t>
            </a:r>
            <a:r>
              <a:rPr lang="ko-KR" altLang="en-US" sz="2800" dirty="0">
                <a:ln>
                  <a:gradFill>
                    <a:gsLst>
                      <a:gs pos="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5400000" scaled="0"/>
                  </a:gradFill>
                </a:ln>
                <a:solidFill>
                  <a:srgbClr val="3A3A3A"/>
                </a:solidFill>
                <a:latin typeface="Noto Sans CJK KR DemiLight" pitchFamily="34" charset="-127"/>
                <a:ea typeface="Noto Sans CJK KR DemiLight" pitchFamily="34" charset="-127"/>
              </a:rPr>
              <a:t> 관련 조사항목 </a:t>
            </a:r>
            <a:endParaRPr lang="en-US" altLang="ko-KR" sz="2800" dirty="0">
              <a:ln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0"/>
                </a:gradFill>
              </a:ln>
              <a:solidFill>
                <a:srgbClr val="3A3A3A"/>
              </a:solidFill>
              <a:latin typeface="Noto Sans CJK KR DemiLight" pitchFamily="34" charset="-127"/>
              <a:ea typeface="Noto Sans CJK KR DemiLight" pitchFamily="34" charset="-127"/>
            </a:endParaRPr>
          </a:p>
          <a:p>
            <a:pPr algn="ctr"/>
            <a:r>
              <a:rPr lang="ko-KR" altLang="en-US" sz="2800" dirty="0">
                <a:ln>
                  <a:gradFill>
                    <a:gsLst>
                      <a:gs pos="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5400000" scaled="0"/>
                  </a:gradFill>
                </a:ln>
                <a:solidFill>
                  <a:srgbClr val="3A3A3A"/>
                </a:solidFill>
                <a:latin typeface="Noto Sans CJK KR DemiLight" pitchFamily="34" charset="-127"/>
                <a:ea typeface="Noto Sans CJK KR DemiLight" pitchFamily="34" charset="-127"/>
              </a:rPr>
              <a:t>분석결과</a:t>
            </a:r>
            <a:endParaRPr lang="en-US" altLang="ko-KR" sz="1600" dirty="0">
              <a:ln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0"/>
                </a:gradFill>
              </a:ln>
              <a:solidFill>
                <a:srgbClr val="3A3A3A"/>
              </a:solidFill>
              <a:latin typeface="Noto Sans CJK KR DemiLight" pitchFamily="34" charset="-127"/>
              <a:ea typeface="Noto Sans CJK KR DemiLight" pitchFamily="34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670" y="1431842"/>
            <a:ext cx="8165792" cy="5089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135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C05031F3-88B5-20B3-2F50-0A4D42CF7312}"/>
              </a:ext>
            </a:extLst>
          </p:cNvPr>
          <p:cNvGrpSpPr/>
          <p:nvPr/>
        </p:nvGrpSpPr>
        <p:grpSpPr>
          <a:xfrm>
            <a:off x="7251289" y="462116"/>
            <a:ext cx="2492477" cy="856759"/>
            <a:chOff x="7251289" y="462116"/>
            <a:chExt cx="2492477" cy="85675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264B4B1-B462-E3E7-6BCB-47BD1F0FC13D}"/>
                </a:ext>
              </a:extLst>
            </p:cNvPr>
            <p:cNvSpPr txBox="1"/>
            <p:nvPr/>
          </p:nvSpPr>
          <p:spPr>
            <a:xfrm>
              <a:off x="7251289" y="462116"/>
              <a:ext cx="11700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시작시간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EA88E3C-13F8-2F00-9CA2-C957821684EA}"/>
                </a:ext>
              </a:extLst>
            </p:cNvPr>
            <p:cNvSpPr txBox="1"/>
            <p:nvPr/>
          </p:nvSpPr>
          <p:spPr>
            <a:xfrm>
              <a:off x="7251289" y="949543"/>
              <a:ext cx="11700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종료시간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7C74ABE-4B46-A464-865D-46F36477E3A6}"/>
                </a:ext>
              </a:extLst>
            </p:cNvPr>
            <p:cNvSpPr txBox="1"/>
            <p:nvPr/>
          </p:nvSpPr>
          <p:spPr>
            <a:xfrm>
              <a:off x="8327917" y="462116"/>
              <a:ext cx="14158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     시       분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66EC3AE-90FD-0C6C-3CBC-6018C76B325E}"/>
                </a:ext>
              </a:extLst>
            </p:cNvPr>
            <p:cNvSpPr txBox="1"/>
            <p:nvPr/>
          </p:nvSpPr>
          <p:spPr>
            <a:xfrm>
              <a:off x="8327916" y="946979"/>
              <a:ext cx="14158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     시       분</a:t>
              </a: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1972492" y="359752"/>
            <a:ext cx="5003074" cy="954107"/>
          </a:xfrm>
          <a:prstGeom prst="rect">
            <a:avLst/>
          </a:prstGeom>
          <a:noFill/>
          <a:ln>
            <a:noFill/>
          </a:ln>
        </p:spPr>
        <p:txBody>
          <a:bodyPr vert="horz" wrap="square">
            <a:spAutoFit/>
          </a:bodyPr>
          <a:lstStyle/>
          <a:p>
            <a:pPr algn="ctr"/>
            <a:r>
              <a:rPr lang="ko-KR" altLang="en-US" sz="2800" dirty="0" err="1">
                <a:ln>
                  <a:gradFill>
                    <a:gsLst>
                      <a:gs pos="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5400000" scaled="0"/>
                  </a:gradFill>
                </a:ln>
                <a:solidFill>
                  <a:srgbClr val="3A3A3A"/>
                </a:solidFill>
                <a:latin typeface="Noto Sans CJK KR DemiLight" pitchFamily="34" charset="-127"/>
                <a:ea typeface="Noto Sans CJK KR DemiLight" pitchFamily="34" charset="-127"/>
              </a:rPr>
              <a:t>지방이탈</a:t>
            </a:r>
            <a:r>
              <a:rPr lang="ko-KR" altLang="en-US" sz="2800" dirty="0">
                <a:ln>
                  <a:gradFill>
                    <a:gsLst>
                      <a:gs pos="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5400000" scaled="0"/>
                  </a:gradFill>
                </a:ln>
                <a:solidFill>
                  <a:srgbClr val="3A3A3A"/>
                </a:solidFill>
                <a:latin typeface="Noto Sans CJK KR DemiLight" pitchFamily="34" charset="-127"/>
                <a:ea typeface="Noto Sans CJK KR DemiLight" pitchFamily="34" charset="-127"/>
              </a:rPr>
              <a:t> 관련 조사항목 </a:t>
            </a:r>
            <a:endParaRPr lang="en-US" altLang="ko-KR" sz="2800" dirty="0">
              <a:ln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0"/>
                </a:gradFill>
              </a:ln>
              <a:solidFill>
                <a:srgbClr val="3A3A3A"/>
              </a:solidFill>
              <a:latin typeface="Noto Sans CJK KR DemiLight" pitchFamily="34" charset="-127"/>
              <a:ea typeface="Noto Sans CJK KR DemiLight" pitchFamily="34" charset="-127"/>
            </a:endParaRPr>
          </a:p>
          <a:p>
            <a:pPr algn="ctr"/>
            <a:r>
              <a:rPr lang="ko-KR" altLang="en-US" sz="2800" dirty="0">
                <a:ln>
                  <a:gradFill>
                    <a:gsLst>
                      <a:gs pos="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5400000" scaled="0"/>
                  </a:gradFill>
                </a:ln>
                <a:solidFill>
                  <a:srgbClr val="3A3A3A"/>
                </a:solidFill>
                <a:latin typeface="Noto Sans CJK KR DemiLight" pitchFamily="34" charset="-127"/>
                <a:ea typeface="Noto Sans CJK KR DemiLight" pitchFamily="34" charset="-127"/>
              </a:rPr>
              <a:t>분석결과</a:t>
            </a:r>
            <a:endParaRPr lang="en-US" altLang="ko-KR" sz="1600" dirty="0">
              <a:ln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0"/>
                </a:gradFill>
              </a:ln>
              <a:solidFill>
                <a:srgbClr val="3A3A3A"/>
              </a:solidFill>
              <a:latin typeface="Noto Sans CJK KR DemiLight" pitchFamily="34" charset="-127"/>
              <a:ea typeface="Noto Sans CJK KR DemiLight" pitchFamily="34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0681" y="1372907"/>
            <a:ext cx="6745491" cy="2808458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0681" y="4245429"/>
            <a:ext cx="6745491" cy="2359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4338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C05031F3-88B5-20B3-2F50-0A4D42CF7312}"/>
              </a:ext>
            </a:extLst>
          </p:cNvPr>
          <p:cNvGrpSpPr/>
          <p:nvPr/>
        </p:nvGrpSpPr>
        <p:grpSpPr>
          <a:xfrm>
            <a:off x="7251289" y="462116"/>
            <a:ext cx="2492477" cy="856759"/>
            <a:chOff x="7251289" y="462116"/>
            <a:chExt cx="2492477" cy="85675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264B4B1-B462-E3E7-6BCB-47BD1F0FC13D}"/>
                </a:ext>
              </a:extLst>
            </p:cNvPr>
            <p:cNvSpPr txBox="1"/>
            <p:nvPr/>
          </p:nvSpPr>
          <p:spPr>
            <a:xfrm>
              <a:off x="7251289" y="462116"/>
              <a:ext cx="11700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시작시간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EA88E3C-13F8-2F00-9CA2-C957821684EA}"/>
                </a:ext>
              </a:extLst>
            </p:cNvPr>
            <p:cNvSpPr txBox="1"/>
            <p:nvPr/>
          </p:nvSpPr>
          <p:spPr>
            <a:xfrm>
              <a:off x="7251289" y="949543"/>
              <a:ext cx="11700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종료시간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7C74ABE-4B46-A464-865D-46F36477E3A6}"/>
                </a:ext>
              </a:extLst>
            </p:cNvPr>
            <p:cNvSpPr txBox="1"/>
            <p:nvPr/>
          </p:nvSpPr>
          <p:spPr>
            <a:xfrm>
              <a:off x="8327917" y="462116"/>
              <a:ext cx="14158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     시       분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66EC3AE-90FD-0C6C-3CBC-6018C76B325E}"/>
                </a:ext>
              </a:extLst>
            </p:cNvPr>
            <p:cNvSpPr txBox="1"/>
            <p:nvPr/>
          </p:nvSpPr>
          <p:spPr>
            <a:xfrm>
              <a:off x="8327916" y="946979"/>
              <a:ext cx="14158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     시       분</a:t>
              </a: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1972492" y="359752"/>
            <a:ext cx="5003074" cy="954107"/>
          </a:xfrm>
          <a:prstGeom prst="rect">
            <a:avLst/>
          </a:prstGeom>
          <a:noFill/>
          <a:ln>
            <a:noFill/>
          </a:ln>
        </p:spPr>
        <p:txBody>
          <a:bodyPr vert="horz" wrap="square">
            <a:spAutoFit/>
          </a:bodyPr>
          <a:lstStyle/>
          <a:p>
            <a:pPr algn="ctr"/>
            <a:r>
              <a:rPr lang="ko-KR" altLang="en-US" sz="2800" dirty="0" err="1">
                <a:ln>
                  <a:gradFill>
                    <a:gsLst>
                      <a:gs pos="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5400000" scaled="0"/>
                  </a:gradFill>
                </a:ln>
                <a:solidFill>
                  <a:srgbClr val="3A3A3A"/>
                </a:solidFill>
                <a:latin typeface="Noto Sans CJK KR DemiLight" pitchFamily="34" charset="-127"/>
                <a:ea typeface="Noto Sans CJK KR DemiLight" pitchFamily="34" charset="-127"/>
              </a:rPr>
              <a:t>지방이탈</a:t>
            </a:r>
            <a:r>
              <a:rPr lang="ko-KR" altLang="en-US" sz="2800" dirty="0">
                <a:ln>
                  <a:gradFill>
                    <a:gsLst>
                      <a:gs pos="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5400000" scaled="0"/>
                  </a:gradFill>
                </a:ln>
                <a:solidFill>
                  <a:srgbClr val="3A3A3A"/>
                </a:solidFill>
                <a:latin typeface="Noto Sans CJK KR DemiLight" pitchFamily="34" charset="-127"/>
                <a:ea typeface="Noto Sans CJK KR DemiLight" pitchFamily="34" charset="-127"/>
              </a:rPr>
              <a:t> 관련 조사항목 </a:t>
            </a:r>
            <a:endParaRPr lang="en-US" altLang="ko-KR" sz="2800" dirty="0">
              <a:ln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0"/>
                </a:gradFill>
              </a:ln>
              <a:solidFill>
                <a:srgbClr val="3A3A3A"/>
              </a:solidFill>
              <a:latin typeface="Noto Sans CJK KR DemiLight" pitchFamily="34" charset="-127"/>
              <a:ea typeface="Noto Sans CJK KR DemiLight" pitchFamily="34" charset="-127"/>
            </a:endParaRPr>
          </a:p>
          <a:p>
            <a:pPr algn="ctr"/>
            <a:r>
              <a:rPr lang="ko-KR" altLang="en-US" sz="2800" dirty="0">
                <a:ln>
                  <a:gradFill>
                    <a:gsLst>
                      <a:gs pos="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5400000" scaled="0"/>
                  </a:gradFill>
                </a:ln>
                <a:solidFill>
                  <a:srgbClr val="3A3A3A"/>
                </a:solidFill>
                <a:latin typeface="Noto Sans CJK KR DemiLight" pitchFamily="34" charset="-127"/>
                <a:ea typeface="Noto Sans CJK KR DemiLight" pitchFamily="34" charset="-127"/>
              </a:rPr>
              <a:t>분석결과</a:t>
            </a:r>
            <a:endParaRPr lang="en-US" altLang="ko-KR" sz="1600" dirty="0">
              <a:ln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0"/>
                </a:gradFill>
              </a:ln>
              <a:solidFill>
                <a:srgbClr val="3A3A3A"/>
              </a:solidFill>
              <a:latin typeface="Noto Sans CJK KR DemiLight" pitchFamily="34" charset="-127"/>
              <a:ea typeface="Noto Sans CJK KR DemiLight" pitchFamily="34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1762" y="1372007"/>
            <a:ext cx="5301413" cy="380643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2492" y="5183460"/>
            <a:ext cx="6274121" cy="1445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9726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C05031F3-88B5-20B3-2F50-0A4D42CF7312}"/>
              </a:ext>
            </a:extLst>
          </p:cNvPr>
          <p:cNvGrpSpPr/>
          <p:nvPr/>
        </p:nvGrpSpPr>
        <p:grpSpPr>
          <a:xfrm>
            <a:off x="7251289" y="462116"/>
            <a:ext cx="2492477" cy="856759"/>
            <a:chOff x="7251289" y="462116"/>
            <a:chExt cx="2492477" cy="85675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264B4B1-B462-E3E7-6BCB-47BD1F0FC13D}"/>
                </a:ext>
              </a:extLst>
            </p:cNvPr>
            <p:cNvSpPr txBox="1"/>
            <p:nvPr/>
          </p:nvSpPr>
          <p:spPr>
            <a:xfrm>
              <a:off x="7251289" y="462116"/>
              <a:ext cx="11700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시작시간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EA88E3C-13F8-2F00-9CA2-C957821684EA}"/>
                </a:ext>
              </a:extLst>
            </p:cNvPr>
            <p:cNvSpPr txBox="1"/>
            <p:nvPr/>
          </p:nvSpPr>
          <p:spPr>
            <a:xfrm>
              <a:off x="7251289" y="949543"/>
              <a:ext cx="11700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종료시간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7C74ABE-4B46-A464-865D-46F36477E3A6}"/>
                </a:ext>
              </a:extLst>
            </p:cNvPr>
            <p:cNvSpPr txBox="1"/>
            <p:nvPr/>
          </p:nvSpPr>
          <p:spPr>
            <a:xfrm>
              <a:off x="8327917" y="462116"/>
              <a:ext cx="14158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     시       분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66EC3AE-90FD-0C6C-3CBC-6018C76B325E}"/>
                </a:ext>
              </a:extLst>
            </p:cNvPr>
            <p:cNvSpPr txBox="1"/>
            <p:nvPr/>
          </p:nvSpPr>
          <p:spPr>
            <a:xfrm>
              <a:off x="8327916" y="946979"/>
              <a:ext cx="14158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     시       분</a:t>
              </a: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1972492" y="359752"/>
            <a:ext cx="5003074" cy="954107"/>
          </a:xfrm>
          <a:prstGeom prst="rect">
            <a:avLst/>
          </a:prstGeom>
          <a:noFill/>
          <a:ln>
            <a:noFill/>
          </a:ln>
        </p:spPr>
        <p:txBody>
          <a:bodyPr vert="horz" wrap="square">
            <a:spAutoFit/>
          </a:bodyPr>
          <a:lstStyle/>
          <a:p>
            <a:pPr algn="ctr"/>
            <a:r>
              <a:rPr lang="ko-KR" altLang="en-US" sz="2800" dirty="0" err="1">
                <a:ln>
                  <a:gradFill>
                    <a:gsLst>
                      <a:gs pos="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5400000" scaled="0"/>
                  </a:gradFill>
                </a:ln>
                <a:solidFill>
                  <a:srgbClr val="3A3A3A"/>
                </a:solidFill>
                <a:latin typeface="Noto Sans CJK KR DemiLight" pitchFamily="34" charset="-127"/>
                <a:ea typeface="Noto Sans CJK KR DemiLight" pitchFamily="34" charset="-127"/>
              </a:rPr>
              <a:t>지방이탈</a:t>
            </a:r>
            <a:r>
              <a:rPr lang="ko-KR" altLang="en-US" sz="2800" dirty="0">
                <a:ln>
                  <a:gradFill>
                    <a:gsLst>
                      <a:gs pos="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5400000" scaled="0"/>
                  </a:gradFill>
                </a:ln>
                <a:solidFill>
                  <a:srgbClr val="3A3A3A"/>
                </a:solidFill>
                <a:latin typeface="Noto Sans CJK KR DemiLight" pitchFamily="34" charset="-127"/>
                <a:ea typeface="Noto Sans CJK KR DemiLight" pitchFamily="34" charset="-127"/>
              </a:rPr>
              <a:t> 관련 조사항목 </a:t>
            </a:r>
            <a:endParaRPr lang="en-US" altLang="ko-KR" sz="2800" dirty="0">
              <a:ln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0"/>
                </a:gradFill>
              </a:ln>
              <a:solidFill>
                <a:srgbClr val="3A3A3A"/>
              </a:solidFill>
              <a:latin typeface="Noto Sans CJK KR DemiLight" pitchFamily="34" charset="-127"/>
              <a:ea typeface="Noto Sans CJK KR DemiLight" pitchFamily="34" charset="-127"/>
            </a:endParaRPr>
          </a:p>
          <a:p>
            <a:pPr algn="ctr"/>
            <a:r>
              <a:rPr lang="ko-KR" altLang="en-US" sz="2800" dirty="0">
                <a:ln>
                  <a:gradFill>
                    <a:gsLst>
                      <a:gs pos="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5400000" scaled="0"/>
                  </a:gradFill>
                </a:ln>
                <a:solidFill>
                  <a:srgbClr val="3A3A3A"/>
                </a:solidFill>
                <a:latin typeface="Noto Sans CJK KR DemiLight" pitchFamily="34" charset="-127"/>
                <a:ea typeface="Noto Sans CJK KR DemiLight" pitchFamily="34" charset="-127"/>
              </a:rPr>
              <a:t>분석결과</a:t>
            </a:r>
            <a:endParaRPr lang="en-US" altLang="ko-KR" sz="1600" dirty="0">
              <a:ln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0"/>
                </a:gradFill>
              </a:ln>
              <a:solidFill>
                <a:srgbClr val="3A3A3A"/>
              </a:solidFill>
              <a:latin typeface="Noto Sans CJK KR DemiLight" pitchFamily="34" charset="-127"/>
              <a:ea typeface="Noto Sans CJK KR DemiLight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2492" y="1339985"/>
            <a:ext cx="5786845" cy="290544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2492" y="4349931"/>
            <a:ext cx="5786845" cy="2233749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3352800" y="5406887"/>
            <a:ext cx="1577009" cy="1152939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7246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C05031F3-88B5-20B3-2F50-0A4D42CF7312}"/>
              </a:ext>
            </a:extLst>
          </p:cNvPr>
          <p:cNvGrpSpPr/>
          <p:nvPr/>
        </p:nvGrpSpPr>
        <p:grpSpPr>
          <a:xfrm>
            <a:off x="7251289" y="462116"/>
            <a:ext cx="2492477" cy="856759"/>
            <a:chOff x="7251289" y="462116"/>
            <a:chExt cx="2492477" cy="85675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264B4B1-B462-E3E7-6BCB-47BD1F0FC13D}"/>
                </a:ext>
              </a:extLst>
            </p:cNvPr>
            <p:cNvSpPr txBox="1"/>
            <p:nvPr/>
          </p:nvSpPr>
          <p:spPr>
            <a:xfrm>
              <a:off x="7251289" y="462116"/>
              <a:ext cx="11700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시작시간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EA88E3C-13F8-2F00-9CA2-C957821684EA}"/>
                </a:ext>
              </a:extLst>
            </p:cNvPr>
            <p:cNvSpPr txBox="1"/>
            <p:nvPr/>
          </p:nvSpPr>
          <p:spPr>
            <a:xfrm>
              <a:off x="7251289" y="949543"/>
              <a:ext cx="11700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종료시간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7C74ABE-4B46-A464-865D-46F36477E3A6}"/>
                </a:ext>
              </a:extLst>
            </p:cNvPr>
            <p:cNvSpPr txBox="1"/>
            <p:nvPr/>
          </p:nvSpPr>
          <p:spPr>
            <a:xfrm>
              <a:off x="8327917" y="462116"/>
              <a:ext cx="14158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     시       분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66EC3AE-90FD-0C6C-3CBC-6018C76B325E}"/>
                </a:ext>
              </a:extLst>
            </p:cNvPr>
            <p:cNvSpPr txBox="1"/>
            <p:nvPr/>
          </p:nvSpPr>
          <p:spPr>
            <a:xfrm>
              <a:off x="8327916" y="946979"/>
              <a:ext cx="14158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     시       분</a:t>
              </a: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1972492" y="359752"/>
            <a:ext cx="5003074" cy="954107"/>
          </a:xfrm>
          <a:prstGeom prst="rect">
            <a:avLst/>
          </a:prstGeom>
          <a:noFill/>
          <a:ln>
            <a:noFill/>
          </a:ln>
        </p:spPr>
        <p:txBody>
          <a:bodyPr vert="horz" wrap="square">
            <a:spAutoFit/>
          </a:bodyPr>
          <a:lstStyle/>
          <a:p>
            <a:pPr algn="ctr"/>
            <a:r>
              <a:rPr lang="ko-KR" altLang="en-US" sz="2800" dirty="0" err="1">
                <a:ln>
                  <a:gradFill>
                    <a:gsLst>
                      <a:gs pos="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5400000" scaled="0"/>
                  </a:gradFill>
                </a:ln>
                <a:solidFill>
                  <a:srgbClr val="3A3A3A"/>
                </a:solidFill>
                <a:latin typeface="Noto Sans CJK KR DemiLight" pitchFamily="34" charset="-127"/>
                <a:ea typeface="Noto Sans CJK KR DemiLight" pitchFamily="34" charset="-127"/>
              </a:rPr>
              <a:t>지방이탈</a:t>
            </a:r>
            <a:r>
              <a:rPr lang="ko-KR" altLang="en-US" sz="2800" dirty="0">
                <a:ln>
                  <a:gradFill>
                    <a:gsLst>
                      <a:gs pos="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5400000" scaled="0"/>
                  </a:gradFill>
                </a:ln>
                <a:solidFill>
                  <a:srgbClr val="3A3A3A"/>
                </a:solidFill>
                <a:latin typeface="Noto Sans CJK KR DemiLight" pitchFamily="34" charset="-127"/>
                <a:ea typeface="Noto Sans CJK KR DemiLight" pitchFamily="34" charset="-127"/>
              </a:rPr>
              <a:t> 관련 조사항목 </a:t>
            </a:r>
            <a:endParaRPr lang="en-US" altLang="ko-KR" sz="2800" dirty="0">
              <a:ln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0"/>
                </a:gradFill>
              </a:ln>
              <a:solidFill>
                <a:srgbClr val="3A3A3A"/>
              </a:solidFill>
              <a:latin typeface="Noto Sans CJK KR DemiLight" pitchFamily="34" charset="-127"/>
              <a:ea typeface="Noto Sans CJK KR DemiLight" pitchFamily="34" charset="-127"/>
            </a:endParaRPr>
          </a:p>
          <a:p>
            <a:pPr algn="ctr"/>
            <a:r>
              <a:rPr lang="ko-KR" altLang="en-US" sz="2800" dirty="0">
                <a:ln>
                  <a:gradFill>
                    <a:gsLst>
                      <a:gs pos="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5400000" scaled="0"/>
                  </a:gradFill>
                </a:ln>
                <a:solidFill>
                  <a:srgbClr val="3A3A3A"/>
                </a:solidFill>
                <a:latin typeface="Noto Sans CJK KR DemiLight" pitchFamily="34" charset="-127"/>
                <a:ea typeface="Noto Sans CJK KR DemiLight" pitchFamily="34" charset="-127"/>
              </a:rPr>
              <a:t>분석결과</a:t>
            </a:r>
            <a:endParaRPr lang="en-US" altLang="ko-KR" sz="1600" dirty="0">
              <a:ln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0"/>
                </a:gradFill>
              </a:ln>
              <a:solidFill>
                <a:srgbClr val="3A3A3A"/>
              </a:solidFill>
              <a:latin typeface="Noto Sans CJK KR DemiLight" pitchFamily="34" charset="-127"/>
              <a:ea typeface="Noto Sans CJK KR DemiLight" pitchFamily="34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574" y="1405828"/>
            <a:ext cx="6834797" cy="181426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574" y="3220088"/>
            <a:ext cx="6834798" cy="143625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574" y="4656341"/>
            <a:ext cx="6834798" cy="1769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4386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C05031F3-88B5-20B3-2F50-0A4D42CF7312}"/>
              </a:ext>
            </a:extLst>
          </p:cNvPr>
          <p:cNvGrpSpPr/>
          <p:nvPr/>
        </p:nvGrpSpPr>
        <p:grpSpPr>
          <a:xfrm>
            <a:off x="7251289" y="462116"/>
            <a:ext cx="2492477" cy="856759"/>
            <a:chOff x="7251289" y="462116"/>
            <a:chExt cx="2492477" cy="85675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264B4B1-B462-E3E7-6BCB-47BD1F0FC13D}"/>
                </a:ext>
              </a:extLst>
            </p:cNvPr>
            <p:cNvSpPr txBox="1"/>
            <p:nvPr/>
          </p:nvSpPr>
          <p:spPr>
            <a:xfrm>
              <a:off x="7251289" y="462116"/>
              <a:ext cx="11700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시작시간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EA88E3C-13F8-2F00-9CA2-C957821684EA}"/>
                </a:ext>
              </a:extLst>
            </p:cNvPr>
            <p:cNvSpPr txBox="1"/>
            <p:nvPr/>
          </p:nvSpPr>
          <p:spPr>
            <a:xfrm>
              <a:off x="7251289" y="949543"/>
              <a:ext cx="11700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종료시간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7C74ABE-4B46-A464-865D-46F36477E3A6}"/>
                </a:ext>
              </a:extLst>
            </p:cNvPr>
            <p:cNvSpPr txBox="1"/>
            <p:nvPr/>
          </p:nvSpPr>
          <p:spPr>
            <a:xfrm>
              <a:off x="8327917" y="462116"/>
              <a:ext cx="14158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     시       분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66EC3AE-90FD-0C6C-3CBC-6018C76B325E}"/>
                </a:ext>
              </a:extLst>
            </p:cNvPr>
            <p:cNvSpPr txBox="1"/>
            <p:nvPr/>
          </p:nvSpPr>
          <p:spPr>
            <a:xfrm>
              <a:off x="8327916" y="946979"/>
              <a:ext cx="14158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     시       분</a:t>
              </a: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1972492" y="359752"/>
            <a:ext cx="5003074" cy="954107"/>
          </a:xfrm>
          <a:prstGeom prst="rect">
            <a:avLst/>
          </a:prstGeom>
          <a:noFill/>
          <a:ln>
            <a:noFill/>
          </a:ln>
        </p:spPr>
        <p:txBody>
          <a:bodyPr vert="horz" wrap="square">
            <a:spAutoFit/>
          </a:bodyPr>
          <a:lstStyle/>
          <a:p>
            <a:pPr algn="ctr"/>
            <a:r>
              <a:rPr lang="ko-KR" altLang="en-US" sz="2800" dirty="0" err="1">
                <a:ln>
                  <a:gradFill>
                    <a:gsLst>
                      <a:gs pos="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5400000" scaled="0"/>
                  </a:gradFill>
                </a:ln>
                <a:solidFill>
                  <a:srgbClr val="3A3A3A"/>
                </a:solidFill>
                <a:latin typeface="Noto Sans CJK KR DemiLight" pitchFamily="34" charset="-127"/>
                <a:ea typeface="Noto Sans CJK KR DemiLight" pitchFamily="34" charset="-127"/>
              </a:rPr>
              <a:t>지방이탈</a:t>
            </a:r>
            <a:r>
              <a:rPr lang="ko-KR" altLang="en-US" sz="2800" dirty="0">
                <a:ln>
                  <a:gradFill>
                    <a:gsLst>
                      <a:gs pos="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5400000" scaled="0"/>
                  </a:gradFill>
                </a:ln>
                <a:solidFill>
                  <a:srgbClr val="3A3A3A"/>
                </a:solidFill>
                <a:latin typeface="Noto Sans CJK KR DemiLight" pitchFamily="34" charset="-127"/>
                <a:ea typeface="Noto Sans CJK KR DemiLight" pitchFamily="34" charset="-127"/>
              </a:rPr>
              <a:t> 관련 조사항목 </a:t>
            </a:r>
            <a:endParaRPr lang="en-US" altLang="ko-KR" sz="2800" dirty="0">
              <a:ln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0"/>
                </a:gradFill>
              </a:ln>
              <a:solidFill>
                <a:srgbClr val="3A3A3A"/>
              </a:solidFill>
              <a:latin typeface="Noto Sans CJK KR DemiLight" pitchFamily="34" charset="-127"/>
              <a:ea typeface="Noto Sans CJK KR DemiLight" pitchFamily="34" charset="-127"/>
            </a:endParaRPr>
          </a:p>
          <a:p>
            <a:pPr algn="ctr"/>
            <a:r>
              <a:rPr lang="ko-KR" altLang="en-US" sz="2800" dirty="0">
                <a:ln>
                  <a:gradFill>
                    <a:gsLst>
                      <a:gs pos="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5400000" scaled="0"/>
                  </a:gradFill>
                </a:ln>
                <a:solidFill>
                  <a:srgbClr val="3A3A3A"/>
                </a:solidFill>
                <a:latin typeface="Noto Sans CJK KR DemiLight" pitchFamily="34" charset="-127"/>
                <a:ea typeface="Noto Sans CJK KR DemiLight" pitchFamily="34" charset="-127"/>
              </a:rPr>
              <a:t>분석결과</a:t>
            </a:r>
            <a:endParaRPr lang="en-US" altLang="ko-KR" sz="1600" dirty="0">
              <a:ln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0"/>
                </a:gradFill>
              </a:ln>
              <a:solidFill>
                <a:srgbClr val="3A3A3A"/>
              </a:solidFill>
              <a:latin typeface="Noto Sans CJK KR DemiLight" pitchFamily="34" charset="-127"/>
              <a:ea typeface="Noto Sans CJK KR DemiLight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4439" y="1321439"/>
            <a:ext cx="7090109" cy="270192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4439" y="4070129"/>
            <a:ext cx="7090109" cy="2495006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3774141" y="5317632"/>
            <a:ext cx="1264024" cy="2241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55878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C05031F3-88B5-20B3-2F50-0A4D42CF7312}"/>
              </a:ext>
            </a:extLst>
          </p:cNvPr>
          <p:cNvGrpSpPr/>
          <p:nvPr/>
        </p:nvGrpSpPr>
        <p:grpSpPr>
          <a:xfrm>
            <a:off x="7251289" y="462116"/>
            <a:ext cx="2492477" cy="856759"/>
            <a:chOff x="7251289" y="462116"/>
            <a:chExt cx="2492477" cy="85675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264B4B1-B462-E3E7-6BCB-47BD1F0FC13D}"/>
                </a:ext>
              </a:extLst>
            </p:cNvPr>
            <p:cNvSpPr txBox="1"/>
            <p:nvPr/>
          </p:nvSpPr>
          <p:spPr>
            <a:xfrm>
              <a:off x="7251289" y="462116"/>
              <a:ext cx="11700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시작시간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EA88E3C-13F8-2F00-9CA2-C957821684EA}"/>
                </a:ext>
              </a:extLst>
            </p:cNvPr>
            <p:cNvSpPr txBox="1"/>
            <p:nvPr/>
          </p:nvSpPr>
          <p:spPr>
            <a:xfrm>
              <a:off x="7251289" y="949543"/>
              <a:ext cx="11700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종료시간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7C74ABE-4B46-A464-865D-46F36477E3A6}"/>
                </a:ext>
              </a:extLst>
            </p:cNvPr>
            <p:cNvSpPr txBox="1"/>
            <p:nvPr/>
          </p:nvSpPr>
          <p:spPr>
            <a:xfrm>
              <a:off x="8327917" y="462116"/>
              <a:ext cx="14158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     시       분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66EC3AE-90FD-0C6C-3CBC-6018C76B325E}"/>
                </a:ext>
              </a:extLst>
            </p:cNvPr>
            <p:cNvSpPr txBox="1"/>
            <p:nvPr/>
          </p:nvSpPr>
          <p:spPr>
            <a:xfrm>
              <a:off x="8327916" y="946979"/>
              <a:ext cx="14158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     시       분</a:t>
              </a: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1972492" y="359752"/>
            <a:ext cx="5003074" cy="954107"/>
          </a:xfrm>
          <a:prstGeom prst="rect">
            <a:avLst/>
          </a:prstGeom>
          <a:noFill/>
          <a:ln>
            <a:noFill/>
          </a:ln>
        </p:spPr>
        <p:txBody>
          <a:bodyPr vert="horz" wrap="square">
            <a:spAutoFit/>
          </a:bodyPr>
          <a:lstStyle/>
          <a:p>
            <a:pPr algn="ctr"/>
            <a:r>
              <a:rPr lang="ko-KR" altLang="en-US" sz="2800" dirty="0" err="1">
                <a:ln>
                  <a:gradFill>
                    <a:gsLst>
                      <a:gs pos="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5400000" scaled="0"/>
                  </a:gradFill>
                </a:ln>
                <a:solidFill>
                  <a:srgbClr val="3A3A3A"/>
                </a:solidFill>
                <a:latin typeface="Noto Sans CJK KR DemiLight" pitchFamily="34" charset="-127"/>
                <a:ea typeface="Noto Sans CJK KR DemiLight" pitchFamily="34" charset="-127"/>
              </a:rPr>
              <a:t>지방이탈</a:t>
            </a:r>
            <a:r>
              <a:rPr lang="ko-KR" altLang="en-US" sz="2800" dirty="0">
                <a:ln>
                  <a:gradFill>
                    <a:gsLst>
                      <a:gs pos="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5400000" scaled="0"/>
                  </a:gradFill>
                </a:ln>
                <a:solidFill>
                  <a:srgbClr val="3A3A3A"/>
                </a:solidFill>
                <a:latin typeface="Noto Sans CJK KR DemiLight" pitchFamily="34" charset="-127"/>
                <a:ea typeface="Noto Sans CJK KR DemiLight" pitchFamily="34" charset="-127"/>
              </a:rPr>
              <a:t> 관련 조사항목 </a:t>
            </a:r>
            <a:endParaRPr lang="en-US" altLang="ko-KR" sz="2800" dirty="0">
              <a:ln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0"/>
                </a:gradFill>
              </a:ln>
              <a:solidFill>
                <a:srgbClr val="3A3A3A"/>
              </a:solidFill>
              <a:latin typeface="Noto Sans CJK KR DemiLight" pitchFamily="34" charset="-127"/>
              <a:ea typeface="Noto Sans CJK KR DemiLight" pitchFamily="34" charset="-127"/>
            </a:endParaRPr>
          </a:p>
          <a:p>
            <a:pPr algn="ctr"/>
            <a:r>
              <a:rPr lang="ko-KR" altLang="en-US" sz="2800" dirty="0">
                <a:ln>
                  <a:gradFill>
                    <a:gsLst>
                      <a:gs pos="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5400000" scaled="0"/>
                  </a:gradFill>
                </a:ln>
                <a:solidFill>
                  <a:srgbClr val="3A3A3A"/>
                </a:solidFill>
                <a:latin typeface="Noto Sans CJK KR DemiLight" pitchFamily="34" charset="-127"/>
                <a:ea typeface="Noto Sans CJK KR DemiLight" pitchFamily="34" charset="-127"/>
              </a:rPr>
              <a:t>분석결과</a:t>
            </a:r>
            <a:endParaRPr lang="en-US" altLang="ko-KR" sz="1600" dirty="0">
              <a:ln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0"/>
                </a:gradFill>
              </a:ln>
              <a:solidFill>
                <a:srgbClr val="3A3A3A"/>
              </a:solidFill>
              <a:latin typeface="Noto Sans CJK KR DemiLight" pitchFamily="34" charset="-127"/>
              <a:ea typeface="Noto Sans CJK KR DemiLight" pitchFamily="34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2492" y="1431953"/>
            <a:ext cx="6043491" cy="5047223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5585012" y="3281082"/>
            <a:ext cx="546847" cy="2241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585011" y="3843505"/>
            <a:ext cx="546847" cy="2241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2022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C05031F3-88B5-20B3-2F50-0A4D42CF7312}"/>
              </a:ext>
            </a:extLst>
          </p:cNvPr>
          <p:cNvGrpSpPr/>
          <p:nvPr/>
        </p:nvGrpSpPr>
        <p:grpSpPr>
          <a:xfrm>
            <a:off x="7251289" y="462116"/>
            <a:ext cx="2492477" cy="856759"/>
            <a:chOff x="7251289" y="462116"/>
            <a:chExt cx="2492477" cy="85675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264B4B1-B462-E3E7-6BCB-47BD1F0FC13D}"/>
                </a:ext>
              </a:extLst>
            </p:cNvPr>
            <p:cNvSpPr txBox="1"/>
            <p:nvPr/>
          </p:nvSpPr>
          <p:spPr>
            <a:xfrm>
              <a:off x="7251289" y="462116"/>
              <a:ext cx="11700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시작시간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EA88E3C-13F8-2F00-9CA2-C957821684EA}"/>
                </a:ext>
              </a:extLst>
            </p:cNvPr>
            <p:cNvSpPr txBox="1"/>
            <p:nvPr/>
          </p:nvSpPr>
          <p:spPr>
            <a:xfrm>
              <a:off x="7251289" y="949543"/>
              <a:ext cx="11700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종료시간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7C74ABE-4B46-A464-865D-46F36477E3A6}"/>
                </a:ext>
              </a:extLst>
            </p:cNvPr>
            <p:cNvSpPr txBox="1"/>
            <p:nvPr/>
          </p:nvSpPr>
          <p:spPr>
            <a:xfrm>
              <a:off x="8327917" y="462116"/>
              <a:ext cx="14158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     시       분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66EC3AE-90FD-0C6C-3CBC-6018C76B325E}"/>
                </a:ext>
              </a:extLst>
            </p:cNvPr>
            <p:cNvSpPr txBox="1"/>
            <p:nvPr/>
          </p:nvSpPr>
          <p:spPr>
            <a:xfrm>
              <a:off x="8327916" y="946979"/>
              <a:ext cx="14158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     시       분</a:t>
              </a: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1972492" y="359752"/>
            <a:ext cx="5003074" cy="954107"/>
          </a:xfrm>
          <a:prstGeom prst="rect">
            <a:avLst/>
          </a:prstGeom>
          <a:noFill/>
          <a:ln>
            <a:noFill/>
          </a:ln>
        </p:spPr>
        <p:txBody>
          <a:bodyPr vert="horz" wrap="square">
            <a:spAutoFit/>
          </a:bodyPr>
          <a:lstStyle/>
          <a:p>
            <a:pPr algn="ctr"/>
            <a:r>
              <a:rPr lang="ko-KR" altLang="en-US" sz="2800" dirty="0" err="1">
                <a:ln>
                  <a:gradFill>
                    <a:gsLst>
                      <a:gs pos="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5400000" scaled="0"/>
                  </a:gradFill>
                </a:ln>
                <a:solidFill>
                  <a:srgbClr val="3A3A3A"/>
                </a:solidFill>
                <a:latin typeface="Noto Sans CJK KR DemiLight" pitchFamily="34" charset="-127"/>
                <a:ea typeface="Noto Sans CJK KR DemiLight" pitchFamily="34" charset="-127"/>
              </a:rPr>
              <a:t>지방이탈</a:t>
            </a:r>
            <a:r>
              <a:rPr lang="ko-KR" altLang="en-US" sz="2800" dirty="0">
                <a:ln>
                  <a:gradFill>
                    <a:gsLst>
                      <a:gs pos="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5400000" scaled="0"/>
                  </a:gradFill>
                </a:ln>
                <a:solidFill>
                  <a:srgbClr val="3A3A3A"/>
                </a:solidFill>
                <a:latin typeface="Noto Sans CJK KR DemiLight" pitchFamily="34" charset="-127"/>
                <a:ea typeface="Noto Sans CJK KR DemiLight" pitchFamily="34" charset="-127"/>
              </a:rPr>
              <a:t> 관련 조사항목 </a:t>
            </a:r>
            <a:endParaRPr lang="en-US" altLang="ko-KR" sz="2800" dirty="0">
              <a:ln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0"/>
                </a:gradFill>
              </a:ln>
              <a:solidFill>
                <a:srgbClr val="3A3A3A"/>
              </a:solidFill>
              <a:latin typeface="Noto Sans CJK KR DemiLight" pitchFamily="34" charset="-127"/>
              <a:ea typeface="Noto Sans CJK KR DemiLight" pitchFamily="34" charset="-127"/>
            </a:endParaRPr>
          </a:p>
          <a:p>
            <a:pPr algn="ctr"/>
            <a:r>
              <a:rPr lang="ko-KR" altLang="en-US" sz="2800" dirty="0">
                <a:ln>
                  <a:gradFill>
                    <a:gsLst>
                      <a:gs pos="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5400000" scaled="0"/>
                  </a:gradFill>
                </a:ln>
                <a:solidFill>
                  <a:srgbClr val="3A3A3A"/>
                </a:solidFill>
                <a:latin typeface="Noto Sans CJK KR DemiLight" pitchFamily="34" charset="-127"/>
                <a:ea typeface="Noto Sans CJK KR DemiLight" pitchFamily="34" charset="-127"/>
              </a:rPr>
              <a:t>분석결과</a:t>
            </a:r>
            <a:endParaRPr lang="en-US" altLang="ko-KR" sz="1600" dirty="0">
              <a:ln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0"/>
                </a:gradFill>
              </a:ln>
              <a:solidFill>
                <a:srgbClr val="3A3A3A"/>
              </a:solidFill>
              <a:latin typeface="Noto Sans CJK KR DemiLight" pitchFamily="34" charset="-127"/>
              <a:ea typeface="Noto Sans CJK KR DemiLight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9961" y="1400491"/>
            <a:ext cx="5787339" cy="310896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5292" y="4596085"/>
            <a:ext cx="5792008" cy="192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866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8ABF762-8F03-E754-2908-73D1358A2E16}"/>
              </a:ext>
            </a:extLst>
          </p:cNvPr>
          <p:cNvSpPr txBox="1"/>
          <p:nvPr/>
        </p:nvSpPr>
        <p:spPr>
          <a:xfrm>
            <a:off x="1111652" y="1316311"/>
            <a:ext cx="742274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arenBoth"/>
            </a:pPr>
            <a:r>
              <a:rPr lang="ko-KR" altLang="en-US" sz="2800" dirty="0"/>
              <a:t>조사설계</a:t>
            </a:r>
            <a:endParaRPr lang="en-US" altLang="ko-KR" sz="2800" dirty="0"/>
          </a:p>
          <a:p>
            <a:pPr marL="342900" indent="-342900">
              <a:lnSpc>
                <a:spcPct val="200000"/>
              </a:lnSpc>
              <a:buAutoNum type="arabicParenBoth"/>
            </a:pPr>
            <a:r>
              <a:rPr lang="ko-KR" altLang="en-US" sz="2800" dirty="0"/>
              <a:t>측정 목표 </a:t>
            </a:r>
            <a:endParaRPr lang="en-US" altLang="ko-KR" sz="2800" dirty="0"/>
          </a:p>
          <a:p>
            <a:pPr marL="342900" indent="-342900">
              <a:lnSpc>
                <a:spcPct val="200000"/>
              </a:lnSpc>
              <a:buAutoNum type="arabicParenBoth"/>
            </a:pPr>
            <a:r>
              <a:rPr lang="ko-KR" altLang="en-US" sz="2800" dirty="0"/>
              <a:t> 인적사항 분석결과</a:t>
            </a:r>
            <a:endParaRPr lang="en-US" altLang="ko-KR" sz="2800" dirty="0"/>
          </a:p>
          <a:p>
            <a:pPr marL="342900" indent="-342900">
              <a:lnSpc>
                <a:spcPct val="200000"/>
              </a:lnSpc>
              <a:buAutoNum type="arabicParenBoth"/>
            </a:pPr>
            <a:r>
              <a:rPr lang="en-US" altLang="ko-KR" sz="2800" dirty="0"/>
              <a:t> </a:t>
            </a:r>
            <a:r>
              <a:rPr lang="ko-KR" altLang="en-US" sz="2800" dirty="0"/>
              <a:t>인식조사 분석결과</a:t>
            </a:r>
            <a:endParaRPr lang="en-US" altLang="ko-KR" sz="2800" dirty="0"/>
          </a:p>
          <a:p>
            <a:pPr marL="342900" indent="-342900">
              <a:lnSpc>
                <a:spcPct val="200000"/>
              </a:lnSpc>
              <a:buAutoNum type="arabicParenBoth"/>
            </a:pPr>
            <a:r>
              <a:rPr lang="en-US" altLang="ko-KR" sz="2800" dirty="0"/>
              <a:t> </a:t>
            </a:r>
            <a:r>
              <a:rPr lang="ko-KR" altLang="en-US" sz="2800" dirty="0" err="1"/>
              <a:t>지방이탈</a:t>
            </a:r>
            <a:r>
              <a:rPr lang="ko-KR" altLang="en-US" sz="2800" dirty="0"/>
              <a:t> 관련 조사항목 분석결과</a:t>
            </a:r>
            <a:endParaRPr lang="en-US" altLang="ko-KR" sz="2800" dirty="0"/>
          </a:p>
          <a:p>
            <a:pPr marL="342900" indent="-342900">
              <a:lnSpc>
                <a:spcPct val="200000"/>
              </a:lnSpc>
              <a:buAutoNum type="arabicParenBoth"/>
            </a:pPr>
            <a:r>
              <a:rPr lang="en-US" altLang="ko-KR" sz="2800" dirty="0"/>
              <a:t> </a:t>
            </a:r>
            <a:r>
              <a:rPr lang="ko-KR" altLang="en-US" sz="2800" dirty="0"/>
              <a:t>결론 및 제언</a:t>
            </a:r>
            <a:endParaRPr lang="en-US" altLang="ko-KR" sz="28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F277978-50AC-EB65-FB2B-B4AC72383490}"/>
              </a:ext>
            </a:extLst>
          </p:cNvPr>
          <p:cNvSpPr/>
          <p:nvPr/>
        </p:nvSpPr>
        <p:spPr>
          <a:xfrm>
            <a:off x="2448818" y="549434"/>
            <a:ext cx="4544942" cy="584775"/>
          </a:xfrm>
          <a:prstGeom prst="rect">
            <a:avLst/>
          </a:prstGeom>
          <a:noFill/>
          <a:ln>
            <a:noFill/>
          </a:ln>
        </p:spPr>
        <p:txBody>
          <a:bodyPr vert="horz" wrap="square">
            <a:spAutoFit/>
          </a:bodyPr>
          <a:lstStyle/>
          <a:p>
            <a:pPr algn="ctr"/>
            <a:r>
              <a:rPr lang="ko-KR" altLang="en-US" sz="3200" dirty="0">
                <a:ln>
                  <a:gradFill>
                    <a:gsLst>
                      <a:gs pos="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5400000" scaled="0"/>
                  </a:gradFill>
                </a:ln>
                <a:solidFill>
                  <a:srgbClr val="3A3A3A"/>
                </a:solidFill>
                <a:latin typeface="Noto Sans CJK KR DemiLight" pitchFamily="34" charset="-127"/>
                <a:ea typeface="Noto Sans CJK KR DemiLight" pitchFamily="34" charset="-127"/>
              </a:rPr>
              <a:t>목차 </a:t>
            </a:r>
            <a:r>
              <a:rPr lang="ko-KR" altLang="en-US" dirty="0">
                <a:ln>
                  <a:gradFill>
                    <a:gsLst>
                      <a:gs pos="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5400000" scaled="0"/>
                  </a:gradFill>
                </a:ln>
                <a:solidFill>
                  <a:srgbClr val="3A3A3A"/>
                </a:solidFill>
                <a:latin typeface="Noto Sans CJK KR DemiLight" pitchFamily="34" charset="-127"/>
                <a:ea typeface="Noto Sans CJK KR DemiLight" pitchFamily="34" charset="-127"/>
              </a:rPr>
              <a:t> </a:t>
            </a:r>
            <a:endParaRPr lang="en-US" altLang="ko-KR" dirty="0">
              <a:ln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0"/>
                </a:gradFill>
              </a:ln>
              <a:solidFill>
                <a:srgbClr val="3A3A3A"/>
              </a:solidFill>
              <a:latin typeface="Noto Sans CJK KR DemiLight" pitchFamily="34" charset="-127"/>
              <a:ea typeface="Noto Sans CJK KR DemiLight" pitchFamily="34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C05031F3-88B5-20B3-2F50-0A4D42CF7312}"/>
              </a:ext>
            </a:extLst>
          </p:cNvPr>
          <p:cNvGrpSpPr/>
          <p:nvPr/>
        </p:nvGrpSpPr>
        <p:grpSpPr>
          <a:xfrm>
            <a:off x="7251289" y="462116"/>
            <a:ext cx="2492477" cy="856759"/>
            <a:chOff x="7251289" y="462116"/>
            <a:chExt cx="2492477" cy="85675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264B4B1-B462-E3E7-6BCB-47BD1F0FC13D}"/>
                </a:ext>
              </a:extLst>
            </p:cNvPr>
            <p:cNvSpPr txBox="1"/>
            <p:nvPr/>
          </p:nvSpPr>
          <p:spPr>
            <a:xfrm>
              <a:off x="7251289" y="462116"/>
              <a:ext cx="11700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시작시간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EA88E3C-13F8-2F00-9CA2-C957821684EA}"/>
                </a:ext>
              </a:extLst>
            </p:cNvPr>
            <p:cNvSpPr txBox="1"/>
            <p:nvPr/>
          </p:nvSpPr>
          <p:spPr>
            <a:xfrm>
              <a:off x="7251289" y="949543"/>
              <a:ext cx="11700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종료시간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7C74ABE-4B46-A464-865D-46F36477E3A6}"/>
                </a:ext>
              </a:extLst>
            </p:cNvPr>
            <p:cNvSpPr txBox="1"/>
            <p:nvPr/>
          </p:nvSpPr>
          <p:spPr>
            <a:xfrm>
              <a:off x="8327917" y="462116"/>
              <a:ext cx="14158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     시       분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66EC3AE-90FD-0C6C-3CBC-6018C76B325E}"/>
                </a:ext>
              </a:extLst>
            </p:cNvPr>
            <p:cNvSpPr txBox="1"/>
            <p:nvPr/>
          </p:nvSpPr>
          <p:spPr>
            <a:xfrm>
              <a:off x="8327916" y="946979"/>
              <a:ext cx="14158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     시       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48249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C05031F3-88B5-20B3-2F50-0A4D42CF7312}"/>
              </a:ext>
            </a:extLst>
          </p:cNvPr>
          <p:cNvGrpSpPr/>
          <p:nvPr/>
        </p:nvGrpSpPr>
        <p:grpSpPr>
          <a:xfrm>
            <a:off x="7251289" y="462116"/>
            <a:ext cx="2492477" cy="856759"/>
            <a:chOff x="7251289" y="462116"/>
            <a:chExt cx="2492477" cy="85675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264B4B1-B462-E3E7-6BCB-47BD1F0FC13D}"/>
                </a:ext>
              </a:extLst>
            </p:cNvPr>
            <p:cNvSpPr txBox="1"/>
            <p:nvPr/>
          </p:nvSpPr>
          <p:spPr>
            <a:xfrm>
              <a:off x="7251289" y="462116"/>
              <a:ext cx="11700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시작시간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EA88E3C-13F8-2F00-9CA2-C957821684EA}"/>
                </a:ext>
              </a:extLst>
            </p:cNvPr>
            <p:cNvSpPr txBox="1"/>
            <p:nvPr/>
          </p:nvSpPr>
          <p:spPr>
            <a:xfrm>
              <a:off x="7251289" y="949543"/>
              <a:ext cx="11700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종료시간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7C74ABE-4B46-A464-865D-46F36477E3A6}"/>
                </a:ext>
              </a:extLst>
            </p:cNvPr>
            <p:cNvSpPr txBox="1"/>
            <p:nvPr/>
          </p:nvSpPr>
          <p:spPr>
            <a:xfrm>
              <a:off x="8327917" y="462116"/>
              <a:ext cx="14158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     시       분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66EC3AE-90FD-0C6C-3CBC-6018C76B325E}"/>
                </a:ext>
              </a:extLst>
            </p:cNvPr>
            <p:cNvSpPr txBox="1"/>
            <p:nvPr/>
          </p:nvSpPr>
          <p:spPr>
            <a:xfrm>
              <a:off x="8327916" y="946979"/>
              <a:ext cx="14158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     시       분</a:t>
              </a: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1972492" y="359752"/>
            <a:ext cx="5003074" cy="954107"/>
          </a:xfrm>
          <a:prstGeom prst="rect">
            <a:avLst/>
          </a:prstGeom>
          <a:noFill/>
          <a:ln>
            <a:noFill/>
          </a:ln>
        </p:spPr>
        <p:txBody>
          <a:bodyPr vert="horz" wrap="square">
            <a:spAutoFit/>
          </a:bodyPr>
          <a:lstStyle/>
          <a:p>
            <a:pPr algn="ctr"/>
            <a:r>
              <a:rPr lang="ko-KR" altLang="en-US" sz="2800" dirty="0" err="1">
                <a:ln>
                  <a:gradFill>
                    <a:gsLst>
                      <a:gs pos="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5400000" scaled="0"/>
                  </a:gradFill>
                </a:ln>
                <a:solidFill>
                  <a:srgbClr val="3A3A3A"/>
                </a:solidFill>
                <a:latin typeface="Noto Sans CJK KR DemiLight" pitchFamily="34" charset="-127"/>
                <a:ea typeface="Noto Sans CJK KR DemiLight" pitchFamily="34" charset="-127"/>
              </a:rPr>
              <a:t>지방이탈</a:t>
            </a:r>
            <a:r>
              <a:rPr lang="ko-KR" altLang="en-US" sz="2800" dirty="0">
                <a:ln>
                  <a:gradFill>
                    <a:gsLst>
                      <a:gs pos="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5400000" scaled="0"/>
                  </a:gradFill>
                </a:ln>
                <a:solidFill>
                  <a:srgbClr val="3A3A3A"/>
                </a:solidFill>
                <a:latin typeface="Noto Sans CJK KR DemiLight" pitchFamily="34" charset="-127"/>
                <a:ea typeface="Noto Sans CJK KR DemiLight" pitchFamily="34" charset="-127"/>
              </a:rPr>
              <a:t> 관련 조사항목 </a:t>
            </a:r>
            <a:endParaRPr lang="en-US" altLang="ko-KR" sz="2800" dirty="0">
              <a:ln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0"/>
                </a:gradFill>
              </a:ln>
              <a:solidFill>
                <a:srgbClr val="3A3A3A"/>
              </a:solidFill>
              <a:latin typeface="Noto Sans CJK KR DemiLight" pitchFamily="34" charset="-127"/>
              <a:ea typeface="Noto Sans CJK KR DemiLight" pitchFamily="34" charset="-127"/>
            </a:endParaRPr>
          </a:p>
          <a:p>
            <a:pPr algn="ctr"/>
            <a:r>
              <a:rPr lang="ko-KR" altLang="en-US" sz="2800" dirty="0">
                <a:ln>
                  <a:gradFill>
                    <a:gsLst>
                      <a:gs pos="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5400000" scaled="0"/>
                  </a:gradFill>
                </a:ln>
                <a:solidFill>
                  <a:srgbClr val="3A3A3A"/>
                </a:solidFill>
                <a:latin typeface="Noto Sans CJK KR DemiLight" pitchFamily="34" charset="-127"/>
                <a:ea typeface="Noto Sans CJK KR DemiLight" pitchFamily="34" charset="-127"/>
              </a:rPr>
              <a:t>분석결과</a:t>
            </a:r>
            <a:endParaRPr lang="en-US" altLang="ko-KR" sz="1600" dirty="0">
              <a:ln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0"/>
                </a:gradFill>
              </a:ln>
              <a:solidFill>
                <a:srgbClr val="3A3A3A"/>
              </a:solidFill>
              <a:latin typeface="Noto Sans CJK KR DemiLight" pitchFamily="34" charset="-127"/>
              <a:ea typeface="Noto Sans CJK KR DemiLight" pitchFamily="34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668" y="1541394"/>
            <a:ext cx="7802064" cy="281456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0668" y="4442590"/>
            <a:ext cx="7802064" cy="2073547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1972492" y="5988186"/>
            <a:ext cx="824497" cy="3677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7451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C05031F3-88B5-20B3-2F50-0A4D42CF7312}"/>
              </a:ext>
            </a:extLst>
          </p:cNvPr>
          <p:cNvGrpSpPr/>
          <p:nvPr/>
        </p:nvGrpSpPr>
        <p:grpSpPr>
          <a:xfrm>
            <a:off x="7251289" y="462116"/>
            <a:ext cx="2492477" cy="856759"/>
            <a:chOff x="7251289" y="462116"/>
            <a:chExt cx="2492477" cy="85675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264B4B1-B462-E3E7-6BCB-47BD1F0FC13D}"/>
                </a:ext>
              </a:extLst>
            </p:cNvPr>
            <p:cNvSpPr txBox="1"/>
            <p:nvPr/>
          </p:nvSpPr>
          <p:spPr>
            <a:xfrm>
              <a:off x="7251289" y="462116"/>
              <a:ext cx="11700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시작시간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EA88E3C-13F8-2F00-9CA2-C957821684EA}"/>
                </a:ext>
              </a:extLst>
            </p:cNvPr>
            <p:cNvSpPr txBox="1"/>
            <p:nvPr/>
          </p:nvSpPr>
          <p:spPr>
            <a:xfrm>
              <a:off x="7251289" y="949543"/>
              <a:ext cx="11700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종료시간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7C74ABE-4B46-A464-865D-46F36477E3A6}"/>
                </a:ext>
              </a:extLst>
            </p:cNvPr>
            <p:cNvSpPr txBox="1"/>
            <p:nvPr/>
          </p:nvSpPr>
          <p:spPr>
            <a:xfrm>
              <a:off x="8327917" y="462116"/>
              <a:ext cx="14158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     시       분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66EC3AE-90FD-0C6C-3CBC-6018C76B325E}"/>
                </a:ext>
              </a:extLst>
            </p:cNvPr>
            <p:cNvSpPr txBox="1"/>
            <p:nvPr/>
          </p:nvSpPr>
          <p:spPr>
            <a:xfrm>
              <a:off x="8327916" y="946979"/>
              <a:ext cx="14158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     시       분</a:t>
              </a: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1972492" y="359752"/>
            <a:ext cx="5003074" cy="954107"/>
          </a:xfrm>
          <a:prstGeom prst="rect">
            <a:avLst/>
          </a:prstGeom>
          <a:noFill/>
          <a:ln>
            <a:noFill/>
          </a:ln>
        </p:spPr>
        <p:txBody>
          <a:bodyPr vert="horz" wrap="square">
            <a:spAutoFit/>
          </a:bodyPr>
          <a:lstStyle/>
          <a:p>
            <a:pPr algn="ctr"/>
            <a:r>
              <a:rPr lang="ko-KR" altLang="en-US" sz="2800" dirty="0" err="1">
                <a:ln>
                  <a:gradFill>
                    <a:gsLst>
                      <a:gs pos="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5400000" scaled="0"/>
                  </a:gradFill>
                </a:ln>
                <a:solidFill>
                  <a:srgbClr val="3A3A3A"/>
                </a:solidFill>
                <a:latin typeface="Noto Sans CJK KR DemiLight" pitchFamily="34" charset="-127"/>
                <a:ea typeface="Noto Sans CJK KR DemiLight" pitchFamily="34" charset="-127"/>
              </a:rPr>
              <a:t>지방이탈</a:t>
            </a:r>
            <a:r>
              <a:rPr lang="ko-KR" altLang="en-US" sz="2800" dirty="0">
                <a:ln>
                  <a:gradFill>
                    <a:gsLst>
                      <a:gs pos="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5400000" scaled="0"/>
                  </a:gradFill>
                </a:ln>
                <a:solidFill>
                  <a:srgbClr val="3A3A3A"/>
                </a:solidFill>
                <a:latin typeface="Noto Sans CJK KR DemiLight" pitchFamily="34" charset="-127"/>
                <a:ea typeface="Noto Sans CJK KR DemiLight" pitchFamily="34" charset="-127"/>
              </a:rPr>
              <a:t> 관련 조사항목 </a:t>
            </a:r>
            <a:endParaRPr lang="en-US" altLang="ko-KR" sz="2800" dirty="0">
              <a:ln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0"/>
                </a:gradFill>
              </a:ln>
              <a:solidFill>
                <a:srgbClr val="3A3A3A"/>
              </a:solidFill>
              <a:latin typeface="Noto Sans CJK KR DemiLight" pitchFamily="34" charset="-127"/>
              <a:ea typeface="Noto Sans CJK KR DemiLight" pitchFamily="34" charset="-127"/>
            </a:endParaRPr>
          </a:p>
          <a:p>
            <a:pPr algn="ctr"/>
            <a:r>
              <a:rPr lang="ko-KR" altLang="en-US" sz="2800" dirty="0">
                <a:ln>
                  <a:gradFill>
                    <a:gsLst>
                      <a:gs pos="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5400000" scaled="0"/>
                  </a:gradFill>
                </a:ln>
                <a:solidFill>
                  <a:srgbClr val="3A3A3A"/>
                </a:solidFill>
                <a:latin typeface="Noto Sans CJK KR DemiLight" pitchFamily="34" charset="-127"/>
                <a:ea typeface="Noto Sans CJK KR DemiLight" pitchFamily="34" charset="-127"/>
              </a:rPr>
              <a:t>분석결과</a:t>
            </a:r>
            <a:endParaRPr lang="en-US" altLang="ko-KR" sz="1600" dirty="0">
              <a:ln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0"/>
                </a:gradFill>
              </a:ln>
              <a:solidFill>
                <a:srgbClr val="3A3A3A"/>
              </a:solidFill>
              <a:latin typeface="Noto Sans CJK KR DemiLight" pitchFamily="34" charset="-127"/>
              <a:ea typeface="Noto Sans CJK KR DemiLight" pitchFamily="34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271211" y="5678905"/>
            <a:ext cx="476241" cy="3007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421" y="1429390"/>
            <a:ext cx="7974271" cy="4932833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4064956" y="2617458"/>
            <a:ext cx="883562" cy="3767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088648" y="5768608"/>
            <a:ext cx="859870" cy="3216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9634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C05031F3-88B5-20B3-2F50-0A4D42CF7312}"/>
              </a:ext>
            </a:extLst>
          </p:cNvPr>
          <p:cNvGrpSpPr/>
          <p:nvPr/>
        </p:nvGrpSpPr>
        <p:grpSpPr>
          <a:xfrm>
            <a:off x="7251289" y="462116"/>
            <a:ext cx="2492477" cy="856759"/>
            <a:chOff x="7251289" y="462116"/>
            <a:chExt cx="2492477" cy="85675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264B4B1-B462-E3E7-6BCB-47BD1F0FC13D}"/>
                </a:ext>
              </a:extLst>
            </p:cNvPr>
            <p:cNvSpPr txBox="1"/>
            <p:nvPr/>
          </p:nvSpPr>
          <p:spPr>
            <a:xfrm>
              <a:off x="7251289" y="462116"/>
              <a:ext cx="11700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시작시간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EA88E3C-13F8-2F00-9CA2-C957821684EA}"/>
                </a:ext>
              </a:extLst>
            </p:cNvPr>
            <p:cNvSpPr txBox="1"/>
            <p:nvPr/>
          </p:nvSpPr>
          <p:spPr>
            <a:xfrm>
              <a:off x="7251289" y="949543"/>
              <a:ext cx="11700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종료시간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7C74ABE-4B46-A464-865D-46F36477E3A6}"/>
                </a:ext>
              </a:extLst>
            </p:cNvPr>
            <p:cNvSpPr txBox="1"/>
            <p:nvPr/>
          </p:nvSpPr>
          <p:spPr>
            <a:xfrm>
              <a:off x="8327917" y="462116"/>
              <a:ext cx="14158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     시       분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66EC3AE-90FD-0C6C-3CBC-6018C76B325E}"/>
                </a:ext>
              </a:extLst>
            </p:cNvPr>
            <p:cNvSpPr txBox="1"/>
            <p:nvPr/>
          </p:nvSpPr>
          <p:spPr>
            <a:xfrm>
              <a:off x="8327916" y="946979"/>
              <a:ext cx="14158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     시       분</a:t>
              </a: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1972492" y="359752"/>
            <a:ext cx="5003074" cy="954107"/>
          </a:xfrm>
          <a:prstGeom prst="rect">
            <a:avLst/>
          </a:prstGeom>
          <a:noFill/>
          <a:ln>
            <a:noFill/>
          </a:ln>
        </p:spPr>
        <p:txBody>
          <a:bodyPr vert="horz" wrap="square">
            <a:spAutoFit/>
          </a:bodyPr>
          <a:lstStyle/>
          <a:p>
            <a:pPr algn="ctr"/>
            <a:r>
              <a:rPr lang="ko-KR" altLang="en-US" sz="2800" dirty="0" err="1">
                <a:ln>
                  <a:gradFill>
                    <a:gsLst>
                      <a:gs pos="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5400000" scaled="0"/>
                  </a:gradFill>
                </a:ln>
                <a:solidFill>
                  <a:srgbClr val="3A3A3A"/>
                </a:solidFill>
                <a:latin typeface="Noto Sans CJK KR DemiLight" pitchFamily="34" charset="-127"/>
                <a:ea typeface="Noto Sans CJK KR DemiLight" pitchFamily="34" charset="-127"/>
              </a:rPr>
              <a:t>지방이탈</a:t>
            </a:r>
            <a:r>
              <a:rPr lang="ko-KR" altLang="en-US" sz="2800" dirty="0">
                <a:ln>
                  <a:gradFill>
                    <a:gsLst>
                      <a:gs pos="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5400000" scaled="0"/>
                  </a:gradFill>
                </a:ln>
                <a:solidFill>
                  <a:srgbClr val="3A3A3A"/>
                </a:solidFill>
                <a:latin typeface="Noto Sans CJK KR DemiLight" pitchFamily="34" charset="-127"/>
                <a:ea typeface="Noto Sans CJK KR DemiLight" pitchFamily="34" charset="-127"/>
              </a:rPr>
              <a:t> 관련 조사항목 </a:t>
            </a:r>
            <a:endParaRPr lang="en-US" altLang="ko-KR" sz="2800" dirty="0">
              <a:ln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0"/>
                </a:gradFill>
              </a:ln>
              <a:solidFill>
                <a:srgbClr val="3A3A3A"/>
              </a:solidFill>
              <a:latin typeface="Noto Sans CJK KR DemiLight" pitchFamily="34" charset="-127"/>
              <a:ea typeface="Noto Sans CJK KR DemiLight" pitchFamily="34" charset="-127"/>
            </a:endParaRPr>
          </a:p>
          <a:p>
            <a:pPr algn="ctr"/>
            <a:r>
              <a:rPr lang="ko-KR" altLang="en-US" sz="2800" dirty="0">
                <a:ln>
                  <a:gradFill>
                    <a:gsLst>
                      <a:gs pos="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5400000" scaled="0"/>
                  </a:gradFill>
                </a:ln>
                <a:solidFill>
                  <a:srgbClr val="3A3A3A"/>
                </a:solidFill>
                <a:latin typeface="Noto Sans CJK KR DemiLight" pitchFamily="34" charset="-127"/>
                <a:ea typeface="Noto Sans CJK KR DemiLight" pitchFamily="34" charset="-127"/>
              </a:rPr>
              <a:t>분석결과</a:t>
            </a:r>
            <a:endParaRPr lang="en-US" altLang="ko-KR" sz="1600" dirty="0">
              <a:ln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0"/>
                </a:gradFill>
              </a:ln>
              <a:solidFill>
                <a:srgbClr val="3A3A3A"/>
              </a:solidFill>
              <a:latin typeface="Noto Sans CJK KR DemiLight" pitchFamily="34" charset="-127"/>
              <a:ea typeface="Noto Sans CJK KR DemiLight" pitchFamily="34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3280" y="1671184"/>
            <a:ext cx="6811326" cy="453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9346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C05031F3-88B5-20B3-2F50-0A4D42CF7312}"/>
              </a:ext>
            </a:extLst>
          </p:cNvPr>
          <p:cNvGrpSpPr/>
          <p:nvPr/>
        </p:nvGrpSpPr>
        <p:grpSpPr>
          <a:xfrm>
            <a:off x="7251289" y="462116"/>
            <a:ext cx="2492477" cy="856759"/>
            <a:chOff x="7251289" y="462116"/>
            <a:chExt cx="2492477" cy="85675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264B4B1-B462-E3E7-6BCB-47BD1F0FC13D}"/>
                </a:ext>
              </a:extLst>
            </p:cNvPr>
            <p:cNvSpPr txBox="1"/>
            <p:nvPr/>
          </p:nvSpPr>
          <p:spPr>
            <a:xfrm>
              <a:off x="7251289" y="462116"/>
              <a:ext cx="11700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시작시간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EA88E3C-13F8-2F00-9CA2-C957821684EA}"/>
                </a:ext>
              </a:extLst>
            </p:cNvPr>
            <p:cNvSpPr txBox="1"/>
            <p:nvPr/>
          </p:nvSpPr>
          <p:spPr>
            <a:xfrm>
              <a:off x="7251289" y="949543"/>
              <a:ext cx="11700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종료시간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7C74ABE-4B46-A464-865D-46F36477E3A6}"/>
                </a:ext>
              </a:extLst>
            </p:cNvPr>
            <p:cNvSpPr txBox="1"/>
            <p:nvPr/>
          </p:nvSpPr>
          <p:spPr>
            <a:xfrm>
              <a:off x="8327917" y="462116"/>
              <a:ext cx="14158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     시       분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66EC3AE-90FD-0C6C-3CBC-6018C76B325E}"/>
                </a:ext>
              </a:extLst>
            </p:cNvPr>
            <p:cNvSpPr txBox="1"/>
            <p:nvPr/>
          </p:nvSpPr>
          <p:spPr>
            <a:xfrm>
              <a:off x="8327916" y="946979"/>
              <a:ext cx="14158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     시       분</a:t>
              </a: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1972492" y="359752"/>
            <a:ext cx="5003074" cy="954107"/>
          </a:xfrm>
          <a:prstGeom prst="rect">
            <a:avLst/>
          </a:prstGeom>
          <a:noFill/>
          <a:ln>
            <a:noFill/>
          </a:ln>
        </p:spPr>
        <p:txBody>
          <a:bodyPr vert="horz" wrap="square">
            <a:spAutoFit/>
          </a:bodyPr>
          <a:lstStyle/>
          <a:p>
            <a:pPr algn="ctr"/>
            <a:r>
              <a:rPr lang="ko-KR" altLang="en-US" sz="2800" dirty="0" err="1">
                <a:ln>
                  <a:gradFill>
                    <a:gsLst>
                      <a:gs pos="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5400000" scaled="0"/>
                  </a:gradFill>
                </a:ln>
                <a:solidFill>
                  <a:srgbClr val="3A3A3A"/>
                </a:solidFill>
                <a:latin typeface="Noto Sans CJK KR DemiLight" pitchFamily="34" charset="-127"/>
                <a:ea typeface="Noto Sans CJK KR DemiLight" pitchFamily="34" charset="-127"/>
              </a:rPr>
              <a:t>지방이탈</a:t>
            </a:r>
            <a:r>
              <a:rPr lang="ko-KR" altLang="en-US" sz="2800" dirty="0">
                <a:ln>
                  <a:gradFill>
                    <a:gsLst>
                      <a:gs pos="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5400000" scaled="0"/>
                  </a:gradFill>
                </a:ln>
                <a:solidFill>
                  <a:srgbClr val="3A3A3A"/>
                </a:solidFill>
                <a:latin typeface="Noto Sans CJK KR DemiLight" pitchFamily="34" charset="-127"/>
                <a:ea typeface="Noto Sans CJK KR DemiLight" pitchFamily="34" charset="-127"/>
              </a:rPr>
              <a:t> 관련 조사항목 </a:t>
            </a:r>
            <a:endParaRPr lang="en-US" altLang="ko-KR" sz="2800" dirty="0">
              <a:ln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0"/>
                </a:gradFill>
              </a:ln>
              <a:solidFill>
                <a:srgbClr val="3A3A3A"/>
              </a:solidFill>
              <a:latin typeface="Noto Sans CJK KR DemiLight" pitchFamily="34" charset="-127"/>
              <a:ea typeface="Noto Sans CJK KR DemiLight" pitchFamily="34" charset="-127"/>
            </a:endParaRPr>
          </a:p>
          <a:p>
            <a:pPr algn="ctr"/>
            <a:r>
              <a:rPr lang="ko-KR" altLang="en-US" sz="2800" dirty="0">
                <a:ln>
                  <a:gradFill>
                    <a:gsLst>
                      <a:gs pos="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5400000" scaled="0"/>
                  </a:gradFill>
                </a:ln>
                <a:solidFill>
                  <a:srgbClr val="3A3A3A"/>
                </a:solidFill>
                <a:latin typeface="Noto Sans CJK KR DemiLight" pitchFamily="34" charset="-127"/>
                <a:ea typeface="Noto Sans CJK KR DemiLight" pitchFamily="34" charset="-127"/>
              </a:rPr>
              <a:t>분석결과</a:t>
            </a:r>
            <a:endParaRPr lang="en-US" altLang="ko-KR" sz="1600" dirty="0">
              <a:ln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0"/>
                </a:gradFill>
              </a:ln>
              <a:solidFill>
                <a:srgbClr val="3A3A3A"/>
              </a:solidFill>
              <a:latin typeface="Noto Sans CJK KR DemiLight" pitchFamily="34" charset="-127"/>
              <a:ea typeface="Noto Sans CJK KR DemiLight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8064" y="1754205"/>
            <a:ext cx="6639852" cy="382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7690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C05031F3-88B5-20B3-2F50-0A4D42CF7312}"/>
              </a:ext>
            </a:extLst>
          </p:cNvPr>
          <p:cNvGrpSpPr/>
          <p:nvPr/>
        </p:nvGrpSpPr>
        <p:grpSpPr>
          <a:xfrm>
            <a:off x="7251289" y="462116"/>
            <a:ext cx="2492477" cy="856759"/>
            <a:chOff x="7251289" y="462116"/>
            <a:chExt cx="2492477" cy="85675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264B4B1-B462-E3E7-6BCB-47BD1F0FC13D}"/>
                </a:ext>
              </a:extLst>
            </p:cNvPr>
            <p:cNvSpPr txBox="1"/>
            <p:nvPr/>
          </p:nvSpPr>
          <p:spPr>
            <a:xfrm>
              <a:off x="7251289" y="462116"/>
              <a:ext cx="11700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시작시간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EA88E3C-13F8-2F00-9CA2-C957821684EA}"/>
                </a:ext>
              </a:extLst>
            </p:cNvPr>
            <p:cNvSpPr txBox="1"/>
            <p:nvPr/>
          </p:nvSpPr>
          <p:spPr>
            <a:xfrm>
              <a:off x="7251289" y="949543"/>
              <a:ext cx="11700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종료시간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7C74ABE-4B46-A464-865D-46F36477E3A6}"/>
                </a:ext>
              </a:extLst>
            </p:cNvPr>
            <p:cNvSpPr txBox="1"/>
            <p:nvPr/>
          </p:nvSpPr>
          <p:spPr>
            <a:xfrm>
              <a:off x="8327917" y="462116"/>
              <a:ext cx="14158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     시       분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66EC3AE-90FD-0C6C-3CBC-6018C76B325E}"/>
                </a:ext>
              </a:extLst>
            </p:cNvPr>
            <p:cNvSpPr txBox="1"/>
            <p:nvPr/>
          </p:nvSpPr>
          <p:spPr>
            <a:xfrm>
              <a:off x="8327916" y="946979"/>
              <a:ext cx="14158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     시       분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68ABF762-8F03-E754-2908-73D1358A2E16}"/>
              </a:ext>
            </a:extLst>
          </p:cNvPr>
          <p:cNvSpPr txBox="1"/>
          <p:nvPr/>
        </p:nvSpPr>
        <p:spPr>
          <a:xfrm>
            <a:off x="530179" y="1573550"/>
            <a:ext cx="8972286" cy="1112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>
                <a:latin typeface="+mj-ea"/>
                <a:ea typeface="+mj-ea"/>
              </a:rPr>
              <a:t> </a:t>
            </a:r>
            <a:endParaRPr lang="en-US" altLang="ko-KR" dirty="0"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endParaRPr lang="en-US" altLang="ko-KR" dirty="0">
              <a:latin typeface="+mj-ea"/>
              <a:ea typeface="+mj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670" y="1431842"/>
            <a:ext cx="8165792" cy="5089274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2131518" y="362204"/>
            <a:ext cx="5003074" cy="954107"/>
          </a:xfrm>
          <a:prstGeom prst="rect">
            <a:avLst/>
          </a:prstGeom>
          <a:noFill/>
          <a:ln>
            <a:noFill/>
          </a:ln>
        </p:spPr>
        <p:txBody>
          <a:bodyPr vert="horz" wrap="square">
            <a:spAutoFit/>
          </a:bodyPr>
          <a:lstStyle/>
          <a:p>
            <a:pPr algn="ctr"/>
            <a:r>
              <a:rPr lang="ko-KR" altLang="en-US" sz="2800" dirty="0" err="1">
                <a:ln>
                  <a:gradFill>
                    <a:gsLst>
                      <a:gs pos="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5400000" scaled="0"/>
                  </a:gradFill>
                </a:ln>
                <a:solidFill>
                  <a:srgbClr val="3A3A3A"/>
                </a:solidFill>
                <a:latin typeface="Noto Sans CJK KR DemiLight" pitchFamily="34" charset="-127"/>
                <a:ea typeface="Noto Sans CJK KR DemiLight" pitchFamily="34" charset="-127"/>
              </a:rPr>
              <a:t>지방이탈</a:t>
            </a:r>
            <a:r>
              <a:rPr lang="ko-KR" altLang="en-US" sz="2800" dirty="0">
                <a:ln>
                  <a:gradFill>
                    <a:gsLst>
                      <a:gs pos="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5400000" scaled="0"/>
                  </a:gradFill>
                </a:ln>
                <a:solidFill>
                  <a:srgbClr val="3A3A3A"/>
                </a:solidFill>
                <a:latin typeface="Noto Sans CJK KR DemiLight" pitchFamily="34" charset="-127"/>
                <a:ea typeface="Noto Sans CJK KR DemiLight" pitchFamily="34" charset="-127"/>
              </a:rPr>
              <a:t> 관련 조사항목 </a:t>
            </a:r>
            <a:endParaRPr lang="en-US" altLang="ko-KR" sz="2800" dirty="0">
              <a:ln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0"/>
                </a:gradFill>
              </a:ln>
              <a:solidFill>
                <a:srgbClr val="3A3A3A"/>
              </a:solidFill>
              <a:latin typeface="Noto Sans CJK KR DemiLight" pitchFamily="34" charset="-127"/>
              <a:ea typeface="Noto Sans CJK KR DemiLight" pitchFamily="34" charset="-127"/>
            </a:endParaRPr>
          </a:p>
          <a:p>
            <a:pPr algn="ctr"/>
            <a:r>
              <a:rPr lang="ko-KR" altLang="en-US" sz="2800" dirty="0">
                <a:ln>
                  <a:gradFill>
                    <a:gsLst>
                      <a:gs pos="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5400000" scaled="0"/>
                  </a:gradFill>
                </a:ln>
                <a:solidFill>
                  <a:srgbClr val="3A3A3A"/>
                </a:solidFill>
                <a:latin typeface="Noto Sans CJK KR DemiLight" pitchFamily="34" charset="-127"/>
                <a:ea typeface="Noto Sans CJK KR DemiLight" pitchFamily="34" charset="-127"/>
              </a:rPr>
              <a:t>분석결과</a:t>
            </a:r>
            <a:endParaRPr lang="en-US" altLang="ko-KR" sz="1600" dirty="0">
              <a:ln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0"/>
                </a:gradFill>
              </a:ln>
              <a:solidFill>
                <a:srgbClr val="3A3A3A"/>
              </a:solidFill>
              <a:latin typeface="Noto Sans CJK KR DemiLight" pitchFamily="34" charset="-127"/>
              <a:ea typeface="Noto Sans CJK KR DemiLight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45502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C05031F3-88B5-20B3-2F50-0A4D42CF7312}"/>
              </a:ext>
            </a:extLst>
          </p:cNvPr>
          <p:cNvGrpSpPr/>
          <p:nvPr/>
        </p:nvGrpSpPr>
        <p:grpSpPr>
          <a:xfrm>
            <a:off x="7251289" y="462116"/>
            <a:ext cx="2492477" cy="856759"/>
            <a:chOff x="7251289" y="462116"/>
            <a:chExt cx="2492477" cy="85675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264B4B1-B462-E3E7-6BCB-47BD1F0FC13D}"/>
                </a:ext>
              </a:extLst>
            </p:cNvPr>
            <p:cNvSpPr txBox="1"/>
            <p:nvPr/>
          </p:nvSpPr>
          <p:spPr>
            <a:xfrm>
              <a:off x="7251289" y="462116"/>
              <a:ext cx="11700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시작시간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EA88E3C-13F8-2F00-9CA2-C957821684EA}"/>
                </a:ext>
              </a:extLst>
            </p:cNvPr>
            <p:cNvSpPr txBox="1"/>
            <p:nvPr/>
          </p:nvSpPr>
          <p:spPr>
            <a:xfrm>
              <a:off x="7251289" y="949543"/>
              <a:ext cx="11700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종료시간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7C74ABE-4B46-A464-865D-46F36477E3A6}"/>
                </a:ext>
              </a:extLst>
            </p:cNvPr>
            <p:cNvSpPr txBox="1"/>
            <p:nvPr/>
          </p:nvSpPr>
          <p:spPr>
            <a:xfrm>
              <a:off x="8327917" y="462116"/>
              <a:ext cx="14158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     시       분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66EC3AE-90FD-0C6C-3CBC-6018C76B325E}"/>
                </a:ext>
              </a:extLst>
            </p:cNvPr>
            <p:cNvSpPr txBox="1"/>
            <p:nvPr/>
          </p:nvSpPr>
          <p:spPr>
            <a:xfrm>
              <a:off x="8327916" y="946979"/>
              <a:ext cx="14158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     시       분</a:t>
              </a: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1972492" y="359752"/>
            <a:ext cx="5003074" cy="954107"/>
          </a:xfrm>
          <a:prstGeom prst="rect">
            <a:avLst/>
          </a:prstGeom>
          <a:noFill/>
          <a:ln>
            <a:noFill/>
          </a:ln>
        </p:spPr>
        <p:txBody>
          <a:bodyPr vert="horz" wrap="square">
            <a:spAutoFit/>
          </a:bodyPr>
          <a:lstStyle/>
          <a:p>
            <a:pPr algn="ctr"/>
            <a:r>
              <a:rPr lang="ko-KR" altLang="en-US" sz="2800" dirty="0" err="1">
                <a:ln>
                  <a:gradFill>
                    <a:gsLst>
                      <a:gs pos="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5400000" scaled="0"/>
                  </a:gradFill>
                </a:ln>
                <a:solidFill>
                  <a:srgbClr val="3A3A3A"/>
                </a:solidFill>
                <a:latin typeface="Noto Sans CJK KR DemiLight" pitchFamily="34" charset="-127"/>
                <a:ea typeface="Noto Sans CJK KR DemiLight" pitchFamily="34" charset="-127"/>
              </a:rPr>
              <a:t>지방이탈</a:t>
            </a:r>
            <a:r>
              <a:rPr lang="ko-KR" altLang="en-US" sz="2800" dirty="0">
                <a:ln>
                  <a:gradFill>
                    <a:gsLst>
                      <a:gs pos="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5400000" scaled="0"/>
                  </a:gradFill>
                </a:ln>
                <a:solidFill>
                  <a:srgbClr val="3A3A3A"/>
                </a:solidFill>
                <a:latin typeface="Noto Sans CJK KR DemiLight" pitchFamily="34" charset="-127"/>
                <a:ea typeface="Noto Sans CJK KR DemiLight" pitchFamily="34" charset="-127"/>
              </a:rPr>
              <a:t> 관련 조사항목 </a:t>
            </a:r>
            <a:endParaRPr lang="en-US" altLang="ko-KR" sz="2800" dirty="0">
              <a:ln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0"/>
                </a:gradFill>
              </a:ln>
              <a:solidFill>
                <a:srgbClr val="3A3A3A"/>
              </a:solidFill>
              <a:latin typeface="Noto Sans CJK KR DemiLight" pitchFamily="34" charset="-127"/>
              <a:ea typeface="Noto Sans CJK KR DemiLight" pitchFamily="34" charset="-127"/>
            </a:endParaRPr>
          </a:p>
          <a:p>
            <a:pPr algn="ctr"/>
            <a:r>
              <a:rPr lang="ko-KR" altLang="en-US" sz="2800" dirty="0">
                <a:ln>
                  <a:gradFill>
                    <a:gsLst>
                      <a:gs pos="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5400000" scaled="0"/>
                  </a:gradFill>
                </a:ln>
                <a:solidFill>
                  <a:srgbClr val="3A3A3A"/>
                </a:solidFill>
                <a:latin typeface="Noto Sans CJK KR DemiLight" pitchFamily="34" charset="-127"/>
                <a:ea typeface="Noto Sans CJK KR DemiLight" pitchFamily="34" charset="-127"/>
              </a:rPr>
              <a:t>분석결과</a:t>
            </a:r>
            <a:endParaRPr lang="en-US" altLang="ko-KR" sz="1600" dirty="0">
              <a:ln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0"/>
                </a:gradFill>
              </a:ln>
              <a:solidFill>
                <a:srgbClr val="3A3A3A"/>
              </a:solidFill>
              <a:latin typeface="Noto Sans CJK KR DemiLight" pitchFamily="34" charset="-127"/>
              <a:ea typeface="Noto Sans CJK KR DemiLight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7790" y="1436970"/>
            <a:ext cx="6900126" cy="500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8085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C05031F3-88B5-20B3-2F50-0A4D42CF7312}"/>
              </a:ext>
            </a:extLst>
          </p:cNvPr>
          <p:cNvGrpSpPr/>
          <p:nvPr/>
        </p:nvGrpSpPr>
        <p:grpSpPr>
          <a:xfrm>
            <a:off x="7251289" y="462116"/>
            <a:ext cx="2492477" cy="856759"/>
            <a:chOff x="7251289" y="462116"/>
            <a:chExt cx="2492477" cy="85675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264B4B1-B462-E3E7-6BCB-47BD1F0FC13D}"/>
                </a:ext>
              </a:extLst>
            </p:cNvPr>
            <p:cNvSpPr txBox="1"/>
            <p:nvPr/>
          </p:nvSpPr>
          <p:spPr>
            <a:xfrm>
              <a:off x="7251289" y="462116"/>
              <a:ext cx="11700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시작시간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EA88E3C-13F8-2F00-9CA2-C957821684EA}"/>
                </a:ext>
              </a:extLst>
            </p:cNvPr>
            <p:cNvSpPr txBox="1"/>
            <p:nvPr/>
          </p:nvSpPr>
          <p:spPr>
            <a:xfrm>
              <a:off x="7251289" y="949543"/>
              <a:ext cx="11700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종료시간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7C74ABE-4B46-A464-865D-46F36477E3A6}"/>
                </a:ext>
              </a:extLst>
            </p:cNvPr>
            <p:cNvSpPr txBox="1"/>
            <p:nvPr/>
          </p:nvSpPr>
          <p:spPr>
            <a:xfrm>
              <a:off x="8327917" y="462116"/>
              <a:ext cx="14158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     시       분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66EC3AE-90FD-0C6C-3CBC-6018C76B325E}"/>
                </a:ext>
              </a:extLst>
            </p:cNvPr>
            <p:cNvSpPr txBox="1"/>
            <p:nvPr/>
          </p:nvSpPr>
          <p:spPr>
            <a:xfrm>
              <a:off x="8327916" y="946979"/>
              <a:ext cx="14158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     시       분</a:t>
              </a: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1972492" y="359752"/>
            <a:ext cx="5003074" cy="954107"/>
          </a:xfrm>
          <a:prstGeom prst="rect">
            <a:avLst/>
          </a:prstGeom>
          <a:noFill/>
          <a:ln>
            <a:noFill/>
          </a:ln>
        </p:spPr>
        <p:txBody>
          <a:bodyPr vert="horz" wrap="square">
            <a:spAutoFit/>
          </a:bodyPr>
          <a:lstStyle/>
          <a:p>
            <a:pPr algn="ctr"/>
            <a:r>
              <a:rPr lang="ko-KR" altLang="en-US" sz="2800" dirty="0" err="1">
                <a:ln>
                  <a:gradFill>
                    <a:gsLst>
                      <a:gs pos="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5400000" scaled="0"/>
                  </a:gradFill>
                </a:ln>
                <a:solidFill>
                  <a:srgbClr val="3A3A3A"/>
                </a:solidFill>
                <a:latin typeface="Noto Sans CJK KR DemiLight" pitchFamily="34" charset="-127"/>
                <a:ea typeface="Noto Sans CJK KR DemiLight" pitchFamily="34" charset="-127"/>
              </a:rPr>
              <a:t>지방이탈</a:t>
            </a:r>
            <a:r>
              <a:rPr lang="ko-KR" altLang="en-US" sz="2800" dirty="0">
                <a:ln>
                  <a:gradFill>
                    <a:gsLst>
                      <a:gs pos="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5400000" scaled="0"/>
                  </a:gradFill>
                </a:ln>
                <a:solidFill>
                  <a:srgbClr val="3A3A3A"/>
                </a:solidFill>
                <a:latin typeface="Noto Sans CJK KR DemiLight" pitchFamily="34" charset="-127"/>
                <a:ea typeface="Noto Sans CJK KR DemiLight" pitchFamily="34" charset="-127"/>
              </a:rPr>
              <a:t> 관련 조사항목 </a:t>
            </a:r>
            <a:endParaRPr lang="en-US" altLang="ko-KR" sz="2800" dirty="0">
              <a:ln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0"/>
                </a:gradFill>
              </a:ln>
              <a:solidFill>
                <a:srgbClr val="3A3A3A"/>
              </a:solidFill>
              <a:latin typeface="Noto Sans CJK KR DemiLight" pitchFamily="34" charset="-127"/>
              <a:ea typeface="Noto Sans CJK KR DemiLight" pitchFamily="34" charset="-127"/>
            </a:endParaRPr>
          </a:p>
          <a:p>
            <a:pPr algn="ctr"/>
            <a:r>
              <a:rPr lang="ko-KR" altLang="en-US" sz="2800" dirty="0">
                <a:ln>
                  <a:gradFill>
                    <a:gsLst>
                      <a:gs pos="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5400000" scaled="0"/>
                  </a:gradFill>
                </a:ln>
                <a:solidFill>
                  <a:srgbClr val="3A3A3A"/>
                </a:solidFill>
                <a:latin typeface="Noto Sans CJK KR DemiLight" pitchFamily="34" charset="-127"/>
                <a:ea typeface="Noto Sans CJK KR DemiLight" pitchFamily="34" charset="-127"/>
              </a:rPr>
              <a:t>분석결과</a:t>
            </a:r>
            <a:endParaRPr lang="en-US" altLang="ko-KR" sz="1600" dirty="0">
              <a:ln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0"/>
                </a:gradFill>
              </a:ln>
              <a:solidFill>
                <a:srgbClr val="3A3A3A"/>
              </a:solidFill>
              <a:latin typeface="Noto Sans CJK KR DemiLight" pitchFamily="34" charset="-127"/>
              <a:ea typeface="Noto Sans CJK KR DemiLight" pitchFamily="34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436970"/>
            <a:ext cx="7924800" cy="5128929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3949147" y="5524361"/>
            <a:ext cx="662609" cy="10415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52110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C05031F3-88B5-20B3-2F50-0A4D42CF7312}"/>
              </a:ext>
            </a:extLst>
          </p:cNvPr>
          <p:cNvGrpSpPr/>
          <p:nvPr/>
        </p:nvGrpSpPr>
        <p:grpSpPr>
          <a:xfrm>
            <a:off x="7251289" y="462116"/>
            <a:ext cx="2492477" cy="856759"/>
            <a:chOff x="7251289" y="462116"/>
            <a:chExt cx="2492477" cy="85675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264B4B1-B462-E3E7-6BCB-47BD1F0FC13D}"/>
                </a:ext>
              </a:extLst>
            </p:cNvPr>
            <p:cNvSpPr txBox="1"/>
            <p:nvPr/>
          </p:nvSpPr>
          <p:spPr>
            <a:xfrm>
              <a:off x="7251289" y="462116"/>
              <a:ext cx="11700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시작시간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EA88E3C-13F8-2F00-9CA2-C957821684EA}"/>
                </a:ext>
              </a:extLst>
            </p:cNvPr>
            <p:cNvSpPr txBox="1"/>
            <p:nvPr/>
          </p:nvSpPr>
          <p:spPr>
            <a:xfrm>
              <a:off x="7251289" y="949543"/>
              <a:ext cx="11700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종료시간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7C74ABE-4B46-A464-865D-46F36477E3A6}"/>
                </a:ext>
              </a:extLst>
            </p:cNvPr>
            <p:cNvSpPr txBox="1"/>
            <p:nvPr/>
          </p:nvSpPr>
          <p:spPr>
            <a:xfrm>
              <a:off x="8327917" y="462116"/>
              <a:ext cx="14158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     시       분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66EC3AE-90FD-0C6C-3CBC-6018C76B325E}"/>
                </a:ext>
              </a:extLst>
            </p:cNvPr>
            <p:cNvSpPr txBox="1"/>
            <p:nvPr/>
          </p:nvSpPr>
          <p:spPr>
            <a:xfrm>
              <a:off x="8327916" y="946979"/>
              <a:ext cx="14158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     시       분</a:t>
              </a: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1972492" y="359752"/>
            <a:ext cx="5003074" cy="954107"/>
          </a:xfrm>
          <a:prstGeom prst="rect">
            <a:avLst/>
          </a:prstGeom>
          <a:noFill/>
          <a:ln>
            <a:noFill/>
          </a:ln>
        </p:spPr>
        <p:txBody>
          <a:bodyPr vert="horz" wrap="square">
            <a:spAutoFit/>
          </a:bodyPr>
          <a:lstStyle/>
          <a:p>
            <a:pPr algn="ctr"/>
            <a:r>
              <a:rPr lang="ko-KR" altLang="en-US" sz="2800" dirty="0" err="1">
                <a:ln>
                  <a:gradFill>
                    <a:gsLst>
                      <a:gs pos="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5400000" scaled="0"/>
                  </a:gradFill>
                </a:ln>
                <a:solidFill>
                  <a:srgbClr val="3A3A3A"/>
                </a:solidFill>
                <a:latin typeface="Noto Sans CJK KR DemiLight" pitchFamily="34" charset="-127"/>
                <a:ea typeface="Noto Sans CJK KR DemiLight" pitchFamily="34" charset="-127"/>
              </a:rPr>
              <a:t>지방이탈</a:t>
            </a:r>
            <a:r>
              <a:rPr lang="ko-KR" altLang="en-US" sz="2800" dirty="0">
                <a:ln>
                  <a:gradFill>
                    <a:gsLst>
                      <a:gs pos="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5400000" scaled="0"/>
                  </a:gradFill>
                </a:ln>
                <a:solidFill>
                  <a:srgbClr val="3A3A3A"/>
                </a:solidFill>
                <a:latin typeface="Noto Sans CJK KR DemiLight" pitchFamily="34" charset="-127"/>
                <a:ea typeface="Noto Sans CJK KR DemiLight" pitchFamily="34" charset="-127"/>
              </a:rPr>
              <a:t> 관련 조사항목 </a:t>
            </a:r>
            <a:endParaRPr lang="en-US" altLang="ko-KR" sz="2800" dirty="0">
              <a:ln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0"/>
                </a:gradFill>
              </a:ln>
              <a:solidFill>
                <a:srgbClr val="3A3A3A"/>
              </a:solidFill>
              <a:latin typeface="Noto Sans CJK KR DemiLight" pitchFamily="34" charset="-127"/>
              <a:ea typeface="Noto Sans CJK KR DemiLight" pitchFamily="34" charset="-127"/>
            </a:endParaRPr>
          </a:p>
          <a:p>
            <a:pPr algn="ctr"/>
            <a:r>
              <a:rPr lang="ko-KR" altLang="en-US" sz="2800" dirty="0">
                <a:ln>
                  <a:gradFill>
                    <a:gsLst>
                      <a:gs pos="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5400000" scaled="0"/>
                  </a:gradFill>
                </a:ln>
                <a:solidFill>
                  <a:srgbClr val="3A3A3A"/>
                </a:solidFill>
                <a:latin typeface="Noto Sans CJK KR DemiLight" pitchFamily="34" charset="-127"/>
                <a:ea typeface="Noto Sans CJK KR DemiLight" pitchFamily="34" charset="-127"/>
              </a:rPr>
              <a:t>분석결과</a:t>
            </a:r>
            <a:endParaRPr lang="en-US" altLang="ko-KR" sz="1600" dirty="0">
              <a:ln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0"/>
                </a:gradFill>
              </a:ln>
              <a:solidFill>
                <a:srgbClr val="3A3A3A"/>
              </a:solidFill>
              <a:latin typeface="Noto Sans CJK KR DemiLight" pitchFamily="34" charset="-127"/>
              <a:ea typeface="Noto Sans CJK KR DemiLight" pitchFamily="34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429390"/>
            <a:ext cx="7924800" cy="5136509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2547907" y="5477425"/>
            <a:ext cx="725380" cy="10884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273287" y="5724938"/>
            <a:ext cx="636104" cy="2967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5136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C05031F3-88B5-20B3-2F50-0A4D42CF7312}"/>
              </a:ext>
            </a:extLst>
          </p:cNvPr>
          <p:cNvGrpSpPr/>
          <p:nvPr/>
        </p:nvGrpSpPr>
        <p:grpSpPr>
          <a:xfrm>
            <a:off x="7251289" y="462116"/>
            <a:ext cx="2492477" cy="856759"/>
            <a:chOff x="7251289" y="462116"/>
            <a:chExt cx="2492477" cy="85675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264B4B1-B462-E3E7-6BCB-47BD1F0FC13D}"/>
                </a:ext>
              </a:extLst>
            </p:cNvPr>
            <p:cNvSpPr txBox="1"/>
            <p:nvPr/>
          </p:nvSpPr>
          <p:spPr>
            <a:xfrm>
              <a:off x="7251289" y="462116"/>
              <a:ext cx="11700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시작시간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EA88E3C-13F8-2F00-9CA2-C957821684EA}"/>
                </a:ext>
              </a:extLst>
            </p:cNvPr>
            <p:cNvSpPr txBox="1"/>
            <p:nvPr/>
          </p:nvSpPr>
          <p:spPr>
            <a:xfrm>
              <a:off x="7251289" y="949543"/>
              <a:ext cx="11700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종료시간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7C74ABE-4B46-A464-865D-46F36477E3A6}"/>
                </a:ext>
              </a:extLst>
            </p:cNvPr>
            <p:cNvSpPr txBox="1"/>
            <p:nvPr/>
          </p:nvSpPr>
          <p:spPr>
            <a:xfrm>
              <a:off x="8327917" y="462116"/>
              <a:ext cx="14158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     시       분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66EC3AE-90FD-0C6C-3CBC-6018C76B325E}"/>
                </a:ext>
              </a:extLst>
            </p:cNvPr>
            <p:cNvSpPr txBox="1"/>
            <p:nvPr/>
          </p:nvSpPr>
          <p:spPr>
            <a:xfrm>
              <a:off x="8327916" y="946979"/>
              <a:ext cx="14158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     시       분</a:t>
              </a: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1972492" y="359752"/>
            <a:ext cx="5003074" cy="954107"/>
          </a:xfrm>
          <a:prstGeom prst="rect">
            <a:avLst/>
          </a:prstGeom>
          <a:noFill/>
          <a:ln>
            <a:noFill/>
          </a:ln>
        </p:spPr>
        <p:txBody>
          <a:bodyPr vert="horz" wrap="square">
            <a:spAutoFit/>
          </a:bodyPr>
          <a:lstStyle/>
          <a:p>
            <a:pPr algn="ctr"/>
            <a:r>
              <a:rPr lang="ko-KR" altLang="en-US" sz="2800" dirty="0" err="1">
                <a:ln>
                  <a:gradFill>
                    <a:gsLst>
                      <a:gs pos="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5400000" scaled="0"/>
                  </a:gradFill>
                </a:ln>
                <a:solidFill>
                  <a:srgbClr val="3A3A3A"/>
                </a:solidFill>
                <a:latin typeface="Noto Sans CJK KR DemiLight" pitchFamily="34" charset="-127"/>
                <a:ea typeface="Noto Sans CJK KR DemiLight" pitchFamily="34" charset="-127"/>
              </a:rPr>
              <a:t>지방이탈</a:t>
            </a:r>
            <a:r>
              <a:rPr lang="ko-KR" altLang="en-US" sz="2800" dirty="0">
                <a:ln>
                  <a:gradFill>
                    <a:gsLst>
                      <a:gs pos="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5400000" scaled="0"/>
                  </a:gradFill>
                </a:ln>
                <a:solidFill>
                  <a:srgbClr val="3A3A3A"/>
                </a:solidFill>
                <a:latin typeface="Noto Sans CJK KR DemiLight" pitchFamily="34" charset="-127"/>
                <a:ea typeface="Noto Sans CJK KR DemiLight" pitchFamily="34" charset="-127"/>
              </a:rPr>
              <a:t> 관련 조사항목 </a:t>
            </a:r>
            <a:endParaRPr lang="en-US" altLang="ko-KR" sz="2800" dirty="0">
              <a:ln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0"/>
                </a:gradFill>
              </a:ln>
              <a:solidFill>
                <a:srgbClr val="3A3A3A"/>
              </a:solidFill>
              <a:latin typeface="Noto Sans CJK KR DemiLight" pitchFamily="34" charset="-127"/>
              <a:ea typeface="Noto Sans CJK KR DemiLight" pitchFamily="34" charset="-127"/>
            </a:endParaRPr>
          </a:p>
          <a:p>
            <a:pPr algn="ctr"/>
            <a:r>
              <a:rPr lang="ko-KR" altLang="en-US" sz="2800" dirty="0">
                <a:ln>
                  <a:gradFill>
                    <a:gsLst>
                      <a:gs pos="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5400000" scaled="0"/>
                  </a:gradFill>
                </a:ln>
                <a:solidFill>
                  <a:srgbClr val="3A3A3A"/>
                </a:solidFill>
                <a:latin typeface="Noto Sans CJK KR DemiLight" pitchFamily="34" charset="-127"/>
                <a:ea typeface="Noto Sans CJK KR DemiLight" pitchFamily="34" charset="-127"/>
              </a:rPr>
              <a:t>분석결과</a:t>
            </a:r>
            <a:endParaRPr lang="en-US" altLang="ko-KR" sz="1600" dirty="0">
              <a:ln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0"/>
                </a:gradFill>
              </a:ln>
              <a:solidFill>
                <a:srgbClr val="3A3A3A"/>
              </a:solidFill>
              <a:latin typeface="Noto Sans CJK KR DemiLight" pitchFamily="34" charset="-127"/>
              <a:ea typeface="Noto Sans CJK KR DemiLight" pitchFamily="34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055224" y="4294094"/>
            <a:ext cx="430305" cy="2599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F90CB9-A3FD-43BF-818D-61563DEA2897}"/>
              </a:ext>
            </a:extLst>
          </p:cNvPr>
          <p:cNvSpPr txBox="1"/>
          <p:nvPr/>
        </p:nvSpPr>
        <p:spPr>
          <a:xfrm>
            <a:off x="564204" y="1436971"/>
            <a:ext cx="8599251" cy="544764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[ 12</a:t>
            </a:r>
            <a:r>
              <a:rPr lang="ko-KR" altLang="en-US" sz="2000" b="1" dirty="0"/>
              <a:t>번 문항 </a:t>
            </a:r>
            <a:r>
              <a:rPr lang="en-US" altLang="ko-KR" sz="2000" b="1" dirty="0"/>
              <a:t>: </a:t>
            </a:r>
            <a:r>
              <a:rPr lang="ko-KR" altLang="en-US" sz="2000" b="1" dirty="0"/>
              <a:t>창원시 청년 지원 정책 참여 유무 </a:t>
            </a:r>
            <a:r>
              <a:rPr lang="en-US" altLang="ko-KR" sz="2000" b="1" dirty="0"/>
              <a:t>]</a:t>
            </a:r>
          </a:p>
          <a:p>
            <a:endParaRPr lang="en-US" altLang="ko-KR" dirty="0"/>
          </a:p>
          <a:p>
            <a:r>
              <a:rPr lang="en-US" altLang="ko-KR" b="1" dirty="0"/>
              <a:t> (2) </a:t>
            </a:r>
            <a:r>
              <a:rPr lang="ko-KR" altLang="en-US" b="1" dirty="0"/>
              <a:t>나이</a:t>
            </a:r>
            <a:endParaRPr lang="en-US" altLang="ko-KR" b="1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algn="ctr"/>
            <a:endParaRPr lang="en-US" altLang="ko-KR" b="1" dirty="0"/>
          </a:p>
          <a:p>
            <a:pPr algn="ctr"/>
            <a:r>
              <a:rPr lang="en-US" altLang="ko-KR" b="1" dirty="0"/>
              <a:t>[</a:t>
            </a:r>
            <a:r>
              <a:rPr lang="ko-KR" altLang="en-US" b="1" dirty="0"/>
              <a:t> 그림 </a:t>
            </a:r>
            <a:r>
              <a:rPr lang="en-US" altLang="ko-KR" b="1" dirty="0"/>
              <a:t>32 – </a:t>
            </a:r>
            <a:r>
              <a:rPr lang="ko-KR" altLang="en-US" b="1" dirty="0"/>
              <a:t>나이에 따른 창원시 청년 지원 정책 참여 경험 유무 </a:t>
            </a:r>
            <a:r>
              <a:rPr lang="en-US" altLang="ko-KR" b="1" dirty="0"/>
              <a:t>]</a:t>
            </a:r>
          </a:p>
          <a:p>
            <a:r>
              <a:rPr lang="ko-KR" altLang="en-US" dirty="0"/>
              <a:t> 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6888123-8AE6-48A9-8B1B-1E1CE246C00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6656" b="1472"/>
          <a:stretch/>
        </p:blipFill>
        <p:spPr>
          <a:xfrm>
            <a:off x="1529873" y="1956451"/>
            <a:ext cx="7404062" cy="4127027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50B331D4-DDEF-4BE1-8E3A-57A4B73D2E55}"/>
              </a:ext>
            </a:extLst>
          </p:cNvPr>
          <p:cNvSpPr/>
          <p:nvPr/>
        </p:nvSpPr>
        <p:spPr>
          <a:xfrm>
            <a:off x="7270376" y="3904366"/>
            <a:ext cx="526738" cy="2599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4966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C05031F3-88B5-20B3-2F50-0A4D42CF7312}"/>
              </a:ext>
            </a:extLst>
          </p:cNvPr>
          <p:cNvGrpSpPr/>
          <p:nvPr/>
        </p:nvGrpSpPr>
        <p:grpSpPr>
          <a:xfrm>
            <a:off x="7251289" y="462116"/>
            <a:ext cx="2492477" cy="856759"/>
            <a:chOff x="7251289" y="462116"/>
            <a:chExt cx="2492477" cy="85675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264B4B1-B462-E3E7-6BCB-47BD1F0FC13D}"/>
                </a:ext>
              </a:extLst>
            </p:cNvPr>
            <p:cNvSpPr txBox="1"/>
            <p:nvPr/>
          </p:nvSpPr>
          <p:spPr>
            <a:xfrm>
              <a:off x="7251289" y="462116"/>
              <a:ext cx="11700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시작시간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EA88E3C-13F8-2F00-9CA2-C957821684EA}"/>
                </a:ext>
              </a:extLst>
            </p:cNvPr>
            <p:cNvSpPr txBox="1"/>
            <p:nvPr/>
          </p:nvSpPr>
          <p:spPr>
            <a:xfrm>
              <a:off x="7251289" y="949543"/>
              <a:ext cx="11700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종료시간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7C74ABE-4B46-A464-865D-46F36477E3A6}"/>
                </a:ext>
              </a:extLst>
            </p:cNvPr>
            <p:cNvSpPr txBox="1"/>
            <p:nvPr/>
          </p:nvSpPr>
          <p:spPr>
            <a:xfrm>
              <a:off x="8327917" y="462116"/>
              <a:ext cx="14158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     시       분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66EC3AE-90FD-0C6C-3CBC-6018C76B325E}"/>
                </a:ext>
              </a:extLst>
            </p:cNvPr>
            <p:cNvSpPr txBox="1"/>
            <p:nvPr/>
          </p:nvSpPr>
          <p:spPr>
            <a:xfrm>
              <a:off x="8327916" y="946979"/>
              <a:ext cx="14158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     시       분</a:t>
              </a: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1972492" y="359752"/>
            <a:ext cx="5003074" cy="954107"/>
          </a:xfrm>
          <a:prstGeom prst="rect">
            <a:avLst/>
          </a:prstGeom>
          <a:noFill/>
          <a:ln>
            <a:noFill/>
          </a:ln>
        </p:spPr>
        <p:txBody>
          <a:bodyPr vert="horz" wrap="square">
            <a:spAutoFit/>
          </a:bodyPr>
          <a:lstStyle/>
          <a:p>
            <a:pPr algn="ctr"/>
            <a:r>
              <a:rPr lang="ko-KR" altLang="en-US" sz="2800" dirty="0" err="1">
                <a:ln>
                  <a:gradFill>
                    <a:gsLst>
                      <a:gs pos="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5400000" scaled="0"/>
                  </a:gradFill>
                </a:ln>
                <a:solidFill>
                  <a:srgbClr val="3A3A3A"/>
                </a:solidFill>
                <a:latin typeface="Noto Sans CJK KR DemiLight" pitchFamily="34" charset="-127"/>
                <a:ea typeface="Noto Sans CJK KR DemiLight" pitchFamily="34" charset="-127"/>
              </a:rPr>
              <a:t>지방이탈</a:t>
            </a:r>
            <a:r>
              <a:rPr lang="ko-KR" altLang="en-US" sz="2800" dirty="0">
                <a:ln>
                  <a:gradFill>
                    <a:gsLst>
                      <a:gs pos="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5400000" scaled="0"/>
                  </a:gradFill>
                </a:ln>
                <a:solidFill>
                  <a:srgbClr val="3A3A3A"/>
                </a:solidFill>
                <a:latin typeface="Noto Sans CJK KR DemiLight" pitchFamily="34" charset="-127"/>
                <a:ea typeface="Noto Sans CJK KR DemiLight" pitchFamily="34" charset="-127"/>
              </a:rPr>
              <a:t> 관련 조사항목 </a:t>
            </a:r>
            <a:endParaRPr lang="en-US" altLang="ko-KR" sz="2800" dirty="0">
              <a:ln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0"/>
                </a:gradFill>
              </a:ln>
              <a:solidFill>
                <a:srgbClr val="3A3A3A"/>
              </a:solidFill>
              <a:latin typeface="Noto Sans CJK KR DemiLight" pitchFamily="34" charset="-127"/>
              <a:ea typeface="Noto Sans CJK KR DemiLight" pitchFamily="34" charset="-127"/>
            </a:endParaRPr>
          </a:p>
          <a:p>
            <a:pPr algn="ctr"/>
            <a:r>
              <a:rPr lang="ko-KR" altLang="en-US" sz="2800" dirty="0">
                <a:ln>
                  <a:gradFill>
                    <a:gsLst>
                      <a:gs pos="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5400000" scaled="0"/>
                  </a:gradFill>
                </a:ln>
                <a:solidFill>
                  <a:srgbClr val="3A3A3A"/>
                </a:solidFill>
                <a:latin typeface="Noto Sans CJK KR DemiLight" pitchFamily="34" charset="-127"/>
                <a:ea typeface="Noto Sans CJK KR DemiLight" pitchFamily="34" charset="-127"/>
              </a:rPr>
              <a:t>분석결과</a:t>
            </a:r>
            <a:endParaRPr lang="en-US" altLang="ko-KR" sz="1600" dirty="0">
              <a:ln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0"/>
                </a:gradFill>
              </a:ln>
              <a:solidFill>
                <a:srgbClr val="3A3A3A"/>
              </a:solidFill>
              <a:latin typeface="Noto Sans CJK KR DemiLight" pitchFamily="34" charset="-127"/>
              <a:ea typeface="Noto Sans CJK KR DemiLight" pitchFamily="34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646B6C8-34A4-4520-AB5F-74A6E13838D8}"/>
              </a:ext>
            </a:extLst>
          </p:cNvPr>
          <p:cNvGrpSpPr/>
          <p:nvPr/>
        </p:nvGrpSpPr>
        <p:grpSpPr>
          <a:xfrm>
            <a:off x="841496" y="1313859"/>
            <a:ext cx="8290671" cy="5428610"/>
            <a:chOff x="1164189" y="607329"/>
            <a:chExt cx="7836834" cy="6250671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8E22D4F0-5EED-4096-BA3E-AA866C1862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64190" y="3589506"/>
              <a:ext cx="7836833" cy="3268494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CBC11126-8B92-4C64-A8A8-799D29C68A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14940"/>
            <a:stretch/>
          </p:blipFill>
          <p:spPr>
            <a:xfrm>
              <a:off x="1164189" y="607329"/>
              <a:ext cx="7836834" cy="3206296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CCBAD9E5-1D33-4F4D-A405-4AF78DC86CFB}"/>
              </a:ext>
            </a:extLst>
          </p:cNvPr>
          <p:cNvSpPr txBox="1"/>
          <p:nvPr/>
        </p:nvSpPr>
        <p:spPr>
          <a:xfrm>
            <a:off x="606717" y="1363630"/>
            <a:ext cx="52091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[ 12-1</a:t>
            </a:r>
            <a:r>
              <a:rPr lang="ko-KR" altLang="en-US" sz="2000" b="1" dirty="0"/>
              <a:t>번 문항 </a:t>
            </a:r>
            <a:r>
              <a:rPr lang="en-US" altLang="ko-KR" sz="2000" b="1" dirty="0"/>
              <a:t>: </a:t>
            </a:r>
            <a:r>
              <a:rPr lang="ko-KR" altLang="en-US" sz="2000" b="1" dirty="0"/>
              <a:t>창원시 청년 지원 정책 만족도 </a:t>
            </a:r>
            <a:r>
              <a:rPr lang="en-US" altLang="ko-KR" sz="2000" b="1" dirty="0"/>
              <a:t>]</a:t>
            </a:r>
            <a:endParaRPr lang="ko-KR" altLang="en-US" sz="2000" b="1" dirty="0"/>
          </a:p>
        </p:txBody>
      </p:sp>
      <p:sp>
        <p:nvSpPr>
          <p:cNvPr id="18" name="직사각형 17"/>
          <p:cNvSpPr/>
          <p:nvPr/>
        </p:nvSpPr>
        <p:spPr>
          <a:xfrm>
            <a:off x="7703002" y="5244352"/>
            <a:ext cx="1308475" cy="825143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411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8ABF762-8F03-E754-2908-73D1358A2E16}"/>
              </a:ext>
            </a:extLst>
          </p:cNvPr>
          <p:cNvSpPr txBox="1"/>
          <p:nvPr/>
        </p:nvSpPr>
        <p:spPr>
          <a:xfrm>
            <a:off x="438414" y="1468711"/>
            <a:ext cx="8972286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arenBoth"/>
            </a:pPr>
            <a:r>
              <a:rPr lang="ko-KR" altLang="en-US" dirty="0" err="1"/>
              <a:t>조사배경</a:t>
            </a:r>
            <a:r>
              <a:rPr lang="ko-KR" altLang="en-US" dirty="0"/>
              <a:t> 및 목적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en-US" altLang="ko-KR" dirty="0"/>
              <a:t>: </a:t>
            </a:r>
            <a:r>
              <a:rPr lang="ko-KR" altLang="en-US" sz="1700" dirty="0"/>
              <a:t>현재 지방에서 수도권으로 떠나가는 지방 이탈 현상이 각 지역에서 발생하고 있다</a:t>
            </a:r>
            <a:r>
              <a:rPr lang="en-US" altLang="ko-KR" sz="1700" dirty="0"/>
              <a:t>. </a:t>
            </a:r>
            <a:r>
              <a:rPr lang="ko-KR" altLang="en-US" sz="1700" dirty="0"/>
              <a:t>이러한 현상을 창원시에 거주하는 청년</a:t>
            </a:r>
            <a:r>
              <a:rPr lang="en-US" altLang="ko-KR" sz="1700" dirty="0"/>
              <a:t>(</a:t>
            </a:r>
            <a:r>
              <a:rPr lang="ko-KR" altLang="en-US" sz="1700" dirty="0"/>
              <a:t>만 </a:t>
            </a:r>
            <a:r>
              <a:rPr lang="en-US" altLang="ko-KR" sz="1700" dirty="0"/>
              <a:t>19</a:t>
            </a:r>
            <a:r>
              <a:rPr lang="ko-KR" altLang="en-US" sz="1700" dirty="0"/>
              <a:t>세</a:t>
            </a:r>
            <a:r>
              <a:rPr lang="en-US" altLang="ko-KR" sz="1700" dirty="0"/>
              <a:t>~34</a:t>
            </a:r>
            <a:r>
              <a:rPr lang="ko-KR" altLang="en-US" sz="1700" dirty="0"/>
              <a:t>세</a:t>
            </a:r>
            <a:r>
              <a:rPr lang="en-US" altLang="ko-KR" sz="1700" dirty="0"/>
              <a:t>)</a:t>
            </a:r>
            <a:r>
              <a:rPr lang="ko-KR" altLang="en-US" sz="1700" dirty="0"/>
              <a:t>을 대상으로 한 설문조사를 통해 지방 이탈의 인식 및 원인을 파악하고</a:t>
            </a:r>
            <a:r>
              <a:rPr lang="en-US" altLang="ko-KR" sz="1700" dirty="0"/>
              <a:t>, </a:t>
            </a:r>
            <a:r>
              <a:rPr lang="ko-KR" altLang="en-US" sz="1700" dirty="0"/>
              <a:t>점차 증가하는 추세인 지방 이탈에 대한 개선방안을 모색해 보고자 한다</a:t>
            </a:r>
            <a:r>
              <a:rPr lang="en-US" altLang="ko-KR" sz="1700" dirty="0"/>
              <a:t>. 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200000"/>
              </a:lnSpc>
            </a:pPr>
            <a:r>
              <a:rPr lang="en-US" altLang="ko-KR" dirty="0"/>
              <a:t>(2)</a:t>
            </a:r>
            <a:r>
              <a:rPr lang="ko-KR" altLang="en-US" dirty="0"/>
              <a:t> 응답자 선정 및 조사과정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en-US" altLang="ko-KR" dirty="0"/>
              <a:t> : </a:t>
            </a:r>
            <a:r>
              <a:rPr lang="ko-KR" altLang="en-US" sz="1700" dirty="0"/>
              <a:t>조사 지역</a:t>
            </a:r>
            <a:r>
              <a:rPr lang="en-US" altLang="ko-KR" sz="1700" dirty="0"/>
              <a:t>(</a:t>
            </a:r>
            <a:r>
              <a:rPr lang="ko-KR" altLang="en-US" sz="1700" dirty="0" err="1"/>
              <a:t>상남동</a:t>
            </a:r>
            <a:r>
              <a:rPr lang="en-US" altLang="ko-KR" sz="1700" dirty="0"/>
              <a:t>, </a:t>
            </a:r>
            <a:r>
              <a:rPr lang="ko-KR" altLang="en-US" sz="1700" dirty="0"/>
              <a:t>용호동</a:t>
            </a:r>
            <a:r>
              <a:rPr lang="en-US" altLang="ko-KR" sz="1700" dirty="0"/>
              <a:t>, </a:t>
            </a:r>
            <a:r>
              <a:rPr lang="ko-KR" altLang="en-US" sz="1700" dirty="0" err="1"/>
              <a:t>합성동</a:t>
            </a:r>
            <a:r>
              <a:rPr lang="en-US" altLang="ko-KR" sz="1700" dirty="0"/>
              <a:t>, </a:t>
            </a:r>
            <a:r>
              <a:rPr lang="ko-KR" altLang="en-US" sz="1700" dirty="0"/>
              <a:t>석동</a:t>
            </a:r>
            <a:r>
              <a:rPr lang="en-US" altLang="ko-KR" sz="1700" dirty="0"/>
              <a:t>)</a:t>
            </a:r>
            <a:r>
              <a:rPr lang="ko-KR" altLang="en-US" sz="1700" dirty="0"/>
              <a:t>에서 길거리를 돌아다니며 행인들에게 나이와 창원시 거주 여부를 물어본 후</a:t>
            </a:r>
            <a:r>
              <a:rPr lang="en-US" altLang="ko-KR" sz="1700" dirty="0"/>
              <a:t>, </a:t>
            </a:r>
            <a:r>
              <a:rPr lang="ko-KR" altLang="en-US" sz="1700" dirty="0"/>
              <a:t>창원시 거주 청년</a:t>
            </a:r>
            <a:r>
              <a:rPr lang="en-US" altLang="ko-KR" sz="1700" dirty="0"/>
              <a:t>(</a:t>
            </a:r>
            <a:r>
              <a:rPr lang="ko-KR" altLang="en-US" sz="1700" dirty="0"/>
              <a:t>만 </a:t>
            </a:r>
            <a:r>
              <a:rPr lang="en-US" altLang="ko-KR" sz="1700" dirty="0"/>
              <a:t>19~34</a:t>
            </a:r>
            <a:r>
              <a:rPr lang="ko-KR" altLang="en-US" sz="1700" dirty="0"/>
              <a:t>세</a:t>
            </a:r>
            <a:r>
              <a:rPr lang="en-US" altLang="ko-KR" sz="1700" dirty="0"/>
              <a:t>) 270</a:t>
            </a:r>
            <a:r>
              <a:rPr lang="ko-KR" altLang="en-US" sz="1700" dirty="0"/>
              <a:t>명을 편의로 추출하여 설문 진행</a:t>
            </a:r>
            <a:endParaRPr lang="en-US" altLang="ko-KR" sz="17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F277978-50AC-EB65-FB2B-B4AC72383490}"/>
              </a:ext>
            </a:extLst>
          </p:cNvPr>
          <p:cNvSpPr/>
          <p:nvPr/>
        </p:nvSpPr>
        <p:spPr>
          <a:xfrm>
            <a:off x="2448818" y="549434"/>
            <a:ext cx="4544942" cy="584775"/>
          </a:xfrm>
          <a:prstGeom prst="rect">
            <a:avLst/>
          </a:prstGeom>
          <a:noFill/>
          <a:ln>
            <a:noFill/>
          </a:ln>
        </p:spPr>
        <p:txBody>
          <a:bodyPr vert="horz" wrap="square">
            <a:spAutoFit/>
          </a:bodyPr>
          <a:lstStyle/>
          <a:p>
            <a:pPr algn="ctr"/>
            <a:r>
              <a:rPr lang="ko-KR" altLang="en-US" sz="3200" dirty="0">
                <a:ln>
                  <a:gradFill>
                    <a:gsLst>
                      <a:gs pos="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5400000" scaled="0"/>
                  </a:gradFill>
                </a:ln>
                <a:solidFill>
                  <a:srgbClr val="3A3A3A"/>
                </a:solidFill>
                <a:latin typeface="Noto Sans CJK KR DemiLight" pitchFamily="34" charset="-127"/>
                <a:ea typeface="Noto Sans CJK KR DemiLight" pitchFamily="34" charset="-127"/>
              </a:rPr>
              <a:t>조사설계 </a:t>
            </a:r>
            <a:r>
              <a:rPr lang="ko-KR" altLang="en-US" dirty="0">
                <a:ln>
                  <a:gradFill>
                    <a:gsLst>
                      <a:gs pos="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5400000" scaled="0"/>
                  </a:gradFill>
                </a:ln>
                <a:solidFill>
                  <a:srgbClr val="3A3A3A"/>
                </a:solidFill>
                <a:latin typeface="Noto Sans CJK KR DemiLight" pitchFamily="34" charset="-127"/>
                <a:ea typeface="Noto Sans CJK KR DemiLight" pitchFamily="34" charset="-127"/>
              </a:rPr>
              <a:t> </a:t>
            </a:r>
            <a:endParaRPr lang="en-US" altLang="ko-KR" dirty="0">
              <a:ln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0"/>
                </a:gradFill>
              </a:ln>
              <a:solidFill>
                <a:srgbClr val="3A3A3A"/>
              </a:solidFill>
              <a:latin typeface="Noto Sans CJK KR DemiLight" pitchFamily="34" charset="-127"/>
              <a:ea typeface="Noto Sans CJK KR DemiLight" pitchFamily="34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C05031F3-88B5-20B3-2F50-0A4D42CF7312}"/>
              </a:ext>
            </a:extLst>
          </p:cNvPr>
          <p:cNvGrpSpPr/>
          <p:nvPr/>
        </p:nvGrpSpPr>
        <p:grpSpPr>
          <a:xfrm>
            <a:off x="7251289" y="462116"/>
            <a:ext cx="2492477" cy="856759"/>
            <a:chOff x="7251289" y="462116"/>
            <a:chExt cx="2492477" cy="85675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264B4B1-B462-E3E7-6BCB-47BD1F0FC13D}"/>
                </a:ext>
              </a:extLst>
            </p:cNvPr>
            <p:cNvSpPr txBox="1"/>
            <p:nvPr/>
          </p:nvSpPr>
          <p:spPr>
            <a:xfrm>
              <a:off x="7251289" y="462116"/>
              <a:ext cx="11700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시작시간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EA88E3C-13F8-2F00-9CA2-C957821684EA}"/>
                </a:ext>
              </a:extLst>
            </p:cNvPr>
            <p:cNvSpPr txBox="1"/>
            <p:nvPr/>
          </p:nvSpPr>
          <p:spPr>
            <a:xfrm>
              <a:off x="7251289" y="949543"/>
              <a:ext cx="11700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종료시간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7C74ABE-4B46-A464-865D-46F36477E3A6}"/>
                </a:ext>
              </a:extLst>
            </p:cNvPr>
            <p:cNvSpPr txBox="1"/>
            <p:nvPr/>
          </p:nvSpPr>
          <p:spPr>
            <a:xfrm>
              <a:off x="8327917" y="462116"/>
              <a:ext cx="14158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     시       분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66EC3AE-90FD-0C6C-3CBC-6018C76B325E}"/>
                </a:ext>
              </a:extLst>
            </p:cNvPr>
            <p:cNvSpPr txBox="1"/>
            <p:nvPr/>
          </p:nvSpPr>
          <p:spPr>
            <a:xfrm>
              <a:off x="8327916" y="946979"/>
              <a:ext cx="14158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     시       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6249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C05031F3-88B5-20B3-2F50-0A4D42CF7312}"/>
              </a:ext>
            </a:extLst>
          </p:cNvPr>
          <p:cNvGrpSpPr/>
          <p:nvPr/>
        </p:nvGrpSpPr>
        <p:grpSpPr>
          <a:xfrm>
            <a:off x="7251289" y="462116"/>
            <a:ext cx="2492477" cy="856759"/>
            <a:chOff x="7251289" y="462116"/>
            <a:chExt cx="2492477" cy="85675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264B4B1-B462-E3E7-6BCB-47BD1F0FC13D}"/>
                </a:ext>
              </a:extLst>
            </p:cNvPr>
            <p:cNvSpPr txBox="1"/>
            <p:nvPr/>
          </p:nvSpPr>
          <p:spPr>
            <a:xfrm>
              <a:off x="7251289" y="462116"/>
              <a:ext cx="11700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시작시간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EA88E3C-13F8-2F00-9CA2-C957821684EA}"/>
                </a:ext>
              </a:extLst>
            </p:cNvPr>
            <p:cNvSpPr txBox="1"/>
            <p:nvPr/>
          </p:nvSpPr>
          <p:spPr>
            <a:xfrm>
              <a:off x="7251289" y="949543"/>
              <a:ext cx="11700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종료시간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7C74ABE-4B46-A464-865D-46F36477E3A6}"/>
                </a:ext>
              </a:extLst>
            </p:cNvPr>
            <p:cNvSpPr txBox="1"/>
            <p:nvPr/>
          </p:nvSpPr>
          <p:spPr>
            <a:xfrm>
              <a:off x="8327917" y="462116"/>
              <a:ext cx="14158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     시       분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66EC3AE-90FD-0C6C-3CBC-6018C76B325E}"/>
                </a:ext>
              </a:extLst>
            </p:cNvPr>
            <p:cNvSpPr txBox="1"/>
            <p:nvPr/>
          </p:nvSpPr>
          <p:spPr>
            <a:xfrm>
              <a:off x="8327916" y="946979"/>
              <a:ext cx="14158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     시       분</a:t>
              </a: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1972492" y="359752"/>
            <a:ext cx="5003074" cy="954107"/>
          </a:xfrm>
          <a:prstGeom prst="rect">
            <a:avLst/>
          </a:prstGeom>
          <a:noFill/>
          <a:ln>
            <a:noFill/>
          </a:ln>
        </p:spPr>
        <p:txBody>
          <a:bodyPr vert="horz" wrap="square">
            <a:spAutoFit/>
          </a:bodyPr>
          <a:lstStyle/>
          <a:p>
            <a:pPr algn="ctr"/>
            <a:r>
              <a:rPr lang="ko-KR" altLang="en-US" sz="2800" dirty="0" err="1">
                <a:ln>
                  <a:gradFill>
                    <a:gsLst>
                      <a:gs pos="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5400000" scaled="0"/>
                  </a:gradFill>
                </a:ln>
                <a:solidFill>
                  <a:srgbClr val="3A3A3A"/>
                </a:solidFill>
                <a:latin typeface="Noto Sans CJK KR DemiLight" pitchFamily="34" charset="-127"/>
                <a:ea typeface="Noto Sans CJK KR DemiLight" pitchFamily="34" charset="-127"/>
              </a:rPr>
              <a:t>지방이탈</a:t>
            </a:r>
            <a:r>
              <a:rPr lang="ko-KR" altLang="en-US" sz="2800" dirty="0">
                <a:ln>
                  <a:gradFill>
                    <a:gsLst>
                      <a:gs pos="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5400000" scaled="0"/>
                  </a:gradFill>
                </a:ln>
                <a:solidFill>
                  <a:srgbClr val="3A3A3A"/>
                </a:solidFill>
                <a:latin typeface="Noto Sans CJK KR DemiLight" pitchFamily="34" charset="-127"/>
                <a:ea typeface="Noto Sans CJK KR DemiLight" pitchFamily="34" charset="-127"/>
              </a:rPr>
              <a:t> 관련 조사항목 </a:t>
            </a:r>
            <a:endParaRPr lang="en-US" altLang="ko-KR" sz="2800" dirty="0">
              <a:ln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0"/>
                </a:gradFill>
              </a:ln>
              <a:solidFill>
                <a:srgbClr val="3A3A3A"/>
              </a:solidFill>
              <a:latin typeface="Noto Sans CJK KR DemiLight" pitchFamily="34" charset="-127"/>
              <a:ea typeface="Noto Sans CJK KR DemiLight" pitchFamily="34" charset="-127"/>
            </a:endParaRPr>
          </a:p>
          <a:p>
            <a:pPr algn="ctr"/>
            <a:r>
              <a:rPr lang="ko-KR" altLang="en-US" sz="2800" dirty="0">
                <a:ln>
                  <a:gradFill>
                    <a:gsLst>
                      <a:gs pos="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5400000" scaled="0"/>
                  </a:gradFill>
                </a:ln>
                <a:solidFill>
                  <a:srgbClr val="3A3A3A"/>
                </a:solidFill>
                <a:latin typeface="Noto Sans CJK KR DemiLight" pitchFamily="34" charset="-127"/>
                <a:ea typeface="Noto Sans CJK KR DemiLight" pitchFamily="34" charset="-127"/>
              </a:rPr>
              <a:t>분석결과</a:t>
            </a:r>
            <a:endParaRPr lang="en-US" altLang="ko-KR" sz="1600" dirty="0">
              <a:ln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0"/>
                </a:gradFill>
              </a:ln>
              <a:solidFill>
                <a:srgbClr val="3A3A3A"/>
              </a:solidFill>
              <a:latin typeface="Noto Sans CJK KR DemiLight" pitchFamily="34" charset="-127"/>
              <a:ea typeface="Noto Sans CJK KR DemiLight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8E0B8C-19A2-43AE-B5AA-AA1391F40E37}"/>
              </a:ext>
            </a:extLst>
          </p:cNvPr>
          <p:cNvSpPr txBox="1"/>
          <p:nvPr/>
        </p:nvSpPr>
        <p:spPr>
          <a:xfrm>
            <a:off x="564205" y="1436971"/>
            <a:ext cx="8414426" cy="538609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[ 12-2</a:t>
            </a:r>
            <a:r>
              <a:rPr lang="ko-KR" altLang="en-US" sz="2000" b="1" dirty="0"/>
              <a:t>번 문항 </a:t>
            </a:r>
            <a:r>
              <a:rPr lang="en-US" altLang="ko-KR" sz="2000" b="1" dirty="0"/>
              <a:t>: </a:t>
            </a:r>
            <a:r>
              <a:rPr lang="ko-KR" altLang="en-US" sz="2000" b="1" dirty="0"/>
              <a:t>창원시 청년 지원 정책 </a:t>
            </a:r>
            <a:r>
              <a:rPr lang="ko-KR" altLang="en-US" sz="2000" b="1" dirty="0" err="1"/>
              <a:t>미참여</a:t>
            </a:r>
            <a:r>
              <a:rPr lang="ko-KR" altLang="en-US" sz="2000" b="1" dirty="0"/>
              <a:t> 이유 </a:t>
            </a:r>
            <a:r>
              <a:rPr lang="en-US" altLang="ko-KR" sz="2000" b="1" dirty="0"/>
              <a:t>]</a:t>
            </a:r>
          </a:p>
          <a:p>
            <a:endParaRPr lang="en-US" altLang="ko-KR" dirty="0"/>
          </a:p>
          <a:p>
            <a:r>
              <a:rPr lang="en-US" altLang="ko-KR" b="1" dirty="0"/>
              <a:t> (2) </a:t>
            </a:r>
            <a:r>
              <a:rPr lang="ko-KR" altLang="en-US" b="1" dirty="0"/>
              <a:t>나이</a:t>
            </a:r>
            <a:endParaRPr lang="en-US" altLang="ko-KR" b="1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algn="ctr"/>
            <a:endParaRPr lang="en-US" altLang="ko-KR" b="1" dirty="0"/>
          </a:p>
          <a:p>
            <a:pPr algn="ctr"/>
            <a:endParaRPr lang="en-US" altLang="ko-KR" b="1" dirty="0"/>
          </a:p>
          <a:p>
            <a:r>
              <a:rPr lang="ko-KR" altLang="en-US" dirty="0"/>
              <a:t> </a:t>
            </a:r>
            <a:r>
              <a:rPr lang="en-US" altLang="ko-KR" dirty="0"/>
              <a:t> </a:t>
            </a:r>
            <a:endParaRPr lang="ko-KR" altLang="en-US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11D6DED3-A585-45BC-BB8D-7EAB507E807A}"/>
              </a:ext>
            </a:extLst>
          </p:cNvPr>
          <p:cNvGrpSpPr/>
          <p:nvPr/>
        </p:nvGrpSpPr>
        <p:grpSpPr>
          <a:xfrm>
            <a:off x="1485900" y="1919382"/>
            <a:ext cx="7210627" cy="4938618"/>
            <a:chOff x="1692367" y="1857022"/>
            <a:chExt cx="6820373" cy="5066309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C70D8C18-36CE-43D5-A063-276BEF0790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69453" y="4535730"/>
              <a:ext cx="6066200" cy="2387601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98B66642-A052-4C48-8AF0-C29AB0AE85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15788" b="1983"/>
            <a:stretch/>
          </p:blipFill>
          <p:spPr>
            <a:xfrm>
              <a:off x="1692367" y="1857022"/>
              <a:ext cx="6820373" cy="2743554"/>
            </a:xfrm>
            <a:prstGeom prst="rect">
              <a:avLst/>
            </a:prstGeom>
          </p:spPr>
        </p:pic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2960100-0765-467B-AA2A-6D8158DD98C4}"/>
              </a:ext>
            </a:extLst>
          </p:cNvPr>
          <p:cNvSpPr/>
          <p:nvPr/>
        </p:nvSpPr>
        <p:spPr>
          <a:xfrm>
            <a:off x="3752850" y="5300870"/>
            <a:ext cx="713133" cy="5968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50C4ACB-E292-4512-937F-FB1AF3469769}"/>
              </a:ext>
            </a:extLst>
          </p:cNvPr>
          <p:cNvSpPr/>
          <p:nvPr/>
        </p:nvSpPr>
        <p:spPr>
          <a:xfrm>
            <a:off x="3064212" y="5897741"/>
            <a:ext cx="688637" cy="2767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7930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C05031F3-88B5-20B3-2F50-0A4D42CF7312}"/>
              </a:ext>
            </a:extLst>
          </p:cNvPr>
          <p:cNvGrpSpPr/>
          <p:nvPr/>
        </p:nvGrpSpPr>
        <p:grpSpPr>
          <a:xfrm>
            <a:off x="7251289" y="462116"/>
            <a:ext cx="2492477" cy="856759"/>
            <a:chOff x="7251289" y="462116"/>
            <a:chExt cx="2492477" cy="85675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264B4B1-B462-E3E7-6BCB-47BD1F0FC13D}"/>
                </a:ext>
              </a:extLst>
            </p:cNvPr>
            <p:cNvSpPr txBox="1"/>
            <p:nvPr/>
          </p:nvSpPr>
          <p:spPr>
            <a:xfrm>
              <a:off x="7251289" y="462116"/>
              <a:ext cx="11700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시작시간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EA88E3C-13F8-2F00-9CA2-C957821684EA}"/>
                </a:ext>
              </a:extLst>
            </p:cNvPr>
            <p:cNvSpPr txBox="1"/>
            <p:nvPr/>
          </p:nvSpPr>
          <p:spPr>
            <a:xfrm>
              <a:off x="7251289" y="949543"/>
              <a:ext cx="11700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종료시간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7C74ABE-4B46-A464-865D-46F36477E3A6}"/>
                </a:ext>
              </a:extLst>
            </p:cNvPr>
            <p:cNvSpPr txBox="1"/>
            <p:nvPr/>
          </p:nvSpPr>
          <p:spPr>
            <a:xfrm>
              <a:off x="8327917" y="462116"/>
              <a:ext cx="14158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     시       분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66EC3AE-90FD-0C6C-3CBC-6018C76B325E}"/>
                </a:ext>
              </a:extLst>
            </p:cNvPr>
            <p:cNvSpPr txBox="1"/>
            <p:nvPr/>
          </p:nvSpPr>
          <p:spPr>
            <a:xfrm>
              <a:off x="8327916" y="946979"/>
              <a:ext cx="14158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     시       분</a:t>
              </a: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1972492" y="359752"/>
            <a:ext cx="5003074" cy="954107"/>
          </a:xfrm>
          <a:prstGeom prst="rect">
            <a:avLst/>
          </a:prstGeom>
          <a:noFill/>
          <a:ln>
            <a:noFill/>
          </a:ln>
        </p:spPr>
        <p:txBody>
          <a:bodyPr vert="horz" wrap="square">
            <a:spAutoFit/>
          </a:bodyPr>
          <a:lstStyle/>
          <a:p>
            <a:pPr algn="ctr"/>
            <a:r>
              <a:rPr lang="ko-KR" altLang="en-US" sz="2800" dirty="0" err="1">
                <a:ln>
                  <a:gradFill>
                    <a:gsLst>
                      <a:gs pos="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5400000" scaled="0"/>
                  </a:gradFill>
                </a:ln>
                <a:solidFill>
                  <a:srgbClr val="3A3A3A"/>
                </a:solidFill>
                <a:latin typeface="Noto Sans CJK KR DemiLight" pitchFamily="34" charset="-127"/>
                <a:ea typeface="Noto Sans CJK KR DemiLight" pitchFamily="34" charset="-127"/>
              </a:rPr>
              <a:t>지방이탈</a:t>
            </a:r>
            <a:r>
              <a:rPr lang="ko-KR" altLang="en-US" sz="2800" dirty="0">
                <a:ln>
                  <a:gradFill>
                    <a:gsLst>
                      <a:gs pos="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5400000" scaled="0"/>
                  </a:gradFill>
                </a:ln>
                <a:solidFill>
                  <a:srgbClr val="3A3A3A"/>
                </a:solidFill>
                <a:latin typeface="Noto Sans CJK KR DemiLight" pitchFamily="34" charset="-127"/>
                <a:ea typeface="Noto Sans CJK KR DemiLight" pitchFamily="34" charset="-127"/>
              </a:rPr>
              <a:t> 관련 조사항목 </a:t>
            </a:r>
            <a:endParaRPr lang="en-US" altLang="ko-KR" sz="2800" dirty="0">
              <a:ln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0"/>
                </a:gradFill>
              </a:ln>
              <a:solidFill>
                <a:srgbClr val="3A3A3A"/>
              </a:solidFill>
              <a:latin typeface="Noto Sans CJK KR DemiLight" pitchFamily="34" charset="-127"/>
              <a:ea typeface="Noto Sans CJK KR DemiLight" pitchFamily="34" charset="-127"/>
            </a:endParaRPr>
          </a:p>
          <a:p>
            <a:pPr algn="ctr"/>
            <a:r>
              <a:rPr lang="ko-KR" altLang="en-US" sz="2800" dirty="0">
                <a:ln>
                  <a:gradFill>
                    <a:gsLst>
                      <a:gs pos="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5400000" scaled="0"/>
                  </a:gradFill>
                </a:ln>
                <a:solidFill>
                  <a:srgbClr val="3A3A3A"/>
                </a:solidFill>
                <a:latin typeface="Noto Sans CJK KR DemiLight" pitchFamily="34" charset="-127"/>
                <a:ea typeface="Noto Sans CJK KR DemiLight" pitchFamily="34" charset="-127"/>
              </a:rPr>
              <a:t>분석결과</a:t>
            </a:r>
            <a:endParaRPr lang="en-US" altLang="ko-KR" sz="1600" dirty="0">
              <a:ln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0"/>
                </a:gradFill>
              </a:ln>
              <a:solidFill>
                <a:srgbClr val="3A3A3A"/>
              </a:solidFill>
              <a:latin typeface="Noto Sans CJK KR DemiLight" pitchFamily="34" charset="-127"/>
              <a:ea typeface="Noto Sans CJK KR DemiLight" pitchFamily="34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997788" y="5248438"/>
            <a:ext cx="476241" cy="9773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033990" y="5258919"/>
            <a:ext cx="476241" cy="9668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8DB1C2-937F-4FFF-AEE3-5B161FA2BA73}"/>
              </a:ext>
            </a:extLst>
          </p:cNvPr>
          <p:cNvSpPr txBox="1"/>
          <p:nvPr/>
        </p:nvSpPr>
        <p:spPr>
          <a:xfrm>
            <a:off x="564205" y="1436971"/>
            <a:ext cx="8414426" cy="538609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[ 13</a:t>
            </a:r>
            <a:r>
              <a:rPr lang="ko-KR" altLang="en-US" sz="2000" b="1" dirty="0"/>
              <a:t>번 문항 </a:t>
            </a:r>
            <a:r>
              <a:rPr lang="en-US" altLang="ko-KR" sz="2000" b="1" dirty="0"/>
              <a:t>: </a:t>
            </a:r>
            <a:r>
              <a:rPr lang="ko-KR" altLang="en-US" sz="2000" b="1" dirty="0"/>
              <a:t>창원시 청년 지원 정책의 도움 여부</a:t>
            </a:r>
            <a:r>
              <a:rPr lang="en-US" altLang="ko-KR" sz="2000" b="1" dirty="0"/>
              <a:t>]</a:t>
            </a:r>
          </a:p>
          <a:p>
            <a:endParaRPr lang="en-US" altLang="ko-KR" dirty="0"/>
          </a:p>
          <a:p>
            <a:r>
              <a:rPr lang="en-US" altLang="ko-KR" b="1" dirty="0"/>
              <a:t> (2) </a:t>
            </a:r>
            <a:r>
              <a:rPr lang="ko-KR" altLang="en-US" b="1" dirty="0"/>
              <a:t>나이</a:t>
            </a:r>
            <a:endParaRPr lang="en-US" altLang="ko-KR" b="1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algn="ctr"/>
            <a:endParaRPr lang="en-US" altLang="ko-KR" b="1" dirty="0"/>
          </a:p>
          <a:p>
            <a:pPr algn="ctr"/>
            <a:endParaRPr lang="en-US" altLang="ko-KR" b="1" dirty="0"/>
          </a:p>
          <a:p>
            <a:r>
              <a:rPr lang="ko-KR" altLang="en-US" dirty="0"/>
              <a:t> 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B3266389-ECCA-4660-8C9D-B9AFB9F927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6019"/>
          <a:stretch/>
        </p:blipFill>
        <p:spPr>
          <a:xfrm>
            <a:off x="1907216" y="1907716"/>
            <a:ext cx="5728404" cy="2735199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EEF81272-9FD1-48EC-AE0D-8668B706D8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0837" y="4653354"/>
            <a:ext cx="6142252" cy="1912786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2B00C6E6-9D4A-4960-B9DF-4C7FF1322205}"/>
              </a:ext>
            </a:extLst>
          </p:cNvPr>
          <p:cNvSpPr/>
          <p:nvPr/>
        </p:nvSpPr>
        <p:spPr>
          <a:xfrm>
            <a:off x="3824103" y="5486399"/>
            <a:ext cx="2006854" cy="739351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58841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C05031F3-88B5-20B3-2F50-0A4D42CF7312}"/>
              </a:ext>
            </a:extLst>
          </p:cNvPr>
          <p:cNvGrpSpPr/>
          <p:nvPr/>
        </p:nvGrpSpPr>
        <p:grpSpPr>
          <a:xfrm>
            <a:off x="7251289" y="462116"/>
            <a:ext cx="2492477" cy="856759"/>
            <a:chOff x="7251289" y="462116"/>
            <a:chExt cx="2492477" cy="85675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264B4B1-B462-E3E7-6BCB-47BD1F0FC13D}"/>
                </a:ext>
              </a:extLst>
            </p:cNvPr>
            <p:cNvSpPr txBox="1"/>
            <p:nvPr/>
          </p:nvSpPr>
          <p:spPr>
            <a:xfrm>
              <a:off x="7251289" y="462116"/>
              <a:ext cx="11700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시작시간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EA88E3C-13F8-2F00-9CA2-C957821684EA}"/>
                </a:ext>
              </a:extLst>
            </p:cNvPr>
            <p:cNvSpPr txBox="1"/>
            <p:nvPr/>
          </p:nvSpPr>
          <p:spPr>
            <a:xfrm>
              <a:off x="7251289" y="949543"/>
              <a:ext cx="11700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종료시간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7C74ABE-4B46-A464-865D-46F36477E3A6}"/>
                </a:ext>
              </a:extLst>
            </p:cNvPr>
            <p:cNvSpPr txBox="1"/>
            <p:nvPr/>
          </p:nvSpPr>
          <p:spPr>
            <a:xfrm>
              <a:off x="8327917" y="462116"/>
              <a:ext cx="14158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     시       분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66EC3AE-90FD-0C6C-3CBC-6018C76B325E}"/>
                </a:ext>
              </a:extLst>
            </p:cNvPr>
            <p:cNvSpPr txBox="1"/>
            <p:nvPr/>
          </p:nvSpPr>
          <p:spPr>
            <a:xfrm>
              <a:off x="8327916" y="946979"/>
              <a:ext cx="14158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     시       분</a:t>
              </a: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1972492" y="359752"/>
            <a:ext cx="5003074" cy="954107"/>
          </a:xfrm>
          <a:prstGeom prst="rect">
            <a:avLst/>
          </a:prstGeom>
          <a:noFill/>
          <a:ln>
            <a:noFill/>
          </a:ln>
        </p:spPr>
        <p:txBody>
          <a:bodyPr vert="horz" wrap="square">
            <a:spAutoFit/>
          </a:bodyPr>
          <a:lstStyle/>
          <a:p>
            <a:pPr algn="ctr"/>
            <a:r>
              <a:rPr lang="ko-KR" altLang="en-US" sz="2800" dirty="0" err="1">
                <a:ln>
                  <a:gradFill>
                    <a:gsLst>
                      <a:gs pos="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5400000" scaled="0"/>
                  </a:gradFill>
                </a:ln>
                <a:solidFill>
                  <a:srgbClr val="3A3A3A"/>
                </a:solidFill>
                <a:latin typeface="Noto Sans CJK KR DemiLight" pitchFamily="34" charset="-127"/>
                <a:ea typeface="Noto Sans CJK KR DemiLight" pitchFamily="34" charset="-127"/>
              </a:rPr>
              <a:t>지방이탈</a:t>
            </a:r>
            <a:r>
              <a:rPr lang="ko-KR" altLang="en-US" sz="2800" dirty="0">
                <a:ln>
                  <a:gradFill>
                    <a:gsLst>
                      <a:gs pos="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5400000" scaled="0"/>
                  </a:gradFill>
                </a:ln>
                <a:solidFill>
                  <a:srgbClr val="3A3A3A"/>
                </a:solidFill>
                <a:latin typeface="Noto Sans CJK KR DemiLight" pitchFamily="34" charset="-127"/>
                <a:ea typeface="Noto Sans CJK KR DemiLight" pitchFamily="34" charset="-127"/>
              </a:rPr>
              <a:t> 관련 조사항목 </a:t>
            </a:r>
            <a:endParaRPr lang="en-US" altLang="ko-KR" sz="2800" dirty="0">
              <a:ln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0"/>
                </a:gradFill>
              </a:ln>
              <a:solidFill>
                <a:srgbClr val="3A3A3A"/>
              </a:solidFill>
              <a:latin typeface="Noto Sans CJK KR DemiLight" pitchFamily="34" charset="-127"/>
              <a:ea typeface="Noto Sans CJK KR DemiLight" pitchFamily="34" charset="-127"/>
            </a:endParaRPr>
          </a:p>
          <a:p>
            <a:pPr algn="ctr"/>
            <a:r>
              <a:rPr lang="ko-KR" altLang="en-US" sz="2800" dirty="0">
                <a:ln>
                  <a:gradFill>
                    <a:gsLst>
                      <a:gs pos="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5400000" scaled="0"/>
                  </a:gradFill>
                </a:ln>
                <a:solidFill>
                  <a:srgbClr val="3A3A3A"/>
                </a:solidFill>
                <a:latin typeface="Noto Sans CJK KR DemiLight" pitchFamily="34" charset="-127"/>
                <a:ea typeface="Noto Sans CJK KR DemiLight" pitchFamily="34" charset="-127"/>
              </a:rPr>
              <a:t>분석결과</a:t>
            </a:r>
            <a:endParaRPr lang="en-US" altLang="ko-KR" sz="1600" dirty="0">
              <a:ln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0"/>
                </a:gradFill>
              </a:ln>
              <a:solidFill>
                <a:srgbClr val="3A3A3A"/>
              </a:solidFill>
              <a:latin typeface="Noto Sans CJK KR DemiLight" pitchFamily="34" charset="-127"/>
              <a:ea typeface="Noto Sans CJK KR DemiLight" pitchFamily="34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901" y="1359643"/>
            <a:ext cx="6842016" cy="284672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5900" y="4206368"/>
            <a:ext cx="6842016" cy="2333434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5830957" y="5433391"/>
            <a:ext cx="861390" cy="2782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363989" y="5718311"/>
            <a:ext cx="704428" cy="4763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3375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C05031F3-88B5-20B3-2F50-0A4D42CF7312}"/>
              </a:ext>
            </a:extLst>
          </p:cNvPr>
          <p:cNvGrpSpPr/>
          <p:nvPr/>
        </p:nvGrpSpPr>
        <p:grpSpPr>
          <a:xfrm>
            <a:off x="7251289" y="462116"/>
            <a:ext cx="2492477" cy="856759"/>
            <a:chOff x="7251289" y="462116"/>
            <a:chExt cx="2492477" cy="85675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264B4B1-B462-E3E7-6BCB-47BD1F0FC13D}"/>
                </a:ext>
              </a:extLst>
            </p:cNvPr>
            <p:cNvSpPr txBox="1"/>
            <p:nvPr/>
          </p:nvSpPr>
          <p:spPr>
            <a:xfrm>
              <a:off x="7251289" y="462116"/>
              <a:ext cx="11700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시작시간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EA88E3C-13F8-2F00-9CA2-C957821684EA}"/>
                </a:ext>
              </a:extLst>
            </p:cNvPr>
            <p:cNvSpPr txBox="1"/>
            <p:nvPr/>
          </p:nvSpPr>
          <p:spPr>
            <a:xfrm>
              <a:off x="7251289" y="949543"/>
              <a:ext cx="11700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종료시간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7C74ABE-4B46-A464-865D-46F36477E3A6}"/>
                </a:ext>
              </a:extLst>
            </p:cNvPr>
            <p:cNvSpPr txBox="1"/>
            <p:nvPr/>
          </p:nvSpPr>
          <p:spPr>
            <a:xfrm>
              <a:off x="8327917" y="462116"/>
              <a:ext cx="14158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     시       분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66EC3AE-90FD-0C6C-3CBC-6018C76B325E}"/>
                </a:ext>
              </a:extLst>
            </p:cNvPr>
            <p:cNvSpPr txBox="1"/>
            <p:nvPr/>
          </p:nvSpPr>
          <p:spPr>
            <a:xfrm>
              <a:off x="8327916" y="946979"/>
              <a:ext cx="14158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     시       분</a:t>
              </a: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1972492" y="359752"/>
            <a:ext cx="5003074" cy="954107"/>
          </a:xfrm>
          <a:prstGeom prst="rect">
            <a:avLst/>
          </a:prstGeom>
          <a:noFill/>
          <a:ln>
            <a:noFill/>
          </a:ln>
        </p:spPr>
        <p:txBody>
          <a:bodyPr vert="horz" wrap="square">
            <a:spAutoFit/>
          </a:bodyPr>
          <a:lstStyle/>
          <a:p>
            <a:pPr algn="ctr"/>
            <a:r>
              <a:rPr lang="ko-KR" altLang="en-US" sz="2800" dirty="0" err="1">
                <a:ln>
                  <a:gradFill>
                    <a:gsLst>
                      <a:gs pos="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5400000" scaled="0"/>
                  </a:gradFill>
                </a:ln>
                <a:solidFill>
                  <a:srgbClr val="3A3A3A"/>
                </a:solidFill>
                <a:latin typeface="Noto Sans CJK KR DemiLight" pitchFamily="34" charset="-127"/>
                <a:ea typeface="Noto Sans CJK KR DemiLight" pitchFamily="34" charset="-127"/>
              </a:rPr>
              <a:t>지방이탈</a:t>
            </a:r>
            <a:r>
              <a:rPr lang="ko-KR" altLang="en-US" sz="2800" dirty="0">
                <a:ln>
                  <a:gradFill>
                    <a:gsLst>
                      <a:gs pos="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5400000" scaled="0"/>
                  </a:gradFill>
                </a:ln>
                <a:solidFill>
                  <a:srgbClr val="3A3A3A"/>
                </a:solidFill>
                <a:latin typeface="Noto Sans CJK KR DemiLight" pitchFamily="34" charset="-127"/>
                <a:ea typeface="Noto Sans CJK KR DemiLight" pitchFamily="34" charset="-127"/>
              </a:rPr>
              <a:t> 관련 조사항목 </a:t>
            </a:r>
            <a:endParaRPr lang="en-US" altLang="ko-KR" sz="2800" dirty="0">
              <a:ln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0"/>
                </a:gradFill>
              </a:ln>
              <a:solidFill>
                <a:srgbClr val="3A3A3A"/>
              </a:solidFill>
              <a:latin typeface="Noto Sans CJK KR DemiLight" pitchFamily="34" charset="-127"/>
              <a:ea typeface="Noto Sans CJK KR DemiLight" pitchFamily="34" charset="-127"/>
            </a:endParaRPr>
          </a:p>
          <a:p>
            <a:pPr algn="ctr"/>
            <a:r>
              <a:rPr lang="ko-KR" altLang="en-US" sz="2800" dirty="0">
                <a:ln>
                  <a:gradFill>
                    <a:gsLst>
                      <a:gs pos="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5400000" scaled="0"/>
                  </a:gradFill>
                </a:ln>
                <a:solidFill>
                  <a:srgbClr val="3A3A3A"/>
                </a:solidFill>
                <a:latin typeface="Noto Sans CJK KR DemiLight" pitchFamily="34" charset="-127"/>
                <a:ea typeface="Noto Sans CJK KR DemiLight" pitchFamily="34" charset="-127"/>
              </a:rPr>
              <a:t>분석결과</a:t>
            </a:r>
            <a:endParaRPr lang="en-US" altLang="ko-KR" sz="1600" dirty="0">
              <a:ln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0"/>
                </a:gradFill>
              </a:ln>
              <a:solidFill>
                <a:srgbClr val="3A3A3A"/>
              </a:solidFill>
              <a:latin typeface="Noto Sans CJK KR DemiLight" pitchFamily="34" charset="-127"/>
              <a:ea typeface="Noto Sans CJK KR DemiLight" pitchFamily="34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900" y="4206367"/>
            <a:ext cx="6842016" cy="233343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5900" y="1436970"/>
            <a:ext cx="6842016" cy="2844273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3833366" y="5334000"/>
            <a:ext cx="1602233" cy="1142999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22717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C05031F3-88B5-20B3-2F50-0A4D42CF7312}"/>
              </a:ext>
            </a:extLst>
          </p:cNvPr>
          <p:cNvGrpSpPr/>
          <p:nvPr/>
        </p:nvGrpSpPr>
        <p:grpSpPr>
          <a:xfrm>
            <a:off x="7251289" y="462116"/>
            <a:ext cx="2492477" cy="856759"/>
            <a:chOff x="7251289" y="462116"/>
            <a:chExt cx="2492477" cy="85675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264B4B1-B462-E3E7-6BCB-47BD1F0FC13D}"/>
                </a:ext>
              </a:extLst>
            </p:cNvPr>
            <p:cNvSpPr txBox="1"/>
            <p:nvPr/>
          </p:nvSpPr>
          <p:spPr>
            <a:xfrm>
              <a:off x="7251289" y="462116"/>
              <a:ext cx="11700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시작시간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EA88E3C-13F8-2F00-9CA2-C957821684EA}"/>
                </a:ext>
              </a:extLst>
            </p:cNvPr>
            <p:cNvSpPr txBox="1"/>
            <p:nvPr/>
          </p:nvSpPr>
          <p:spPr>
            <a:xfrm>
              <a:off x="7251289" y="949543"/>
              <a:ext cx="11700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종료시간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7C74ABE-4B46-A464-865D-46F36477E3A6}"/>
                </a:ext>
              </a:extLst>
            </p:cNvPr>
            <p:cNvSpPr txBox="1"/>
            <p:nvPr/>
          </p:nvSpPr>
          <p:spPr>
            <a:xfrm>
              <a:off x="8327917" y="462116"/>
              <a:ext cx="14158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     시       분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66EC3AE-90FD-0C6C-3CBC-6018C76B325E}"/>
                </a:ext>
              </a:extLst>
            </p:cNvPr>
            <p:cNvSpPr txBox="1"/>
            <p:nvPr/>
          </p:nvSpPr>
          <p:spPr>
            <a:xfrm>
              <a:off x="8327916" y="946979"/>
              <a:ext cx="14158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     시       분</a:t>
              </a: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1972492" y="359752"/>
            <a:ext cx="5003074" cy="954107"/>
          </a:xfrm>
          <a:prstGeom prst="rect">
            <a:avLst/>
          </a:prstGeom>
          <a:noFill/>
          <a:ln>
            <a:noFill/>
          </a:ln>
        </p:spPr>
        <p:txBody>
          <a:bodyPr vert="horz" wrap="square">
            <a:spAutoFit/>
          </a:bodyPr>
          <a:lstStyle/>
          <a:p>
            <a:pPr algn="ctr"/>
            <a:r>
              <a:rPr lang="ko-KR" altLang="en-US" sz="2800" dirty="0" err="1">
                <a:ln>
                  <a:gradFill>
                    <a:gsLst>
                      <a:gs pos="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5400000" scaled="0"/>
                  </a:gradFill>
                </a:ln>
                <a:solidFill>
                  <a:srgbClr val="3A3A3A"/>
                </a:solidFill>
                <a:latin typeface="Noto Sans CJK KR DemiLight" pitchFamily="34" charset="-127"/>
                <a:ea typeface="Noto Sans CJK KR DemiLight" pitchFamily="34" charset="-127"/>
              </a:rPr>
              <a:t>지방이탈</a:t>
            </a:r>
            <a:r>
              <a:rPr lang="ko-KR" altLang="en-US" sz="2800" dirty="0">
                <a:ln>
                  <a:gradFill>
                    <a:gsLst>
                      <a:gs pos="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5400000" scaled="0"/>
                  </a:gradFill>
                </a:ln>
                <a:solidFill>
                  <a:srgbClr val="3A3A3A"/>
                </a:solidFill>
                <a:latin typeface="Noto Sans CJK KR DemiLight" pitchFamily="34" charset="-127"/>
                <a:ea typeface="Noto Sans CJK KR DemiLight" pitchFamily="34" charset="-127"/>
              </a:rPr>
              <a:t> 관련 조사항목 </a:t>
            </a:r>
            <a:endParaRPr lang="en-US" altLang="ko-KR" sz="2800" dirty="0">
              <a:ln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0"/>
                </a:gradFill>
              </a:ln>
              <a:solidFill>
                <a:srgbClr val="3A3A3A"/>
              </a:solidFill>
              <a:latin typeface="Noto Sans CJK KR DemiLight" pitchFamily="34" charset="-127"/>
              <a:ea typeface="Noto Sans CJK KR DemiLight" pitchFamily="34" charset="-127"/>
            </a:endParaRPr>
          </a:p>
          <a:p>
            <a:pPr algn="ctr"/>
            <a:r>
              <a:rPr lang="ko-KR" altLang="en-US" sz="2800" dirty="0">
                <a:ln>
                  <a:gradFill>
                    <a:gsLst>
                      <a:gs pos="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5400000" scaled="0"/>
                  </a:gradFill>
                </a:ln>
                <a:solidFill>
                  <a:srgbClr val="3A3A3A"/>
                </a:solidFill>
                <a:latin typeface="Noto Sans CJK KR DemiLight" pitchFamily="34" charset="-127"/>
                <a:ea typeface="Noto Sans CJK KR DemiLight" pitchFamily="34" charset="-127"/>
              </a:rPr>
              <a:t>분석결과</a:t>
            </a:r>
            <a:endParaRPr lang="en-US" altLang="ko-KR" sz="1600" dirty="0">
              <a:ln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0"/>
                </a:gradFill>
              </a:ln>
              <a:solidFill>
                <a:srgbClr val="3A3A3A"/>
              </a:solidFill>
              <a:latin typeface="Noto Sans CJK KR DemiLight" pitchFamily="34" charset="-127"/>
              <a:ea typeface="Noto Sans CJK KR DemiLight" pitchFamily="34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346" y="1456284"/>
            <a:ext cx="8768113" cy="5048359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477192" y="2581498"/>
            <a:ext cx="990600" cy="114301"/>
          </a:xfrm>
          <a:prstGeom prst="rect">
            <a:avLst/>
          </a:prstGeom>
          <a:solidFill>
            <a:srgbClr val="FFFF00">
              <a:alpha val="4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395413" y="2824162"/>
            <a:ext cx="1072379" cy="114301"/>
          </a:xfrm>
          <a:prstGeom prst="rect">
            <a:avLst/>
          </a:prstGeom>
          <a:solidFill>
            <a:srgbClr val="FFFF00">
              <a:alpha val="4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4391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C05031F3-88B5-20B3-2F50-0A4D42CF7312}"/>
              </a:ext>
            </a:extLst>
          </p:cNvPr>
          <p:cNvGrpSpPr/>
          <p:nvPr/>
        </p:nvGrpSpPr>
        <p:grpSpPr>
          <a:xfrm>
            <a:off x="7251289" y="462116"/>
            <a:ext cx="2492477" cy="856759"/>
            <a:chOff x="7251289" y="462116"/>
            <a:chExt cx="2492477" cy="85675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264B4B1-B462-E3E7-6BCB-47BD1F0FC13D}"/>
                </a:ext>
              </a:extLst>
            </p:cNvPr>
            <p:cNvSpPr txBox="1"/>
            <p:nvPr/>
          </p:nvSpPr>
          <p:spPr>
            <a:xfrm>
              <a:off x="7251289" y="462116"/>
              <a:ext cx="11700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시작시간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EA88E3C-13F8-2F00-9CA2-C957821684EA}"/>
                </a:ext>
              </a:extLst>
            </p:cNvPr>
            <p:cNvSpPr txBox="1"/>
            <p:nvPr/>
          </p:nvSpPr>
          <p:spPr>
            <a:xfrm>
              <a:off x="7251289" y="949543"/>
              <a:ext cx="11700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종료시간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7C74ABE-4B46-A464-865D-46F36477E3A6}"/>
                </a:ext>
              </a:extLst>
            </p:cNvPr>
            <p:cNvSpPr txBox="1"/>
            <p:nvPr/>
          </p:nvSpPr>
          <p:spPr>
            <a:xfrm>
              <a:off x="8327917" y="462116"/>
              <a:ext cx="14158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     시       분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66EC3AE-90FD-0C6C-3CBC-6018C76B325E}"/>
                </a:ext>
              </a:extLst>
            </p:cNvPr>
            <p:cNvSpPr txBox="1"/>
            <p:nvPr/>
          </p:nvSpPr>
          <p:spPr>
            <a:xfrm>
              <a:off x="8327916" y="946979"/>
              <a:ext cx="14158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     시       분</a:t>
              </a: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1972492" y="359752"/>
            <a:ext cx="5003074" cy="954107"/>
          </a:xfrm>
          <a:prstGeom prst="rect">
            <a:avLst/>
          </a:prstGeom>
          <a:noFill/>
          <a:ln>
            <a:noFill/>
          </a:ln>
        </p:spPr>
        <p:txBody>
          <a:bodyPr vert="horz" wrap="square">
            <a:spAutoFit/>
          </a:bodyPr>
          <a:lstStyle/>
          <a:p>
            <a:pPr algn="ctr"/>
            <a:r>
              <a:rPr lang="ko-KR" altLang="en-US" sz="2800" dirty="0" err="1">
                <a:ln>
                  <a:gradFill>
                    <a:gsLst>
                      <a:gs pos="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5400000" scaled="0"/>
                  </a:gradFill>
                </a:ln>
                <a:solidFill>
                  <a:srgbClr val="3A3A3A"/>
                </a:solidFill>
                <a:latin typeface="Noto Sans CJK KR DemiLight" pitchFamily="34" charset="-127"/>
                <a:ea typeface="Noto Sans CJK KR DemiLight" pitchFamily="34" charset="-127"/>
              </a:rPr>
              <a:t>지방이탈</a:t>
            </a:r>
            <a:r>
              <a:rPr lang="ko-KR" altLang="en-US" sz="2800" dirty="0">
                <a:ln>
                  <a:gradFill>
                    <a:gsLst>
                      <a:gs pos="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5400000" scaled="0"/>
                  </a:gradFill>
                </a:ln>
                <a:solidFill>
                  <a:srgbClr val="3A3A3A"/>
                </a:solidFill>
                <a:latin typeface="Noto Sans CJK KR DemiLight" pitchFamily="34" charset="-127"/>
                <a:ea typeface="Noto Sans CJK KR DemiLight" pitchFamily="34" charset="-127"/>
              </a:rPr>
              <a:t> 관련 조사항목 </a:t>
            </a:r>
            <a:endParaRPr lang="en-US" altLang="ko-KR" sz="2800" dirty="0">
              <a:ln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0"/>
                </a:gradFill>
              </a:ln>
              <a:solidFill>
                <a:srgbClr val="3A3A3A"/>
              </a:solidFill>
              <a:latin typeface="Noto Sans CJK KR DemiLight" pitchFamily="34" charset="-127"/>
              <a:ea typeface="Noto Sans CJK KR DemiLight" pitchFamily="34" charset="-127"/>
            </a:endParaRPr>
          </a:p>
          <a:p>
            <a:pPr algn="ctr"/>
            <a:r>
              <a:rPr lang="ko-KR" altLang="en-US" sz="2800" dirty="0">
                <a:ln>
                  <a:gradFill>
                    <a:gsLst>
                      <a:gs pos="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5400000" scaled="0"/>
                  </a:gradFill>
                </a:ln>
                <a:solidFill>
                  <a:srgbClr val="3A3A3A"/>
                </a:solidFill>
                <a:latin typeface="Noto Sans CJK KR DemiLight" pitchFamily="34" charset="-127"/>
                <a:ea typeface="Noto Sans CJK KR DemiLight" pitchFamily="34" charset="-127"/>
              </a:rPr>
              <a:t>분석결과</a:t>
            </a:r>
            <a:endParaRPr lang="en-US" altLang="ko-KR" sz="1600" dirty="0">
              <a:ln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0"/>
                </a:gradFill>
              </a:ln>
              <a:solidFill>
                <a:srgbClr val="3A3A3A"/>
              </a:solidFill>
              <a:latin typeface="Noto Sans CJK KR DemiLight" pitchFamily="34" charset="-127"/>
              <a:ea typeface="Noto Sans CJK KR DemiLight" pitchFamily="34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5815" y="1355509"/>
            <a:ext cx="945201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[16</a:t>
            </a:r>
            <a:r>
              <a:rPr lang="ko-KR" altLang="en-US" sz="1600" dirty="0"/>
              <a:t>번 </a:t>
            </a:r>
            <a:r>
              <a:rPr lang="en-US" altLang="ko-KR" sz="1600" dirty="0"/>
              <a:t>: </a:t>
            </a:r>
            <a:r>
              <a:rPr lang="ko-KR" altLang="en-US" sz="1600" dirty="0"/>
              <a:t>개선사항에 대한 자유로운 의견</a:t>
            </a:r>
            <a:r>
              <a:rPr lang="en-US" altLang="ko-KR" sz="1600" dirty="0"/>
              <a:t> </a:t>
            </a:r>
            <a:r>
              <a:rPr lang="ko-KR" altLang="en-US" sz="1600" dirty="0"/>
              <a:t>중 기타 및 주요 응답</a:t>
            </a:r>
            <a:r>
              <a:rPr lang="en-US" altLang="ko-KR" sz="1600" dirty="0"/>
              <a:t>]</a:t>
            </a:r>
          </a:p>
          <a:p>
            <a:endParaRPr lang="en-US" altLang="ko-KR" sz="1600" dirty="0"/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청년 지원사업에 있어 청년 당사자들의 이야기를 직접 들어보고</a:t>
            </a:r>
            <a:r>
              <a:rPr lang="en-US" altLang="ko-KR" sz="1600" dirty="0"/>
              <a:t>, </a:t>
            </a:r>
            <a:r>
              <a:rPr lang="ko-KR" altLang="en-US" sz="1600" dirty="0"/>
              <a:t>반영하여 돈을 지원해주는 사업 외에도 다양한 사업이 기획되었으면 좋겠음</a:t>
            </a:r>
            <a:r>
              <a:rPr lang="en-US" altLang="ko-KR" sz="1600" dirty="0"/>
              <a:t>.</a:t>
            </a:r>
            <a:endParaRPr lang="ko-KR" altLang="en-US" sz="1600" dirty="0"/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반도체 산업 육성</a:t>
            </a:r>
            <a:r>
              <a:rPr lang="en-US" altLang="ko-KR" sz="1600" dirty="0"/>
              <a:t>, </a:t>
            </a:r>
            <a:r>
              <a:rPr lang="ko-KR" altLang="en-US" sz="1600" dirty="0"/>
              <a:t>의료 및 교육 인프라 확충</a:t>
            </a:r>
            <a:r>
              <a:rPr lang="en-US" altLang="ko-KR" sz="1600" dirty="0"/>
              <a:t>, </a:t>
            </a:r>
            <a:r>
              <a:rPr lang="ko-KR" altLang="en-US" sz="1600" dirty="0"/>
              <a:t>부동산 정책 활성화</a:t>
            </a:r>
            <a:r>
              <a:rPr lang="en-US" altLang="ko-KR" sz="1600" dirty="0"/>
              <a:t>.</a:t>
            </a:r>
            <a:endParaRPr lang="ko-KR" altLang="en-US" sz="1600" dirty="0"/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외부에서 유입된 전입한 사람들에게 주는 혜택은 많지만</a:t>
            </a:r>
            <a:r>
              <a:rPr lang="en-US" altLang="ko-KR" sz="1600" dirty="0"/>
              <a:t>, </a:t>
            </a:r>
            <a:r>
              <a:rPr lang="ko-KR" altLang="en-US" sz="1600" dirty="0"/>
              <a:t>기존 창원 </a:t>
            </a:r>
            <a:r>
              <a:rPr lang="ko-KR" altLang="en-US" sz="1600" dirty="0" err="1"/>
              <a:t>시민에대한</a:t>
            </a:r>
            <a:r>
              <a:rPr lang="ko-KR" altLang="en-US" sz="1600" dirty="0"/>
              <a:t> </a:t>
            </a:r>
            <a:r>
              <a:rPr lang="ko-KR" altLang="en-US" sz="1600" dirty="0" err="1"/>
              <a:t>해택은</a:t>
            </a:r>
            <a:r>
              <a:rPr lang="ko-KR" altLang="en-US" sz="1600" dirty="0"/>
              <a:t> 부족함</a:t>
            </a:r>
            <a:r>
              <a:rPr lang="en-US" altLang="ko-KR" sz="1600" dirty="0"/>
              <a:t>.</a:t>
            </a:r>
            <a:endParaRPr lang="ko-KR" altLang="en-US" sz="1600" dirty="0"/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IT,</a:t>
            </a:r>
            <a:r>
              <a:rPr lang="ko-KR" altLang="en-US" sz="1600" dirty="0"/>
              <a:t>인공지능</a:t>
            </a:r>
            <a:r>
              <a:rPr lang="en-US" altLang="ko-KR" sz="1600" dirty="0"/>
              <a:t>,</a:t>
            </a:r>
            <a:r>
              <a:rPr lang="ko-KR" altLang="en-US" sz="1600" dirty="0"/>
              <a:t>친환경 등 기술을 습득하고</a:t>
            </a:r>
            <a:r>
              <a:rPr lang="en-US" altLang="ko-KR" sz="1600" dirty="0"/>
              <a:t>, </a:t>
            </a:r>
            <a:r>
              <a:rPr lang="ko-KR" altLang="en-US" sz="1600" dirty="0"/>
              <a:t>이를 바탕으로 창원시에서 취업 하도록 관련기업 형성</a:t>
            </a:r>
            <a:r>
              <a:rPr lang="en-US" altLang="ko-KR" sz="1600" dirty="0"/>
              <a:t>, </a:t>
            </a:r>
            <a:r>
              <a:rPr lang="ko-KR" altLang="en-US" sz="1600" dirty="0"/>
              <a:t>창원시 주거비용 혜택 지원</a:t>
            </a:r>
            <a:r>
              <a:rPr lang="en-US" altLang="ko-KR" sz="1600" dirty="0"/>
              <a:t>.</a:t>
            </a:r>
            <a:endParaRPr lang="ko-KR" altLang="en-US" sz="1600" dirty="0"/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수도권과 비교해서 창원시에 정착해서 살만한 이점이 없고</a:t>
            </a:r>
            <a:r>
              <a:rPr lang="en-US" altLang="ko-KR" sz="1600" dirty="0"/>
              <a:t>, </a:t>
            </a:r>
            <a:r>
              <a:rPr lang="ko-KR" altLang="en-US" sz="1600" dirty="0"/>
              <a:t>혜택도 적음</a:t>
            </a:r>
            <a:r>
              <a:rPr lang="en-US" altLang="ko-KR" sz="1600" dirty="0"/>
              <a:t>, </a:t>
            </a:r>
            <a:r>
              <a:rPr lang="ko-KR" altLang="en-US" sz="1600" dirty="0"/>
              <a:t>교통도 불편하지 않지만 수도권에 비하면 크게 편한 것도 아님</a:t>
            </a:r>
            <a:r>
              <a:rPr lang="en-US" altLang="ko-KR" sz="1600" dirty="0"/>
              <a:t>, </a:t>
            </a:r>
            <a:r>
              <a:rPr lang="ko-KR" altLang="en-US" sz="1600" dirty="0"/>
              <a:t>일자리가 한정</a:t>
            </a:r>
            <a:r>
              <a:rPr lang="en-US" altLang="ko-KR" sz="1600" dirty="0"/>
              <a:t>.</a:t>
            </a:r>
            <a:endParaRPr lang="ko-KR" altLang="en-US" sz="1600" dirty="0"/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큰 규모의 백화점 필요</a:t>
            </a:r>
            <a:r>
              <a:rPr lang="en-US" altLang="ko-KR" sz="1600" dirty="0"/>
              <a:t>(</a:t>
            </a:r>
            <a:r>
              <a:rPr lang="ko-KR" altLang="en-US" sz="1600" dirty="0"/>
              <a:t>다양한 브랜드가 입점 되어있는 백화점 필요</a:t>
            </a:r>
            <a:r>
              <a:rPr lang="en-US" altLang="ko-KR" sz="1600" dirty="0"/>
              <a:t>).</a:t>
            </a: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수도권과의 연결성 강화하여</a:t>
            </a:r>
            <a:r>
              <a:rPr lang="en-US" altLang="ko-KR" sz="1600" dirty="0"/>
              <a:t> </a:t>
            </a:r>
            <a:r>
              <a:rPr lang="ko-KR" altLang="en-US" sz="1600" dirty="0"/>
              <a:t>경제활동 및 거주는 창원에서 하되</a:t>
            </a:r>
            <a:r>
              <a:rPr lang="en-US" altLang="ko-KR" sz="1600" dirty="0"/>
              <a:t> </a:t>
            </a:r>
            <a:r>
              <a:rPr lang="ko-KR" altLang="en-US" sz="1600" dirty="0"/>
              <a:t>언제든 수도권 문화를 누릴 수 있도록</a:t>
            </a:r>
            <a:r>
              <a:rPr lang="en-US" altLang="ko-KR" sz="1600" dirty="0"/>
              <a:t>.</a:t>
            </a:r>
            <a:r>
              <a:rPr lang="ko-KR" altLang="en-US" sz="1600" dirty="0"/>
              <a:t> </a:t>
            </a: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다양한 일자리 </a:t>
            </a:r>
            <a:r>
              <a:rPr lang="en-US" altLang="ko-KR" sz="1600" dirty="0"/>
              <a:t>(</a:t>
            </a:r>
            <a:r>
              <a:rPr lang="ko-KR" altLang="en-US" sz="1600" dirty="0"/>
              <a:t>제조업으로 일자리가 치우침</a:t>
            </a:r>
            <a:r>
              <a:rPr lang="en-US" altLang="ko-KR" sz="1600" dirty="0"/>
              <a:t>).</a:t>
            </a: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단기 일자리를 창출할 수 있는 인프라를 구축하여 양질의 일자리로 취업을 준비하는 청년을 유치</a:t>
            </a:r>
            <a:r>
              <a:rPr lang="en-US" altLang="ko-KR" sz="1600" dirty="0"/>
              <a:t>.</a:t>
            </a:r>
            <a:endParaRPr lang="ko-KR" altLang="en-US" sz="1600" dirty="0"/>
          </a:p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524382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C05031F3-88B5-20B3-2F50-0A4D42CF7312}"/>
              </a:ext>
            </a:extLst>
          </p:cNvPr>
          <p:cNvGrpSpPr/>
          <p:nvPr/>
        </p:nvGrpSpPr>
        <p:grpSpPr>
          <a:xfrm>
            <a:off x="7251289" y="462116"/>
            <a:ext cx="2492477" cy="856759"/>
            <a:chOff x="7251289" y="462116"/>
            <a:chExt cx="2492477" cy="85675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264B4B1-B462-E3E7-6BCB-47BD1F0FC13D}"/>
                </a:ext>
              </a:extLst>
            </p:cNvPr>
            <p:cNvSpPr txBox="1"/>
            <p:nvPr/>
          </p:nvSpPr>
          <p:spPr>
            <a:xfrm>
              <a:off x="7251289" y="462116"/>
              <a:ext cx="11700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시작시간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EA88E3C-13F8-2F00-9CA2-C957821684EA}"/>
                </a:ext>
              </a:extLst>
            </p:cNvPr>
            <p:cNvSpPr txBox="1"/>
            <p:nvPr/>
          </p:nvSpPr>
          <p:spPr>
            <a:xfrm>
              <a:off x="7251289" y="949543"/>
              <a:ext cx="11700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종료시간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7C74ABE-4B46-A464-865D-46F36477E3A6}"/>
                </a:ext>
              </a:extLst>
            </p:cNvPr>
            <p:cNvSpPr txBox="1"/>
            <p:nvPr/>
          </p:nvSpPr>
          <p:spPr>
            <a:xfrm>
              <a:off x="8327917" y="462116"/>
              <a:ext cx="14158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     시       분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66EC3AE-90FD-0C6C-3CBC-6018C76B325E}"/>
                </a:ext>
              </a:extLst>
            </p:cNvPr>
            <p:cNvSpPr txBox="1"/>
            <p:nvPr/>
          </p:nvSpPr>
          <p:spPr>
            <a:xfrm>
              <a:off x="8327916" y="946979"/>
              <a:ext cx="14158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     시       분</a:t>
              </a: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2248215" y="569838"/>
            <a:ext cx="5003074" cy="523220"/>
          </a:xfrm>
          <a:prstGeom prst="rect">
            <a:avLst/>
          </a:prstGeom>
          <a:noFill/>
          <a:ln>
            <a:noFill/>
          </a:ln>
        </p:spPr>
        <p:txBody>
          <a:bodyPr vert="horz"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gradFill>
                    <a:gsLst>
                      <a:gs pos="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5400000" scaled="0"/>
                  </a:gradFill>
                </a:ln>
                <a:solidFill>
                  <a:srgbClr val="3A3A3A"/>
                </a:solidFill>
                <a:effectLst/>
                <a:uLnTx/>
                <a:uFillTx/>
                <a:latin typeface="Noto Sans CJK KR DemiLight" pitchFamily="34" charset="-127"/>
                <a:ea typeface="Noto Sans CJK KR DemiLight" pitchFamily="34" charset="-127"/>
                <a:cs typeface="+mn-cs"/>
              </a:rPr>
              <a:t>결론 및 제언</a:t>
            </a:r>
            <a:endParaRPr kumimoji="0" lang="en-US" altLang="ko-KR" sz="1600" b="0" i="0" u="none" strike="noStrike" kern="1200" cap="none" spc="0" normalizeH="0" baseline="0" noProof="0" dirty="0">
              <a:ln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0"/>
                </a:gradFill>
              </a:ln>
              <a:solidFill>
                <a:srgbClr val="3A3A3A"/>
              </a:solidFill>
              <a:effectLst/>
              <a:uLnTx/>
              <a:uFillTx/>
              <a:latin typeface="Noto Sans CJK KR DemiLight" pitchFamily="34" charset="-127"/>
              <a:ea typeface="Noto Sans CJK KR DemiLight" pitchFamily="34" charset="-127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ABF762-8F03-E754-2908-73D1358A2E16}"/>
              </a:ext>
            </a:extLst>
          </p:cNvPr>
          <p:cNvSpPr txBox="1"/>
          <p:nvPr/>
        </p:nvSpPr>
        <p:spPr>
          <a:xfrm>
            <a:off x="530179" y="1573550"/>
            <a:ext cx="8972286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■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결론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남녀간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지방이탈의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원인에 차이가 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=&gt;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남자는 양질의 일자리 부족을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여자는 일자리의 다양성 부족을 주요 원인으로 지목했다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 </a:t>
            </a:r>
          </a:p>
          <a:p>
            <a:pPr lvl="0">
              <a:lnSpc>
                <a:spcPct val="200000"/>
              </a:lnSpc>
              <a:defRPr/>
            </a:pPr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</a:rPr>
              <a:t>2) </a:t>
            </a:r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</a:rPr>
              <a:t>나이가 어릴수록 수도권으로 이주할 의향과 지방으로 </a:t>
            </a:r>
            <a:r>
              <a:rPr lang="ko-KR" altLang="en-US" dirty="0" err="1">
                <a:solidFill>
                  <a:prstClr val="black"/>
                </a:solidFill>
                <a:latin typeface="맑은 고딕" panose="020B0503020000020004" pitchFamily="50" charset="-127"/>
              </a:rPr>
              <a:t>재이주할</a:t>
            </a:r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</a:rPr>
              <a:t> 의향 모두 높은 비율로 나타난다</a:t>
            </a:r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</a:rPr>
              <a:t>.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62094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C05031F3-88B5-20B3-2F50-0A4D42CF7312}"/>
              </a:ext>
            </a:extLst>
          </p:cNvPr>
          <p:cNvGrpSpPr/>
          <p:nvPr/>
        </p:nvGrpSpPr>
        <p:grpSpPr>
          <a:xfrm>
            <a:off x="7251289" y="462116"/>
            <a:ext cx="2492477" cy="856759"/>
            <a:chOff x="7251289" y="462116"/>
            <a:chExt cx="2492477" cy="85675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264B4B1-B462-E3E7-6BCB-47BD1F0FC13D}"/>
                </a:ext>
              </a:extLst>
            </p:cNvPr>
            <p:cNvSpPr txBox="1"/>
            <p:nvPr/>
          </p:nvSpPr>
          <p:spPr>
            <a:xfrm>
              <a:off x="7251289" y="462116"/>
              <a:ext cx="11700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시작시간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EA88E3C-13F8-2F00-9CA2-C957821684EA}"/>
                </a:ext>
              </a:extLst>
            </p:cNvPr>
            <p:cNvSpPr txBox="1"/>
            <p:nvPr/>
          </p:nvSpPr>
          <p:spPr>
            <a:xfrm>
              <a:off x="7251289" y="949543"/>
              <a:ext cx="11700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종료시간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7C74ABE-4B46-A464-865D-46F36477E3A6}"/>
                </a:ext>
              </a:extLst>
            </p:cNvPr>
            <p:cNvSpPr txBox="1"/>
            <p:nvPr/>
          </p:nvSpPr>
          <p:spPr>
            <a:xfrm>
              <a:off x="8327917" y="462116"/>
              <a:ext cx="14158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     시       분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66EC3AE-90FD-0C6C-3CBC-6018C76B325E}"/>
                </a:ext>
              </a:extLst>
            </p:cNvPr>
            <p:cNvSpPr txBox="1"/>
            <p:nvPr/>
          </p:nvSpPr>
          <p:spPr>
            <a:xfrm>
              <a:off x="8327916" y="946979"/>
              <a:ext cx="14158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     시       분</a:t>
              </a: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2248215" y="559314"/>
            <a:ext cx="5003074" cy="523220"/>
          </a:xfrm>
          <a:prstGeom prst="rect">
            <a:avLst/>
          </a:prstGeom>
          <a:noFill/>
          <a:ln>
            <a:noFill/>
          </a:ln>
        </p:spPr>
        <p:txBody>
          <a:bodyPr vert="horz"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gradFill>
                    <a:gsLst>
                      <a:gs pos="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5400000" scaled="0"/>
                  </a:gradFill>
                </a:ln>
                <a:solidFill>
                  <a:srgbClr val="3A3A3A"/>
                </a:solidFill>
                <a:effectLst/>
                <a:uLnTx/>
                <a:uFillTx/>
                <a:latin typeface="Noto Sans CJK KR DemiLight" pitchFamily="34" charset="-127"/>
                <a:ea typeface="Noto Sans CJK KR DemiLight" pitchFamily="34" charset="-127"/>
                <a:cs typeface="+mn-cs"/>
              </a:rPr>
              <a:t>결론 및 제언</a:t>
            </a:r>
            <a:endParaRPr kumimoji="0" lang="en-US" altLang="ko-KR" sz="1600" b="0" i="0" u="none" strike="noStrike" kern="1200" cap="none" spc="0" normalizeH="0" baseline="0" noProof="0" dirty="0">
              <a:ln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0"/>
                </a:gradFill>
              </a:ln>
              <a:solidFill>
                <a:srgbClr val="3A3A3A"/>
              </a:solidFill>
              <a:effectLst/>
              <a:uLnTx/>
              <a:uFillTx/>
              <a:latin typeface="Noto Sans CJK KR DemiLight" pitchFamily="34" charset="-127"/>
              <a:ea typeface="Noto Sans CJK KR DemiLight" pitchFamily="34" charset="-127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ABF762-8F03-E754-2908-73D1358A2E16}"/>
              </a:ext>
            </a:extLst>
          </p:cNvPr>
          <p:cNvSpPr txBox="1"/>
          <p:nvPr/>
        </p:nvSpPr>
        <p:spPr>
          <a:xfrm>
            <a:off x="530179" y="1573550"/>
            <a:ext cx="897228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■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결론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3) </a:t>
            </a:r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남녀 모두 취직</a:t>
            </a:r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이직을 이유로 수도권 이주한다는 응답이 가장 높았으며 그 다음으로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수도권 이주 이유로는 여자는 문화인프라를 즐기기 위해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남자는 학업 및 자기계발을 높게 선택했다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취직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이직을 개선시키는 것을 통해 청년 지방 유입을 개선시킬 수 있을 것으로 기대한다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693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C05031F3-88B5-20B3-2F50-0A4D42CF7312}"/>
              </a:ext>
            </a:extLst>
          </p:cNvPr>
          <p:cNvGrpSpPr/>
          <p:nvPr/>
        </p:nvGrpSpPr>
        <p:grpSpPr>
          <a:xfrm>
            <a:off x="7251289" y="462116"/>
            <a:ext cx="2492477" cy="856759"/>
            <a:chOff x="7251289" y="462116"/>
            <a:chExt cx="2492477" cy="85675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264B4B1-B462-E3E7-6BCB-47BD1F0FC13D}"/>
                </a:ext>
              </a:extLst>
            </p:cNvPr>
            <p:cNvSpPr txBox="1"/>
            <p:nvPr/>
          </p:nvSpPr>
          <p:spPr>
            <a:xfrm>
              <a:off x="7251289" y="462116"/>
              <a:ext cx="11700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시작시간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EA88E3C-13F8-2F00-9CA2-C957821684EA}"/>
                </a:ext>
              </a:extLst>
            </p:cNvPr>
            <p:cNvSpPr txBox="1"/>
            <p:nvPr/>
          </p:nvSpPr>
          <p:spPr>
            <a:xfrm>
              <a:off x="7251289" y="949543"/>
              <a:ext cx="11700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종료시간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7C74ABE-4B46-A464-865D-46F36477E3A6}"/>
                </a:ext>
              </a:extLst>
            </p:cNvPr>
            <p:cNvSpPr txBox="1"/>
            <p:nvPr/>
          </p:nvSpPr>
          <p:spPr>
            <a:xfrm>
              <a:off x="8327917" y="462116"/>
              <a:ext cx="14158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     시       분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66EC3AE-90FD-0C6C-3CBC-6018C76B325E}"/>
                </a:ext>
              </a:extLst>
            </p:cNvPr>
            <p:cNvSpPr txBox="1"/>
            <p:nvPr/>
          </p:nvSpPr>
          <p:spPr>
            <a:xfrm>
              <a:off x="8327916" y="946979"/>
              <a:ext cx="14158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     시       분</a:t>
              </a: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2248215" y="569838"/>
            <a:ext cx="5003074" cy="523220"/>
          </a:xfrm>
          <a:prstGeom prst="rect">
            <a:avLst/>
          </a:prstGeom>
          <a:noFill/>
          <a:ln>
            <a:noFill/>
          </a:ln>
        </p:spPr>
        <p:txBody>
          <a:bodyPr vert="horz"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gradFill>
                    <a:gsLst>
                      <a:gs pos="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5400000" scaled="0"/>
                  </a:gradFill>
                </a:ln>
                <a:solidFill>
                  <a:srgbClr val="3A3A3A"/>
                </a:solidFill>
                <a:effectLst/>
                <a:uLnTx/>
                <a:uFillTx/>
                <a:latin typeface="Noto Sans CJK KR DemiLight" pitchFamily="34" charset="-127"/>
                <a:ea typeface="Noto Sans CJK KR DemiLight" pitchFamily="34" charset="-127"/>
                <a:cs typeface="+mn-cs"/>
              </a:rPr>
              <a:t>결론 및 제언</a:t>
            </a:r>
            <a:endParaRPr kumimoji="0" lang="en-US" altLang="ko-KR" sz="1600" b="0" i="0" u="none" strike="noStrike" kern="1200" cap="none" spc="0" normalizeH="0" baseline="0" noProof="0" dirty="0">
              <a:ln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0"/>
                </a:gradFill>
              </a:ln>
              <a:solidFill>
                <a:srgbClr val="3A3A3A"/>
              </a:solidFill>
              <a:effectLst/>
              <a:uLnTx/>
              <a:uFillTx/>
              <a:latin typeface="Noto Sans CJK KR DemiLight" pitchFamily="34" charset="-127"/>
              <a:ea typeface="Noto Sans CJK KR DemiLight" pitchFamily="34" charset="-127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ABF762-8F03-E754-2908-73D1358A2E16}"/>
              </a:ext>
            </a:extLst>
          </p:cNvPr>
          <p:cNvSpPr txBox="1"/>
          <p:nvPr/>
        </p:nvSpPr>
        <p:spPr>
          <a:xfrm>
            <a:off x="530179" y="1573550"/>
            <a:ext cx="8972286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■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결론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4)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나이가 어린 경우에는 관심이 없어서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나이가 많은 경우에는 지원대상이 제한적이라 지원 사업을 받아보지 않는 비율이 높다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lvl="0">
              <a:lnSpc>
                <a:spcPct val="200000"/>
              </a:lnSpc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=&gt;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정책의 만족도는 높기 때문에 </a:t>
            </a:r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</a:rPr>
              <a:t>나이가 어린 경우에는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적극적으로 홍보를 활성화하고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나이가 많은 경우는 지원대상을 완화하여 정책 참여율을 높이면 더 높은 만족도로 지방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재이주율이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상승할 것이라 생각된다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502682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C05031F3-88B5-20B3-2F50-0A4D42CF7312}"/>
              </a:ext>
            </a:extLst>
          </p:cNvPr>
          <p:cNvGrpSpPr/>
          <p:nvPr/>
        </p:nvGrpSpPr>
        <p:grpSpPr>
          <a:xfrm>
            <a:off x="7251289" y="462116"/>
            <a:ext cx="2492477" cy="856759"/>
            <a:chOff x="7251289" y="462116"/>
            <a:chExt cx="2492477" cy="85675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264B4B1-B462-E3E7-6BCB-47BD1F0FC13D}"/>
                </a:ext>
              </a:extLst>
            </p:cNvPr>
            <p:cNvSpPr txBox="1"/>
            <p:nvPr/>
          </p:nvSpPr>
          <p:spPr>
            <a:xfrm>
              <a:off x="7251289" y="462116"/>
              <a:ext cx="11700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시작시간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EA88E3C-13F8-2F00-9CA2-C957821684EA}"/>
                </a:ext>
              </a:extLst>
            </p:cNvPr>
            <p:cNvSpPr txBox="1"/>
            <p:nvPr/>
          </p:nvSpPr>
          <p:spPr>
            <a:xfrm>
              <a:off x="7251289" y="949543"/>
              <a:ext cx="11700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종료시간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7C74ABE-4B46-A464-865D-46F36477E3A6}"/>
                </a:ext>
              </a:extLst>
            </p:cNvPr>
            <p:cNvSpPr txBox="1"/>
            <p:nvPr/>
          </p:nvSpPr>
          <p:spPr>
            <a:xfrm>
              <a:off x="8327917" y="462116"/>
              <a:ext cx="14158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     시       분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66EC3AE-90FD-0C6C-3CBC-6018C76B325E}"/>
                </a:ext>
              </a:extLst>
            </p:cNvPr>
            <p:cNvSpPr txBox="1"/>
            <p:nvPr/>
          </p:nvSpPr>
          <p:spPr>
            <a:xfrm>
              <a:off x="8327916" y="946979"/>
              <a:ext cx="14158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     시       분</a:t>
              </a: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2248215" y="569838"/>
            <a:ext cx="5003074" cy="523220"/>
          </a:xfrm>
          <a:prstGeom prst="rect">
            <a:avLst/>
          </a:prstGeom>
          <a:noFill/>
          <a:ln>
            <a:noFill/>
          </a:ln>
        </p:spPr>
        <p:txBody>
          <a:bodyPr vert="horz" wrap="square">
            <a:spAutoFit/>
          </a:bodyPr>
          <a:lstStyle/>
          <a:p>
            <a:pPr algn="ctr"/>
            <a:r>
              <a:rPr lang="ko-KR" altLang="en-US" sz="2800" dirty="0">
                <a:ln>
                  <a:gradFill>
                    <a:gsLst>
                      <a:gs pos="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5400000" scaled="0"/>
                  </a:gradFill>
                </a:ln>
                <a:solidFill>
                  <a:srgbClr val="3A3A3A"/>
                </a:solidFill>
                <a:latin typeface="Noto Sans CJK KR DemiLight" pitchFamily="34" charset="-127"/>
                <a:ea typeface="Noto Sans CJK KR DemiLight" pitchFamily="34" charset="-127"/>
              </a:rPr>
              <a:t>결론 및 제언</a:t>
            </a:r>
            <a:endParaRPr lang="en-US" altLang="ko-KR" sz="1600" dirty="0">
              <a:ln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0"/>
                </a:gradFill>
              </a:ln>
              <a:solidFill>
                <a:srgbClr val="3A3A3A"/>
              </a:solidFill>
              <a:latin typeface="Noto Sans CJK KR DemiLight" pitchFamily="34" charset="-127"/>
              <a:ea typeface="Noto Sans CJK KR DemiLight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ABF762-8F03-E754-2908-73D1358A2E16}"/>
              </a:ext>
            </a:extLst>
          </p:cNvPr>
          <p:cNvSpPr txBox="1"/>
          <p:nvPr/>
        </p:nvSpPr>
        <p:spPr>
          <a:xfrm>
            <a:off x="530179" y="1573550"/>
            <a:ext cx="897228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400" dirty="0">
                <a:latin typeface="+mj-ea"/>
                <a:ea typeface="+mj-ea"/>
              </a:rPr>
              <a:t>■</a:t>
            </a:r>
            <a:r>
              <a:rPr lang="ko-KR" altLang="en-US" sz="2000" dirty="0">
                <a:latin typeface="+mj-ea"/>
                <a:ea typeface="+mj-ea"/>
              </a:rPr>
              <a:t> </a:t>
            </a:r>
            <a:r>
              <a:rPr lang="ko-KR" altLang="en-US" sz="2400" dirty="0">
                <a:latin typeface="+mj-ea"/>
                <a:ea typeface="+mj-ea"/>
              </a:rPr>
              <a:t>조사의</a:t>
            </a:r>
            <a:r>
              <a:rPr lang="ko-KR" altLang="en-US" sz="2000" dirty="0">
                <a:latin typeface="+mj-ea"/>
                <a:ea typeface="+mj-ea"/>
              </a:rPr>
              <a:t> </a:t>
            </a:r>
            <a:r>
              <a:rPr lang="ko-KR" altLang="en-US" sz="2400" dirty="0">
                <a:latin typeface="+mj-ea"/>
                <a:ea typeface="+mj-ea"/>
              </a:rPr>
              <a:t>한계점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en-US" altLang="ko-KR" dirty="0"/>
              <a:t>- </a:t>
            </a:r>
            <a:r>
              <a:rPr lang="ko-KR" altLang="en-US" dirty="0"/>
              <a:t>상대적으로 충분한 표본을 확보하지 못해 통계적으로 유의한 결론을 도출하지 못함</a:t>
            </a:r>
            <a:r>
              <a:rPr lang="en-US" altLang="ko-KR" dirty="0"/>
              <a:t>. 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=&gt; </a:t>
            </a:r>
            <a:r>
              <a:rPr lang="ko-KR" altLang="en-US" dirty="0"/>
              <a:t>설문과정에서의 </a:t>
            </a:r>
            <a:r>
              <a:rPr lang="ko-KR" altLang="en-US" dirty="0">
                <a:solidFill>
                  <a:srgbClr val="FF0000"/>
                </a:solidFill>
              </a:rPr>
              <a:t>표본 오류와 이외의 </a:t>
            </a:r>
            <a:r>
              <a:rPr lang="ko-KR" altLang="en-US" dirty="0" err="1">
                <a:solidFill>
                  <a:srgbClr val="FF0000"/>
                </a:solidFill>
              </a:rPr>
              <a:t>비표본</a:t>
            </a:r>
            <a:r>
              <a:rPr lang="ko-KR" altLang="en-US" dirty="0">
                <a:solidFill>
                  <a:srgbClr val="FF0000"/>
                </a:solidFill>
              </a:rPr>
              <a:t> 오류 등이 상대적으로 높았기 </a:t>
            </a:r>
            <a:r>
              <a:rPr lang="ko-KR" altLang="en-US" dirty="0"/>
              <a:t>때문이라고 생각</a:t>
            </a:r>
            <a:r>
              <a:rPr lang="en-US" altLang="ko-KR" dirty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- ’</a:t>
            </a:r>
            <a:r>
              <a:rPr lang="ko-KR" altLang="en-US" dirty="0"/>
              <a:t>창원시 청년들의 </a:t>
            </a:r>
            <a:r>
              <a:rPr lang="ko-KR" altLang="en-US" dirty="0" err="1"/>
              <a:t>지방이탈</a:t>
            </a:r>
            <a:r>
              <a:rPr lang="en-US" altLang="ko-KR" dirty="0"/>
              <a:t>’ </a:t>
            </a:r>
            <a:r>
              <a:rPr lang="ko-KR" altLang="en-US" dirty="0"/>
              <a:t>이라는 주제를 다루는데</a:t>
            </a:r>
            <a:r>
              <a:rPr lang="en-US" altLang="ko-KR" dirty="0"/>
              <a:t>, </a:t>
            </a:r>
            <a:r>
              <a:rPr lang="ko-KR" altLang="en-US" dirty="0"/>
              <a:t>창원시를 이미 이탈한 청년은 제외되어 </a:t>
            </a:r>
            <a:r>
              <a:rPr lang="ko-KR" altLang="en-US" dirty="0">
                <a:solidFill>
                  <a:srgbClr val="FF0000"/>
                </a:solidFill>
              </a:rPr>
              <a:t>조사의 신뢰성에 영향</a:t>
            </a:r>
            <a:r>
              <a:rPr lang="ko-KR" altLang="en-US" dirty="0"/>
              <a:t>을 미칠 수 있음</a:t>
            </a:r>
            <a:r>
              <a:rPr lang="en-US" altLang="ko-KR" dirty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- </a:t>
            </a:r>
            <a:r>
              <a:rPr lang="ko-KR" altLang="en-US" dirty="0"/>
              <a:t>한계점들을 극복하기 위해선 이미 이탈한 청년을 포함해야 할 필요가 있으며</a:t>
            </a:r>
            <a:r>
              <a:rPr lang="en-US" altLang="ko-KR" dirty="0"/>
              <a:t>,  </a:t>
            </a:r>
            <a:r>
              <a:rPr lang="ko-KR" altLang="en-US" dirty="0"/>
              <a:t>조사 기간과 </a:t>
            </a:r>
            <a:r>
              <a:rPr lang="ko-KR" altLang="en-US" dirty="0">
                <a:solidFill>
                  <a:srgbClr val="FF0000"/>
                </a:solidFill>
              </a:rPr>
              <a:t>충분한 표본 </a:t>
            </a:r>
            <a:r>
              <a:rPr lang="ko-KR" altLang="en-US" dirty="0"/>
              <a:t>확보에 더 많은 노력을 기울여야 함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98763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2448818" y="549434"/>
            <a:ext cx="4544942" cy="584775"/>
          </a:xfrm>
          <a:prstGeom prst="rect">
            <a:avLst/>
          </a:prstGeom>
          <a:noFill/>
          <a:ln>
            <a:noFill/>
          </a:ln>
        </p:spPr>
        <p:txBody>
          <a:bodyPr vert="horz" wrap="square">
            <a:spAutoFit/>
          </a:bodyPr>
          <a:lstStyle/>
          <a:p>
            <a:pPr algn="ctr"/>
            <a:r>
              <a:rPr lang="ko-KR" altLang="en-US" sz="3200" dirty="0">
                <a:ln>
                  <a:gradFill>
                    <a:gsLst>
                      <a:gs pos="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5400000" scaled="0"/>
                  </a:gradFill>
                </a:ln>
                <a:solidFill>
                  <a:srgbClr val="3A3A3A"/>
                </a:solidFill>
                <a:latin typeface="Noto Sans CJK KR DemiLight" pitchFamily="34" charset="-127"/>
                <a:ea typeface="Noto Sans CJK KR DemiLight" pitchFamily="34" charset="-127"/>
              </a:rPr>
              <a:t>측정 목표 </a:t>
            </a:r>
            <a:r>
              <a:rPr lang="ko-KR" altLang="en-US" dirty="0">
                <a:ln>
                  <a:gradFill>
                    <a:gsLst>
                      <a:gs pos="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5400000" scaled="0"/>
                  </a:gradFill>
                </a:ln>
                <a:solidFill>
                  <a:srgbClr val="3A3A3A"/>
                </a:solidFill>
                <a:latin typeface="Noto Sans CJK KR DemiLight" pitchFamily="34" charset="-127"/>
                <a:ea typeface="Noto Sans CJK KR DemiLight" pitchFamily="34" charset="-127"/>
              </a:rPr>
              <a:t> </a:t>
            </a:r>
            <a:endParaRPr lang="en-US" altLang="ko-KR" dirty="0">
              <a:ln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0"/>
                </a:gradFill>
              </a:ln>
              <a:solidFill>
                <a:srgbClr val="3A3A3A"/>
              </a:solidFill>
              <a:latin typeface="Noto Sans CJK KR DemiLight" pitchFamily="34" charset="-127"/>
              <a:ea typeface="Noto Sans CJK KR DemiLight" pitchFamily="34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FE1B4B5-88BE-871E-EE6A-4BF2A6CFA86C}"/>
              </a:ext>
            </a:extLst>
          </p:cNvPr>
          <p:cNvGrpSpPr/>
          <p:nvPr/>
        </p:nvGrpSpPr>
        <p:grpSpPr>
          <a:xfrm>
            <a:off x="7251289" y="434188"/>
            <a:ext cx="2492479" cy="884687"/>
            <a:chOff x="7251289" y="434188"/>
            <a:chExt cx="2492479" cy="88468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3A6E2E7-D65A-D81F-53E9-A61C3975EC14}"/>
                </a:ext>
              </a:extLst>
            </p:cNvPr>
            <p:cNvSpPr txBox="1"/>
            <p:nvPr/>
          </p:nvSpPr>
          <p:spPr>
            <a:xfrm>
              <a:off x="7251289" y="434188"/>
              <a:ext cx="11700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시작시간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ECB3DAE-6720-3E68-E033-E7ABD19EEB92}"/>
                </a:ext>
              </a:extLst>
            </p:cNvPr>
            <p:cNvSpPr txBox="1"/>
            <p:nvPr/>
          </p:nvSpPr>
          <p:spPr>
            <a:xfrm>
              <a:off x="7251289" y="917862"/>
              <a:ext cx="11700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종료시간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0799187-5D53-DAFA-AD2B-5F32E145685B}"/>
                </a:ext>
              </a:extLst>
            </p:cNvPr>
            <p:cNvSpPr txBox="1"/>
            <p:nvPr/>
          </p:nvSpPr>
          <p:spPr>
            <a:xfrm>
              <a:off x="8327919" y="462116"/>
              <a:ext cx="14158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     시       분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12CB682-D94E-4FE7-798F-60D5056BF331}"/>
                </a:ext>
              </a:extLst>
            </p:cNvPr>
            <p:cNvSpPr txBox="1"/>
            <p:nvPr/>
          </p:nvSpPr>
          <p:spPr>
            <a:xfrm>
              <a:off x="8327918" y="949543"/>
              <a:ext cx="14158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     시       분</a:t>
              </a: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1350556"/>
            <a:ext cx="4593207" cy="527884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8127" y="1350556"/>
            <a:ext cx="4641171" cy="527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8056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1692349" y="1755421"/>
            <a:ext cx="7009199" cy="1569660"/>
          </a:xfrm>
          <a:prstGeom prst="rect">
            <a:avLst/>
          </a:prstGeom>
          <a:noFill/>
          <a:ln>
            <a:noFill/>
          </a:ln>
        </p:spPr>
        <p:txBody>
          <a:bodyPr vert="horz" wrap="square">
            <a:spAutoFit/>
          </a:bodyPr>
          <a:lstStyle/>
          <a:p>
            <a:pPr algn="ctr"/>
            <a:r>
              <a:rPr lang="ko-KR" altLang="en-US" sz="9600" dirty="0">
                <a:ln>
                  <a:gradFill>
                    <a:gsLst>
                      <a:gs pos="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5400000" scaled="0"/>
                  </a:gradFill>
                </a:ln>
                <a:solidFill>
                  <a:srgbClr val="3A3A3A"/>
                </a:solidFill>
                <a:latin typeface="Noto Sans CJK KR Medium" pitchFamily="34" charset="-127"/>
                <a:ea typeface="Noto Sans CJK KR Medium" pitchFamily="34" charset="-127"/>
              </a:rPr>
              <a:t>감사합니다</a:t>
            </a:r>
            <a:r>
              <a:rPr lang="en-US" altLang="ko-KR" sz="9600" dirty="0">
                <a:ln>
                  <a:gradFill>
                    <a:gsLst>
                      <a:gs pos="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5400000" scaled="0"/>
                  </a:gradFill>
                </a:ln>
                <a:solidFill>
                  <a:srgbClr val="3A3A3A"/>
                </a:solidFill>
                <a:latin typeface="Noto Sans CJK KR Medium" pitchFamily="34" charset="-127"/>
                <a:ea typeface="Noto Sans CJK KR Medium" pitchFamily="34" charset="-127"/>
              </a:rPr>
              <a:t>!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687781" y="3806861"/>
            <a:ext cx="4790993" cy="707886"/>
          </a:xfrm>
          <a:prstGeom prst="rect">
            <a:avLst/>
          </a:prstGeom>
          <a:noFill/>
          <a:ln>
            <a:noFill/>
          </a:ln>
        </p:spPr>
        <p:txBody>
          <a:bodyPr vert="horz" wrap="square">
            <a:spAutoFit/>
          </a:bodyPr>
          <a:lstStyle/>
          <a:p>
            <a:pPr algn="ctr"/>
            <a:r>
              <a:rPr lang="en-US" altLang="ko-KR" sz="4000" dirty="0">
                <a:ln>
                  <a:gradFill>
                    <a:gsLst>
                      <a:gs pos="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5400000" scaled="0"/>
                  </a:gradFill>
                </a:ln>
                <a:solidFill>
                  <a:srgbClr val="3A3A3A"/>
                </a:solidFill>
                <a:latin typeface="Noto Sans CJK KR DemiLight" pitchFamily="34" charset="-127"/>
                <a:ea typeface="Noto Sans CJK KR DemiLight" pitchFamily="34" charset="-127"/>
              </a:rPr>
              <a:t>[</a:t>
            </a:r>
            <a:r>
              <a:rPr lang="ko-KR" altLang="en-US" sz="4000" dirty="0">
                <a:ln>
                  <a:gradFill>
                    <a:gsLst>
                      <a:gs pos="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5400000" scaled="0"/>
                  </a:gradFill>
                </a:ln>
                <a:solidFill>
                  <a:srgbClr val="3A3A3A"/>
                </a:solidFill>
                <a:latin typeface="Noto Sans CJK KR DemiLight" pitchFamily="34" charset="-127"/>
                <a:ea typeface="Noto Sans CJK KR DemiLight" pitchFamily="34" charset="-127"/>
              </a:rPr>
              <a:t>통계조사실습</a:t>
            </a:r>
            <a:r>
              <a:rPr lang="en-US" altLang="ko-KR" sz="4000" dirty="0">
                <a:ln>
                  <a:gradFill>
                    <a:gsLst>
                      <a:gs pos="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5400000" scaled="0"/>
                  </a:gradFill>
                </a:ln>
                <a:solidFill>
                  <a:srgbClr val="3A3A3A"/>
                </a:solidFill>
                <a:latin typeface="Noto Sans CJK KR DemiLight" pitchFamily="34" charset="-127"/>
                <a:ea typeface="Noto Sans CJK KR DemiLight" pitchFamily="34" charset="-127"/>
              </a:rPr>
              <a:t>]</a:t>
            </a:r>
            <a:r>
              <a:rPr lang="ko-KR" altLang="en-US" sz="4000" dirty="0">
                <a:ln>
                  <a:gradFill>
                    <a:gsLst>
                      <a:gs pos="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5400000" scaled="0"/>
                  </a:gradFill>
                </a:ln>
                <a:solidFill>
                  <a:srgbClr val="3A3A3A"/>
                </a:solidFill>
                <a:latin typeface="Noto Sans CJK KR DemiLight" pitchFamily="34" charset="-127"/>
                <a:ea typeface="Noto Sans CJK KR DemiLight" pitchFamily="34" charset="-127"/>
              </a:rPr>
              <a:t> </a:t>
            </a:r>
            <a:r>
              <a:rPr lang="en-US" altLang="ko-KR" sz="4000" dirty="0">
                <a:ln>
                  <a:gradFill>
                    <a:gsLst>
                      <a:gs pos="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5400000" scaled="0"/>
                  </a:gradFill>
                </a:ln>
                <a:solidFill>
                  <a:srgbClr val="3A3A3A"/>
                </a:solidFill>
                <a:latin typeface="Noto Sans CJK KR DemiLight" pitchFamily="34" charset="-127"/>
                <a:ea typeface="Noto Sans CJK KR DemiLight" pitchFamily="34" charset="-127"/>
              </a:rPr>
              <a:t>3</a:t>
            </a:r>
            <a:r>
              <a:rPr lang="ko-KR" altLang="en-US" sz="4000" dirty="0">
                <a:ln>
                  <a:gradFill>
                    <a:gsLst>
                      <a:gs pos="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5400000" scaled="0"/>
                  </a:gradFill>
                </a:ln>
                <a:solidFill>
                  <a:srgbClr val="3A3A3A"/>
                </a:solidFill>
                <a:latin typeface="Noto Sans CJK KR DemiLight" pitchFamily="34" charset="-127"/>
                <a:ea typeface="Noto Sans CJK KR DemiLight" pitchFamily="34" charset="-127"/>
              </a:rPr>
              <a:t>조</a:t>
            </a:r>
            <a:endParaRPr lang="en-US" altLang="ko-KR" sz="4000" dirty="0">
              <a:ln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0"/>
                </a:gradFill>
              </a:ln>
              <a:solidFill>
                <a:srgbClr val="3A3A3A"/>
              </a:solidFill>
              <a:latin typeface="Noto Sans CJK KR DemiLight" pitchFamily="34" charset="-127"/>
              <a:ea typeface="Noto Sans CJK KR DemiLight" pitchFamily="34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FDD7834-F399-3078-4542-ACCE46581C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930013" y="4498649"/>
            <a:ext cx="4432321" cy="4727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2A20FAC-932D-2D3A-4A63-37DE6AF4DF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968095" y="3199076"/>
            <a:ext cx="6457705" cy="126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728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2448818" y="549434"/>
            <a:ext cx="4544942" cy="584775"/>
          </a:xfrm>
          <a:prstGeom prst="rect">
            <a:avLst/>
          </a:prstGeom>
          <a:noFill/>
          <a:ln>
            <a:noFill/>
          </a:ln>
        </p:spPr>
        <p:txBody>
          <a:bodyPr vert="horz" wrap="square">
            <a:spAutoFit/>
          </a:bodyPr>
          <a:lstStyle/>
          <a:p>
            <a:pPr algn="ctr"/>
            <a:r>
              <a:rPr lang="ko-KR" altLang="en-US" sz="3200" dirty="0">
                <a:ln>
                  <a:gradFill>
                    <a:gsLst>
                      <a:gs pos="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5400000" scaled="0"/>
                  </a:gradFill>
                </a:ln>
                <a:solidFill>
                  <a:srgbClr val="3A3A3A"/>
                </a:solidFill>
                <a:latin typeface="Noto Sans CJK KR DemiLight" pitchFamily="34" charset="-127"/>
                <a:ea typeface="Noto Sans CJK KR DemiLight" pitchFamily="34" charset="-127"/>
              </a:rPr>
              <a:t>인적사항 분석결과</a:t>
            </a:r>
            <a:endParaRPr lang="en-US" altLang="ko-KR" dirty="0">
              <a:ln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0"/>
                </a:gradFill>
              </a:ln>
              <a:solidFill>
                <a:srgbClr val="3A3A3A"/>
              </a:solidFill>
              <a:latin typeface="Noto Sans CJK KR DemiLight" pitchFamily="34" charset="-127"/>
              <a:ea typeface="Noto Sans CJK KR DemiLight" pitchFamily="34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FE1B4B5-88BE-871E-EE6A-4BF2A6CFA86C}"/>
              </a:ext>
            </a:extLst>
          </p:cNvPr>
          <p:cNvGrpSpPr/>
          <p:nvPr/>
        </p:nvGrpSpPr>
        <p:grpSpPr>
          <a:xfrm>
            <a:off x="7251289" y="434188"/>
            <a:ext cx="2492479" cy="884687"/>
            <a:chOff x="7251289" y="434188"/>
            <a:chExt cx="2492479" cy="88468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3A6E2E7-D65A-D81F-53E9-A61C3975EC14}"/>
                </a:ext>
              </a:extLst>
            </p:cNvPr>
            <p:cNvSpPr txBox="1"/>
            <p:nvPr/>
          </p:nvSpPr>
          <p:spPr>
            <a:xfrm>
              <a:off x="7251289" y="434188"/>
              <a:ext cx="11700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시작시간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ECB3DAE-6720-3E68-E033-E7ABD19EEB92}"/>
                </a:ext>
              </a:extLst>
            </p:cNvPr>
            <p:cNvSpPr txBox="1"/>
            <p:nvPr/>
          </p:nvSpPr>
          <p:spPr>
            <a:xfrm>
              <a:off x="7251289" y="917862"/>
              <a:ext cx="11700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종료시간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0799187-5D53-DAFA-AD2B-5F32E145685B}"/>
                </a:ext>
              </a:extLst>
            </p:cNvPr>
            <p:cNvSpPr txBox="1"/>
            <p:nvPr/>
          </p:nvSpPr>
          <p:spPr>
            <a:xfrm>
              <a:off x="8327919" y="462116"/>
              <a:ext cx="14158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     시       분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12CB682-D94E-4FE7-798F-60D5056BF331}"/>
                </a:ext>
              </a:extLst>
            </p:cNvPr>
            <p:cNvSpPr txBox="1"/>
            <p:nvPr/>
          </p:nvSpPr>
          <p:spPr>
            <a:xfrm>
              <a:off x="8327918" y="949543"/>
              <a:ext cx="14158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     시       분</a:t>
              </a:r>
            </a:p>
          </p:txBody>
        </p:sp>
      </p:grpSp>
      <p:pic>
        <p:nvPicPr>
          <p:cNvPr id="20" name="그림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3200" y="1371127"/>
            <a:ext cx="6756400" cy="2766129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3200" y="4202571"/>
            <a:ext cx="6756399" cy="2366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835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C05031F3-88B5-20B3-2F50-0A4D42CF7312}"/>
              </a:ext>
            </a:extLst>
          </p:cNvPr>
          <p:cNvGrpSpPr/>
          <p:nvPr/>
        </p:nvGrpSpPr>
        <p:grpSpPr>
          <a:xfrm>
            <a:off x="7251289" y="462116"/>
            <a:ext cx="2492477" cy="856759"/>
            <a:chOff x="7251289" y="462116"/>
            <a:chExt cx="2492477" cy="85675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264B4B1-B462-E3E7-6BCB-47BD1F0FC13D}"/>
                </a:ext>
              </a:extLst>
            </p:cNvPr>
            <p:cNvSpPr txBox="1"/>
            <p:nvPr/>
          </p:nvSpPr>
          <p:spPr>
            <a:xfrm>
              <a:off x="7251289" y="462116"/>
              <a:ext cx="11700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시작시간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EA88E3C-13F8-2F00-9CA2-C957821684EA}"/>
                </a:ext>
              </a:extLst>
            </p:cNvPr>
            <p:cNvSpPr txBox="1"/>
            <p:nvPr/>
          </p:nvSpPr>
          <p:spPr>
            <a:xfrm>
              <a:off x="7251289" y="949543"/>
              <a:ext cx="11700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종료시간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7C74ABE-4B46-A464-865D-46F36477E3A6}"/>
                </a:ext>
              </a:extLst>
            </p:cNvPr>
            <p:cNvSpPr txBox="1"/>
            <p:nvPr/>
          </p:nvSpPr>
          <p:spPr>
            <a:xfrm>
              <a:off x="8327917" y="462116"/>
              <a:ext cx="14158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     시       분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66EC3AE-90FD-0C6C-3CBC-6018C76B325E}"/>
                </a:ext>
              </a:extLst>
            </p:cNvPr>
            <p:cNvSpPr txBox="1"/>
            <p:nvPr/>
          </p:nvSpPr>
          <p:spPr>
            <a:xfrm>
              <a:off x="8327916" y="946979"/>
              <a:ext cx="14158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     시       분</a:t>
              </a: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1726" y="1401211"/>
            <a:ext cx="5749542" cy="314440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1726" y="4627950"/>
            <a:ext cx="5749542" cy="1900175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2509777" y="584267"/>
            <a:ext cx="4544942" cy="584775"/>
          </a:xfrm>
          <a:prstGeom prst="rect">
            <a:avLst/>
          </a:prstGeom>
          <a:noFill/>
          <a:ln>
            <a:noFill/>
          </a:ln>
        </p:spPr>
        <p:txBody>
          <a:bodyPr vert="horz" wrap="square">
            <a:spAutoFit/>
          </a:bodyPr>
          <a:lstStyle/>
          <a:p>
            <a:pPr algn="ctr"/>
            <a:r>
              <a:rPr lang="ko-KR" altLang="en-US" sz="3200" dirty="0">
                <a:ln>
                  <a:gradFill>
                    <a:gsLst>
                      <a:gs pos="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5400000" scaled="0"/>
                  </a:gradFill>
                </a:ln>
                <a:solidFill>
                  <a:srgbClr val="3A3A3A"/>
                </a:solidFill>
                <a:latin typeface="Noto Sans CJK KR DemiLight" pitchFamily="34" charset="-127"/>
                <a:ea typeface="Noto Sans CJK KR DemiLight" pitchFamily="34" charset="-127"/>
              </a:rPr>
              <a:t>인적사항 분석결과</a:t>
            </a:r>
            <a:endParaRPr lang="en-US" altLang="ko-KR" dirty="0">
              <a:ln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0"/>
                </a:gradFill>
              </a:ln>
              <a:solidFill>
                <a:srgbClr val="3A3A3A"/>
              </a:solidFill>
              <a:latin typeface="Noto Sans CJK KR DemiLight" pitchFamily="34" charset="-127"/>
              <a:ea typeface="Noto Sans CJK KR DemiLight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9814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C05031F3-88B5-20B3-2F50-0A4D42CF7312}"/>
              </a:ext>
            </a:extLst>
          </p:cNvPr>
          <p:cNvGrpSpPr/>
          <p:nvPr/>
        </p:nvGrpSpPr>
        <p:grpSpPr>
          <a:xfrm>
            <a:off x="7251289" y="462116"/>
            <a:ext cx="2492477" cy="856759"/>
            <a:chOff x="7251289" y="462116"/>
            <a:chExt cx="2492477" cy="85675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264B4B1-B462-E3E7-6BCB-47BD1F0FC13D}"/>
                </a:ext>
              </a:extLst>
            </p:cNvPr>
            <p:cNvSpPr txBox="1"/>
            <p:nvPr/>
          </p:nvSpPr>
          <p:spPr>
            <a:xfrm>
              <a:off x="7251289" y="462116"/>
              <a:ext cx="11700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시작시간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EA88E3C-13F8-2F00-9CA2-C957821684EA}"/>
                </a:ext>
              </a:extLst>
            </p:cNvPr>
            <p:cNvSpPr txBox="1"/>
            <p:nvPr/>
          </p:nvSpPr>
          <p:spPr>
            <a:xfrm>
              <a:off x="7251289" y="949543"/>
              <a:ext cx="11700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종료시간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7C74ABE-4B46-A464-865D-46F36477E3A6}"/>
                </a:ext>
              </a:extLst>
            </p:cNvPr>
            <p:cNvSpPr txBox="1"/>
            <p:nvPr/>
          </p:nvSpPr>
          <p:spPr>
            <a:xfrm>
              <a:off x="8327917" y="462116"/>
              <a:ext cx="14158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     시       분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66EC3AE-90FD-0C6C-3CBC-6018C76B325E}"/>
                </a:ext>
              </a:extLst>
            </p:cNvPr>
            <p:cNvSpPr txBox="1"/>
            <p:nvPr/>
          </p:nvSpPr>
          <p:spPr>
            <a:xfrm>
              <a:off x="8327916" y="946979"/>
              <a:ext cx="14158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     시       분</a:t>
              </a: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2448818" y="549434"/>
            <a:ext cx="4544942" cy="584775"/>
          </a:xfrm>
          <a:prstGeom prst="rect">
            <a:avLst/>
          </a:prstGeom>
          <a:noFill/>
          <a:ln>
            <a:noFill/>
          </a:ln>
        </p:spPr>
        <p:txBody>
          <a:bodyPr vert="horz" wrap="square">
            <a:spAutoFit/>
          </a:bodyPr>
          <a:lstStyle/>
          <a:p>
            <a:pPr algn="ctr"/>
            <a:r>
              <a:rPr lang="ko-KR" altLang="en-US" sz="3200" dirty="0">
                <a:ln>
                  <a:gradFill>
                    <a:gsLst>
                      <a:gs pos="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5400000" scaled="0"/>
                  </a:gradFill>
                </a:ln>
                <a:solidFill>
                  <a:srgbClr val="3A3A3A"/>
                </a:solidFill>
                <a:latin typeface="Noto Sans CJK KR DemiLight" pitchFamily="34" charset="-127"/>
                <a:ea typeface="Noto Sans CJK KR DemiLight" pitchFamily="34" charset="-127"/>
              </a:rPr>
              <a:t>인식조사 분석결과</a:t>
            </a:r>
            <a:endParaRPr lang="en-US" altLang="ko-KR" dirty="0">
              <a:ln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0"/>
                </a:gradFill>
              </a:ln>
              <a:solidFill>
                <a:srgbClr val="3A3A3A"/>
              </a:solidFill>
              <a:latin typeface="Noto Sans CJK KR DemiLight" pitchFamily="34" charset="-127"/>
              <a:ea typeface="Noto Sans CJK KR DemiLight" pitchFamily="34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2733" y="4182418"/>
            <a:ext cx="6674250" cy="238566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2674" y="1378574"/>
            <a:ext cx="6714309" cy="2748012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4943061" y="5027629"/>
            <a:ext cx="954155" cy="7900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897216" y="5817703"/>
            <a:ext cx="887897" cy="3710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646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C05031F3-88B5-20B3-2F50-0A4D42CF7312}"/>
              </a:ext>
            </a:extLst>
          </p:cNvPr>
          <p:cNvGrpSpPr/>
          <p:nvPr/>
        </p:nvGrpSpPr>
        <p:grpSpPr>
          <a:xfrm>
            <a:off x="7251289" y="462116"/>
            <a:ext cx="2492477" cy="856759"/>
            <a:chOff x="7251289" y="462116"/>
            <a:chExt cx="2492477" cy="85675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264B4B1-B462-E3E7-6BCB-47BD1F0FC13D}"/>
                </a:ext>
              </a:extLst>
            </p:cNvPr>
            <p:cNvSpPr txBox="1"/>
            <p:nvPr/>
          </p:nvSpPr>
          <p:spPr>
            <a:xfrm>
              <a:off x="7251289" y="462116"/>
              <a:ext cx="11700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시작시간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EA88E3C-13F8-2F00-9CA2-C957821684EA}"/>
                </a:ext>
              </a:extLst>
            </p:cNvPr>
            <p:cNvSpPr txBox="1"/>
            <p:nvPr/>
          </p:nvSpPr>
          <p:spPr>
            <a:xfrm>
              <a:off x="7251289" y="949543"/>
              <a:ext cx="11700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종료시간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7C74ABE-4B46-A464-865D-46F36477E3A6}"/>
                </a:ext>
              </a:extLst>
            </p:cNvPr>
            <p:cNvSpPr txBox="1"/>
            <p:nvPr/>
          </p:nvSpPr>
          <p:spPr>
            <a:xfrm>
              <a:off x="8327917" y="462116"/>
              <a:ext cx="14158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     시       분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66EC3AE-90FD-0C6C-3CBC-6018C76B325E}"/>
                </a:ext>
              </a:extLst>
            </p:cNvPr>
            <p:cNvSpPr txBox="1"/>
            <p:nvPr/>
          </p:nvSpPr>
          <p:spPr>
            <a:xfrm>
              <a:off x="8327916" y="946979"/>
              <a:ext cx="14158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     시       분</a:t>
              </a: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2448818" y="549434"/>
            <a:ext cx="4544942" cy="584775"/>
          </a:xfrm>
          <a:prstGeom prst="rect">
            <a:avLst/>
          </a:prstGeom>
          <a:noFill/>
          <a:ln>
            <a:noFill/>
          </a:ln>
        </p:spPr>
        <p:txBody>
          <a:bodyPr vert="horz" wrap="square">
            <a:spAutoFit/>
          </a:bodyPr>
          <a:lstStyle/>
          <a:p>
            <a:pPr algn="ctr"/>
            <a:r>
              <a:rPr lang="ko-KR" altLang="en-US" sz="3200" dirty="0">
                <a:ln>
                  <a:gradFill>
                    <a:gsLst>
                      <a:gs pos="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5400000" scaled="0"/>
                  </a:gradFill>
                </a:ln>
                <a:solidFill>
                  <a:srgbClr val="3A3A3A"/>
                </a:solidFill>
                <a:latin typeface="Noto Sans CJK KR DemiLight" pitchFamily="34" charset="-127"/>
                <a:ea typeface="Noto Sans CJK KR DemiLight" pitchFamily="34" charset="-127"/>
              </a:rPr>
              <a:t>인식조사 분석결과</a:t>
            </a:r>
            <a:endParaRPr lang="en-US" altLang="ko-KR" dirty="0">
              <a:ln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0"/>
                </a:gradFill>
              </a:ln>
              <a:solidFill>
                <a:srgbClr val="3A3A3A"/>
              </a:solidFill>
              <a:latin typeface="Noto Sans CJK KR DemiLight" pitchFamily="34" charset="-127"/>
              <a:ea typeface="Noto Sans CJK KR DemiLight" pitchFamily="34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2" t="75061" r="-606"/>
          <a:stretch/>
        </p:blipFill>
        <p:spPr>
          <a:xfrm>
            <a:off x="1152191" y="4848225"/>
            <a:ext cx="6852443" cy="167256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4692" t="11227" r="13222" b="34945"/>
          <a:stretch/>
        </p:blipFill>
        <p:spPr>
          <a:xfrm>
            <a:off x="1981928" y="1674362"/>
            <a:ext cx="5478721" cy="319296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l="5811" t="-135" r="21752" b="94596"/>
          <a:stretch/>
        </p:blipFill>
        <p:spPr>
          <a:xfrm>
            <a:off x="1981928" y="1339953"/>
            <a:ext cx="4161697" cy="31333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rcRect l="5234" t="1143" r="14218" b="35798"/>
          <a:stretch/>
        </p:blipFill>
        <p:spPr>
          <a:xfrm>
            <a:off x="1974249" y="1371601"/>
            <a:ext cx="5486400" cy="3476624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2868266" y="5610225"/>
            <a:ext cx="887897" cy="3404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756164" y="5950640"/>
            <a:ext cx="806312" cy="2691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113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C05031F3-88B5-20B3-2F50-0A4D42CF7312}"/>
              </a:ext>
            </a:extLst>
          </p:cNvPr>
          <p:cNvGrpSpPr/>
          <p:nvPr/>
        </p:nvGrpSpPr>
        <p:grpSpPr>
          <a:xfrm>
            <a:off x="7251289" y="462116"/>
            <a:ext cx="2492477" cy="856759"/>
            <a:chOff x="7251289" y="462116"/>
            <a:chExt cx="2492477" cy="85675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264B4B1-B462-E3E7-6BCB-47BD1F0FC13D}"/>
                </a:ext>
              </a:extLst>
            </p:cNvPr>
            <p:cNvSpPr txBox="1"/>
            <p:nvPr/>
          </p:nvSpPr>
          <p:spPr>
            <a:xfrm>
              <a:off x="7251289" y="462116"/>
              <a:ext cx="11700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시작시간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EA88E3C-13F8-2F00-9CA2-C957821684EA}"/>
                </a:ext>
              </a:extLst>
            </p:cNvPr>
            <p:cNvSpPr txBox="1"/>
            <p:nvPr/>
          </p:nvSpPr>
          <p:spPr>
            <a:xfrm>
              <a:off x="7251289" y="949543"/>
              <a:ext cx="11700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종료시간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7C74ABE-4B46-A464-865D-46F36477E3A6}"/>
                </a:ext>
              </a:extLst>
            </p:cNvPr>
            <p:cNvSpPr txBox="1"/>
            <p:nvPr/>
          </p:nvSpPr>
          <p:spPr>
            <a:xfrm>
              <a:off x="8327917" y="462116"/>
              <a:ext cx="14158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     시       분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66EC3AE-90FD-0C6C-3CBC-6018C76B325E}"/>
                </a:ext>
              </a:extLst>
            </p:cNvPr>
            <p:cNvSpPr txBox="1"/>
            <p:nvPr/>
          </p:nvSpPr>
          <p:spPr>
            <a:xfrm>
              <a:off x="8327916" y="946979"/>
              <a:ext cx="14158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     시       분</a:t>
              </a: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2448818" y="549434"/>
            <a:ext cx="4544942" cy="584775"/>
          </a:xfrm>
          <a:prstGeom prst="rect">
            <a:avLst/>
          </a:prstGeom>
          <a:noFill/>
          <a:ln>
            <a:noFill/>
          </a:ln>
        </p:spPr>
        <p:txBody>
          <a:bodyPr vert="horz" wrap="square">
            <a:spAutoFit/>
          </a:bodyPr>
          <a:lstStyle/>
          <a:p>
            <a:pPr algn="ctr"/>
            <a:r>
              <a:rPr lang="ko-KR" altLang="en-US" sz="3200" dirty="0">
                <a:ln>
                  <a:gradFill>
                    <a:gsLst>
                      <a:gs pos="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5400000" scaled="0"/>
                  </a:gradFill>
                </a:ln>
                <a:solidFill>
                  <a:srgbClr val="3A3A3A"/>
                </a:solidFill>
                <a:latin typeface="Noto Sans CJK KR DemiLight" pitchFamily="34" charset="-127"/>
                <a:ea typeface="Noto Sans CJK KR DemiLight" pitchFamily="34" charset="-127"/>
              </a:rPr>
              <a:t>인식조사 분석결과</a:t>
            </a:r>
            <a:endParaRPr lang="en-US" altLang="ko-KR" dirty="0">
              <a:ln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0"/>
                </a:gradFill>
              </a:ln>
              <a:solidFill>
                <a:srgbClr val="3A3A3A"/>
              </a:solidFill>
              <a:latin typeface="Noto Sans CJK KR DemiLight" pitchFamily="34" charset="-127"/>
              <a:ea typeface="Noto Sans CJK KR DemiLight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2733" y="1405716"/>
            <a:ext cx="6674249" cy="275057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2733" y="4156291"/>
            <a:ext cx="6674249" cy="2414325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3801035" y="6303169"/>
            <a:ext cx="762000" cy="2674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563035" y="6303168"/>
            <a:ext cx="794778" cy="2674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360169"/>
      </p:ext>
    </p:extLst>
  </p:cSld>
  <p:clrMapOvr>
    <a:masterClrMapping/>
  </p:clrMapOvr>
</p:sld>
</file>

<file path=ppt/theme/theme1.xml><?xml version="1.0" encoding="utf-8"?>
<a:theme xmlns:a="http://schemas.openxmlformats.org/drawingml/2006/main" name="3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3390</TotalTime>
  <Words>1022</Words>
  <Application>Microsoft Office PowerPoint</Application>
  <PresentationFormat>A4 용지(210x297mm)</PresentationFormat>
  <Paragraphs>324</Paragraphs>
  <Slides>40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7" baseType="lpstr">
      <vt:lpstr>Noto Sans CJK KR DemiLight</vt:lpstr>
      <vt:lpstr>Noto Sans CJK KR Medium</vt:lpstr>
      <vt:lpstr>맑은 고딕</vt:lpstr>
      <vt:lpstr>Arial</vt:lpstr>
      <vt:lpstr>Calibri</vt:lpstr>
      <vt:lpstr>Calibri Light</vt:lpstr>
      <vt:lpstr>3_Office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HOME</dc:creator>
  <cp:lastModifiedBy>박희창</cp:lastModifiedBy>
  <cp:revision>575</cp:revision>
  <cp:lastPrinted>2024-06-07T03:22:45Z</cp:lastPrinted>
  <dcterms:created xsi:type="dcterms:W3CDTF">2017-09-07T10:48:07Z</dcterms:created>
  <dcterms:modified xsi:type="dcterms:W3CDTF">2024-06-07T03:24:16Z</dcterms:modified>
</cp:coreProperties>
</file>