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760" r:id="rId22"/>
  </p:sldMasterIdLst>
  <p:notesMasterIdLst>
    <p:notesMasterId r:id="rId24"/>
  </p:notesMasterIdLst>
  <p:handoutMasterIdLst>
    <p:handoutMasterId r:id="rId25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17292A2E-F333-43FB-9621-5CBBE7FDCDCB}" styleName="밝은 스타일 2 - 강조 4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none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1752"/>
    <p:restoredTop sz="96253"/>
  </p:normalViewPr>
  <p:slideViewPr>
    <p:cSldViewPr snapToGrid="0">
      <p:cViewPr>
        <p:scale>
          <a:sx n="75" d="100"/>
          <a:sy n="75" d="100"/>
        </p:scale>
        <p:origin x="-2664" y="-24"/>
      </p:cViewPr>
      <p:guideLst>
        <p:guide orient="horz" pos="2165"/>
        <p:guide orient="horz" pos="1163"/>
        <p:guide orient="horz" pos="277"/>
        <p:guide orient="horz" pos="847"/>
        <p:guide orient="horz" pos="1348"/>
        <p:guide orient="horz" pos="558"/>
        <p:guide orient="horz" pos="3865"/>
        <p:guide orient="horz" pos="1663"/>
        <p:guide pos="2893"/>
        <p:guide pos="5528"/>
        <p:guide pos="229"/>
        <p:guide pos="1561"/>
        <p:guide pos="4226"/>
        <p:guide pos="899"/>
        <p:guide pos="4910"/>
        <p:guide pos="1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3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slideMaster" Target="slideMasters/slideMaster1.xml"  /><Relationship Id="rId23" Type="http://schemas.openxmlformats.org/officeDocument/2006/relationships/theme" Target="theme/theme1.xml"  /><Relationship Id="rId24" Type="http://schemas.openxmlformats.org/officeDocument/2006/relationships/notesMaster" Target="notesMasters/notesMaster1.xml"  /><Relationship Id="rId25" Type="http://schemas.openxmlformats.org/officeDocument/2006/relationships/handoutMaster" Target="handoutMasters/handoutMaster1.xml"  /><Relationship Id="rId26" Type="http://schemas.openxmlformats.org/officeDocument/2006/relationships/tableStyles" Target="tableStyles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/>
            <a:fld id="{207F23D9-DF40-4811-9C78-A2E2A32398DD}" type="datetimeFigureOut">
              <a:rPr lang="ko-KR" altLang="en-US"/>
              <a:pPr/>
              <a:t>2024-06-17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/>
            <a:fld id="{4DD6E7B0-61C4-474B-96F1-99E4547EAD7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/>
            <a:fld id="{F3AF6795-A612-454E-AF7A-9192B1BEBB13}" type="datetimeFigureOut">
              <a:rPr lang="ko-KR" altLang="en-US"/>
              <a:pPr/>
              <a:t>2024-06-17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/>
            <a:fld id="{A0A51D67-0C14-4576-BCC5-A508196B7BB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ko-KR" altLang="en-US"/>
              <a:pPr/>
              <a:t>1</a:t>
            </a:fld>
            <a:endParaRPr lang="ko-KR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ko-KR" altLang="en-US"/>
              <a:pPr/>
              <a:t>3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ko-KR" altLang="en-US"/>
              <a:pPr/>
              <a:t>4</a:t>
            </a:fld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en-US" altLang="en-US">
                <a:solidFill>
                  <a:prstClr val="black"/>
                </a:solidFill>
              </a:rPr>
              <a:pPr/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en-US" altLang="en-US">
                <a:solidFill>
                  <a:prstClr val="black"/>
                </a:solidFill>
              </a:rPr>
              <a:pPr/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en-US" altLang="en-US">
                <a:solidFill>
                  <a:prstClr val="black"/>
                </a:solidFill>
              </a:rPr>
              <a:pPr/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en-US" altLang="en-US"/>
              <a:pPr/>
              <a:t>8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A0A51D67-0C14-4576-BCC5-A508196B7BB5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hangeul.naver.com/font" TargetMode="External"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2024-06-03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2024-06-03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2024-06-03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image" Target="../media/image2.jpe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blipFill dpi="0" rotWithShape="1">
          <a:blip r:embed="rId9">
            <a:alphaModFix amt="31000"/>
            <a:lum/>
          </a:blip>
          <a:srcRect/>
          <a:stretch>
            <a:fillRect l="-16000" r="-1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/>
            <a:fld id="{8761FD00-3F21-42CF-9EF5-8F6D81CE3AFD}" type="datetimeFigureOut">
              <a:rPr lang="ko-KR" altLang="en-US"/>
              <a:pPr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/>
            <a:fld id="{97D217C8-C1B9-4E84-BCEB-D9195FCD889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notesSlide" Target="../notesSlides/notesSlide9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notesSlide" Target="../notesSlides/notesSlide10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notesSlide" Target="../notesSlides/notesSlide1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notesSlide" Target="../notesSlides/notesSlide1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notesSlide" Target="../notesSlides/notesSlide15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notesSlide" Target="../notesSlides/notesSlide16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notesSlide" Target="../notesSlides/notesSlide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1603" y="1448465"/>
            <a:ext cx="7772400" cy="1969017"/>
          </a:xfrm>
        </p:spPr>
        <p:txBody>
          <a:bodyPr anchor="t">
            <a:normAutofit lnSpcReduction="0"/>
          </a:bodyPr>
          <a:lstStyle/>
          <a:p>
            <a:pPr>
              <a:lnSpc>
                <a:spcPct val="150000"/>
              </a:lnSpc>
            </a:pPr>
            <a:r>
              <a:rPr lang="ko-KR" altLang="en-US" sz="4777" b="1" spc="-220">
                <a:solidFill>
                  <a:schemeClr val="accent4">
                    <a:lumMod val="50000"/>
                  </a:schemeClr>
                </a:solidFill>
              </a:rPr>
              <a:t>컨베이어를 통한</a:t>
            </a:r>
            <a:br>
              <a:rPr lang="en-US" altLang="ko-KR" sz="4777" b="1" spc="-22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4777" b="1" spc="-220">
                <a:solidFill>
                  <a:schemeClr val="accent4">
                    <a:lumMod val="50000"/>
                  </a:schemeClr>
                </a:solidFill>
              </a:rPr>
              <a:t>자동화 시스템 및 가상공장 구현</a:t>
            </a:r>
            <a:endParaRPr lang="ko-KR" altLang="en-US" sz="4777" b="1" spc="-22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8891" y="5316602"/>
            <a:ext cx="2187478" cy="1163178"/>
          </a:xfrm>
          <a:ln>
            <a:noFill/>
          </a:ln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2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2024.06.03</a:t>
            </a:r>
            <a:endParaRPr lang="en-US" altLang="ko-KR" sz="1200" b="1" spc="-52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2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팀 명</a:t>
            </a:r>
            <a:r>
              <a:rPr lang="en-US" altLang="ko-KR" sz="1200" b="1" spc="-52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:</a:t>
            </a:r>
            <a:r>
              <a:rPr lang="ko-KR" altLang="en-US" sz="1200" b="1" spc="-52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 동그라미</a:t>
            </a:r>
            <a:endParaRPr lang="ko-KR" altLang="en-US" sz="1200" b="1" spc="-52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2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팀 원</a:t>
            </a:r>
            <a:r>
              <a:rPr lang="en-US" altLang="ko-KR" sz="1200" b="1" spc="-52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:</a:t>
            </a:r>
            <a:r>
              <a:rPr lang="ko-KR" altLang="en-US" sz="1200" b="1" spc="-52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 이혁진</a:t>
            </a:r>
            <a:r>
              <a:rPr lang="en-US" altLang="ko-KR" sz="1200" b="1" spc="-52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, </a:t>
            </a:r>
            <a:r>
              <a:rPr lang="ko-KR" altLang="en-US" sz="1200" b="1" spc="-52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유혜진</a:t>
            </a:r>
            <a:r>
              <a:rPr lang="en-US" altLang="ko-KR" sz="1200" b="1" spc="-52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, </a:t>
            </a:r>
            <a:r>
              <a:rPr lang="ko-KR" altLang="en-US" sz="1200" b="1" spc="-52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양희문</a:t>
            </a:r>
            <a:endParaRPr lang="en-US" altLang="ko-KR" sz="1200" b="1" spc="-52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72979" y="5356891"/>
            <a:ext cx="1834933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72979" y="5666887"/>
            <a:ext cx="917466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72979" y="5979502"/>
            <a:ext cx="917466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72979" y="6291289"/>
            <a:ext cx="1834933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>
            <p:ph type="title" idx="0"/>
          </p:nvPr>
        </p:nvSpPr>
        <p:spPr>
          <a:xfrm>
            <a:off x="457200" y="2928937"/>
            <a:ext cx="8229600" cy="2260601"/>
          </a:xfrm>
        </p:spPr>
        <p:txBody>
          <a:bodyPr/>
          <a:lstStyle/>
          <a:p>
            <a:pPr algn="l"/>
            <a:r>
              <a:rPr lang="ko-KR" altLang="en-US" sz="2700" b="1">
                <a:solidFill>
                  <a:srgbClr val="000000">
                    <a:alpha val="100000"/>
                  </a:srgbClr>
                </a:solidFill>
              </a:rPr>
              <a:t>- Unit 실린더 및 센서 Script</a:t>
            </a:r>
            <a:endParaRPr lang="ko-KR" altLang="en-US" sz="2700" b="1">
              <a:solidFill>
                <a:srgbClr val="000000">
                  <a:alpha val="100000"/>
                </a:srgbClr>
              </a:solidFill>
            </a:endParaRPr>
          </a:p>
          <a:p>
            <a:pPr/>
            <a:endParaRPr lang="ko-KR" altLang="en-US" sz="2700" b="1">
              <a:solidFill>
                <a:srgbClr val="000000">
                  <a:alpha val="100000"/>
                </a:srgbClr>
              </a:solidFill>
            </a:endParaRPr>
          </a:p>
          <a:p>
            <a:pPr algn="l"/>
            <a:r>
              <a:rPr lang="ko-KR" altLang="en-US" sz="2700" b="1">
                <a:solidFill>
                  <a:srgbClr val="000000">
                    <a:alpha val="100000"/>
                  </a:srgbClr>
                </a:solidFill>
              </a:rPr>
              <a:t>- Unit 컨베이어 및 모터  Script</a:t>
            </a:r>
            <a:endParaRPr lang="ko-KR" altLang="en-US" sz="2700" b="1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6</a:t>
            </a: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개인 작업 발표</a:t>
            </a:r>
            <a:endParaRPr lang="ko-KR" altLang="en-US" sz="4000" b="1" spc="-124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64803" y="1518274"/>
            <a:ext cx="8470547" cy="50673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/>
              <a:buChar char="Ø"/>
            </a:pPr>
            <a:endParaRPr lang="ko-KR" altLang="en-US" sz="1800" b="1"/>
          </a:p>
          <a:p>
            <a:pPr>
              <a:lnSpc>
                <a:spcPct val="170000"/>
              </a:lnSpc>
              <a:buFont typeface="Wingdings"/>
              <a:buChar char="Ø"/>
            </a:pPr>
            <a:r>
              <a:rPr lang="ko-KR" altLang="en-US" sz="2400" b="1"/>
              <a:t>이혁진</a:t>
            </a:r>
            <a:endParaRPr lang="ko-KR" altLang="en-US" sz="2400" b="1"/>
          </a:p>
        </p:txBody>
      </p:sp>
      <p:sp>
        <p:nvSpPr>
          <p:cNvPr id="34" name="직사각형 33"/>
          <p:cNvSpPr/>
          <p:nvPr/>
        </p:nvSpPr>
        <p:spPr>
          <a:xfrm>
            <a:off x="2997200" y="4025899"/>
            <a:ext cx="4773930" cy="36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ko-KR" altLang="en-US">
              <a:solidFill>
                <a:srgbClr val="000000">
                  <a:alpha val="100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>
            <p:ph type="title" idx="0"/>
          </p:nvPr>
        </p:nvSpPr>
        <p:spPr>
          <a:xfrm>
            <a:off x="457200" y="2928937"/>
            <a:ext cx="8229600" cy="2260601"/>
          </a:xfrm>
        </p:spPr>
        <p:txBody>
          <a:bodyPr/>
          <a:lstStyle/>
          <a:p>
            <a:pPr algn="l"/>
            <a:endParaRPr lang="ko-KR" altLang="en-US" sz="2700" b="1">
              <a:solidFill>
                <a:srgbClr val="000000">
                  <a:alpha val="100000"/>
                </a:srgbClr>
              </a:solidFill>
            </a:endParaRPr>
          </a:p>
          <a:p>
            <a:pPr/>
            <a:endParaRPr lang="ko-KR" altLang="en-US" sz="2700" b="1">
              <a:solidFill>
                <a:srgbClr val="000000">
                  <a:alpha val="100000"/>
                </a:srgbClr>
              </a:solidFill>
            </a:endParaRPr>
          </a:p>
          <a:p>
            <a:pPr algn="l"/>
            <a:endParaRPr lang="ko-KR" altLang="en-US" sz="2700" b="1">
              <a:solidFill>
                <a:srgbClr val="000000">
                  <a:alpha val="100000"/>
                </a:srgb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6</a:t>
            </a: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개인 작업 발표</a:t>
            </a:r>
            <a:endParaRPr lang="ko-KR" altLang="en-US" sz="4000" b="1" spc="-124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64803" y="1518274"/>
            <a:ext cx="8470547" cy="50673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700" b="1">
                <a:solidFill>
                  <a:srgbClr val="000000">
                    <a:alpha val="100000"/>
                  </a:srgbClr>
                </a:solidFill>
              </a:rPr>
              <a:t> Unit 실린더 및 센서 Script</a:t>
            </a:r>
            <a:endParaRPr lang="ko-KR" altLang="en-US" sz="2400" b="1"/>
          </a:p>
        </p:txBody>
      </p:sp>
      <p:sp>
        <p:nvSpPr>
          <p:cNvPr id="34" name="직사각형 33"/>
          <p:cNvSpPr/>
          <p:nvPr/>
        </p:nvSpPr>
        <p:spPr>
          <a:xfrm>
            <a:off x="2997200" y="4025899"/>
            <a:ext cx="4773930" cy="36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ko-KR" altLang="en-US">
              <a:solidFill>
                <a:srgbClr val="000000">
                  <a:alpha val="100000"/>
                </a:srgbClr>
              </a:solidFill>
              <a:latin typeface="Arial"/>
              <a:ea typeface="Arial"/>
            </a:endParaRPr>
          </a:p>
        </p:txBody>
      </p:sp>
      <p:pic>
        <p:nvPicPr>
          <p:cNvPr id="37" name="그림 3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50874" y="2044700"/>
            <a:ext cx="3463925" cy="3962400"/>
          </a:xfrm>
          <a:prstGeom prst="rect">
            <a:avLst/>
          </a:prstGeom>
        </p:spPr>
      </p:pic>
      <p:pic>
        <p:nvPicPr>
          <p:cNvPr id="38" name="그림 3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419600" y="2033586"/>
            <a:ext cx="4308475" cy="4035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>
            <p:ph type="title" idx="0"/>
          </p:nvPr>
        </p:nvSpPr>
        <p:spPr>
          <a:xfrm>
            <a:off x="457200" y="2928937"/>
            <a:ext cx="8229600" cy="2260601"/>
          </a:xfrm>
        </p:spPr>
        <p:txBody>
          <a:bodyPr/>
          <a:lstStyle/>
          <a:p>
            <a:pPr algn="l"/>
            <a:endParaRPr lang="ko-KR" altLang="en-US" sz="2700" b="1">
              <a:solidFill>
                <a:srgbClr val="000000">
                  <a:alpha val="100000"/>
                </a:srgbClr>
              </a:solidFill>
            </a:endParaRPr>
          </a:p>
          <a:p>
            <a:pPr/>
            <a:endParaRPr lang="ko-KR" altLang="en-US" sz="2700" b="1">
              <a:solidFill>
                <a:srgbClr val="000000">
                  <a:alpha val="100000"/>
                </a:srgbClr>
              </a:solidFill>
            </a:endParaRPr>
          </a:p>
          <a:p>
            <a:pPr algn="l"/>
            <a:endParaRPr lang="ko-KR" altLang="en-US" sz="2700" b="1">
              <a:solidFill>
                <a:srgbClr val="000000">
                  <a:alpha val="100000"/>
                </a:srgb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6</a:t>
            </a: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개인 작업 발표</a:t>
            </a:r>
            <a:endParaRPr lang="ko-KR" altLang="en-US" sz="4000" b="1" spc="-124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64803" y="1518274"/>
            <a:ext cx="8470547" cy="50673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/>
              <a:buChar char="Ø"/>
            </a:pPr>
            <a:endParaRPr lang="ko-KR" altLang="en-US" sz="1800" b="1"/>
          </a:p>
          <a:p>
            <a:pPr algn="l"/>
            <a:r>
              <a:rPr lang="ko-KR" altLang="en-US" sz="2700" b="1">
                <a:solidFill>
                  <a:srgbClr val="000000">
                    <a:alpha val="100000"/>
                  </a:srgbClr>
                </a:solidFill>
              </a:rPr>
              <a:t> Unit 컨베이어 Script</a:t>
            </a:r>
            <a:endParaRPr lang="ko-KR" altLang="en-US" sz="2700" b="1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7200" y="4025899"/>
            <a:ext cx="4773930" cy="36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ko-KR" altLang="en-US">
              <a:solidFill>
                <a:srgbClr val="000000">
                  <a:alpha val="100000"/>
                </a:srgbClr>
              </a:solidFill>
              <a:latin typeface="Arial"/>
              <a:ea typeface="Arial"/>
            </a:endParaRPr>
          </a:p>
        </p:txBody>
      </p:sp>
      <p:pic>
        <p:nvPicPr>
          <p:cNvPr id="39" name="그림 3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00100" y="2654298"/>
            <a:ext cx="33147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6</a:t>
            </a: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개인 작업 발표</a:t>
            </a:r>
            <a:endParaRPr lang="ko-KR" altLang="en-US" sz="4000" b="1" spc="-124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36726" y="1645273"/>
            <a:ext cx="8470547" cy="50673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/>
              <a:buChar char="Ø"/>
            </a:pPr>
            <a:r>
              <a:rPr lang="ko-KR" altLang="en-US" sz="2400" b="1"/>
              <a:t>유혜진</a:t>
            </a:r>
            <a:endParaRPr lang="ko-KR" altLang="en-US" sz="2400" b="1"/>
          </a:p>
        </p:txBody>
      </p:sp>
      <p:sp>
        <p:nvSpPr>
          <p:cNvPr id="34" name="직사각형 33"/>
          <p:cNvSpPr/>
          <p:nvPr/>
        </p:nvSpPr>
        <p:spPr>
          <a:xfrm>
            <a:off x="2997200" y="4025899"/>
            <a:ext cx="4773930" cy="36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ko-KR" altLang="en-US">
              <a:solidFill>
                <a:srgbClr val="000000">
                  <a:alpha val="100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37" name="직사각형 34"/>
          <p:cNvSpPr/>
          <p:nvPr/>
        </p:nvSpPr>
        <p:spPr>
          <a:xfrm>
            <a:off x="457200" y="2844800"/>
            <a:ext cx="8229600" cy="2260601"/>
          </a:xfrm>
          <a:prstGeom prst="rect">
            <a:avLst/>
          </a:prstGeom>
        </p:spPr>
        <p:txBody>
          <a:bodyPr vert="horz" lIns="91440" tIns="45720" rIns="91440" bIns="45720" anchor="ctr"/>
          <a:p>
            <a:pPr algn="l">
              <a:lnSpc>
                <a:spcPct val="150000"/>
              </a:lnSpc>
            </a:pPr>
            <a:r>
              <a:rPr xmlns:mc="http://schemas.openxmlformats.org/markup-compatibility/2006" xmlns:hp="http://schemas.haansoft.com/office/presentation/8.0" lang="ko-KR" altLang="en-US" sz="2700" b="1" i="0" spc="5" mc:Ignorable="hp" hp:hslEmbossed="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  <a:cs typeface="+mj-cs"/>
              </a:rPr>
              <a:t>- </a:t>
            </a:r>
            <a:r>
              <a:rPr lang="ko-KR" altLang="en-US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생산라인 </a:t>
            </a:r>
            <a:r>
              <a:rPr lang="en-US" altLang="ko-KR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3D </a:t>
            </a:r>
            <a:r>
              <a:rPr lang="ko-KR" altLang="en-US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구현</a:t>
            </a:r>
            <a:endParaRPr xmlns:mc="http://schemas.openxmlformats.org/markup-compatibility/2006" xmlns:hp="http://schemas.haansoft.com/office/presentation/8.0" lang="ko-KR" altLang="en-US" sz="2700" b="1" i="0" spc="5" mc:Ignorable="hp" hp:hslEmbossed="0">
              <a:solidFill>
                <a:srgbClr val="000000">
                  <a:alpha val="100000"/>
                </a:srgbClr>
              </a:solidFill>
              <a:latin typeface="나눔고딕"/>
              <a:ea typeface="나눔고딕"/>
              <a:cs typeface="+mj-cs"/>
            </a:endParaRPr>
          </a:p>
          <a:p>
            <a:pPr algn="ctr" latinLnBrk="1" hangingPunct="1">
              <a:spcBef>
                <a:spcPct val="0"/>
              </a:spcBef>
              <a:buNone/>
            </a:pPr>
            <a:endParaRPr lang="ko-KR" altLang="en-US" sz="2700" b="1">
              <a:solidFill>
                <a:srgbClr val="000000">
                  <a:alpha val="100000"/>
                </a:srgbClr>
              </a:solidFill>
            </a:endParaRPr>
          </a:p>
          <a:p>
            <a:pPr algn="l">
              <a:lnSpc>
                <a:spcPct val="150000"/>
              </a:lnSpc>
            </a:pPr>
            <a:r>
              <a:rPr xmlns:mc="http://schemas.openxmlformats.org/markup-compatibility/2006" xmlns:hp="http://schemas.haansoft.com/office/presentation/8.0" lang="ko-KR" altLang="en-US" sz="2700" b="1" i="0" spc="5" mc:Ignorable="hp" hp:hslEmbossed="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  <a:cs typeface="+mj-cs"/>
              </a:rPr>
              <a:t>- </a:t>
            </a:r>
            <a:r>
              <a:rPr lang="en-US" altLang="ko-KR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Mx Component </a:t>
            </a:r>
            <a:r>
              <a:rPr lang="ko-KR" altLang="en-US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연결</a:t>
            </a:r>
            <a:endParaRPr xmlns:mc="http://schemas.openxmlformats.org/markup-compatibility/2006" xmlns:hp="http://schemas.haansoft.com/office/presentation/8.0" lang="ko-KR" altLang="en-US" sz="2700" b="1" i="0" spc="5" mc:Ignorable="hp" hp:hslEmbossed="0">
              <a:solidFill>
                <a:srgbClr val="000000">
                  <a:alpha val="100000"/>
                </a:srgbClr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6</a:t>
            </a: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개인 작업 발표</a:t>
            </a:r>
            <a:endParaRPr lang="ko-KR" altLang="en-US" sz="4000" b="1" spc="-124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36726" y="1645273"/>
            <a:ext cx="8470547" cy="50673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생산라인 </a:t>
            </a:r>
            <a:r>
              <a:rPr lang="en-US" altLang="ko-KR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3D </a:t>
            </a:r>
            <a:r>
              <a:rPr lang="ko-KR" altLang="en-US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구현</a:t>
            </a:r>
            <a:endParaRPr lang="ko-KR" altLang="en-US" sz="2400" b="1"/>
          </a:p>
        </p:txBody>
      </p:sp>
      <p:sp>
        <p:nvSpPr>
          <p:cNvPr id="34" name="직사각형 33"/>
          <p:cNvSpPr/>
          <p:nvPr/>
        </p:nvSpPr>
        <p:spPr>
          <a:xfrm>
            <a:off x="2997200" y="4025899"/>
            <a:ext cx="4773930" cy="36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ko-KR" altLang="en-US">
              <a:solidFill>
                <a:srgbClr val="000000">
                  <a:alpha val="100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37" name="직사각형 34"/>
          <p:cNvSpPr/>
          <p:nvPr/>
        </p:nvSpPr>
        <p:spPr>
          <a:xfrm>
            <a:off x="457200" y="2844800"/>
            <a:ext cx="8229600" cy="2260601"/>
          </a:xfrm>
          <a:prstGeom prst="rect">
            <a:avLst/>
          </a:prstGeom>
        </p:spPr>
        <p:txBody>
          <a:bodyPr vert="horz" lIns="91440" tIns="45720" rIns="91440" bIns="45720" anchor="ctr"/>
          <a:p>
            <a:pPr algn="l">
              <a:lnSpc>
                <a:spcPct val="150000"/>
              </a:lnSpc>
            </a:pPr>
            <a:endParaRPr xmlns:mc="http://schemas.openxmlformats.org/markup-compatibility/2006" xmlns:hp="http://schemas.haansoft.com/office/presentation/8.0" lang="ko-KR" altLang="en-US" sz="2700" b="1" i="0" spc="5" mc:Ignorable="hp" hp:hslEmbossed="0">
              <a:solidFill>
                <a:srgbClr val="000000">
                  <a:alpha val="100000"/>
                </a:srgb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9" name="그림 3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31533" y="2501900"/>
            <a:ext cx="6899835" cy="3683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6</a:t>
            </a: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개인 작업 발표</a:t>
            </a:r>
            <a:endParaRPr lang="ko-KR" altLang="en-US" sz="4000" b="1" spc="-124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36726" y="1645273"/>
            <a:ext cx="8470547" cy="50673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Mx Component </a:t>
            </a:r>
            <a:r>
              <a:rPr lang="ko-KR" altLang="en-US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연결</a:t>
            </a:r>
            <a:endParaRPr lang="ko-KR" altLang="en-US" sz="2400" b="1"/>
          </a:p>
        </p:txBody>
      </p:sp>
      <p:sp>
        <p:nvSpPr>
          <p:cNvPr id="34" name="직사각형 33"/>
          <p:cNvSpPr/>
          <p:nvPr/>
        </p:nvSpPr>
        <p:spPr>
          <a:xfrm>
            <a:off x="2997200" y="4025899"/>
            <a:ext cx="4773930" cy="36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ko-KR" altLang="en-US">
              <a:solidFill>
                <a:srgbClr val="000000">
                  <a:alpha val="100000"/>
                </a:srgbClr>
              </a:solidFill>
              <a:latin typeface="Arial"/>
              <a:ea typeface="Arial"/>
            </a:endParaRPr>
          </a:p>
        </p:txBody>
      </p:sp>
      <p:pic>
        <p:nvPicPr>
          <p:cNvPr id="39" name="그림 3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71487" y="2395537"/>
            <a:ext cx="3871912" cy="4137025"/>
          </a:xfrm>
          <a:prstGeom prst="rect">
            <a:avLst/>
          </a:prstGeom>
        </p:spPr>
      </p:pic>
      <p:pic>
        <p:nvPicPr>
          <p:cNvPr id="40" name="그림 3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572000" y="2389186"/>
            <a:ext cx="4130674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6</a:t>
            </a: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개인 작업 발표</a:t>
            </a:r>
            <a:endParaRPr lang="ko-KR" altLang="en-US" sz="4000" b="1" spc="-124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64803" y="1518274"/>
            <a:ext cx="8470547" cy="50673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/>
              <a:buChar char="Ø"/>
            </a:pPr>
            <a:r>
              <a:rPr lang="ko-KR" altLang="en-US" sz="2700" b="1"/>
              <a:t>양희문</a:t>
            </a:r>
            <a:endParaRPr lang="ko-KR" altLang="en-US" sz="2700" b="1"/>
          </a:p>
        </p:txBody>
      </p:sp>
      <p:sp>
        <p:nvSpPr>
          <p:cNvPr id="34" name="직사각형 33"/>
          <p:cNvSpPr/>
          <p:nvPr/>
        </p:nvSpPr>
        <p:spPr>
          <a:xfrm>
            <a:off x="2997200" y="4025899"/>
            <a:ext cx="4773930" cy="36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ko-KR" altLang="en-US">
              <a:solidFill>
                <a:srgbClr val="000000">
                  <a:alpha val="100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7200" y="2844800"/>
            <a:ext cx="8229600" cy="226060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>
              <a:lnSpc>
                <a:spcPct val="150000"/>
              </a:lnSpc>
            </a:pPr>
            <a:r>
              <a:rPr xmlns:mc="http://schemas.openxmlformats.org/markup-compatibility/2006" xmlns:hp="http://schemas.haansoft.com/office/presentation/8.0" lang="ko-KR" altLang="en-US" sz="2700" b="1" i="0" spc="5" mc:Ignorable="hp" hp:hslEmbossed="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  <a:cs typeface="+mj-cs"/>
              </a:rPr>
              <a:t>- </a:t>
            </a:r>
            <a:r>
              <a:rPr lang="ko-KR" altLang="en-US" sz="2400" b="1">
                <a:solidFill>
                  <a:srgbClr val="000000">
                    <a:alpha val="100000"/>
                  </a:srgbClr>
                </a:solidFill>
              </a:rPr>
              <a:t>컨베이어 및 모터 </a:t>
            </a:r>
            <a:r>
              <a:rPr lang="en-US" altLang="ko-KR" sz="2400" b="1">
                <a:solidFill>
                  <a:srgbClr val="000000">
                    <a:alpha val="100000"/>
                  </a:srgbClr>
                </a:solidFill>
              </a:rPr>
              <a:t>PLC</a:t>
            </a:r>
            <a:r>
              <a:rPr lang="ko-KR" altLang="en-US" sz="2400" b="1">
                <a:solidFill>
                  <a:srgbClr val="000000">
                    <a:alpha val="100000"/>
                  </a:srgbClr>
                </a:solidFill>
              </a:rPr>
              <a:t> 제어</a:t>
            </a:r>
            <a:endParaRPr lang="ko-KR" altLang="en-US" sz="2700" b="1">
              <a:solidFill>
                <a:srgbClr val="000000">
                  <a:alpha val="100000"/>
                </a:srgbClr>
              </a:solidFill>
            </a:endParaRPr>
          </a:p>
          <a:p>
            <a:pPr algn="l">
              <a:lnSpc>
                <a:spcPct val="150000"/>
              </a:lnSpc>
            </a:pPr>
            <a:endParaRPr lang="ko-KR" altLang="en-US" sz="2700" b="1">
              <a:solidFill>
                <a:srgbClr val="000000">
                  <a:alpha val="100000"/>
                </a:srgbClr>
              </a:solidFill>
            </a:endParaRPr>
          </a:p>
          <a:p>
            <a:pPr algn="l">
              <a:lnSpc>
                <a:spcPct val="150000"/>
              </a:lnSpc>
            </a:pPr>
            <a:r>
              <a:rPr xmlns:mc="http://schemas.openxmlformats.org/markup-compatibility/2006" xmlns:hp="http://schemas.haansoft.com/office/presentation/8.0" lang="ko-KR" altLang="en-US" sz="2700" b="1" i="0" spc="5" mc:Ignorable="hp" hp:hslEmbossed="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  <a:cs typeface="+mj-cs"/>
              </a:rPr>
              <a:t>- </a:t>
            </a:r>
            <a:r>
              <a:rPr lang="ko-KR" altLang="en-US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실린더 및 센서 </a:t>
            </a:r>
            <a:r>
              <a:rPr lang="en-US" altLang="ko-KR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PLC</a:t>
            </a:r>
            <a:r>
              <a:rPr lang="ko-KR" altLang="en-US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제어</a:t>
            </a:r>
            <a:endParaRPr lang="ko-KR" altLang="en-US" sz="1400" b="0" i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6</a:t>
            </a: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개인 작업 발표</a:t>
            </a:r>
            <a:endParaRPr lang="ko-KR" altLang="en-US" sz="4000" b="1" spc="-124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64803" y="1518274"/>
            <a:ext cx="8470547" cy="50673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400" b="1">
                <a:solidFill>
                  <a:srgbClr val="000000">
                    <a:alpha val="100000"/>
                  </a:srgbClr>
                </a:solidFill>
              </a:rPr>
              <a:t>컨베이어 및 센서 </a:t>
            </a:r>
            <a:r>
              <a:rPr lang="en-US" altLang="ko-KR" sz="2400" b="1">
                <a:solidFill>
                  <a:srgbClr val="000000">
                    <a:alpha val="100000"/>
                  </a:srgbClr>
                </a:solidFill>
              </a:rPr>
              <a:t>PLC</a:t>
            </a:r>
            <a:r>
              <a:rPr lang="ko-KR" altLang="en-US" sz="2400" b="1">
                <a:solidFill>
                  <a:srgbClr val="000000">
                    <a:alpha val="100000"/>
                  </a:srgbClr>
                </a:solidFill>
              </a:rPr>
              <a:t> 제어</a:t>
            </a:r>
            <a:endParaRPr lang="ko-KR" altLang="en-US" sz="2400" b="1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7200" y="4025899"/>
            <a:ext cx="4773930" cy="36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ko-KR" altLang="en-US">
              <a:solidFill>
                <a:srgbClr val="000000">
                  <a:alpha val="100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7200" y="2844800"/>
            <a:ext cx="8229600" cy="226060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>
              <a:lnSpc>
                <a:spcPct val="150000"/>
              </a:lnSpc>
            </a:pPr>
            <a:endParaRPr xmlns:mc="http://schemas.openxmlformats.org/markup-compatibility/2006" xmlns:hp="http://schemas.haansoft.com/office/presentation/8.0" lang="ko-KR" altLang="en-US" sz="2700" b="1" i="0" spc="5" mc:Ignorable="hp" hp:hslEmbossed="0">
              <a:solidFill>
                <a:srgbClr val="000000">
                  <a:alpha val="100000"/>
                </a:srgb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9" name="그림 3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73069" y="2400300"/>
            <a:ext cx="3629061" cy="3810000"/>
          </a:xfrm>
          <a:prstGeom prst="rect">
            <a:avLst/>
          </a:prstGeom>
        </p:spPr>
      </p:pic>
      <p:pic>
        <p:nvPicPr>
          <p:cNvPr id="40" name="그림 3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572000" y="2413000"/>
            <a:ext cx="4065086" cy="3809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6</a:t>
            </a: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개인 작업 발표</a:t>
            </a:r>
            <a:endParaRPr lang="ko-KR" altLang="en-US" sz="4000" b="1" spc="-124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64803" y="1518274"/>
            <a:ext cx="8470547" cy="50673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로딩시스템 </a:t>
            </a:r>
            <a:r>
              <a:rPr lang="en-US" altLang="ko-KR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PLC</a:t>
            </a:r>
            <a:r>
              <a:rPr lang="ko-KR" altLang="en-US" sz="24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제어</a:t>
            </a:r>
            <a:endParaRPr lang="ko-KR" altLang="en-US" sz="2400" b="1" i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7200" y="4025899"/>
            <a:ext cx="4773930" cy="36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ko-KR" altLang="en-US">
              <a:solidFill>
                <a:srgbClr val="000000">
                  <a:alpha val="100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7200" y="2844800"/>
            <a:ext cx="8229600" cy="226060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>
              <a:lnSpc>
                <a:spcPct val="150000"/>
              </a:lnSpc>
            </a:pPr>
            <a:endParaRPr xmlns:mc="http://schemas.openxmlformats.org/markup-compatibility/2006" xmlns:hp="http://schemas.haansoft.com/office/presentation/8.0" lang="ko-KR" altLang="en-US" sz="2700" b="1" i="0" spc="5" mc:Ignorable="hp" hp:hslEmbossed="0">
              <a:solidFill>
                <a:srgbClr val="000000">
                  <a:alpha val="100000"/>
                </a:srgb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41" name="그림 4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46337" y="2400299"/>
            <a:ext cx="3773263" cy="3886199"/>
          </a:xfrm>
          <a:prstGeom prst="rect">
            <a:avLst/>
          </a:prstGeom>
        </p:spPr>
      </p:pic>
      <p:pic>
        <p:nvPicPr>
          <p:cNvPr id="42" name="그림 41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572000" y="2336799"/>
            <a:ext cx="4067278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05195" y="2606581"/>
            <a:ext cx="3474171" cy="1041751"/>
          </a:xfrm>
        </p:spPr>
        <p:txBody>
          <a:bodyPr anchor="t">
            <a:normAutofit lnSpcReduction="0"/>
          </a:bodyPr>
          <a:lstStyle/>
          <a:p>
            <a:pPr algn="l"/>
            <a:r>
              <a:rPr lang="ko-KR" altLang="en-US" sz="4000" b="1" spc="-24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감사합니다</a:t>
            </a:r>
            <a:endParaRPr lang="ko-KR" altLang="en-US" sz="4000" b="1" spc="-244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471566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4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스마트팩토리 현황 및 동향</a:t>
            </a:r>
            <a:endParaRPr lang="ko-KR" altLang="en-US" b="1" spc="-41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4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프로젝트 목적</a:t>
            </a:r>
            <a:endParaRPr lang="ko-KR" altLang="en-US" b="1" spc="-41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4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프로젝트 범위</a:t>
            </a:r>
            <a:endParaRPr lang="ko-KR" altLang="en-US" b="1" spc="-41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4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책임 분담</a:t>
            </a:r>
            <a:endParaRPr lang="ko-KR" altLang="en-US" b="1" spc="-41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4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일정</a:t>
            </a:r>
            <a:endParaRPr lang="ko-KR" altLang="en-US" b="1" spc="-41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4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개인 작업 발표</a:t>
            </a:r>
            <a:endParaRPr lang="ko-KR" altLang="en-US" b="1" spc="-41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4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리스크 관리 및 대응 내용</a:t>
            </a:r>
            <a:endParaRPr lang="ko-KR" altLang="en-US" b="1" spc="-41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4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프로젝트 소감 발표</a:t>
            </a:r>
            <a:endParaRPr lang="ko-KR" altLang="en-US" b="1" spc="-41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4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참고 자료 및 출처</a:t>
            </a:r>
            <a:endParaRPr lang="ko-KR" altLang="en-US" b="1" spc="-41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endParaRPr lang="en-US" altLang="ko-KR" b="1" spc="-41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endParaRPr lang="en-US" altLang="ko-KR" b="1" spc="-41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73805" y="2318336"/>
            <a:ext cx="313301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71566" y="3279527"/>
            <a:ext cx="182713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71566" y="3738344"/>
            <a:ext cx="1446174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1566" y="2812472"/>
            <a:ext cx="1852573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0"/>
          </p:nvPr>
        </p:nvSpPr>
        <p:spPr>
          <a:xfrm>
            <a:off x="379519" y="496849"/>
            <a:ext cx="8531851" cy="884238"/>
          </a:xfrm>
        </p:spPr>
        <p:txBody>
          <a:bodyPr>
            <a:normAutofit lnSpcReduction="0"/>
          </a:bodyPr>
          <a:lstStyle/>
          <a:p>
            <a:pPr algn="l"/>
            <a:r>
              <a:rPr lang="ko-KR" altLang="en-US" sz="3600" b="1">
                <a:solidFill>
                  <a:srgbClr val="1d314e"/>
                </a:solidFill>
              </a:rPr>
              <a:t>프로젝트 목차</a:t>
            </a:r>
            <a:endParaRPr lang="ko-KR" altLang="en-US" sz="3600" b="1">
              <a:solidFill>
                <a:srgbClr val="1d314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71566" y="4244058"/>
            <a:ext cx="92639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3"/>
          <p:cNvCxnSpPr/>
          <p:nvPr/>
        </p:nvCxnSpPr>
        <p:spPr>
          <a:xfrm>
            <a:off x="433466" y="4726659"/>
            <a:ext cx="196690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3"/>
          <p:cNvCxnSpPr/>
          <p:nvPr/>
        </p:nvCxnSpPr>
        <p:spPr>
          <a:xfrm>
            <a:off x="433466" y="5209259"/>
            <a:ext cx="2906783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13"/>
          <p:cNvCxnSpPr/>
          <p:nvPr/>
        </p:nvCxnSpPr>
        <p:spPr>
          <a:xfrm>
            <a:off x="433466" y="5679160"/>
            <a:ext cx="244944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13"/>
          <p:cNvCxnSpPr/>
          <p:nvPr/>
        </p:nvCxnSpPr>
        <p:spPr>
          <a:xfrm>
            <a:off x="433466" y="6187160"/>
            <a:ext cx="234793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스마트팩토리 현황 및 동향</a:t>
            </a:r>
            <a:endParaRPr lang="en-US" altLang="ko-KR" sz="4000" b="1"/>
          </a:p>
        </p:txBody>
      </p:sp>
      <p:sp>
        <p:nvSpPr>
          <p:cNvPr id="12" name="내용 개체 틀 2"/>
          <p:cNvSpPr txBox="1"/>
          <p:nvPr/>
        </p:nvSpPr>
        <p:spPr>
          <a:xfrm>
            <a:off x="332529" y="1628002"/>
            <a:ext cx="8470547" cy="50673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1400" b="1"/>
              <a:t>현황</a:t>
            </a:r>
            <a:br>
              <a:rPr lang="en-US" altLang="ko-KR" sz="1200" b="1"/>
            </a:br>
            <a:r>
              <a:rPr lang="en-US" altLang="ko-KR" sz="1200"/>
              <a:t>2022</a:t>
            </a:r>
            <a:r>
              <a:rPr lang="ko-KR" altLang="en-US" sz="1200"/>
              <a:t>년 </a:t>
            </a:r>
            <a:r>
              <a:rPr lang="en-US" altLang="ko-KR" sz="1200"/>
              <a:t>1,100</a:t>
            </a:r>
            <a:r>
              <a:rPr lang="ko-KR" altLang="en-US" sz="1200"/>
              <a:t>억 달러를 초과한 시장규모로</a:t>
            </a:r>
            <a:r>
              <a:rPr lang="en-US" altLang="ko-KR" sz="1200"/>
              <a:t>, </a:t>
            </a:r>
            <a:r>
              <a:rPr lang="ko-KR" altLang="en-US" sz="1200"/>
              <a:t>제조업 전반에서 해당 기술을 통한 자동화 진행 중</a:t>
            </a:r>
            <a:endParaRPr lang="ko-KR" altLang="en-US" sz="1200"/>
          </a:p>
          <a:p>
            <a:pPr>
              <a:lnSpc>
                <a:spcPct val="170000"/>
              </a:lnSpc>
            </a:pPr>
            <a:endParaRPr lang="en-US" altLang="ko-KR" sz="400"/>
          </a:p>
          <a:p>
            <a:pPr>
              <a:lnSpc>
                <a:spcPct val="200000"/>
              </a:lnSpc>
            </a:pPr>
            <a:r>
              <a:rPr lang="ko-KR" altLang="en-US" sz="1400" b="1"/>
              <a:t>동향</a:t>
            </a:r>
            <a:br>
              <a:rPr lang="en-US" altLang="ko-KR" sz="1200" b="1"/>
            </a:br>
            <a:r>
              <a:rPr lang="en-US" altLang="ko-KR" sz="1200" b="1"/>
              <a:t>- </a:t>
            </a:r>
            <a:r>
              <a:rPr lang="ko-KR" altLang="en-US" sz="1200" b="1"/>
              <a:t>산업 </a:t>
            </a:r>
            <a:r>
              <a:rPr lang="en-US" altLang="ko-KR" sz="1200" b="1"/>
              <a:t>4.0</a:t>
            </a:r>
            <a:r>
              <a:rPr lang="en-US" altLang="ko-KR" sz="1200"/>
              <a:t>: </a:t>
            </a:r>
            <a:r>
              <a:rPr lang="ko-KR" altLang="en-US" sz="1200"/>
              <a:t>산업 </a:t>
            </a:r>
            <a:r>
              <a:rPr lang="en-US" altLang="ko-KR" sz="1200"/>
              <a:t>4.0</a:t>
            </a:r>
            <a:r>
              <a:rPr lang="ko-KR" altLang="en-US" sz="1200"/>
              <a:t>의 도입이 가속화되며</a:t>
            </a:r>
            <a:r>
              <a:rPr lang="en-US" altLang="ko-KR" sz="1200"/>
              <a:t>, </a:t>
            </a:r>
            <a:r>
              <a:rPr lang="ko-KR" altLang="en-US" sz="1200"/>
              <a:t>제조업의 자동화 및 디지털화 촉진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 b="1"/>
              <a:t>빅데이터 분석</a:t>
            </a:r>
            <a:r>
              <a:rPr lang="en-US" altLang="ko-KR" sz="1200"/>
              <a:t>: </a:t>
            </a:r>
            <a:r>
              <a:rPr lang="ko-KR" altLang="en-US" sz="1200"/>
              <a:t>빅데이터 사용 증가로 생산성과 효율성이 향상되고 있음</a:t>
            </a:r>
            <a:br>
              <a:rPr lang="en-US" altLang="ko-KR" sz="1200"/>
            </a:br>
            <a:r>
              <a:rPr lang="en-US" altLang="ko-KR" sz="1200" b="1"/>
              <a:t>- </a:t>
            </a:r>
            <a:r>
              <a:rPr lang="ko-KR" altLang="en-US" sz="1200" b="1"/>
              <a:t>산업별 스마트팩토리 도입</a:t>
            </a:r>
            <a:r>
              <a:rPr lang="en-US" altLang="ko-KR" sz="1200" b="1"/>
              <a:t>: </a:t>
            </a:r>
            <a:r>
              <a:rPr lang="ko-KR" altLang="en-US" sz="1200"/>
              <a:t>자동차</a:t>
            </a:r>
            <a:r>
              <a:rPr lang="en-US" altLang="ko-KR" sz="1200"/>
              <a:t>, </a:t>
            </a:r>
            <a:r>
              <a:rPr lang="ko-KR" altLang="en-US" sz="1200"/>
              <a:t>항공우주</a:t>
            </a:r>
            <a:r>
              <a:rPr lang="en-US" altLang="ko-KR" sz="1200"/>
              <a:t>, </a:t>
            </a:r>
            <a:r>
              <a:rPr lang="ko-KR" altLang="en-US" sz="1200"/>
              <a:t>전자</a:t>
            </a:r>
            <a:r>
              <a:rPr lang="en-US" altLang="ko-KR" sz="1200"/>
              <a:t>, </a:t>
            </a:r>
            <a:r>
              <a:rPr lang="ko-KR" altLang="en-US" sz="1200"/>
              <a:t>기계 제조 등 다양한 산업에서 채택되고 있음</a:t>
            </a:r>
            <a:endParaRPr lang="ko-KR" altLang="en-US" sz="1200"/>
          </a:p>
          <a:p>
            <a:pPr>
              <a:lnSpc>
                <a:spcPct val="170000"/>
              </a:lnSpc>
            </a:pPr>
            <a:endParaRPr lang="en-US" altLang="ko-KR" sz="400" b="1"/>
          </a:p>
          <a:p>
            <a:pPr>
              <a:lnSpc>
                <a:spcPct val="200000"/>
              </a:lnSpc>
            </a:pPr>
            <a:r>
              <a:rPr lang="ko-KR" altLang="en-US" sz="1400" b="1"/>
              <a:t>미래 성장성</a:t>
            </a:r>
            <a:br>
              <a:rPr lang="en-US" altLang="ko-KR" sz="1200" b="1"/>
            </a:br>
            <a:r>
              <a:rPr lang="en-US" altLang="ko-KR" sz="1200" b="1"/>
              <a:t>- </a:t>
            </a:r>
            <a:r>
              <a:rPr lang="ko-KR" altLang="en-US" sz="1200" b="1"/>
              <a:t>성장률</a:t>
            </a:r>
            <a:r>
              <a:rPr lang="en-US" altLang="ko-KR" sz="1200"/>
              <a:t>: 2023</a:t>
            </a:r>
            <a:r>
              <a:rPr lang="ko-KR" altLang="en-US" sz="1200"/>
              <a:t>년부터 </a:t>
            </a:r>
            <a:r>
              <a:rPr lang="en-US" altLang="ko-KR" sz="1200"/>
              <a:t>2032</a:t>
            </a:r>
            <a:r>
              <a:rPr lang="ko-KR" altLang="en-US" sz="1200"/>
              <a:t>년까지 연평균 </a:t>
            </a:r>
            <a:r>
              <a:rPr lang="en-US" altLang="ko-KR" sz="1200"/>
              <a:t>9%</a:t>
            </a:r>
            <a:r>
              <a:rPr lang="ko-KR" altLang="en-US" sz="1200"/>
              <a:t>의 성장률을 기록</a:t>
            </a:r>
            <a:r>
              <a:rPr lang="en-US" altLang="ko-KR" sz="1200"/>
              <a:t>, 2032</a:t>
            </a:r>
            <a:r>
              <a:rPr lang="ko-KR" altLang="en-US" sz="1200"/>
              <a:t>년에는 시장 규모가 </a:t>
            </a:r>
            <a:r>
              <a:rPr lang="en-US" altLang="ko-KR" sz="1200"/>
              <a:t>2,800</a:t>
            </a:r>
            <a:r>
              <a:rPr lang="ko-KR" altLang="en-US" sz="1200"/>
              <a:t>억 달러에 달할 것</a:t>
            </a:r>
            <a:br>
              <a:rPr lang="en-US" altLang="ko-KR" sz="1200"/>
            </a:br>
            <a:r>
              <a:rPr lang="en-US" altLang="ko-KR" sz="1200" b="1"/>
              <a:t>- </a:t>
            </a:r>
            <a:r>
              <a:rPr lang="ko-KR" altLang="en-US" sz="1200" b="1"/>
              <a:t>투자와 혁신</a:t>
            </a:r>
            <a:r>
              <a:rPr lang="en-US" altLang="ko-KR" sz="1200" b="1"/>
              <a:t>: </a:t>
            </a:r>
            <a:r>
              <a:rPr lang="ko-KR" altLang="en-US" sz="1200"/>
              <a:t>산업 </a:t>
            </a:r>
            <a:r>
              <a:rPr lang="en-US" altLang="ko-KR" sz="1200"/>
              <a:t>4.0</a:t>
            </a:r>
            <a:r>
              <a:rPr lang="ko-KR" altLang="en-US" sz="1200"/>
              <a:t>에 대한 지속적인 투자와 혁신이 스마트팩토리의 성장을 촉진하고 있으며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/>
              <a:t>  </a:t>
            </a:r>
            <a:r>
              <a:rPr lang="ko-KR" altLang="en-US" sz="1200"/>
              <a:t>에너지 효율성과 생산성 향상을 위한 기술 발전이 계속되고 있음</a:t>
            </a:r>
            <a:br>
              <a:rPr lang="en-US" altLang="ko-KR" sz="1200" b="1"/>
            </a:br>
            <a:r>
              <a:rPr lang="en-US" altLang="ko-KR" sz="1200" b="1"/>
              <a:t>- </a:t>
            </a:r>
            <a:r>
              <a:rPr lang="ko-KR" altLang="en-US" sz="1200" b="1"/>
              <a:t>기술적 기회</a:t>
            </a:r>
            <a:r>
              <a:rPr lang="en-US" altLang="ko-KR" sz="1200" b="1"/>
              <a:t>:  </a:t>
            </a:r>
            <a:r>
              <a:rPr lang="ko-KR" altLang="en-US" sz="1200" u="sng"/>
              <a:t>시스템</a:t>
            </a:r>
            <a:r>
              <a:rPr lang="ko-KR" altLang="en-US" sz="1200" b="1" u="sng"/>
              <a:t> </a:t>
            </a:r>
            <a:r>
              <a:rPr lang="ko-KR" altLang="en-US" sz="1200" u="sng"/>
              <a:t>자동화 및 로봇 기술의 계속적인 발전으로 </a:t>
            </a:r>
            <a:r>
              <a:rPr lang="ko-KR" altLang="en-US" sz="1200" b="1" u="sng"/>
              <a:t>생산 공정의 효율성이 크게 향상될</a:t>
            </a:r>
            <a:r>
              <a:rPr lang="ko-KR" altLang="en-US" sz="1200" u="sng"/>
              <a:t> 것</a:t>
            </a:r>
            <a:endParaRPr lang="en-US" altLang="ko-KR" sz="1200" u="sng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82290" y="658936"/>
            <a:ext cx="6995120" cy="58092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2. </a:t>
            </a: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프로젝트 목적</a:t>
            </a:r>
            <a:endParaRPr lang="en-US" altLang="ko-KR" sz="4000" b="1"/>
          </a:p>
        </p:txBody>
      </p:sp>
      <p:sp>
        <p:nvSpPr>
          <p:cNvPr id="12" name="내용 개체 틀 2"/>
          <p:cNvSpPr txBox="1"/>
          <p:nvPr/>
        </p:nvSpPr>
        <p:spPr>
          <a:xfrm>
            <a:off x="398493" y="2100369"/>
            <a:ext cx="8126054" cy="1442931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b="1"/>
              <a:t>본 프로젝트는 </a:t>
            </a:r>
            <a:r>
              <a:rPr lang="ko-KR" altLang="en-US" sz="1600" b="1">
                <a:solidFill>
                  <a:srgbClr val="3d3c3e"/>
                </a:solidFill>
                <a:ea typeface="나눔고딕"/>
              </a:rPr>
              <a:t>자동화 생산 공정의 효율성 확대에 목적을 두고</a:t>
            </a:r>
            <a:r>
              <a:rPr lang="en-US" altLang="ko-KR" sz="1600" b="1">
                <a:solidFill>
                  <a:srgbClr val="3d3c3e"/>
                </a:solidFill>
                <a:ea typeface="나눔고딕"/>
              </a:rPr>
              <a:t>, </a:t>
            </a:r>
            <a:endParaRPr lang="en-US" altLang="ko-KR" sz="1600" b="1">
              <a:solidFill>
                <a:srgbClr val="3d3c3e"/>
              </a:solidFill>
              <a:ea typeface="나눔고딕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800" b="1" u="sng">
                <a:solidFill>
                  <a:schemeClr val="accent4">
                    <a:lumMod val="75000"/>
                  </a:schemeClr>
                </a:solidFill>
                <a:ea typeface="나눔고딕"/>
              </a:rPr>
              <a:t>자동화 장비 설계 및 디지털 트윈을 통한 가상공장 구현을 통해 </a:t>
            </a:r>
            <a:endParaRPr lang="ko-KR" altLang="en-US" sz="1800" b="1" u="sng">
              <a:solidFill>
                <a:schemeClr val="accent4">
                  <a:lumMod val="75000"/>
                </a:schemeClr>
              </a:solidFill>
              <a:ea typeface="나눔고딕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800" b="1" u="sng">
                <a:solidFill>
                  <a:schemeClr val="accent4">
                    <a:lumMod val="75000"/>
                  </a:schemeClr>
                </a:solidFill>
                <a:ea typeface="나눔고딕"/>
              </a:rPr>
              <a:t>물류 처리의 자동화 및 효율성 향상</a:t>
            </a:r>
            <a:r>
              <a:rPr lang="ko-KR" altLang="en-US" sz="1800" b="1">
                <a:solidFill>
                  <a:schemeClr val="accent4">
                    <a:lumMod val="75000"/>
                  </a:schemeClr>
                </a:solidFill>
                <a:ea typeface="나눔고딕"/>
              </a:rPr>
              <a:t>에 </a:t>
            </a:r>
            <a:r>
              <a:rPr lang="ko-KR" altLang="en-US" sz="1600" b="1">
                <a:solidFill>
                  <a:srgbClr val="3d3c3e"/>
                </a:solidFill>
                <a:ea typeface="나눔고딕"/>
              </a:rPr>
              <a:t>기여하기 위함</a:t>
            </a:r>
            <a:endParaRPr lang="en-US" altLang="ko-KR" sz="1600" b="1">
              <a:solidFill>
                <a:srgbClr val="3d3c3e"/>
              </a:solidFill>
              <a:ea typeface="나눔고딕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5648625" y="4818520"/>
            <a:ext cx="481957" cy="419223"/>
            <a:chOff x="4692746" y="3958042"/>
            <a:chExt cx="1033266" cy="8987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 rot="0">
            <a:off x="3062650" y="4858884"/>
            <a:ext cx="338494" cy="338494"/>
            <a:chOff x="5411619" y="1495430"/>
            <a:chExt cx="1187432" cy="1187432"/>
          </a:xfrm>
        </p:grpSpPr>
        <p:cxnSp>
          <p:nvCxnSpPr>
            <p:cNvPr id="14" name="직선 연결선 13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타원 15"/>
          <p:cNvSpPr/>
          <p:nvPr/>
        </p:nvSpPr>
        <p:spPr>
          <a:xfrm>
            <a:off x="3507758" y="401100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700" b="1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21783" y="401100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b="1" spc="-52">
              <a:latin typeface="나눔고딕"/>
              <a:ea typeface="나눔고딕"/>
              <a:cs typeface="+mj-cs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322150" y="4009715"/>
            <a:ext cx="2034253" cy="203425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 spc="-112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가상공장 구현 </a:t>
            </a:r>
            <a:r>
              <a:rPr lang="en-US" altLang="ko-KR" b="1" spc="-112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&amp;</a:t>
            </a:r>
            <a:endParaRPr lang="en-US" altLang="ko-KR" b="1" spc="-112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  <a:p>
            <a:pPr algn="ctr"/>
            <a:r>
              <a:rPr lang="ko-KR" altLang="en-US" b="1" spc="-112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물류 자동화</a:t>
            </a:r>
            <a:endParaRPr lang="ko-KR" altLang="en-US" b="1" spc="-112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4458" y="4635545"/>
            <a:ext cx="1575882" cy="8203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pc="-52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CATIA</a:t>
            </a:r>
            <a:r>
              <a:rPr lang="ko-KR" altLang="en-US" sz="1600" b="1" spc="-52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를 통한</a:t>
            </a:r>
            <a:br>
              <a:rPr lang="en-US" altLang="ko-KR" sz="1600" b="1" spc="-52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</a:br>
            <a:r>
              <a:rPr lang="ko-KR" altLang="en-US" sz="1600" b="1" spc="-52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자동화 장비 설계</a:t>
            </a:r>
            <a:endParaRPr lang="ko-KR" altLang="en-US" sz="1600" b="1" spc="-52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7342" y="4611344"/>
            <a:ext cx="1457123" cy="8160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PLC</a:t>
            </a:r>
            <a:r>
              <a: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와 </a:t>
            </a:r>
            <a:r>
              <a:rPr lang="en-US" altLang="ko-KR" sz="1600" b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Unity</a:t>
            </a:r>
            <a:r>
              <a: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로</a:t>
            </a:r>
            <a:endParaRPr lang="ko-KR" altLang="en-US" sz="1600" b="1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디지털 트윈</a:t>
            </a:r>
            <a:endParaRPr lang="ko-KR" altLang="en-US" sz="1600" b="1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프로젝트 범위</a:t>
            </a:r>
            <a:endParaRPr lang="ko-KR" altLang="en-US" sz="4000" b="1" spc="-124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2" name="그림 3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0188" y="2620962"/>
            <a:ext cx="8670925" cy="3965574"/>
          </a:xfrm>
          <a:prstGeom prst="rect">
            <a:avLst/>
          </a:prstGeom>
        </p:spPr>
      </p:pic>
      <p:sp>
        <p:nvSpPr>
          <p:cNvPr id="33" name="내용 개체 틀 2"/>
          <p:cNvSpPr txBox="1"/>
          <p:nvPr/>
        </p:nvSpPr>
        <p:spPr>
          <a:xfrm>
            <a:off x="300256" y="1540342"/>
            <a:ext cx="8150408" cy="79529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>
              <a:lnSpc>
                <a:spcPct val="130000"/>
              </a:lnSpc>
              <a:buFont typeface="Wingdings"/>
              <a:buChar char="Ø"/>
            </a:pPr>
            <a:r>
              <a:rPr lang="ko-KR" altLang="en-US" sz="2451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구현 내용 </a:t>
            </a:r>
            <a:endParaRPr lang="ko-KR" altLang="en-US" sz="2451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677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      컨베이어를 통해 상자를 자동으로 구분하고 효율적인 적재</a:t>
            </a:r>
            <a:endParaRPr lang="en-US" altLang="ko-KR" sz="1677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프로젝트 범위</a:t>
            </a:r>
            <a:endParaRPr lang="ko-KR" altLang="en-US" sz="4000" b="1" spc="-124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3" name="내용 개체 틀 2"/>
          <p:cNvSpPr txBox="1"/>
          <p:nvPr/>
        </p:nvSpPr>
        <p:spPr>
          <a:xfrm>
            <a:off x="300256" y="1540342"/>
            <a:ext cx="8150408" cy="79529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/>
              <a:buChar char="Ø"/>
            </a:pPr>
            <a:r>
              <a:rPr lang="ko-KR" altLang="en-US" sz="2451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구현 내용 </a:t>
            </a:r>
            <a:endParaRPr lang="ko-KR" altLang="en-US" sz="2451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677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      컨베이어를 통해 상자를 자동으로 구분하고 효율적인 적재</a:t>
            </a:r>
            <a:endParaRPr lang="en-US" altLang="ko-KR" sz="1677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4866" y="2481943"/>
            <a:ext cx="1467296" cy="69333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 spc="-47">
                <a:latin typeface="나눔고딕"/>
                <a:ea typeface="나눔고딕"/>
                <a:cs typeface="+mj-cs"/>
              </a:rPr>
              <a:t>상자 놓기</a:t>
            </a:r>
            <a:endParaRPr lang="ko-KR" altLang="en-US" sz="1400" b="1" spc="-47"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18866" y="2481943"/>
            <a:ext cx="6145449" cy="69333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마우스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: Unity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환경에서 마우스로 상자를 컨베이어에 올리는 작업을 시뮬레이션</a:t>
            </a:r>
            <a:endParaRPr lang="en-US" altLang="ko-KR" sz="1400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0550" y="3297534"/>
            <a:ext cx="1467296" cy="9127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컨베이어 이동</a:t>
            </a:r>
            <a:endParaRPr lang="ko-KR" altLang="en-US" sz="1400" b="1" spc="-47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14550" y="3297534"/>
            <a:ext cx="6145449" cy="91272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서보모터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1,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센서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1: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컨베이어 입구 센서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1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이 상자를 감지하면 모터가 작동</a:t>
            </a:r>
            <a:b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</a:b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                           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컨베이어가 회전하며 상자를 이동시킴</a:t>
            </a:r>
            <a:endParaRPr lang="en-US" altLang="ko-KR" sz="1400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0550" y="4349209"/>
            <a:ext cx="1467296" cy="87593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상자 정렬 </a:t>
            </a:r>
            <a:r>
              <a:rPr lang="en-US" altLang="ko-KR" sz="1400" b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1 </a:t>
            </a:r>
            <a:endParaRPr lang="ko-KR" altLang="en-US" sz="1400" b="1" spc="-47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4550" y="4349209"/>
            <a:ext cx="6145449" cy="87593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실린더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1,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센서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2,3: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실린더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1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이 상자를 막아 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z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방향으로 정렬하고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, </a:t>
            </a:r>
            <a:b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</a:b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                           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센서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2,3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이 상자를 감지하면 컨베이어가 정지</a:t>
            </a:r>
            <a:endParaRPr lang="en-US" altLang="ko-KR" sz="1400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18866" y="5367128"/>
            <a:ext cx="6145449" cy="87766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실린더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2,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센서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4: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실린더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2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가 상자를 벽으로 밀착시켜 정렬시키고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,</a:t>
            </a:r>
            <a:b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</a:b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                        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센서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4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가 작동하면 실린더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2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가 후진</a:t>
            </a:r>
            <a:endParaRPr lang="en-US" altLang="ko-KR" sz="1400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0550" y="5362366"/>
            <a:ext cx="1467296" cy="87766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상자 정렬 </a:t>
            </a:r>
            <a:r>
              <a:rPr lang="en-US" altLang="ko-KR" sz="1400" b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2</a:t>
            </a:r>
            <a:endParaRPr lang="ko-KR" altLang="en-US" sz="1400" b="1" spc="-47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프로젝트 범위</a:t>
            </a:r>
            <a:endParaRPr lang="ko-KR" altLang="en-US" sz="4000" b="1" spc="-124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232" y="1910860"/>
            <a:ext cx="1467296" cy="92444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상자 크기 및 </a:t>
            </a:r>
            <a:endParaRPr lang="ko-KR" altLang="en-US" sz="1400" b="1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방향 확인</a:t>
            </a:r>
            <a:endParaRPr lang="ko-KR" altLang="en-US" sz="1400" b="1" spc="-47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10232" y="1910860"/>
            <a:ext cx="6145449" cy="92444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센서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5,6,7: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실린더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2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의 전진 거리에 따라 센서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5,6,7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이 켜지고</a:t>
            </a:r>
            <a:b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</a:b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                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이에 따라 상자의 크기와 방향을 확인</a:t>
            </a:r>
            <a:endParaRPr lang="en-US" altLang="ko-KR" sz="1400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1916" y="2957563"/>
            <a:ext cx="1467296" cy="9127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상자 안착</a:t>
            </a:r>
            <a:endParaRPr lang="ko-KR" altLang="en-US" sz="1400" b="1" spc="-47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5916" y="2957563"/>
            <a:ext cx="6145449" cy="91272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센서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8: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상자가 포크에 안착되면 센서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8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이 작동</a:t>
            </a:r>
            <a:endParaRPr lang="en-US" altLang="ko-KR" sz="1400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916" y="4009236"/>
            <a:ext cx="1467296" cy="122575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포크 이동</a:t>
            </a:r>
            <a:endParaRPr lang="ko-KR" altLang="en-US" sz="1400" b="1" spc="-47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18866" y="5367128"/>
            <a:ext cx="6145449" cy="87766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실린더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3: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포크가 적재 위치에 도착하면 실린더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3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이 작동하여 상자를 적재</a:t>
            </a:r>
            <a:endParaRPr lang="en-US" altLang="ko-KR" sz="1400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0550" y="5362366"/>
            <a:ext cx="1467296" cy="87766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상자 적재</a:t>
            </a:r>
            <a:endParaRPr lang="ko-KR" altLang="en-US" sz="1400" b="1" spc="-47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10232" y="4009238"/>
            <a:ext cx="6145449" cy="122575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서보모터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2,3,4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로터리모터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1: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서보모터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4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가 포크를 최상단으로 올리고</a:t>
            </a:r>
            <a:b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</a:b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                                          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로터리모터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1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이 상자의 방향을 맞춘 후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, </a:t>
            </a:r>
            <a:b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</a:b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                                           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서보모터</a:t>
            </a:r>
            <a:r>
              <a:rPr lang="en-US" altLang="ko-KR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3,4</a:t>
            </a:r>
            <a:r>
              <a:rPr lang="ko-KR" altLang="en-US" sz="14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가 포크를 적재 위치로 이동</a:t>
            </a:r>
            <a:endParaRPr lang="en-US" altLang="ko-KR" sz="1400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en-US" altLang="ko-KR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4. </a:t>
            </a:r>
            <a:r>
              <a:rPr lang="ko-KR" altLang="en-US" sz="4000" b="1" spc="-124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책임 분담</a:t>
            </a:r>
            <a:endParaRPr lang="en-US" altLang="ko-KR" sz="4000" b="1"/>
          </a:p>
        </p:txBody>
      </p:sp>
      <p:sp>
        <p:nvSpPr>
          <p:cNvPr id="12" name="내용 개체 틀 2"/>
          <p:cNvSpPr txBox="1"/>
          <p:nvPr/>
        </p:nvSpPr>
        <p:spPr>
          <a:xfrm>
            <a:off x="364803" y="1518274"/>
            <a:ext cx="8470547" cy="50673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/>
              <a:buChar char="Ø"/>
            </a:pPr>
            <a:r>
              <a:rPr lang="ko-KR" altLang="en-US" sz="1800" b="1"/>
              <a:t>팀원 역할 </a:t>
            </a:r>
            <a:endParaRPr lang="en-US" altLang="ko-KR" sz="1400" b="1"/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0"/>
          </p:nvPr>
        </p:nvGraphicFramePr>
        <p:xfrm>
          <a:off x="731029" y="2133600"/>
          <a:ext cx="7675484" cy="415271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12860"/>
                <a:gridCol w="5462624"/>
              </a:tblGrid>
              <a:tr h="473720">
                <a:tc>
                  <a:txBody>
                    <a:bodyPr vert="horz" lIns="92887" tIns="46444" rIns="92887" bIns="46444" anchor="ctr" anchorCtr="0"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600" spc="-21">
                          <a:latin typeface="나눔고딕"/>
                          <a:ea typeface="나눔고딕"/>
                          <a:cs typeface="+mj-cs"/>
                        </a:rPr>
                        <a:t>이름 </a:t>
                      </a:r>
                      <a:endParaRPr lang="ko-KR" altLang="en-US" sz="1600" b="1" spc="-2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  <a:cs typeface="+mj-cs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2887" tIns="46444" rIns="92887" bIns="46444" anchor="ctr" anchorCtr="0"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600" b="1" spc="-21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+mj-cs"/>
                        </a:rPr>
                        <a:t>역할</a:t>
                      </a:r>
                      <a:endParaRPr lang="ko-KR" altLang="en-US" sz="1600" b="1" spc="-21">
                        <a:solidFill>
                          <a:schemeClr val="bg1"/>
                        </a:solidFill>
                        <a:latin typeface="나눔고딕"/>
                        <a:ea typeface="나눔고딕"/>
                        <a:cs typeface="+mj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0780">
                <a:tc>
                  <a:txBody>
                    <a:bodyPr vert="horz" lIns="92887" tIns="46444" rIns="92887" bIns="46444" anchor="ctr" anchorCtr="0"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600" b="1" spc="-2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이혁진</a:t>
                      </a:r>
                      <a:endParaRPr lang="ko-KR" altLang="en-US" sz="1600" b="1" spc="-2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  <a:cs typeface="+mj-cs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2887" tIns="46444" rIns="92887" bIns="46444" anchor="ctr" anchorCtr="0"/>
                    <a:p>
                      <a:pPr/>
                      <a:r>
                        <a:rPr lang="ko-KR" altLang="en-US" sz="160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CATIA, 프로그래밍</a:t>
                      </a:r>
                      <a:endParaRPr lang="ko-KR" altLang="en-US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/>
                      <a:r>
                        <a:rPr lang="ko-KR" altLang="en-US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 </a:t>
                      </a:r>
                      <a:r>
                        <a:rPr lang="ko-KR" altLang="en-US" sz="140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- Unit 실린더 및 센서 Script</a:t>
                      </a:r>
                      <a:endParaRPr lang="ko-KR" altLang="en-US" sz="1400">
                        <a:solidFill>
                          <a:srgbClr val="000000">
                            <a:alpha val="100000"/>
                          </a:srgbClr>
                        </a:solidFill>
                      </a:endParaRPr>
                    </a:p>
                    <a:p>
                      <a:pPr/>
                      <a:r>
                        <a:rPr lang="ko-KR" altLang="en-US" sz="140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 - Unit 컨베이어 및 모터  Script</a:t>
                      </a:r>
                      <a:endParaRPr lang="en-US" altLang="ko-KR" sz="1400" spc="-19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6241">
                <a:tc>
                  <a:txBody>
                    <a:bodyPr vert="horz" lIns="92887" tIns="46444" rIns="92887" bIns="46444" anchor="ctr" anchorCtr="0"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600" b="1" spc="-2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유혜진</a:t>
                      </a:r>
                      <a:endParaRPr lang="ko-KR" altLang="en-US" sz="1600" b="1" spc="-2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  <a:cs typeface="+mj-cs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2887" tIns="46444" rIns="92887" bIns="46444" anchor="ctr" anchorCtr="0"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spc="-2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Unity, </a:t>
                      </a:r>
                      <a:r>
                        <a:rPr lang="ko-KR" altLang="en-US" sz="1600" b="1" spc="-2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프로그래밍</a:t>
                      </a:r>
                      <a:endParaRPr lang="ko-KR" altLang="en-US" sz="1600" b="1" spc="-2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  <a:cs typeface="+mj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생산라인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endParaRPr lang="ko-KR" altLang="en-US" sz="1400" b="0" i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Mx Component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endParaRPr lang="ko-KR" altLang="en-US" sz="1400" b="0" i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51974">
                <a:tc>
                  <a:txBody>
                    <a:bodyPr vert="horz" lIns="92887" tIns="46444" rIns="92887" bIns="46444" anchor="ctr" anchorCtr="0"/>
                    <a:p>
                      <a:pPr mar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600" b="1" spc="-2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양희문</a:t>
                      </a:r>
                      <a:endParaRPr lang="ko-KR" altLang="en-US" sz="1600" b="1" spc="-2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  <a:cs typeface="+mj-cs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2887" tIns="46444" rIns="92887" bIns="46444" anchor="ctr" anchorCtr="0"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spc="-2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PLC</a:t>
                      </a:r>
                      <a:endParaRPr lang="en-US" altLang="ko-KR" sz="1600" b="1" spc="-2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  <a:cs typeface="+mj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컨베이어 및 모터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PLC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</a:t>
                      </a:r>
                      <a:endParaRPr lang="ko-KR" altLang="en-US" sz="1400" b="0" i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실린더 및 센서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PLC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</a:t>
                      </a:r>
                      <a:endParaRPr lang="ko-KR" altLang="en-US" sz="1400" b="0" i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2997200" y="4025899"/>
            <a:ext cx="4773930" cy="36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ko-KR" altLang="en-US">
              <a:solidFill>
                <a:srgbClr val="000000">
                  <a:alpha val="100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7"/>
          <p:cNvSpPr>
            <a:spLocks noChangeShapeType="1"/>
          </p:cNvSpPr>
          <p:nvPr/>
        </p:nvSpPr>
        <p:spPr>
          <a:xfrm>
            <a:off x="6577008" y="7368311"/>
            <a:ext cx="0" cy="3598966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p:spPr>
        <p:txBody>
          <a:bodyPr wrap="square"/>
          <a:lstStyle/>
          <a:p>
            <a:pPr/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>
          <a:xfrm>
            <a:off x="7224275" y="7368311"/>
            <a:ext cx="0" cy="3598966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p:spPr>
        <p:txBody>
          <a:bodyPr wrap="square"/>
          <a:lstStyle/>
          <a:p>
            <a:pPr/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>
          <a:xfrm>
            <a:off x="7871542" y="7368311"/>
            <a:ext cx="0" cy="3598966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p:spPr>
        <p:txBody>
          <a:bodyPr wrap="square"/>
          <a:lstStyle/>
          <a:p>
            <a:pPr/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>
          <a:xfrm>
            <a:off x="8518809" y="7368311"/>
            <a:ext cx="0" cy="3598966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p:spPr>
        <p:txBody>
          <a:bodyPr wrap="square"/>
          <a:lstStyle/>
          <a:p>
            <a:pPr/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>
          <a:xfrm>
            <a:off x="9166076" y="7368311"/>
            <a:ext cx="0" cy="3598966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p:spPr>
        <p:txBody>
          <a:bodyPr wrap="square"/>
          <a:lstStyle/>
          <a:p>
            <a:pPr/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>
          <a:xfrm flipH="1">
            <a:off x="9813341" y="7373379"/>
            <a:ext cx="2621" cy="3598966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p:spPr>
        <p:txBody>
          <a:bodyPr wrap="square"/>
          <a:lstStyle/>
          <a:p>
            <a:pPr/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>
          <a:xfrm>
            <a:off x="10460608" y="7368311"/>
            <a:ext cx="0" cy="3598966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p:spPr>
        <p:txBody>
          <a:bodyPr wrap="square"/>
          <a:lstStyle/>
          <a:p>
            <a:pPr/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>
          <a:xfrm>
            <a:off x="11107875" y="7368311"/>
            <a:ext cx="0" cy="3598966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p:spPr>
        <p:txBody>
          <a:bodyPr wrap="square"/>
          <a:lstStyle/>
          <a:p>
            <a:pPr/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>
          <a:xfrm>
            <a:off x="11755142" y="7368311"/>
            <a:ext cx="0" cy="3598966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p:spPr>
        <p:txBody>
          <a:bodyPr wrap="square"/>
          <a:lstStyle/>
          <a:p>
            <a:pPr/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>
          <a:xfrm>
            <a:off x="12402409" y="7368311"/>
            <a:ext cx="0" cy="3598966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p:spPr>
        <p:txBody>
          <a:bodyPr wrap="square"/>
          <a:lstStyle/>
          <a:p>
            <a:pPr/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>
          <a:xfrm>
            <a:off x="13049674" y="7368311"/>
            <a:ext cx="0" cy="3598966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p:spPr>
        <p:txBody>
          <a:bodyPr wrap="square"/>
          <a:lstStyle/>
          <a:p>
            <a:pPr/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sp>
        <p:nvSpPr>
          <p:cNvPr id="50" name="내용 개체 틀 2"/>
          <p:cNvSpPr txBox="1"/>
          <p:nvPr/>
        </p:nvSpPr>
        <p:spPr>
          <a:xfrm>
            <a:off x="364802" y="1451676"/>
            <a:ext cx="2683197" cy="527891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Ø"/>
            </a:pPr>
            <a:r>
              <a:rPr lang="ko-KR" altLang="en-US" sz="20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프로젝트 일정</a:t>
            </a:r>
            <a:endParaRPr lang="ko-KR" altLang="en-US" sz="2000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 idx="0"/>
          </p:nvPr>
        </p:nvSpPr>
        <p:spPr>
          <a:xfrm>
            <a:off x="257174" y="609599"/>
            <a:ext cx="8486775" cy="760413"/>
          </a:xfrm>
        </p:spPr>
        <p:txBody>
          <a:bodyPr>
            <a:normAutofit lnSpcReduction="0"/>
          </a:bodyPr>
          <a:lstStyle/>
          <a:p>
            <a:pPr algn="l"/>
            <a:r>
              <a:rPr lang="en-US" altLang="ko-KR" sz="4000" b="1" spc="-124">
                <a:solidFill>
                  <a:srgbClr val="1d314e"/>
                </a:solidFill>
              </a:rPr>
              <a:t>5. </a:t>
            </a:r>
            <a:r>
              <a:rPr lang="ko-KR" altLang="en-US" sz="4000" b="1" spc="-124">
                <a:solidFill>
                  <a:srgbClr val="1d314e"/>
                </a:solidFill>
              </a:rPr>
              <a:t>일정</a:t>
            </a:r>
            <a:endParaRPr lang="ko-KR" altLang="en-US" sz="4000" b="1" spc="-124">
              <a:solidFill>
                <a:srgbClr val="1d314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1441" y="1966601"/>
          <a:ext cx="8401001" cy="4446642"/>
        </p:xfrm>
        <a:graphic>
          <a:graphicData uri="http://schemas.openxmlformats.org/drawingml/2006/table">
            <a:tbl>
              <a:tblGrid>
                <a:gridCol w="771101"/>
                <a:gridCol w="1501629"/>
                <a:gridCol w="1359017"/>
                <a:gridCol w="1208014"/>
                <a:gridCol w="1199626"/>
                <a:gridCol w="1233182"/>
                <a:gridCol w="1128432"/>
              </a:tblGrid>
              <a:tr h="445520">
                <a:tc>
                  <a:txBody>
                    <a:bodyPr vert="horz" lIns="88197" tIns="44098" rIns="88197" bIns="44098" anchor="ctr" anchorCtr="0"/>
                    <a:p>
                      <a:pPr algn="ctr"/>
                      <a:r>
                        <a:rPr lang="ko-KR" altLang="en-US" sz="1600" b="1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marL="88197" marR="88197" marT="44098" marB="440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88197" tIns="44098" rIns="88197" bIns="44098" anchor="ctr" anchorCtr="0"/>
                    <a:p>
                      <a:pPr algn="ctr"/>
                      <a:r>
                        <a:rPr lang="ko-KR" altLang="en-US" sz="1600" b="1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marL="88197" marR="88197" marT="44098" marB="440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88197" tIns="44098" rIns="88197" bIns="44098" anchor="ctr" anchorCtr="0"/>
                    <a:p>
                      <a:pPr algn="ctr"/>
                      <a:r>
                        <a:rPr lang="ko-KR" altLang="en-US" sz="1600" b="1">
                          <a:solidFill>
                            <a:schemeClr val="bg1"/>
                          </a:solidFill>
                        </a:rPr>
                        <a:t>화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marL="88197" marR="88197" marT="44098" marB="440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88197" tIns="44098" rIns="88197" bIns="44098" anchor="ctr" anchorCtr="0"/>
                    <a:p>
                      <a:pPr algn="ctr"/>
                      <a:r>
                        <a:rPr lang="ko-KR" altLang="en-US" sz="1600" b="1">
                          <a:solidFill>
                            <a:schemeClr val="bg1"/>
                          </a:solidFill>
                        </a:rPr>
                        <a:t>수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marL="88197" marR="88197" marT="44098" marB="440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88197" tIns="44098" rIns="88197" bIns="44098" anchor="ctr" anchorCtr="0"/>
                    <a:p>
                      <a:pPr algn="ctr"/>
                      <a:r>
                        <a:rPr lang="ko-KR" altLang="en-US" sz="1600" b="1">
                          <a:solidFill>
                            <a:schemeClr val="bg1"/>
                          </a:solidFill>
                        </a:rPr>
                        <a:t>목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marL="88197" marR="88197" marT="44098" marB="440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88197" tIns="44098" rIns="88197" bIns="44098" anchor="ctr" anchorCtr="0"/>
                    <a:p>
                      <a:pPr algn="ctr"/>
                      <a:r>
                        <a:rPr lang="ko-KR" altLang="en-US" sz="1600" b="1">
                          <a:solidFill>
                            <a:schemeClr val="bg1"/>
                          </a:solidFill>
                        </a:rPr>
                        <a:t>금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marL="88197" marR="88197" marT="44098" marB="440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88197" tIns="44098" rIns="88197" bIns="44098" anchor="ctr" anchorCtr="0"/>
                    <a:p>
                      <a:pPr algn="ctr"/>
                      <a:r>
                        <a:rPr lang="ko-KR" altLang="en-US" sz="1600" b="1">
                          <a:solidFill>
                            <a:schemeClr val="bg1"/>
                          </a:solidFill>
                        </a:rPr>
                        <a:t>토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marL="88197" marR="88197" marT="44098" marB="440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</a:tr>
              <a:tr h="498859">
                <a:tc>
                  <a:txBody>
                    <a:bodyPr vert="horz" lIns="88197" tIns="44098" rIns="88197" bIns="44098" anchor="t" anchorCtr="0"/>
                    <a:p>
                      <a:pPr algn="l"/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algn="l"/>
                      <a:endParaRPr lang="ko-KR" altLang="en-US" sz="1400" b="1"/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algn="l"/>
                      <a:endParaRPr lang="ko-KR" altLang="en-US" sz="1400" b="1"/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algn="l"/>
                      <a:endParaRPr lang="ko-KR" altLang="en-US" sz="1400" b="1"/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algn="l"/>
                      <a:endParaRPr lang="ko-KR" altLang="en-US" sz="1400" b="1"/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algn="l"/>
                      <a:endParaRPr lang="ko-KR" altLang="en-US" sz="1400" b="1"/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altLang="en-US" sz="1400" b="1">
                        <a:solidFill>
                          <a:schemeClr val="accent4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4675"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ko-KR" sz="1400" b="1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altLang="ko-KR" sz="1400" b="1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ko-KR" altLang="en-US" sz="1100" b="1">
                          <a:solidFill>
                            <a:srgbClr val="000000"/>
                          </a:solidFill>
                        </a:rPr>
                        <a:t>계획 수립</a:t>
                      </a:r>
                      <a:endParaRPr lang="ko-KR" alt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ko-KR" sz="1400" b="1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altLang="ko-KR" sz="1400" b="1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ko-KR" altLang="en-US" sz="1100" b="1">
                          <a:solidFill>
                            <a:srgbClr val="000000"/>
                          </a:solidFill>
                        </a:rPr>
                        <a:t>카티아 모델링 및 유니티 변환</a:t>
                      </a:r>
                      <a:endParaRPr lang="ko-KR" alt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en-US" altLang="en-US" sz="1400" b="1">
                          <a:solidFill>
                            <a:srgbClr val="7030a0"/>
                          </a:solidFill>
                        </a:rPr>
                        <a:t>PLC</a:t>
                      </a:r>
                      <a:br>
                        <a:rPr lang="en-US" altLang="en-US" sz="1400" b="1">
                          <a:solidFill>
                            <a:srgbClr val="000000"/>
                          </a:solidFill>
                        </a:rPr>
                      </a:b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chemeClr val="accent4"/>
                          </a:solidFill>
                        </a:rPr>
                        <a:t>8</a:t>
                      </a:r>
                      <a:endParaRPr lang="en-US" altLang="en-US" sz="1400" b="1">
                        <a:solidFill>
                          <a:schemeClr val="accent4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55009"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ko-KR" sz="1400" b="1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altLang="ko-KR" sz="1400" b="1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ko-KR" altLang="en-US" sz="12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프로그래밍</a:t>
                      </a:r>
                      <a:endParaRPr lang="en-US" altLang="ko-KR" sz="12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chemeClr val="accent4"/>
                          </a:solidFill>
                        </a:rPr>
                        <a:t>15</a:t>
                      </a:r>
                      <a:endParaRPr lang="en-US" altLang="en-US" sz="1400" b="1">
                        <a:solidFill>
                          <a:schemeClr val="accent4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1787"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c00000"/>
                          </a:solidFill>
                        </a:rPr>
                        <a:t>16</a:t>
                      </a:r>
                      <a:endParaRPr lang="en-US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ko-KR" sz="1400" b="1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altLang="ko-KR" sz="1400" b="1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ko-KR" altLang="en-US" sz="1100" b="1">
                          <a:solidFill>
                            <a:srgbClr val="000000"/>
                          </a:solidFill>
                        </a:rPr>
                        <a:t>중간발표</a:t>
                      </a:r>
                      <a:endParaRPr lang="ko-KR" alt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chemeClr val="accent4"/>
                          </a:solidFill>
                        </a:rPr>
                        <a:t>22</a:t>
                      </a:r>
                      <a:endParaRPr lang="en-US" altLang="en-US" sz="1400" b="1">
                        <a:solidFill>
                          <a:schemeClr val="accent4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1119"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c00000"/>
                          </a:solidFill>
                        </a:rPr>
                        <a:t>23</a:t>
                      </a:r>
                      <a:endParaRPr lang="en-US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ko-KR" altLang="en-US" sz="1200" b="1">
                          <a:solidFill>
                            <a:srgbClr val="ff7d2d"/>
                          </a:solidFill>
                        </a:rPr>
                        <a:t>스마트팩토리 구현</a:t>
                      </a:r>
                      <a:endParaRPr lang="en-US" altLang="en-US" sz="1200" b="1">
                        <a:solidFill>
                          <a:srgbClr val="ff7d2d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altLang="en-US" sz="1400" b="1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endParaRPr lang="en-US" altLang="ko-KR" sz="1400" b="1">
                        <a:solidFill>
                          <a:srgbClr val="0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chemeClr val="accent4"/>
                          </a:solidFill>
                        </a:rPr>
                        <a:t>29</a:t>
                      </a:r>
                      <a:endParaRPr lang="en-US" altLang="en-US" sz="1400" b="1">
                        <a:solidFill>
                          <a:schemeClr val="accent4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7977">
                <a:tc>
                  <a:txBody>
                    <a:bodyPr vert="horz" lIns="88197" tIns="44098" rIns="88197" bIns="44098" anchor="t" anchorCtr="0"/>
                    <a:p>
                      <a:pPr lvl="0"/>
                      <a:r>
                        <a:rPr lang="en-US" altLang="en-US" sz="1400" b="1">
                          <a:solidFill>
                            <a:srgbClr val="c00000"/>
                          </a:solidFill>
                        </a:rPr>
                        <a:t>30</a:t>
                      </a:r>
                      <a:endParaRPr lang="en-US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algn="l"/>
                      <a:endParaRPr lang="ko-KR" altLang="en-US" sz="1400" b="1"/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algn="l"/>
                      <a:endParaRPr lang="ko-KR" altLang="en-US" sz="1400" b="1"/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algn="l"/>
                      <a:endParaRPr lang="ko-KR" altLang="en-US" sz="1400" b="1"/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algn="l"/>
                      <a:endParaRPr lang="ko-KR" altLang="en-US" sz="1400" b="1"/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algn="l"/>
                      <a:endParaRPr lang="ko-KR" altLang="en-US" sz="1400" b="1"/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88197" tIns="44098" rIns="88197" bIns="44098" anchor="t" anchorCtr="0"/>
                    <a:p>
                      <a:pPr algn="l"/>
                      <a:endParaRPr lang="ko-KR" altLang="en-US" sz="1400" b="1"/>
                    </a:p>
                  </a:txBody>
                  <a:tcPr marL="88197" marR="88197" marT="44098" marB="440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9" name="직선 연결선 78"/>
          <p:cNvCxnSpPr/>
          <p:nvPr/>
        </p:nvCxnSpPr>
        <p:spPr>
          <a:xfrm>
            <a:off x="1314450" y="4134714"/>
            <a:ext cx="622163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chemeClr val="accent4">
                <a:lumMod val="60000"/>
                <a:lumOff val="40000"/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314450" y="4983401"/>
            <a:ext cx="622163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chemeClr val="accent4">
                <a:lumMod val="60000"/>
                <a:lumOff val="40000"/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314450" y="5697863"/>
            <a:ext cx="6241293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ff7d2d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4155436" y="3496094"/>
            <a:ext cx="3400308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7030a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324280" y="4257753"/>
            <a:ext cx="6221631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7030a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2011-08-24T01:05:33.000</dcterms:created>
  <dc:creator>네이버 한글캠페인</dc:creator>
  <dc:description/>
  <cp:keywords/>
  <cp:lastModifiedBy>제5강의실-20</cp:lastModifiedBy>
  <dcterms:modified xsi:type="dcterms:W3CDTF">2024-06-17T02:15:32.798</dcterms:modified>
  <cp:revision>70</cp:revision>
  <dc:subject/>
  <dc:title>문서의 제목 나눔고딕B, 54pt</dc:title>
</cp:coreProperties>
</file>