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7" r:id="rId2"/>
    <p:sldId id="259" r:id="rId3"/>
    <p:sldId id="261" r:id="rId4"/>
    <p:sldId id="263" r:id="rId5"/>
    <p:sldId id="266" r:id="rId6"/>
    <p:sldId id="268" r:id="rId7"/>
    <p:sldId id="271" r:id="rId8"/>
    <p:sldId id="274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5B7A-68A7-4F0A-AA65-29DB9B7C2BF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BC10-FB2E-45FB-A331-416DAAA2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780928"/>
            <a:ext cx="7072312" cy="3071813"/>
          </a:xfrm>
        </p:spPr>
        <p:txBody>
          <a:bodyPr>
            <a:normAutofit/>
          </a:bodyPr>
          <a:lstStyle/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데이터베이스로부터 정보를 검색할 수 있는 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SELECT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명령어의 기본 구조를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특정 칼럼 내용만을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중복된 데이터를 한 번씩만 출력하게 하는 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DISTINCT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에 대해서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조건을 부여해서 특정 행만 조회하는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특정 칼럼을 기준으로 내림차순 혹은 오름차순으로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 </a:t>
            </a:r>
            <a:endParaRPr lang="en-US" altLang="ko-KR" sz="1800" dirty="0" smtClean="0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22994-AFB4-4631-975A-3FD476F3FC61}" type="slidenum">
              <a:rPr/>
              <a:pPr>
                <a:defRPr/>
              </a:pPr>
              <a:t>1</a:t>
            </a:fld>
            <a:endParaRPr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428605"/>
            <a:ext cx="7772400" cy="7681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문으로 데이터를 추출하기</a:t>
            </a:r>
            <a:r>
              <a:rPr lang="ko-KR" altLang="en-US" sz="2400" b="1" dirty="0" smtClean="0"/>
              <a:t> </a:t>
            </a:r>
            <a:endParaRPr lang="ko-KR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22373-E769-4AFE-B625-2542CADF85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229600" cy="4896544"/>
          </a:xfrm>
        </p:spPr>
        <p:txBody>
          <a:bodyPr>
            <a:noAutofit/>
          </a:bodyPr>
          <a:lstStyle/>
          <a:p>
            <a:pPr defTabSz="822325">
              <a:buFont typeface="Wingdings" pitchFamily="2" charset="2"/>
              <a:buChar char="u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전체 데이터 조회</a:t>
            </a:r>
            <a:endParaRPr lang="ko-KR" altLang="en-US" sz="1600" b="1" dirty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SELECT  [DISTINCT]  {*, column[Alias], . . .}  FROM  </a:t>
            </a:r>
            <a:r>
              <a:rPr lang="ko-KR" altLang="en-US" sz="1500" dirty="0" err="1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테이블명</a:t>
            </a:r>
            <a:r>
              <a:rPr lang="en-US" altLang="ko-KR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; </a:t>
            </a:r>
            <a:endParaRPr lang="en-US" altLang="ko-KR" sz="1500" dirty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DEPT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테이블의 모든 내용 출력 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SELECT   *   FROM  DEPT;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Char char="u"/>
            </a:pP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칼럼 이름을 명시해서 특정 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필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드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만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보기</a:t>
            </a:r>
          </a:p>
          <a:p>
            <a:pPr marL="411163" lvl="1"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DEPT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테이블에서 부서번호와 부서명 만 출력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  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DEPTNO, DNAME  FROM  DEPT;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사원의 이름과 급여와 입사일자만을 출력하는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문을 작성해보자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lvl="1">
              <a:defRPr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힌트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 정보가 저장된 테이블은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이고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사원이름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ENAME,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SAL,  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입사일자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HIREDATE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이다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8595-BA3D-4AB9-B605-6975EC9128C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8109857" cy="4320480"/>
          </a:xfrm>
        </p:spPr>
        <p:txBody>
          <a:bodyPr>
            <a:normAutofit/>
          </a:bodyPr>
          <a:lstStyle/>
          <a:p>
            <a:pPr algn="just" defTabSz="822325"/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특정필드에 별칭 기술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algn="just" defTabSz="822325"/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algn="just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 DEPTNO  AS  </a:t>
            </a:r>
            <a:r>
              <a:rPr lang="en-US" altLang="ko-KR" sz="1500" dirty="0" err="1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DepartmentNo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,  DNAME  AS  </a:t>
            </a:r>
            <a:r>
              <a:rPr lang="en-US" altLang="ko-KR" sz="1500" dirty="0" err="1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DepartmentName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FROM DEPT;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80000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just" defTabSz="822325">
              <a:buFont typeface="Arial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별칭에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공백문자나 </a:t>
            </a: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$,_, #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등 특수 문자를 표현하고 싶거나 대소문자를 구별하고 싶으면 “ ”을 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사용</a:t>
            </a: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/>
            </a:r>
            <a:b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</a:b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algn="just" defTabSz="822325">
              <a:buNone/>
            </a:pP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6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DEPTNO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AS  "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 No" ,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DNAME  "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 Name" 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800" dirty="0" smtClean="0">
              <a:solidFill>
                <a:srgbClr val="800000"/>
              </a:solidFill>
            </a:endParaRPr>
          </a:p>
          <a:p>
            <a:pPr defTabSz="822325" eaLnBrk="1" hangingPunct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EB061-A6DA-48AC-89CF-BA1E7886597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556792"/>
            <a:ext cx="8208912" cy="4752528"/>
          </a:xfrm>
        </p:spPr>
        <p:txBody>
          <a:bodyPr>
            <a:no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ko-KR" altLang="en-US" sz="1500" b="1" dirty="0" smtClean="0">
                <a:latin typeface="나눔바른펜" pitchFamily="50" charset="-127"/>
                <a:ea typeface="나눔바른펜" pitchFamily="50" charset="-127"/>
              </a:rPr>
              <a:t>중복 데이터 제거 </a:t>
            </a:r>
            <a:endParaRPr lang="en-US" altLang="ko-KR" sz="1500" b="1" dirty="0" smtClean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테이블에서 칼럼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JOB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를 표시하되  </a:t>
            </a:r>
            <a:r>
              <a:rPr lang="ko-KR" altLang="en-US" sz="1500" u="sng" dirty="0" smtClean="0">
                <a:latin typeface="HY나무L" pitchFamily="18" charset="-127"/>
                <a:ea typeface="HY나무L" pitchFamily="18" charset="-127"/>
              </a:rPr>
              <a:t>중복된 값은 한번만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표시하라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DISTINCT  JOB  FROM  EMP; </a:t>
            </a: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48273" indent="-285750" defTabSz="822325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500" b="1" dirty="0" smtClean="0">
                <a:latin typeface="나눔바른펜" pitchFamily="50" charset="-127"/>
                <a:ea typeface="나눔바른펜" pitchFamily="50" charset="-127"/>
              </a:rPr>
              <a:t>WHERE </a:t>
            </a:r>
            <a:r>
              <a:rPr lang="ko-KR" altLang="en-US" sz="1500" b="1" dirty="0">
                <a:latin typeface="나눔바른펜" pitchFamily="50" charset="-127"/>
                <a:ea typeface="나눔바른펜" pitchFamily="50" charset="-127"/>
              </a:rPr>
              <a:t>조건과 비교 연산자 </a:t>
            </a: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endParaRPr lang="en-US" altLang="ko-KR" sz="15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전체  사원을 대상 </a:t>
            </a: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 FROM EMP;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급여를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이상 받는 사원을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대상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 FROM EMP  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WHERE SAL&gt;=3000; 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급여를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이상 받는 사원을 대상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FROM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 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WHERE SAL&gt;=3000; </a:t>
            </a: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테이블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중에서 부서번호가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번인 사원에 관한 모든 정보만 출력하라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</p:txBody>
      </p:sp>
      <p:graphicFrame>
        <p:nvGraphicFramePr>
          <p:cNvPr id="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9135"/>
              </p:ext>
            </p:extLst>
          </p:nvPr>
        </p:nvGraphicFramePr>
        <p:xfrm>
          <a:off x="5364088" y="2492896"/>
          <a:ext cx="2664296" cy="2232248"/>
        </p:xfrm>
        <a:graphic>
          <a:graphicData uri="http://schemas.openxmlformats.org/drawingml/2006/table">
            <a:tbl>
              <a:tblPr/>
              <a:tblGrid>
                <a:gridCol w="972300"/>
                <a:gridCol w="1691996"/>
              </a:tblGrid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연산자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의 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=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&gt;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크다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작다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&gt;=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크거나 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&lt;=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작거나 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962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&lt;&gt;,!=,^=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다르다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51030-A559-4A74-B2E2-68FA3F648F6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09857" cy="4680520"/>
          </a:xfrm>
        </p:spPr>
        <p:txBody>
          <a:bodyPr>
            <a:norm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문자데이터 조회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문자 데이터는 반드시 단일 따옴표 안에 표시한다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대 소문자 정확하게 구분하여 검색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-137477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(ENAME)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'SCOTT'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인 사원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-137477" defTabSz="822325">
              <a:buNone/>
            </a:pPr>
            <a:r>
              <a:rPr lang="en-US" altLang="ko-KR" sz="1500" b="1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b="1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 FROM EMP  WHERE ENAME=</a:t>
            </a:r>
            <a:r>
              <a:rPr lang="en-US" altLang="ko-KR" sz="1500" b="1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'SCOTT';</a:t>
            </a:r>
            <a:r>
              <a:rPr lang="en-US" altLang="ko-KR" sz="1500" b="1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이름이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MILLER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인 사람의 사원번호와 사원명과 직급을 출력하라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Arial" pitchFamily="34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날짜 데이터 조회</a:t>
            </a: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반드시 단일 따옴표 안에 표시 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0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/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월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/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일 형식으로 기술한다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-137477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1985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년 이후에 입사한 사원 </a:t>
            </a:r>
          </a:p>
          <a:p>
            <a:pPr marL="0" indent="-137477" defTabSz="822325">
              <a:buNone/>
            </a:pPr>
            <a:r>
              <a:rPr lang="en-US" altLang="ko-KR" sz="1500" b="1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b="1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HIREDATE  FROM EMP  WHERE HIREDATE &gt;=</a:t>
            </a:r>
            <a:r>
              <a:rPr lang="en-US" altLang="ko-KR" sz="1500" b="1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'1985/01/01'  ;</a:t>
            </a:r>
            <a:endParaRPr lang="ko-KR" altLang="en-US" sz="1500" b="1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ko-KR" altLang="en-US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146FC-0789-4E9E-A017-D5FC0F5EEE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8883" y="1556792"/>
            <a:ext cx="8155565" cy="4608512"/>
          </a:xfrm>
        </p:spPr>
        <p:txBody>
          <a:bodyPr>
            <a:normAutofit/>
          </a:bodyPr>
          <a:lstStyle/>
          <a:p>
            <a:pPr marL="422593" lvl="1" indent="-285750" defTabSz="822325">
              <a:buFont typeface="Arial" pitchFamily="34" charset="0"/>
              <a:buChar char="•"/>
            </a:pPr>
            <a:r>
              <a:rPr lang="en-US" altLang="ko-KR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AND/OR </a:t>
            </a:r>
            <a:r>
              <a:rPr lang="ko-KR" altLang="en-US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700" b="1" dirty="0" smtClean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번이고 직급이 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JOB  FROM EMP WHERE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      DEPTNO=10  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AND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JOB='MANAGER';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 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번이거나 직급이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  FROM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WHERE </a:t>
            </a:r>
            <a:endParaRPr lang="en-US" altLang="ko-KR" sz="16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      DEPTNO=10  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OR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JOB='MANAGER';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사원번호가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7844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7654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7521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인 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사원</a:t>
            </a:r>
            <a:endParaRPr lang="en-US" altLang="ko-KR" sz="1600" dirty="0" smtClean="0">
              <a:latin typeface="HY나무L" pitchFamily="18" charset="-127"/>
              <a:ea typeface="HY나무L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endParaRPr lang="en-US" altLang="ko-KR" sz="1800" dirty="0" smtClean="0"/>
          </a:p>
          <a:p>
            <a:pPr marL="422593" lvl="1" indent="-285750" defTabSz="822325">
              <a:buFont typeface="Arial" pitchFamily="34" charset="0"/>
              <a:buChar char="•"/>
            </a:pPr>
            <a:r>
              <a:rPr lang="en-US" altLang="ko-KR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NOT </a:t>
            </a:r>
            <a:r>
              <a:rPr lang="ko-KR" altLang="en-US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연산</a:t>
            </a:r>
            <a:r>
              <a:rPr lang="ko-KR" altLang="en-US" sz="1700" b="1" dirty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자</a:t>
            </a:r>
            <a:endParaRPr lang="en-US" altLang="ko-KR" sz="1700" b="1" dirty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번이 아닌 사원    </a:t>
            </a:r>
          </a:p>
          <a:p>
            <a:pPr marL="136843" defTabSz="822325">
              <a:buFont typeface="Wingdings" pitchFamily="2" charset="2"/>
              <a:buNone/>
            </a:pP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JOB   FROM EMP  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WHERE  </a:t>
            </a:r>
            <a:r>
              <a:rPr lang="en-US" altLang="ko-KR" sz="16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NOT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DEPTNO=10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 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직급이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가 아닌 사원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15AF9-18EA-437A-9A2E-BA3370C4C1B8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BETWEEN AND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연산자 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-533400">
              <a:lnSpc>
                <a:spcPct val="90000"/>
              </a:lnSpc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형식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: </a:t>
            </a:r>
            <a:r>
              <a:rPr lang="en-US" altLang="ko-KR" sz="1500" i="1" dirty="0" err="1" smtClean="0">
                <a:latin typeface="HY나무L" pitchFamily="18" charset="-127"/>
                <a:ea typeface="HY나무L" pitchFamily="18" charset="-127"/>
              </a:rPr>
              <a:t>column_name</a:t>
            </a:r>
            <a:r>
              <a:rPr lang="en-US" altLang="ko-KR" sz="1500" i="1" dirty="0" smtClean="0"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BETWEEN A AND B</a:t>
            </a: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급여가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1000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에서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사이에 있는 사원 </a:t>
            </a:r>
            <a:endParaRPr lang="ko-KR" altLang="en-US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SAL  FROM EMP   WHERE </a:t>
            </a:r>
            <a:r>
              <a:rPr lang="en-US" altLang="ko-KR" sz="15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SAL BETWEEN 1000 AND 3000;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급여가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1500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과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2500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사이인 사원의 </a:t>
            </a:r>
            <a:r>
              <a:rPr lang="ko-KR" altLang="en-US" sz="1500" dirty="0" err="1" smtClean="0">
                <a:latin typeface="HY나무L" pitchFamily="18" charset="-127"/>
                <a:ea typeface="HY나무L" pitchFamily="18" charset="-127"/>
              </a:rPr>
              <a:t>사번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급여를 출력하라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>IN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i="1" dirty="0">
                <a:latin typeface="HY나무L" pitchFamily="18" charset="-127"/>
                <a:ea typeface="HY나무L" pitchFamily="18" charset="-127"/>
              </a:rPr>
              <a:t>형식 </a:t>
            </a:r>
            <a:r>
              <a:rPr lang="en-US" altLang="ko-KR" sz="1500" i="1" dirty="0">
                <a:latin typeface="HY나무L" pitchFamily="18" charset="-127"/>
                <a:ea typeface="HY나무L" pitchFamily="18" charset="-127"/>
              </a:rPr>
              <a:t>: </a:t>
            </a:r>
            <a:r>
              <a:rPr lang="en-US" altLang="ko-KR" sz="1500" i="1" dirty="0" err="1">
                <a:latin typeface="HY나무L" pitchFamily="18" charset="-127"/>
                <a:ea typeface="HY나무L" pitchFamily="18" charset="-127"/>
              </a:rPr>
              <a:t>column_name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IN(A, B, C) </a:t>
            </a: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사원번호가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7844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7654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7521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인 사원 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SAL  FROM EMP  WHERE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EMPNO IN (7844, 7654, 7521); </a:t>
            </a:r>
            <a:endParaRPr lang="en-US" altLang="ko-KR" sz="1500" dirty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커미션이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500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1400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중의 하나인 사원의 이름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출력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solidFill>
                <a:srgbClr val="800000"/>
              </a:solidFill>
            </a:endParaRPr>
          </a:p>
          <a:p>
            <a:endParaRPr lang="ko-KR" altLang="en-US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B2B0D-65CB-46CB-A0B9-771639D2709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109857" cy="4896544"/>
          </a:xfrm>
        </p:spPr>
        <p:txBody>
          <a:bodyPr>
            <a:no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LIKE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 smtClean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로 시작하는 사원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 EMPNO, ENAME  FROM EMP  WHERE ENAME </a:t>
            </a:r>
            <a:r>
              <a:rPr lang="en-US" altLang="ko-KR" sz="15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LIKE 'K%‘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 중에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를 포함하는 사원</a:t>
            </a: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'%K%'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</a:t>
            </a: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이름이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로 끝나는 사원 </a:t>
            </a: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'%K'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이름의 두 번째 글자가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A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0" indent="0" defTabSz="822325"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'_A%';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800" b="1" dirty="0" smtClean="0">
              <a:solidFill>
                <a:srgbClr val="800000"/>
              </a:solidFill>
            </a:endParaRPr>
          </a:p>
          <a:p>
            <a:pPr defTabSz="822325"/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68415"/>
              </p:ext>
            </p:extLst>
          </p:nvPr>
        </p:nvGraphicFramePr>
        <p:xfrm>
          <a:off x="971600" y="19888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38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2D55E-DB0D-47C5-A623-2923B7817B32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136904" cy="4536504"/>
          </a:xfrm>
        </p:spPr>
        <p:txBody>
          <a:bodyPr>
            <a:normAutofit/>
          </a:bodyPr>
          <a:lstStyle/>
          <a:p>
            <a:pPr algn="just" defTabSz="822325"/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NULL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을 위한 연산자 </a:t>
            </a: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> </a:t>
            </a:r>
          </a:p>
          <a:p>
            <a:pPr marL="0" indent="0" algn="just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NULL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은 </a:t>
            </a:r>
            <a:r>
              <a:rPr lang="ko-KR" altLang="en-US" sz="1500" dirty="0" err="1" smtClean="0">
                <a:latin typeface="HY나무L" pitchFamily="18" charset="-127"/>
                <a:ea typeface="HY나무L" pitchFamily="18" charset="-127"/>
              </a:rPr>
              <a:t>미확정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알 수 없는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(unknown)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값을 의미한다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0" indent="0" algn="just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100 + NULL = NULL</a:t>
            </a:r>
            <a:endParaRPr lang="en-US" altLang="ko-KR" sz="15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커미션을 받지 않는 사원에 대한 검색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SELECT ENAME, COMM, JOB   FROM EMP   WHERE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COMM=NULL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800" dirty="0"/>
          </a:p>
          <a:p>
            <a:pPr defTabSz="822325"/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IS NULL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과 </a:t>
            </a: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IS NOT NULL 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받지 않는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ENAME, COMM, JOB   FROM EMP   WHERE COMM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IS NULL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받는 사원 </a:t>
            </a:r>
          </a:p>
          <a:p>
            <a:pPr defTabSz="822325"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ENAME, COMM, JOB   FROM EMP    WHERE COMM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IS NOT NULL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None/>
              <a:defRPr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None/>
              <a:defRPr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자신의 직속상관이 없는 사원의 이름과 직급과 직속상관의 </a:t>
            </a:r>
            <a:r>
              <a:rPr lang="ko-KR" altLang="en-US" sz="1500" dirty="0" err="1">
                <a:latin typeface="HY나무L" pitchFamily="18" charset="-127"/>
                <a:ea typeface="HY나무L" pitchFamily="18" charset="-127"/>
              </a:rPr>
              <a:t>사번을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출력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609600" indent="-609600">
              <a:buFont typeface="Wingdings" pitchFamily="2" charset="2"/>
              <a:buNone/>
              <a:defRPr/>
            </a:pPr>
            <a:endParaRPr lang="en-US" altLang="ko-KR" sz="1800" dirty="0">
              <a:solidFill>
                <a:srgbClr val="800000"/>
              </a:solidFill>
              <a:latin typeface="굴림" pitchFamily="50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800" dirty="0" smtClean="0"/>
          </a:p>
          <a:p>
            <a:pPr algn="just" defTabSz="822325"/>
            <a:endParaRPr lang="en-US" altLang="ko-KR" sz="18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1979</TotalTime>
  <Words>613</Words>
  <Application>Microsoft Office PowerPoint</Application>
  <PresentationFormat>화면 슬라이드 쇼(4:3)</PresentationFormat>
  <Paragraphs>174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중앙</vt:lpstr>
      <vt:lpstr>SELECT 문으로 데이터를 추출하기 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SELECT 문으로 특정 데이터를 추출하기</dc:title>
  <dc:creator>USER</dc:creator>
  <cp:lastModifiedBy>Windows 사용자</cp:lastModifiedBy>
  <cp:revision>29</cp:revision>
  <dcterms:created xsi:type="dcterms:W3CDTF">2012-04-30T09:46:42Z</dcterms:created>
  <dcterms:modified xsi:type="dcterms:W3CDTF">2020-01-13T08:31:25Z</dcterms:modified>
</cp:coreProperties>
</file>