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9" r:id="rId2"/>
    <p:sldId id="262" r:id="rId3"/>
    <p:sldId id="264" r:id="rId4"/>
    <p:sldId id="266" r:id="rId5"/>
    <p:sldId id="270" r:id="rId6"/>
    <p:sldId id="278" r:id="rId7"/>
    <p:sldId id="285" r:id="rId8"/>
    <p:sldId id="287" r:id="rId9"/>
    <p:sldId id="291" r:id="rId10"/>
    <p:sldId id="292" r:id="rId11"/>
    <p:sldId id="29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94982" autoAdjust="0"/>
  </p:normalViewPr>
  <p:slideViewPr>
    <p:cSldViewPr>
      <p:cViewPr>
        <p:scale>
          <a:sx n="125" d="100"/>
          <a:sy n="12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633E9-0F32-460B-A863-A1100459A5B7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BD826-9010-476F-8AF9-F551BC562E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BD826-9010-476F-8AF9-F551BC562EF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0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1295406-FA09-49A3-97E1-4079827D4125}" type="datetimeFigureOut">
              <a:rPr lang="ko-KR" altLang="en-US" smtClean="0"/>
              <a:pPr/>
              <a:t>2020-01-17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F473BE-D8FC-4F38-8346-4D3FA221CDF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6584" y="1556792"/>
            <a:ext cx="8136904" cy="46085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altLang="ko-KR" sz="1800" dirty="0" smtClean="0">
              <a:latin typeface="THE행복열매" pitchFamily="18" charset="-127"/>
              <a:ea typeface="THE행복열매" pitchFamily="18" charset="-127"/>
            </a:endParaRPr>
          </a:p>
          <a:p>
            <a:r>
              <a:rPr lang="ko-KR" altLang="en-US" sz="1600" dirty="0" err="1" smtClean="0">
                <a:latin typeface="THE행복열매" pitchFamily="18" charset="-127"/>
                <a:ea typeface="THE행복열매" pitchFamily="18" charset="-127"/>
              </a:rPr>
              <a:t>단일행</a:t>
            </a:r>
            <a:r>
              <a:rPr lang="ko-KR" altLang="en-US" sz="1600" dirty="0" smtClean="0">
                <a:latin typeface="THE행복열매" pitchFamily="18" charset="-127"/>
                <a:ea typeface="THE행복열매" pitchFamily="18" charset="-127"/>
              </a:rPr>
              <a:t> 함수 </a:t>
            </a:r>
            <a:endParaRPr lang="en-US" altLang="ko-KR" sz="16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SELECT ENO, </a:t>
            </a:r>
            <a:r>
              <a:rPr lang="en-US" altLang="ko-KR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ROUND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(SAL, 3)  FROM EMP  WHERE SAL&gt;=30;</a:t>
            </a:r>
          </a:p>
          <a:p>
            <a:pPr>
              <a:buFont typeface="Wingdings" pitchFamily="2" charset="2"/>
              <a:buNone/>
            </a:pPr>
            <a:endParaRPr lang="en-US" altLang="ko-KR" sz="18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Char char="l"/>
            </a:pPr>
            <a:endParaRPr lang="en-US" altLang="ko-KR" sz="16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sz="1600" dirty="0" smtClean="0">
                <a:latin typeface="THE행복열매" pitchFamily="18" charset="-127"/>
                <a:ea typeface="THE행복열매" pitchFamily="18" charset="-127"/>
              </a:rPr>
              <a:t>그룹함수</a:t>
            </a:r>
            <a:endParaRPr lang="ko-KR" altLang="en-US" sz="16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None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SELECT E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NO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, </a:t>
            </a:r>
            <a:r>
              <a:rPr lang="en-US" altLang="ko-KR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SUM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(SAL)  FROM EMP  GROUP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BY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ENAME  HAVING ENAME=‘LEE’;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800" b="1" dirty="0" smtClean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 smtClean="0">
              <a:latin typeface="굴림" pitchFamily="50" charset="-127"/>
            </a:endParaRPr>
          </a:p>
        </p:txBody>
      </p:sp>
      <p:pic>
        <p:nvPicPr>
          <p:cNvPr id="15" name="_x99112016" descr="DRW0000138c75a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36912"/>
            <a:ext cx="6336704" cy="162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D446D-184D-4724-8537-97C48CE61C0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7742238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altLang="ko-KR" sz="1500" b="1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500" b="1" dirty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500" b="1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500" b="1" dirty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500" b="1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500" b="1" dirty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500" b="1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500" b="1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SQL&gt; SELECT SUM(SAL) FROM EMP;</a:t>
            </a:r>
          </a:p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SQL&gt; SELECT AVG(SAL)   FROM EMP;</a:t>
            </a:r>
          </a:p>
          <a:p>
            <a:pPr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SQL&gt; SELECT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MIN(SAL),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MAX(SAL)FROM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EMP;</a:t>
            </a:r>
          </a:p>
          <a:p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그룹 함수를 사용할 때 유의 할 점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None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SELECT 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ENAME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,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MIN(SAL)FROM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EMP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;</a:t>
            </a:r>
          </a:p>
          <a:p>
            <a:pPr>
              <a:buNone/>
            </a:pP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None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GROUP BY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로 </a:t>
            </a:r>
            <a:r>
              <a:rPr lang="ko-KR" altLang="en-US" sz="1500" dirty="0" err="1">
                <a:latin typeface="THE행복열매" pitchFamily="18" charset="-127"/>
                <a:ea typeface="THE행복열매" pitchFamily="18" charset="-127"/>
              </a:rPr>
              <a:t>투플을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 그룹으로 묶은 후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SELECT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절에는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GROUP BY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에서 사용한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&lt;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속성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&gt;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과 집계함수만 나올 수 있음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marL="0" indent="0">
              <a:buNone/>
            </a:pPr>
            <a:r>
              <a:rPr lang="ko-KR" altLang="en-US" sz="1300" dirty="0">
                <a:latin typeface="THE행복열매" pitchFamily="18" charset="-127"/>
                <a:ea typeface="THE행복열매" pitchFamily="18" charset="-127"/>
              </a:rPr>
              <a:t> 맞는 예</a:t>
            </a:r>
          </a:p>
          <a:p>
            <a:pPr marL="0" indent="0">
              <a:buNone/>
            </a:pPr>
            <a:r>
              <a:rPr lang="en-US" altLang="ko-KR" sz="1300" dirty="0">
                <a:latin typeface="THE행복열매" pitchFamily="18" charset="-127"/>
                <a:ea typeface="THE행복열매" pitchFamily="18" charset="-127"/>
              </a:rPr>
              <a:t>SELECT         </a:t>
            </a:r>
            <a:r>
              <a:rPr lang="en-US" altLang="ko-KR" sz="1300" dirty="0" err="1">
                <a:latin typeface="THE행복열매" pitchFamily="18" charset="-127"/>
                <a:ea typeface="THE행복열매" pitchFamily="18" charset="-127"/>
              </a:rPr>
              <a:t>custid</a:t>
            </a:r>
            <a:r>
              <a:rPr lang="en-US" altLang="ko-KR" sz="1300" dirty="0">
                <a:latin typeface="THE행복열매" pitchFamily="18" charset="-127"/>
                <a:ea typeface="THE행복열매" pitchFamily="18" charset="-127"/>
              </a:rPr>
              <a:t>, </a:t>
            </a:r>
            <a:r>
              <a:rPr lang="en-US" altLang="ko-KR" sz="1300" dirty="0" smtClean="0">
                <a:latin typeface="THE행복열매" pitchFamily="18" charset="-127"/>
                <a:ea typeface="THE행복열매" pitchFamily="18" charset="-127"/>
              </a:rPr>
              <a:t>SUM(</a:t>
            </a:r>
            <a:r>
              <a:rPr lang="en-US" altLang="ko-KR" sz="1300" dirty="0" err="1" smtClean="0">
                <a:latin typeface="THE행복열매" pitchFamily="18" charset="-127"/>
                <a:ea typeface="THE행복열매" pitchFamily="18" charset="-127"/>
              </a:rPr>
              <a:t>saleprice</a:t>
            </a:r>
            <a:r>
              <a:rPr lang="en-US" altLang="ko-KR" sz="1300" dirty="0" smtClean="0">
                <a:latin typeface="THE행복열매" pitchFamily="18" charset="-127"/>
                <a:ea typeface="THE행복열매" pitchFamily="18" charset="-127"/>
              </a:rPr>
              <a:t>)  FROM          Orders   GROUP </a:t>
            </a:r>
            <a:r>
              <a:rPr lang="en-US" altLang="ko-KR" sz="1300" dirty="0">
                <a:latin typeface="THE행복열매" pitchFamily="18" charset="-127"/>
                <a:ea typeface="THE행복열매" pitchFamily="18" charset="-127"/>
              </a:rPr>
              <a:t>BY    </a:t>
            </a:r>
            <a:r>
              <a:rPr lang="en-US" altLang="ko-KR" sz="1300" dirty="0" err="1">
                <a:latin typeface="THE행복열매" pitchFamily="18" charset="-127"/>
                <a:ea typeface="THE행복열매" pitchFamily="18" charset="-127"/>
              </a:rPr>
              <a:t>custid</a:t>
            </a:r>
            <a:r>
              <a:rPr lang="en-US" altLang="ko-KR" sz="1300" dirty="0">
                <a:latin typeface="THE행복열매" pitchFamily="18" charset="-127"/>
                <a:ea typeface="THE행복열매" pitchFamily="18" charset="-127"/>
              </a:rPr>
              <a:t>;</a:t>
            </a:r>
          </a:p>
          <a:p>
            <a:pPr marL="0" indent="0">
              <a:buNone/>
            </a:pPr>
            <a:r>
              <a:rPr lang="ko-KR" altLang="en-US" sz="1300" dirty="0" smtClean="0">
                <a:latin typeface="THE행복열매" pitchFamily="18" charset="-127"/>
                <a:ea typeface="THE행복열매" pitchFamily="18" charset="-127"/>
              </a:rPr>
              <a:t> </a:t>
            </a:r>
            <a:r>
              <a:rPr lang="ko-KR" altLang="en-US" sz="1300" dirty="0">
                <a:latin typeface="THE행복열매" pitchFamily="18" charset="-127"/>
                <a:ea typeface="THE행복열매" pitchFamily="18" charset="-127"/>
              </a:rPr>
              <a:t>틀린 예</a:t>
            </a:r>
          </a:p>
          <a:p>
            <a:pPr marL="0" indent="0">
              <a:buNone/>
            </a:pPr>
            <a:r>
              <a:rPr lang="en-US" altLang="ko-KR" sz="1300" dirty="0">
                <a:latin typeface="THE행복열매" pitchFamily="18" charset="-127"/>
                <a:ea typeface="THE행복열매" pitchFamily="18" charset="-127"/>
              </a:rPr>
              <a:t>SELECT         </a:t>
            </a:r>
            <a:r>
              <a:rPr lang="en-US" altLang="ko-KR" sz="1300" dirty="0" err="1">
                <a:latin typeface="THE행복열매" pitchFamily="18" charset="-127"/>
                <a:ea typeface="THE행복열매" pitchFamily="18" charset="-127"/>
              </a:rPr>
              <a:t>bookid</a:t>
            </a:r>
            <a:r>
              <a:rPr lang="en-US" altLang="ko-KR" sz="1300" dirty="0">
                <a:latin typeface="THE행복열매" pitchFamily="18" charset="-127"/>
                <a:ea typeface="THE행복열매" pitchFamily="18" charset="-127"/>
              </a:rPr>
              <a:t>, SUM(</a:t>
            </a:r>
            <a:r>
              <a:rPr lang="en-US" altLang="ko-KR" sz="1300" dirty="0" err="1">
                <a:latin typeface="THE행복열매" pitchFamily="18" charset="-127"/>
                <a:ea typeface="THE행복열매" pitchFamily="18" charset="-127"/>
              </a:rPr>
              <a:t>saleprice</a:t>
            </a:r>
            <a:r>
              <a:rPr lang="en-US" altLang="ko-KR" sz="1300" dirty="0">
                <a:latin typeface="THE행복열매" pitchFamily="18" charset="-127"/>
                <a:ea typeface="THE행복열매" pitchFamily="18" charset="-127"/>
              </a:rPr>
              <a:t>) /* SELECT </a:t>
            </a:r>
            <a:r>
              <a:rPr lang="ko-KR" altLang="en-US" sz="1300" dirty="0">
                <a:latin typeface="THE행복열매" pitchFamily="18" charset="-127"/>
                <a:ea typeface="THE행복열매" pitchFamily="18" charset="-127"/>
              </a:rPr>
              <a:t>절에 </a:t>
            </a:r>
            <a:r>
              <a:rPr lang="en-US" altLang="ko-KR" sz="1300" dirty="0" err="1">
                <a:latin typeface="THE행복열매" pitchFamily="18" charset="-127"/>
                <a:ea typeface="THE행복열매" pitchFamily="18" charset="-127"/>
              </a:rPr>
              <a:t>bookid</a:t>
            </a:r>
            <a:r>
              <a:rPr lang="en-US" altLang="ko-KR" sz="1300" dirty="0">
                <a:latin typeface="THE행복열매" pitchFamily="18" charset="-127"/>
                <a:ea typeface="THE행복열매" pitchFamily="18" charset="-127"/>
              </a:rPr>
              <a:t> </a:t>
            </a:r>
            <a:r>
              <a:rPr lang="ko-KR" altLang="en-US" sz="1300" dirty="0">
                <a:latin typeface="THE행복열매" pitchFamily="18" charset="-127"/>
                <a:ea typeface="THE행복열매" pitchFamily="18" charset="-127"/>
              </a:rPr>
              <a:t>속성이 올 수 없다 *</a:t>
            </a:r>
            <a:r>
              <a:rPr lang="en-US" altLang="ko-KR" sz="1300" dirty="0" smtClean="0">
                <a:latin typeface="THE행복열매" pitchFamily="18" charset="-127"/>
                <a:ea typeface="THE행복열매" pitchFamily="18" charset="-127"/>
              </a:rPr>
              <a:t>/  FROM          Orders     GROUP </a:t>
            </a:r>
            <a:r>
              <a:rPr lang="en-US" altLang="ko-KR" sz="1300" dirty="0">
                <a:latin typeface="THE행복열매" pitchFamily="18" charset="-127"/>
                <a:ea typeface="THE행복열매" pitchFamily="18" charset="-127"/>
              </a:rPr>
              <a:t>BY    </a:t>
            </a:r>
            <a:r>
              <a:rPr lang="en-US" altLang="ko-KR" sz="1300" dirty="0" err="1">
                <a:latin typeface="THE행복열매" pitchFamily="18" charset="-127"/>
                <a:ea typeface="THE행복열매" pitchFamily="18" charset="-127"/>
              </a:rPr>
              <a:t>custid</a:t>
            </a:r>
            <a:r>
              <a:rPr lang="en-US" altLang="ko-KR" sz="1300" dirty="0">
                <a:latin typeface="THE행복열매" pitchFamily="18" charset="-127"/>
                <a:ea typeface="THE행복열매" pitchFamily="18" charset="-127"/>
              </a:rPr>
              <a:t>;</a:t>
            </a:r>
            <a:endParaRPr lang="en-US" altLang="ko-KR" sz="1300" dirty="0">
              <a:solidFill>
                <a:srgbClr val="000000"/>
              </a:solidFill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THE행복열매" pitchFamily="18" charset="-127"/>
                <a:ea typeface="THE행복열매" pitchFamily="18" charset="-127"/>
              </a:rPr>
              <a:t>     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</p:txBody>
      </p:sp>
      <p:sp>
        <p:nvSpPr>
          <p:cNvPr id="515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" name="Picture 9" descr="D:\오라클\가메 오라클-강의교안\IMG\T-011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858818"/>
            <a:ext cx="2592288" cy="153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그룹함수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70530"/>
              </p:ext>
            </p:extLst>
          </p:nvPr>
        </p:nvGraphicFramePr>
        <p:xfrm>
          <a:off x="755576" y="1556792"/>
          <a:ext cx="6048673" cy="2016694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044645"/>
                <a:gridCol w="2915795"/>
                <a:gridCol w="2088233"/>
              </a:tblGrid>
              <a:tr h="3194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THE행복열매" pitchFamily="18" charset="-127"/>
                          <a:ea typeface="THE행복열매" pitchFamily="18" charset="-127"/>
                        </a:rPr>
                        <a:t>구 분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latin typeface="THE행복열매" pitchFamily="18" charset="-127"/>
                          <a:ea typeface="THE행복열매" pitchFamily="18" charset="-127"/>
                        </a:rPr>
                        <a:t>설 명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 smtClean="0">
                          <a:latin typeface="THE행복열매" pitchFamily="18" charset="-127"/>
                          <a:ea typeface="THE행복열매" pitchFamily="18" charset="-127"/>
                        </a:rPr>
                        <a:t>사용예</a:t>
                      </a:r>
                      <a:endParaRPr lang="ko-KR" altLang="en-US" sz="14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194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COUNT({[[ALL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| *})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COUNT(*)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MAX(price)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MIN([ALL | DISTINCT]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0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6E1D9-4A2A-4FA8-BF9A-FA8E969CDB9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14526" y="1628800"/>
            <a:ext cx="8305894" cy="460851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커미션을 받은 사원의 수</a:t>
            </a:r>
            <a:endParaRPr lang="en-US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500" dirty="0" smtClean="0">
                <a:latin typeface="THE행복열매" pitchFamily="18" charset="-127"/>
                <a:ea typeface="THE행복열매" pitchFamily="18" charset="-127"/>
              </a:rPr>
              <a:t>SELECT COUNT(COMM)   FROM EMP; </a:t>
            </a:r>
          </a:p>
          <a:p>
            <a:pPr>
              <a:defRPr/>
            </a:pP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전체 사원의 수와 커미션을 받는 사원의 수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500" b="1" dirty="0" smtClean="0">
                <a:latin typeface="THE행복열매" pitchFamily="18" charset="-127"/>
                <a:ea typeface="THE행복열매" pitchFamily="18" charset="-127"/>
              </a:rPr>
              <a:t>SELECT COUNT(*), COUNT(COMM)   </a:t>
            </a:r>
            <a:r>
              <a:rPr lang="en-US" sz="1500" dirty="0" smtClean="0">
                <a:latin typeface="THE행복열매" pitchFamily="18" charset="-127"/>
                <a:ea typeface="THE행복열매" pitchFamily="18" charset="-127"/>
              </a:rPr>
              <a:t>FROM EMP;</a:t>
            </a:r>
          </a:p>
          <a:p>
            <a:pPr>
              <a:buFont typeface="Wingdings" pitchFamily="2" charset="2"/>
              <a:buNone/>
              <a:defRPr/>
            </a:pPr>
            <a:endParaRPr lang="en-US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SELECT </a:t>
            </a:r>
            <a:r>
              <a:rPr lang="ko-KR" altLang="en-US" sz="1500" i="1" dirty="0" err="1">
                <a:latin typeface="THE행복열매" pitchFamily="18" charset="-127"/>
                <a:ea typeface="THE행복열매" pitchFamily="18" charset="-127"/>
              </a:rPr>
              <a:t>칼럼명</a:t>
            </a:r>
            <a:r>
              <a:rPr lang="en-US" altLang="ko-KR" sz="1500" i="1" dirty="0">
                <a:latin typeface="THE행복열매" pitchFamily="18" charset="-127"/>
                <a:ea typeface="THE행복열매" pitchFamily="18" charset="-127"/>
              </a:rPr>
              <a:t>, </a:t>
            </a:r>
            <a:r>
              <a:rPr lang="ko-KR" altLang="en-US" sz="1500" i="1" dirty="0">
                <a:latin typeface="THE행복열매" pitchFamily="18" charset="-127"/>
                <a:ea typeface="THE행복열매" pitchFamily="18" charset="-127"/>
              </a:rPr>
              <a:t>그룹함수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 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FROM </a:t>
            </a:r>
            <a:r>
              <a:rPr lang="ko-KR" altLang="en-US" sz="1500" i="1" dirty="0" err="1">
                <a:latin typeface="THE행복열매" pitchFamily="18" charset="-127"/>
                <a:ea typeface="THE행복열매" pitchFamily="18" charset="-127"/>
              </a:rPr>
              <a:t>테이블명</a:t>
            </a:r>
            <a:r>
              <a:rPr lang="ko-KR" altLang="en-US" sz="1500" i="1" dirty="0">
                <a:latin typeface="THE행복열매" pitchFamily="18" charset="-127"/>
                <a:ea typeface="THE행복열매" pitchFamily="18" charset="-127"/>
              </a:rPr>
              <a:t>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 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WHERE </a:t>
            </a:r>
            <a:r>
              <a:rPr lang="ko-KR" altLang="en-US" sz="1500" i="1" dirty="0">
                <a:latin typeface="THE행복열매" pitchFamily="18" charset="-127"/>
                <a:ea typeface="THE행복열매" pitchFamily="18" charset="-127"/>
              </a:rPr>
              <a:t>조건 </a:t>
            </a:r>
            <a:r>
              <a:rPr lang="en-US" altLang="ko-KR" sz="1500" i="1" dirty="0">
                <a:latin typeface="THE행복열매" pitchFamily="18" charset="-127"/>
                <a:ea typeface="THE행복열매" pitchFamily="18" charset="-127"/>
              </a:rPr>
              <a:t>(</a:t>
            </a:r>
            <a:r>
              <a:rPr lang="ko-KR" altLang="en-US" sz="1500" i="1" dirty="0">
                <a:latin typeface="THE행복열매" pitchFamily="18" charset="-127"/>
                <a:ea typeface="THE행복열매" pitchFamily="18" charset="-127"/>
              </a:rPr>
              <a:t>연산자</a:t>
            </a:r>
            <a:r>
              <a:rPr lang="en-US" altLang="ko-KR" sz="1500" i="1" dirty="0">
                <a:latin typeface="THE행복열매" pitchFamily="18" charset="-127"/>
                <a:ea typeface="THE행복열매" pitchFamily="18" charset="-127"/>
              </a:rPr>
              <a:t>) 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 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GROUP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BY </a:t>
            </a:r>
            <a:r>
              <a:rPr lang="ko-KR" altLang="en-US" sz="1500" i="1" dirty="0" err="1">
                <a:latin typeface="THE행복열매" pitchFamily="18" charset="-127"/>
                <a:ea typeface="THE행복열매" pitchFamily="18" charset="-127"/>
              </a:rPr>
              <a:t>칼럼명</a:t>
            </a:r>
            <a:r>
              <a:rPr lang="en-US" altLang="ko-KR" sz="1500" i="1" dirty="0">
                <a:latin typeface="THE행복열매" pitchFamily="18" charset="-127"/>
                <a:ea typeface="THE행복열매" pitchFamily="18" charset="-127"/>
              </a:rPr>
              <a:t>;</a:t>
            </a:r>
          </a:p>
          <a:p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사원들을 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부서번호를 기준으로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 3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개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(10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번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, 20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번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, 30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번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)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로 그룹 지어진다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.</a:t>
            </a:r>
            <a:endParaRPr lang="ko-KR" altLang="en-US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None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SELECT  DEPTNO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  FROM 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EMP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 GROUP 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BY  DEPTNO;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500" dirty="0" smtClean="0">
                <a:latin typeface="THE행복열매" pitchFamily="18" charset="-127"/>
                <a:ea typeface="THE행복열매" pitchFamily="18" charset="-127"/>
              </a:rPr>
              <a:t>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SELECT  DEPTNO, SUM(SAL), AVG(SAL)   FROM EMP   GROUP BY DEPTNO;</a:t>
            </a:r>
            <a:endParaRPr lang="en-US" altLang="ko-KR" sz="1500" i="1" dirty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ko-KR" sz="1500" b="1" dirty="0" smtClean="0">
                <a:solidFill>
                  <a:schemeClr val="accent3">
                    <a:lumMod val="50000"/>
                  </a:schemeClr>
                </a:solidFill>
                <a:latin typeface="THE행복열매" pitchFamily="18" charset="-127"/>
                <a:ea typeface="THE행복열매" pitchFamily="18" charset="-127"/>
              </a:rPr>
              <a:t>[</a:t>
            </a:r>
            <a:r>
              <a:rPr lang="ko-KR" altLang="en-US" sz="1500" b="1" dirty="0">
                <a:solidFill>
                  <a:schemeClr val="accent3">
                    <a:lumMod val="50000"/>
                  </a:schemeClr>
                </a:solidFill>
                <a:latin typeface="THE행복열매" pitchFamily="18" charset="-127"/>
                <a:ea typeface="THE행복열매" pitchFamily="18" charset="-127"/>
              </a:rPr>
              <a:t>문제</a:t>
            </a:r>
            <a:r>
              <a:rPr lang="en-US" altLang="ko-KR" sz="1500" b="1" dirty="0">
                <a:solidFill>
                  <a:schemeClr val="accent3">
                    <a:lumMod val="50000"/>
                  </a:schemeClr>
                </a:solidFill>
                <a:latin typeface="THE행복열매" pitchFamily="18" charset="-127"/>
                <a:ea typeface="THE행복열매" pitchFamily="18" charset="-127"/>
              </a:rPr>
              <a:t>] </a:t>
            </a:r>
            <a:r>
              <a:rPr lang="ko-KR" altLang="en-US" sz="1500" b="1" dirty="0">
                <a:solidFill>
                  <a:schemeClr val="accent3">
                    <a:lumMod val="50000"/>
                  </a:schemeClr>
                </a:solidFill>
                <a:latin typeface="THE행복열매" pitchFamily="18" charset="-127"/>
                <a:ea typeface="THE행복열매" pitchFamily="18" charset="-127"/>
              </a:rPr>
              <a:t>부서별로 사원의 수와 커미션을 받는 사원의 수를 카운트 해 보자</a:t>
            </a:r>
            <a:r>
              <a:rPr lang="en-US" altLang="ko-KR" sz="1500" b="1" dirty="0">
                <a:solidFill>
                  <a:schemeClr val="accent3">
                    <a:lumMod val="50000"/>
                  </a:schemeClr>
                </a:solidFill>
                <a:latin typeface="THE행복열매" pitchFamily="18" charset="-127"/>
                <a:ea typeface="THE행복열매" pitchFamily="18" charset="-127"/>
              </a:rPr>
              <a:t>.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lvl="1">
              <a:buFont typeface="Wingdings" pitchFamily="2" charset="2"/>
              <a:buNone/>
              <a:defRPr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  <a:defRPr/>
            </a:pPr>
            <a:r>
              <a:rPr lang="ko-KR" altLang="en-US" sz="2000" dirty="0" smtClean="0">
                <a:latin typeface="THE행복열매" pitchFamily="18" charset="-127"/>
                <a:ea typeface="THE행복열매" pitchFamily="18" charset="-127"/>
              </a:rPr>
              <a:t>그룹별 조건</a:t>
            </a:r>
            <a:endParaRPr lang="ko-KR" altLang="en-US" sz="20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None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SELECT  DEPTNO, AVG(SAL)   FROM EMP  GROUP BY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DEPTNO  HAVING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AVG(SAL) &gt;= 2000;</a:t>
            </a:r>
            <a:endParaRPr lang="en-US" altLang="ko-KR" sz="1500" dirty="0">
              <a:solidFill>
                <a:srgbClr val="000000"/>
              </a:solidFill>
              <a:latin typeface="THE행복열매" pitchFamily="18" charset="-127"/>
              <a:ea typeface="THE행복열매" pitchFamily="18" charset="-127"/>
            </a:endParaRPr>
          </a:p>
          <a:p>
            <a:pPr>
              <a:buNone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SELECT  DEPTNO, MAX(SAL), MIN(SAL)  FROM EMP  GROUP BY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DEPTNO  HAVING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MAX(SAL) &gt; 2900;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* 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WHERE </a:t>
            </a:r>
            <a:r>
              <a:rPr lang="ko-KR" altLang="en-US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절과 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HAVING </a:t>
            </a:r>
            <a:r>
              <a:rPr lang="ko-KR" altLang="en-US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절이 같이 포함된 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SQL </a:t>
            </a:r>
            <a:r>
              <a:rPr lang="ko-KR" altLang="en-US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문은 검색조건이 모호해질 수 있음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HAVING </a:t>
            </a:r>
            <a:r>
              <a:rPr lang="ko-KR" altLang="en-US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절은 </a:t>
            </a:r>
            <a:r>
              <a:rPr lang="ko-KR" altLang="en-US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반드시 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GROUP BY </a:t>
            </a:r>
            <a:r>
              <a:rPr lang="ko-KR" altLang="en-US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절과 같이 작성해야 하고 </a:t>
            </a:r>
            <a:r>
              <a:rPr lang="en-US" altLang="ko-KR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WHERE </a:t>
            </a:r>
            <a:r>
              <a:rPr lang="ko-KR" altLang="en-US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절보다 뒤에 나와야 함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.</a:t>
            </a:r>
          </a:p>
          <a:p>
            <a:pPr marL="0" indent="0">
              <a:buNone/>
              <a:defRPr/>
            </a:pPr>
            <a:endParaRPr lang="en-US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defRPr/>
            </a:pPr>
            <a:endParaRPr lang="ko-KR" altLang="en-US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1500" dirty="0" smtClean="0">
              <a:solidFill>
                <a:srgbClr val="000000"/>
              </a:solidFill>
              <a:latin typeface="THE행복열매" pitchFamily="18" charset="-127"/>
              <a:ea typeface="THE행복열매" pitchFamily="18" charset="-127"/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sz="1500" dirty="0" smtClean="0">
                <a:solidFill>
                  <a:srgbClr val="000000"/>
                </a:solidFill>
                <a:latin typeface="THE행복열매" pitchFamily="18" charset="-127"/>
                <a:ea typeface="THE행복열매" pitchFamily="18" charset="-127"/>
              </a:rPr>
              <a:t>    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그룹함</a:t>
            </a:r>
            <a:r>
              <a:rPr lang="ko-KR" altLang="en-US" dirty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23292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3973695-AB71-472D-9224-28FE4C73FAD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2325" y="1628800"/>
            <a:ext cx="7499350" cy="4608512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latin typeface="THE행복열매" pitchFamily="18" charset="-127"/>
                <a:ea typeface="THE행복열매" pitchFamily="18" charset="-127"/>
              </a:rPr>
              <a:t>단일 행 함수는 행마다 함수가 적용되어 결과를 반환한다</a:t>
            </a:r>
            <a:r>
              <a:rPr lang="en-US" altLang="ko-KR" sz="1600" dirty="0" smtClean="0">
                <a:latin typeface="THE행복열매" pitchFamily="18" charset="-127"/>
                <a:ea typeface="THE행복열매" pitchFamily="18" charset="-127"/>
              </a:rPr>
              <a:t>. </a:t>
            </a:r>
          </a:p>
          <a:p>
            <a:r>
              <a:rPr lang="ko-KR" altLang="en-US" sz="1600" dirty="0" smtClean="0">
                <a:latin typeface="THE행복열매" pitchFamily="18" charset="-127"/>
                <a:ea typeface="THE행복열매" pitchFamily="18" charset="-127"/>
              </a:rPr>
              <a:t>다음과 같이 </a:t>
            </a:r>
            <a:r>
              <a:rPr lang="ko-KR" altLang="en-US" sz="1600" dirty="0" err="1" smtClean="0">
                <a:latin typeface="THE행복열매" pitchFamily="18" charset="-127"/>
                <a:ea typeface="THE행복열매" pitchFamily="18" charset="-127"/>
              </a:rPr>
              <a:t>자료형에</a:t>
            </a:r>
            <a:r>
              <a:rPr lang="ko-KR" altLang="en-US" sz="1600" dirty="0" smtClean="0">
                <a:latin typeface="THE행복열매" pitchFamily="18" charset="-127"/>
                <a:ea typeface="THE행복열매" pitchFamily="18" charset="-127"/>
              </a:rPr>
              <a:t> 따라 분류한다</a:t>
            </a:r>
            <a:r>
              <a:rPr lang="en-US" altLang="ko-KR" sz="1600" dirty="0" smtClean="0">
                <a:latin typeface="THE행복열매" pitchFamily="18" charset="-127"/>
                <a:ea typeface="THE행복열매" pitchFamily="18" charset="-127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9024"/>
              </p:ext>
            </p:extLst>
          </p:nvPr>
        </p:nvGraphicFramePr>
        <p:xfrm>
          <a:off x="899592" y="2420888"/>
          <a:ext cx="6192688" cy="240944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008112"/>
                <a:gridCol w="5184576"/>
              </a:tblGrid>
              <a:tr h="216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 구  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분</a:t>
                      </a:r>
                      <a:endParaRPr lang="ko-KR" altLang="en-US" sz="1500" b="1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 설      명</a:t>
                      </a:r>
                      <a:endParaRPr lang="ko-KR" altLang="en-US" sz="1500" b="1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/>
                </a:tc>
              </a:tr>
              <a:tr h="3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 문자 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함수</a:t>
                      </a:r>
                    </a:p>
                  </a:txBody>
                  <a:tcPr marL="17907" marR="17907" marT="17907" marB="1790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 문자열을 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다른 형태로 변환하여 나타낸다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</a:p>
                  </a:txBody>
                  <a:tcPr marL="17907" marR="17907" marT="17907" marB="17907"/>
                </a:tc>
              </a:tr>
              <a:tr h="3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 숫자 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함수</a:t>
                      </a:r>
                    </a:p>
                  </a:txBody>
                  <a:tcPr marL="17907" marR="17907" marT="17907" marB="1790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 숫자 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값을 다른 형태로 변환하여 나타낸다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</a:p>
                  </a:txBody>
                  <a:tcPr marL="17907" marR="17907" marT="17907" marB="17907"/>
                </a:tc>
              </a:tr>
              <a:tr h="3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 날짜 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함수</a:t>
                      </a:r>
                    </a:p>
                  </a:txBody>
                  <a:tcPr marL="17907" marR="17907" marT="17907" marB="1790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 날짜 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값을 다른 형태로 변환하여 나타낸다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</a:p>
                  </a:txBody>
                  <a:tcPr marL="17907" marR="17907" marT="17907" marB="17907"/>
                </a:tc>
              </a:tr>
              <a:tr h="806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 변환 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함수</a:t>
                      </a:r>
                    </a:p>
                  </a:txBody>
                  <a:tcPr marL="17907" marR="17907" marT="17907" marB="1790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 문자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날짜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, 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숫자 값을 서로 다른 </a:t>
                      </a: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타입으로 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변환하여 나타낸다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</a:p>
                  </a:txBody>
                  <a:tcPr marL="17907" marR="17907" marT="17907" marB="17907"/>
                </a:tc>
              </a:tr>
              <a:tr h="3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 일반 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함수</a:t>
                      </a:r>
                    </a:p>
                  </a:txBody>
                  <a:tcPr marL="17907" marR="17907" marT="17907" marB="17907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 기타 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함수</a:t>
                      </a:r>
                    </a:p>
                  </a:txBody>
                  <a:tcPr marL="17907" marR="17907" marT="17907" marB="17907"/>
                </a:tc>
              </a:tr>
            </a:tbl>
          </a:graphicData>
        </a:graphic>
      </p:graphicFrame>
      <p:sp>
        <p:nvSpPr>
          <p:cNvPr id="924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단일 행 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9572E99-4D88-40E3-BB4A-73073EC9479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48007"/>
              </p:ext>
            </p:extLst>
          </p:nvPr>
        </p:nvGraphicFramePr>
        <p:xfrm>
          <a:off x="395536" y="1700808"/>
          <a:ext cx="8352928" cy="340876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440160"/>
                <a:gridCol w="2376264"/>
                <a:gridCol w="1224136"/>
                <a:gridCol w="3312368"/>
              </a:tblGrid>
              <a:tr h="3745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구 분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설 명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구분</a:t>
                      </a:r>
                      <a:endParaRPr lang="ko-KR" altLang="en-US" sz="15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설명</a:t>
                      </a:r>
                      <a:endParaRPr lang="ko-KR" altLang="en-US" sz="15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175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LOWER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소문자로 변환한다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TRIM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양쪽의 모두의 공백을 없앤다</a:t>
                      </a:r>
                      <a:r>
                        <a:rPr lang="en-US" altLang="ko-KR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UPPER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대문자로 변환한다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LTRIM</a:t>
                      </a:r>
                      <a:endParaRPr lang="ko-KR" altLang="en-US" sz="15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6604" marR="16604" marT="16604" marB="16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문자열 중 왼쪽의 공백을 없앤다</a:t>
                      </a:r>
                      <a:r>
                        <a:rPr lang="en-US" altLang="ko-KR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lang="ko-KR" altLang="en-US" sz="15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6604" marR="16604" marT="16604" marB="16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CONCAT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문자의 값을 연결한다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INSTR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특정 문자의 위치 값을 반환한다</a:t>
                      </a:r>
                      <a:r>
                        <a:rPr lang="en-US" altLang="ko-KR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.(</a:t>
                      </a: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한글 </a:t>
                      </a:r>
                      <a:r>
                        <a:rPr lang="en-US" altLang="ko-KR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1Byte)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SUBSTR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문자를 잘라 추출한다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. (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한글 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1Byte)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INSTRB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특정 문자의 위치 값을 반환한다</a:t>
                      </a:r>
                      <a:r>
                        <a:rPr lang="en-US" altLang="ko-KR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.(</a:t>
                      </a: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한글 </a:t>
                      </a:r>
                      <a:r>
                        <a:rPr lang="en-US" altLang="ko-KR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2Byte) 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SUBSTRING</a:t>
                      </a:r>
                      <a:endParaRPr lang="en-US" sz="15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문자를 잘라 추출한다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. (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한글 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2Byte)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REVERSE</a:t>
                      </a:r>
                      <a:endParaRPr lang="ko-KR" altLang="en-US" sz="1500" dirty="0" smtClean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문자열을 반대로 나열한다</a:t>
                      </a:r>
                      <a:r>
                        <a:rPr lang="en-US" altLang="ko-KR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lang="ko-KR" altLang="en-US" sz="1500" dirty="0" smtClean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LENGTH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문자의 길이를 반환한다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.(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한글 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1Byte)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ASCII</a:t>
                      </a:r>
                    </a:p>
                  </a:txBody>
                  <a:tcPr marL="16604" marR="16604" marT="16604" marB="16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ASCII </a:t>
                      </a: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코드 값을 문자로 변환한다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lang="ko-KR" altLang="en-US" sz="15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6604" marR="16604" marT="16604" marB="16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LEFT,RIGTH,MID</a:t>
                      </a:r>
                      <a:endParaRPr lang="ko-KR" altLang="en-US" sz="15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500" dirty="0" smtClean="0">
                          <a:latin typeface="THE행복열매" pitchFamily="18" charset="-127"/>
                          <a:ea typeface="THE행복열매" pitchFamily="18" charset="-127"/>
                        </a:rPr>
                        <a:t>문자열 추출</a:t>
                      </a:r>
                      <a:endParaRPr lang="ko-KR" altLang="en-US" sz="1500" dirty="0"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REPLACE</a:t>
                      </a:r>
                    </a:p>
                  </a:txBody>
                  <a:tcPr marL="16604" marR="16604" marT="16604" marB="16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문자열에서 특정 문자를 변경한다</a:t>
                      </a:r>
                      <a:r>
                        <a:rPr lang="en-US" altLang="ko-KR" sz="1500" dirty="0"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</a:p>
                  </a:txBody>
                  <a:tcPr marL="16604" marR="16604" marT="16604" marB="166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3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2392AED-2002-4A11-8053-E3AC398A029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628800"/>
            <a:ext cx="7956550" cy="46805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SQL&gt; SELECT '</a:t>
            </a:r>
            <a:r>
              <a:rPr lang="en-US" altLang="ko-KR" sz="1500" dirty="0" err="1" smtClean="0">
                <a:latin typeface="THE행복열매" pitchFamily="18" charset="-127"/>
                <a:ea typeface="THE행복열매" pitchFamily="18" charset="-127"/>
              </a:rPr>
              <a:t>DataBase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', </a:t>
            </a:r>
            <a:r>
              <a:rPr lang="en-US" altLang="ko-KR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LOWER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('</a:t>
            </a:r>
            <a:r>
              <a:rPr lang="en-US" altLang="ko-KR" sz="1500" dirty="0" err="1" smtClean="0">
                <a:latin typeface="THE행복열매" pitchFamily="18" charset="-127"/>
                <a:ea typeface="THE행복열매" pitchFamily="18" charset="-127"/>
              </a:rPr>
              <a:t>DataBase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')  FROM DUAL;</a:t>
            </a:r>
          </a:p>
          <a:p>
            <a:pPr>
              <a:buFont typeface="Wingdings" pitchFamily="2" charset="2"/>
              <a:buChar char="l"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EMP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 테이블에서 부서번호가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101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번인 사원명 모두 소문자로 변환</a:t>
            </a:r>
          </a:p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SELECT ENAME, </a:t>
            </a:r>
            <a:r>
              <a:rPr lang="en-US" altLang="ko-KR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LOWER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(ENAME)  FROM EMP  WHERE ENO=101;</a:t>
            </a:r>
          </a:p>
          <a:p>
            <a:pPr>
              <a:buNone/>
            </a:pPr>
            <a:endParaRPr lang="en-US" altLang="ko-KR" sz="1500" dirty="0">
              <a:solidFill>
                <a:srgbClr val="000000"/>
              </a:solidFill>
              <a:latin typeface="THE행복열매" pitchFamily="18" charset="-127"/>
              <a:ea typeface="THE행복열매" pitchFamily="18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SQL&gt; SELECT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'</a:t>
            </a:r>
            <a:r>
              <a:rPr lang="en-US" altLang="ko-KR" sz="1500" dirty="0" err="1">
                <a:latin typeface="THE행복열매" pitchFamily="18" charset="-127"/>
                <a:ea typeface="THE행복열매" pitchFamily="18" charset="-127"/>
              </a:rPr>
              <a:t>DataBase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', 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UPPER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('</a:t>
            </a:r>
            <a:r>
              <a:rPr lang="en-US" altLang="ko-KR" sz="1500" dirty="0" err="1">
                <a:latin typeface="THE행복열매" pitchFamily="18" charset="-127"/>
                <a:ea typeface="THE행복열매" pitchFamily="18" charset="-127"/>
              </a:rPr>
              <a:t>DataBase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')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  FROM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DUAL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;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이름이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‘LEE'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인 사원을 검색</a:t>
            </a:r>
          </a:p>
          <a:p>
            <a:pPr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SELECT ENO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, ENAME, JOB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  FROM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EMP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  WHERE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JOB=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UPPER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(‘LEE');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SQL&gt; SELECT 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CONCAT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('Data', 'Base')   FROM DUAL;</a:t>
            </a:r>
          </a:p>
          <a:p>
            <a:pPr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SQL&gt; SELECT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LENGTH('</a:t>
            </a:r>
            <a:r>
              <a:rPr lang="en-US" altLang="ko-KR" sz="1500" dirty="0" err="1">
                <a:latin typeface="THE행복열매" pitchFamily="18" charset="-127"/>
                <a:ea typeface="THE행복열매" pitchFamily="18" charset="-127"/>
              </a:rPr>
              <a:t>DataBase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'), LENGTH('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데이터베이스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')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 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FROM DUAL;  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(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한글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1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자가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2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바이트 를 차지한다는 것을 알 수 있다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.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)</a:t>
            </a:r>
            <a:endParaRPr lang="ko-KR" altLang="en-US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None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EMP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테이블에서 부서번호가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101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번인 부서번호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,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이름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,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이름의 길이를 검색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None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SELECT ENO, ENAME, 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LENGTH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(ENAME)  FROM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EMP  WHERE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ENO=101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;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500" dirty="0" smtClean="0">
                <a:solidFill>
                  <a:srgbClr val="000000"/>
                </a:solidFill>
                <a:latin typeface="THE행복열매" pitchFamily="18" charset="-127"/>
                <a:ea typeface="THE행복열매" pitchFamily="18" charset="-127"/>
              </a:rPr>
              <a:t> 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직원 중 이름이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3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글자인 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직원의 이름을 대문자로 출력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None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SELECT ENO, UPPER(ENAME)  FROM EMP  WHERE 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LENGTH(ENAME)=3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1500" dirty="0" smtClean="0">
              <a:solidFill>
                <a:srgbClr val="000000"/>
              </a:solidFill>
              <a:latin typeface="THE행복열매" pitchFamily="18" charset="-127"/>
              <a:ea typeface="THE행복열매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1500" dirty="0" smtClean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F9FBF92-489A-43BD-8589-9596CEEB287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628800"/>
            <a:ext cx="8136904" cy="4464496"/>
          </a:xfrm>
        </p:spPr>
        <p:txBody>
          <a:bodyPr>
            <a:noAutofit/>
          </a:bodyPr>
          <a:lstStyle/>
          <a:p>
            <a:pPr marL="136843"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SQL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&gt; SELECT  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SUBSTR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('</a:t>
            </a:r>
            <a:r>
              <a:rPr lang="en-US" altLang="ko-KR" sz="1500" dirty="0" err="1">
                <a:latin typeface="THE행복열매" pitchFamily="18" charset="-127"/>
                <a:ea typeface="THE행복열매" pitchFamily="18" charset="-127"/>
              </a:rPr>
              <a:t>DataBase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', 1, 3)  FROM DUAL;</a:t>
            </a:r>
          </a:p>
          <a:p>
            <a:pPr marL="136843"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SQL&gt;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SELECT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 </a:t>
            </a:r>
            <a:r>
              <a:rPr lang="en-US" altLang="ko-KR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SUBSTR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('DataBase',-4, 3)  FROM DUAL;</a:t>
            </a:r>
          </a:p>
          <a:p>
            <a:pPr marL="136843">
              <a:buFont typeface="Wingdings" pitchFamily="2" charset="2"/>
              <a:buNone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시작위치 인자 값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: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 음수 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뒤 쪽에서부터 세어서 시작위치를 잡는다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.</a:t>
            </a:r>
            <a:endParaRPr lang="en-US" altLang="ko-KR" sz="1500" dirty="0">
              <a:solidFill>
                <a:srgbClr val="000000"/>
              </a:solidFill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Char char="l"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102</a:t>
            </a:r>
            <a:r>
              <a:rPr lang="ko-KR" altLang="en-US" sz="1500" dirty="0">
                <a:latin typeface="THE행복열매" pitchFamily="18" charset="-127"/>
                <a:ea typeface="THE행복열매" pitchFamily="18" charset="-127"/>
              </a:rPr>
              <a:t>번 부서 사원들의  입사 년도 알아내기</a:t>
            </a:r>
            <a:endParaRPr lang="en-US" altLang="ko-KR" sz="1500" dirty="0">
              <a:solidFill>
                <a:srgbClr val="000000"/>
              </a:solidFill>
              <a:latin typeface="THE행복열매" pitchFamily="18" charset="-127"/>
              <a:ea typeface="THE행복열매" pitchFamily="18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SELECT ENAME, 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SUBSTR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(HIREDATE, 1, 2)  FROM EMP  WHERE ENO=102;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chemeClr val="tx2"/>
                </a:solidFill>
                <a:latin typeface="THE행복열매" pitchFamily="18" charset="-127"/>
                <a:ea typeface="THE행복열매" pitchFamily="18" charset="-127"/>
              </a:rPr>
              <a:t>[</a:t>
            </a:r>
            <a:r>
              <a:rPr lang="ko-KR" altLang="en-US" sz="1500" b="1" dirty="0">
                <a:solidFill>
                  <a:schemeClr val="tx2"/>
                </a:solidFill>
                <a:latin typeface="THE행복열매" pitchFamily="18" charset="-127"/>
                <a:ea typeface="THE행복열매" pitchFamily="18" charset="-127"/>
              </a:rPr>
              <a:t>문제</a:t>
            </a:r>
            <a:r>
              <a:rPr lang="en-US" altLang="ko-KR" sz="1500" b="1" dirty="0">
                <a:solidFill>
                  <a:schemeClr val="tx2"/>
                </a:solidFill>
                <a:latin typeface="THE행복열매" pitchFamily="18" charset="-127"/>
                <a:ea typeface="THE행복열매" pitchFamily="18" charset="-127"/>
              </a:rPr>
              <a:t>]  2005</a:t>
            </a:r>
            <a:r>
              <a:rPr lang="ko-KR" altLang="en-US" sz="1500" b="1" dirty="0">
                <a:solidFill>
                  <a:schemeClr val="tx2"/>
                </a:solidFill>
                <a:latin typeface="THE행복열매" pitchFamily="18" charset="-127"/>
                <a:ea typeface="THE행복열매" pitchFamily="18" charset="-127"/>
              </a:rPr>
              <a:t>년도에 입사한 사원 알아내기</a:t>
            </a:r>
            <a:endParaRPr lang="en-US" altLang="ko-KR" sz="1500" b="1" dirty="0">
              <a:solidFill>
                <a:schemeClr val="tx2"/>
              </a:solidFill>
              <a:latin typeface="THE행복열매" pitchFamily="18" charset="-127"/>
              <a:ea typeface="THE행복열매" pitchFamily="18" charset="-127"/>
            </a:endParaRPr>
          </a:p>
          <a:p>
            <a:pPr marL="136843" lvl="1" indent="0">
              <a:buNone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문자함수</a:t>
            </a:r>
            <a:endParaRPr lang="ko-KR" altLang="en-US" dirty="0"/>
          </a:p>
        </p:txBody>
      </p:sp>
      <p:pic>
        <p:nvPicPr>
          <p:cNvPr id="9" name="Picture 2" descr="D:\오라클\가메 오라클-강의교안\T-00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05064"/>
            <a:ext cx="570257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95F2CD9-41D9-4F41-B156-3E1A910F070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556792"/>
            <a:ext cx="7992888" cy="4674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SQL&gt;SELECT </a:t>
            </a:r>
            <a:r>
              <a:rPr lang="en-US" altLang="ko-KR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INSTR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('</a:t>
            </a:r>
            <a:r>
              <a:rPr lang="en-US" altLang="ko-KR" sz="1500" dirty="0" err="1" smtClean="0">
                <a:latin typeface="THE행복열매" pitchFamily="18" charset="-127"/>
                <a:ea typeface="THE행복열매" pitchFamily="18" charset="-127"/>
              </a:rPr>
              <a:t>DataBase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', 'B')   FROM DUAL;</a:t>
            </a:r>
          </a:p>
          <a:p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103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번 부서 소속 사원이름에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O</a:t>
            </a:r>
            <a:r>
              <a:rPr lang="ko-KR" altLang="en-US" sz="1500" dirty="0" smtClean="0">
                <a:latin typeface="THE행복열매" pitchFamily="18" charset="-127"/>
                <a:ea typeface="THE행복열매" pitchFamily="18" charset="-127"/>
              </a:rPr>
              <a:t>가 어디에 위치하는지 알려주는 </a:t>
            </a:r>
            <a:r>
              <a:rPr lang="ko-KR" altLang="en-US" sz="1500" dirty="0" err="1" smtClean="0">
                <a:latin typeface="THE행복열매" pitchFamily="18" charset="-127"/>
                <a:ea typeface="THE행복열매" pitchFamily="18" charset="-127"/>
              </a:rPr>
              <a:t>쿼리문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marL="0" indent="0"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SELECT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E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NO, ENAME, </a:t>
            </a:r>
            <a:r>
              <a:rPr lang="en-US" altLang="ko-KR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INSTR(ENAME, ‘O') 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FROM EMP  WHERE ENO=103;</a:t>
            </a:r>
          </a:p>
          <a:p>
            <a:pPr>
              <a:buFont typeface="THE행복열매" pitchFamily="18" charset="-127"/>
              <a:buChar char="~"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INSTR(</a:t>
            </a:r>
            <a:r>
              <a:rPr lang="ko-KR" altLang="en-US" sz="1500" i="1" dirty="0">
                <a:latin typeface="THE행복열매" pitchFamily="18" charset="-127"/>
                <a:ea typeface="THE행복열매" pitchFamily="18" charset="-127"/>
              </a:rPr>
              <a:t>대상</a:t>
            </a:r>
            <a:r>
              <a:rPr lang="en-US" altLang="ko-KR" sz="1500" i="1" dirty="0">
                <a:latin typeface="THE행복열매" pitchFamily="18" charset="-127"/>
                <a:ea typeface="THE행복열매" pitchFamily="18" charset="-127"/>
              </a:rPr>
              <a:t>,</a:t>
            </a:r>
            <a:r>
              <a:rPr lang="ko-KR" altLang="en-US" sz="1500" i="1" dirty="0">
                <a:latin typeface="THE행복열매" pitchFamily="18" charset="-127"/>
                <a:ea typeface="THE행복열매" pitchFamily="18" charset="-127"/>
              </a:rPr>
              <a:t>찾을 글자</a:t>
            </a:r>
            <a:r>
              <a:rPr lang="en-US" altLang="ko-KR" sz="1500" i="1" dirty="0">
                <a:latin typeface="THE행복열매" pitchFamily="18" charset="-127"/>
                <a:ea typeface="THE행복열매" pitchFamily="18" charset="-127"/>
              </a:rPr>
              <a:t>,</a:t>
            </a:r>
            <a:r>
              <a:rPr lang="ko-KR" altLang="en-US" sz="1500" i="1" dirty="0">
                <a:latin typeface="THE행복열매" pitchFamily="18" charset="-127"/>
                <a:ea typeface="THE행복열매" pitchFamily="18" charset="-127"/>
              </a:rPr>
              <a:t>시작위치</a:t>
            </a:r>
            <a:r>
              <a:rPr lang="en-US" altLang="ko-KR" sz="1500" i="1" dirty="0">
                <a:latin typeface="THE행복열매" pitchFamily="18" charset="-127"/>
                <a:ea typeface="THE행복열매" pitchFamily="18" charset="-127"/>
              </a:rPr>
              <a:t>,</a:t>
            </a:r>
            <a:r>
              <a:rPr lang="ko-KR" altLang="en-US" sz="1500" i="1" dirty="0">
                <a:latin typeface="THE행복열매" pitchFamily="18" charset="-127"/>
                <a:ea typeface="THE행복열매" pitchFamily="18" charset="-127"/>
              </a:rPr>
              <a:t>몇 번째 발견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) </a:t>
            </a:r>
          </a:p>
          <a:p>
            <a:pPr>
              <a:buFont typeface="THE행복열매" pitchFamily="18" charset="-127"/>
              <a:buChar char="~"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INSTR('</a:t>
            </a:r>
            <a:r>
              <a:rPr lang="en-US" altLang="ko-KR" sz="1500" dirty="0" err="1">
                <a:latin typeface="THE행복열매" pitchFamily="18" charset="-127"/>
                <a:ea typeface="THE행복열매" pitchFamily="18" charset="-127"/>
              </a:rPr>
              <a:t>DataBase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', 'a') </a:t>
            </a:r>
          </a:p>
          <a:p>
            <a:pPr>
              <a:buFont typeface="THE행복열매" pitchFamily="18" charset="-127"/>
              <a:buChar char="~"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INSTR('</a:t>
            </a:r>
            <a:r>
              <a:rPr lang="en-US" altLang="ko-KR" sz="1500" dirty="0" err="1">
                <a:latin typeface="THE행복열매" pitchFamily="18" charset="-127"/>
                <a:ea typeface="THE행복열매" pitchFamily="18" charset="-127"/>
              </a:rPr>
              <a:t>DataBase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', 'a', 3, 1) </a:t>
            </a:r>
          </a:p>
          <a:p>
            <a:pPr>
              <a:buFont typeface="THE행복열매" pitchFamily="18" charset="-127"/>
              <a:buChar char="~"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INSTR('</a:t>
            </a:r>
            <a:r>
              <a:rPr lang="en-US" altLang="ko-KR" sz="1500" dirty="0" err="1">
                <a:latin typeface="THE행복열매" pitchFamily="18" charset="-127"/>
                <a:ea typeface="THE행복열매" pitchFamily="18" charset="-127"/>
              </a:rPr>
              <a:t>DataBase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', 'a', 3, 2) </a:t>
            </a:r>
          </a:p>
          <a:p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>
              <a:buNone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endParaRPr lang="ko-KR" altLang="en-US" sz="1500" b="1" dirty="0" smtClean="0">
              <a:latin typeface="THE행복열매" pitchFamily="18" charset="-127"/>
              <a:ea typeface="THE행복열매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1500" dirty="0" smtClean="0">
              <a:solidFill>
                <a:srgbClr val="000000"/>
              </a:solidFill>
              <a:latin typeface="THE행복열매" pitchFamily="18" charset="-127"/>
              <a:ea typeface="THE행복열매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THE행복열매" pitchFamily="18" charset="-127"/>
                <a:ea typeface="THE행복열매" pitchFamily="18" charset="-127"/>
              </a:rPr>
              <a:t>     </a:t>
            </a:r>
          </a:p>
          <a:p>
            <a:pPr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SQL&gt; SELECT   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TRIM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(‘   </a:t>
            </a:r>
            <a:r>
              <a:rPr lang="en-US" altLang="ko-KR" sz="1500" dirty="0" err="1">
                <a:latin typeface="THE행복열매" pitchFamily="18" charset="-127"/>
                <a:ea typeface="THE행복열매" pitchFamily="18" charset="-127"/>
              </a:rPr>
              <a:t>DataBase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 programing    ')   FROM DUAL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;</a:t>
            </a:r>
          </a:p>
          <a:p>
            <a:pPr>
              <a:buNone/>
            </a:pPr>
            <a:r>
              <a:rPr lang="ko-KR" altLang="en-US" sz="1500" dirty="0" smtClean="0">
                <a:solidFill>
                  <a:srgbClr val="000000"/>
                </a:solidFill>
                <a:latin typeface="THE행복열매" pitchFamily="18" charset="-127"/>
                <a:ea typeface="THE행복열매" pitchFamily="18" charset="-127"/>
              </a:rPr>
              <a:t>이름이 </a:t>
            </a:r>
            <a:r>
              <a:rPr lang="en-US" altLang="ko-KR" sz="1500" dirty="0" smtClean="0">
                <a:solidFill>
                  <a:srgbClr val="000000"/>
                </a:solidFill>
                <a:latin typeface="THE행복열매" pitchFamily="18" charset="-127"/>
                <a:ea typeface="THE행복열매" pitchFamily="18" charset="-127"/>
              </a:rPr>
              <a:t>LEE</a:t>
            </a:r>
            <a:r>
              <a:rPr lang="ko-KR" altLang="en-US" sz="1500" dirty="0" smtClean="0">
                <a:solidFill>
                  <a:srgbClr val="000000"/>
                </a:solidFill>
                <a:latin typeface="THE행복열매" pitchFamily="18" charset="-127"/>
                <a:ea typeface="THE행복열매" pitchFamily="18" charset="-127"/>
              </a:rPr>
              <a:t>인 사원 중 </a:t>
            </a:r>
            <a:endParaRPr lang="en-US" altLang="ko-KR" sz="1500" dirty="0">
              <a:solidFill>
                <a:srgbClr val="000000"/>
              </a:solidFill>
              <a:latin typeface="THE행복열매" pitchFamily="18" charset="-127"/>
              <a:ea typeface="THE행복열매" pitchFamily="18" charset="-127"/>
            </a:endParaRPr>
          </a:p>
          <a:p>
            <a:pPr>
              <a:buNone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SELECT ENAME, 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TRIM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('S' FROM ENAME), </a:t>
            </a:r>
            <a:r>
              <a:rPr lang="en-US" altLang="ko-KR" sz="1500" dirty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TRIM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('H' FROM 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ENAME)  FROM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EMP WHERE ENAME = ‘LEE';</a:t>
            </a:r>
          </a:p>
          <a:p>
            <a:pPr>
              <a:buNone/>
            </a:pP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 * </a:t>
            </a:r>
            <a:r>
              <a:rPr lang="ko-KR" altLang="en-US" sz="1500" b="1" dirty="0">
                <a:latin typeface="THE행복열매" pitchFamily="18" charset="-127"/>
                <a:ea typeface="THE행복열매" pitchFamily="18" charset="-127"/>
              </a:rPr>
              <a:t>주로 문자열에서 공백 제거에 많이 사용된다</a:t>
            </a:r>
            <a:endParaRPr lang="en-US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7" name="Picture 2" descr="D:\오라클\가메 오라클-강의교안\T-00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717032"/>
            <a:ext cx="4565807" cy="79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9E93139-9733-4FF7-8E0B-9FCA39678B5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279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숫자함수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93567"/>
              </p:ext>
            </p:extLst>
          </p:nvPr>
        </p:nvGraphicFramePr>
        <p:xfrm>
          <a:off x="611560" y="1772816"/>
          <a:ext cx="7272808" cy="3748926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440160"/>
                <a:gridCol w="583264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구 분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설 명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734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절댓값을 계산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ABS(-4.5) =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CEIL(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숫자보다 크거나 같은 최소의 정수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CEIL(4.1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FLOOR(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숫자보다 작거나 같은 최소의 정수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FLOOR(4.1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ROUND(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반올림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반올림 기준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자릿수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ROUND(5.36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LOG(n,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자연로그 값을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LOG(10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2.30259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4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n)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제곱 값을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POWER(2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3)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4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숫자의 제곱근 값을 계산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숫자는 양수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ex)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SQRT(9.0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4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숫자가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음수면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-1, 0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양수면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ex) SIGN(3.45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=</a:t>
                      </a: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B90D391-6A61-4242-BDF6-92FA21BAC93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6845" y="1484784"/>
            <a:ext cx="8390310" cy="44644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SQL&gt; SELECT </a:t>
            </a:r>
            <a:r>
              <a:rPr lang="en-US" altLang="ko-KR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ABS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 (-15)  FROM DUAL;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 ABS(-78), ABS(+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78) FROM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Dual;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ROUND(4.875,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FROM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Dual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SQL&gt; SELECT </a:t>
            </a:r>
            <a:r>
              <a:rPr lang="en-US" altLang="ko-KR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FLOOR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 (34.5678) FROM DUAL;</a:t>
            </a:r>
          </a:p>
          <a:p>
            <a:pPr>
              <a:buNone/>
            </a:pP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SQL&gt; SELECT  </a:t>
            </a:r>
            <a:r>
              <a:rPr lang="en-US" altLang="ko-KR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TRUNCATE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(12.345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, 2),  </a:t>
            </a:r>
            <a:r>
              <a:rPr lang="en-US" altLang="ko-KR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TRUNCATE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(34.567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, 0), </a:t>
            </a:r>
            <a:r>
              <a:rPr lang="en-US" altLang="ko-KR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TRUNCATE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(56.789), </a:t>
            </a:r>
          </a:p>
          <a:p>
            <a:pPr>
              <a:buNone/>
            </a:pPr>
            <a:r>
              <a:rPr lang="en-US" altLang="ko-KR" sz="1500" dirty="0" smtClean="0">
                <a:solidFill>
                  <a:srgbClr val="FF0000"/>
                </a:solidFill>
                <a:latin typeface="THE행복열매" pitchFamily="18" charset="-127"/>
                <a:ea typeface="THE행복열매" pitchFamily="18" charset="-127"/>
              </a:rPr>
              <a:t>TRUNCATE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(78.901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, -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1) FROM </a:t>
            </a:r>
            <a:r>
              <a:rPr lang="en-US" altLang="ko-KR" sz="1500" dirty="0">
                <a:latin typeface="THE행복열매" pitchFamily="18" charset="-127"/>
                <a:ea typeface="THE행복열매" pitchFamily="18" charset="-127"/>
              </a:rPr>
              <a:t>DUAL</a:t>
            </a:r>
            <a:r>
              <a:rPr lang="en-US" altLang="ko-KR" sz="1500" dirty="0" smtClean="0">
                <a:latin typeface="THE행복열매" pitchFamily="18" charset="-127"/>
                <a:ea typeface="THE행복열매" pitchFamily="18" charset="-127"/>
              </a:rPr>
              <a:t>;</a:t>
            </a:r>
          </a:p>
          <a:p>
            <a:pPr>
              <a:buNone/>
            </a:pPr>
            <a:r>
              <a:rPr lang="da-DK" altLang="ko-KR" sz="1500" dirty="0" smtClean="0">
                <a:latin typeface="THE행복열매" pitchFamily="18" charset="-127"/>
                <a:ea typeface="THE행복열매" pitchFamily="18" charset="-127"/>
              </a:rPr>
              <a:t>SQL&gt; SELECT </a:t>
            </a:r>
            <a:r>
              <a:rPr lang="da-DK" altLang="ko-KR" sz="1500" dirty="0">
                <a:latin typeface="THE행복열매" pitchFamily="18" charset="-127"/>
                <a:ea typeface="THE행복열매" pitchFamily="18" charset="-127"/>
              </a:rPr>
              <a:t>MOD (34, 2), MOD (34, 5), MOD (34, 7) </a:t>
            </a:r>
            <a:r>
              <a:rPr lang="da-DK" altLang="ko-KR" sz="1500" dirty="0" smtClean="0">
                <a:latin typeface="THE행복열매" pitchFamily="18" charset="-127"/>
                <a:ea typeface="THE행복열매" pitchFamily="18" charset="-127"/>
              </a:rPr>
              <a:t>  FROM </a:t>
            </a:r>
            <a:r>
              <a:rPr lang="da-DK" altLang="ko-KR" sz="1500" dirty="0">
                <a:latin typeface="THE행복열매" pitchFamily="18" charset="-127"/>
                <a:ea typeface="THE행복열매" pitchFamily="18" charset="-127"/>
              </a:rPr>
              <a:t>DUAL</a:t>
            </a:r>
            <a:r>
              <a:rPr lang="da-DK" altLang="ko-KR" sz="1500" dirty="0" smtClean="0">
                <a:latin typeface="THE행복열매" pitchFamily="18" charset="-127"/>
                <a:ea typeface="THE행복열매" pitchFamily="18" charset="-127"/>
              </a:rPr>
              <a:t>;</a:t>
            </a:r>
            <a:endParaRPr lang="da-DK" altLang="ko-KR" sz="1500" dirty="0">
              <a:latin typeface="THE행복열매" pitchFamily="18" charset="-127"/>
              <a:ea typeface="THE행복열매" pitchFamily="18" charset="-127"/>
            </a:endParaRPr>
          </a:p>
          <a:p>
            <a:r>
              <a:rPr lang="en-US" altLang="ko-KR" sz="1500" b="1" dirty="0">
                <a:solidFill>
                  <a:schemeClr val="tx2"/>
                </a:solidFill>
                <a:latin typeface="THE행복열매" pitchFamily="18" charset="-127"/>
                <a:ea typeface="THE행복열매" pitchFamily="18" charset="-127"/>
              </a:rPr>
              <a:t>[</a:t>
            </a:r>
            <a:r>
              <a:rPr lang="ko-KR" altLang="en-US" sz="1500" b="1" dirty="0">
                <a:solidFill>
                  <a:schemeClr val="tx2"/>
                </a:solidFill>
                <a:latin typeface="THE행복열매" pitchFamily="18" charset="-127"/>
                <a:ea typeface="THE행복열매" pitchFamily="18" charset="-127"/>
              </a:rPr>
              <a:t>문제</a:t>
            </a:r>
            <a:r>
              <a:rPr lang="en-US" altLang="ko-KR" sz="1500" b="1" dirty="0">
                <a:solidFill>
                  <a:schemeClr val="tx2"/>
                </a:solidFill>
                <a:latin typeface="THE행복열매" pitchFamily="18" charset="-127"/>
                <a:ea typeface="THE행복열매" pitchFamily="18" charset="-127"/>
              </a:rPr>
              <a:t>] </a:t>
            </a:r>
          </a:p>
          <a:p>
            <a:pPr>
              <a:buNone/>
            </a:pPr>
            <a:r>
              <a:rPr lang="ko-KR" altLang="en-US" sz="1500" b="1" dirty="0" err="1">
                <a:solidFill>
                  <a:schemeClr val="tx2"/>
                </a:solidFill>
                <a:latin typeface="THE행복열매" pitchFamily="18" charset="-127"/>
                <a:ea typeface="THE행복열매" pitchFamily="18" charset="-127"/>
              </a:rPr>
              <a:t>사번이</a:t>
            </a:r>
            <a:r>
              <a:rPr lang="ko-KR" altLang="en-US" sz="1500" b="1" dirty="0">
                <a:solidFill>
                  <a:schemeClr val="tx2"/>
                </a:solidFill>
                <a:latin typeface="THE행복열매" pitchFamily="18" charset="-127"/>
                <a:ea typeface="THE행복열매" pitchFamily="18" charset="-127"/>
              </a:rPr>
              <a:t> 짝수인 사원들의 </a:t>
            </a:r>
            <a:r>
              <a:rPr lang="ko-KR" altLang="en-US" sz="1500" b="1" dirty="0" err="1">
                <a:solidFill>
                  <a:schemeClr val="tx2"/>
                </a:solidFill>
                <a:latin typeface="THE행복열매" pitchFamily="18" charset="-127"/>
                <a:ea typeface="THE행복열매" pitchFamily="18" charset="-127"/>
              </a:rPr>
              <a:t>사번과</a:t>
            </a:r>
            <a:r>
              <a:rPr lang="ko-KR" altLang="en-US" sz="1500" b="1" dirty="0">
                <a:solidFill>
                  <a:schemeClr val="tx2"/>
                </a:solidFill>
                <a:latin typeface="THE행복열매" pitchFamily="18" charset="-127"/>
                <a:ea typeface="THE행복열매" pitchFamily="18" charset="-127"/>
              </a:rPr>
              <a:t> 이름과 직급을 출력하라</a:t>
            </a:r>
            <a:r>
              <a:rPr lang="en-US" altLang="ko-KR" sz="1500" b="1" dirty="0" smtClean="0">
                <a:solidFill>
                  <a:schemeClr val="tx2"/>
                </a:solidFill>
                <a:latin typeface="THE행복열매" pitchFamily="18" charset="-127"/>
                <a:ea typeface="THE행복열매" pitchFamily="18" charset="-127"/>
              </a:rPr>
              <a:t>.</a:t>
            </a: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  <a:p>
            <a:pPr marL="136843">
              <a:buNone/>
            </a:pPr>
            <a:r>
              <a:rPr lang="ko-KR" altLang="en-US" sz="2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고객별 평균 주문 금액을 백 원 단위로 반올림한 값을 구하시오</a:t>
            </a:r>
            <a:r>
              <a:rPr lang="en-US" altLang="ko-KR" sz="2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THE행복열매" pitchFamily="18" charset="-127"/>
                <a:ea typeface="THE행복열매" pitchFamily="18" charset="-127"/>
              </a:rPr>
              <a:t> 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1500" dirty="0" smtClean="0">
              <a:latin typeface="THE행복열매" pitchFamily="18" charset="-127"/>
              <a:ea typeface="THE행복열매" pitchFamily="18" charset="-127"/>
            </a:endParaRPr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00342"/>
              </p:ext>
            </p:extLst>
          </p:nvPr>
        </p:nvGraphicFramePr>
        <p:xfrm>
          <a:off x="467544" y="4509120"/>
          <a:ext cx="8208912" cy="2259791"/>
        </p:xfrm>
        <a:graphic>
          <a:graphicData uri="http://schemas.openxmlformats.org/drawingml/2006/table">
            <a:tbl>
              <a:tblPr/>
              <a:tblGrid>
                <a:gridCol w="1586596"/>
                <a:gridCol w="689825"/>
                <a:gridCol w="5932491"/>
              </a:tblGrid>
              <a:tr h="87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ROUND 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함수 예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결  과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설      명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16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ROUND(35.12,1)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35.1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소수점 이하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2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째 자리에서 반올림하여 소수점 이하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1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째 자리까지 표시한다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ROUND(21.125,2)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21.13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소수점 이하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3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째 자리에서 반올림한다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ROUND(47.51)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48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ROUND(47.51,0)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과 동일한 문장으로 소수점 이하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1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째 </a:t>
                      </a:r>
                      <a:r>
                        <a:rPr kumimoji="0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자리에서반올림한다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kumimoji="0" lang="ko-KR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96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ROUND(834.12,-1)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830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두 번째 </a:t>
                      </a:r>
                      <a:r>
                        <a:rPr kumimoji="0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인자값이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 음수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(-1)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이므로 </a:t>
                      </a:r>
                      <a:r>
                        <a:rPr kumimoji="0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일단위에서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 반올림한다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만약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ROUND(835.12,-1)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이라면 결과는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840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이 된다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9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ROUND(653.54,-2)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700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두 번째 </a:t>
                      </a:r>
                      <a:r>
                        <a:rPr kumimoji="0" lang="ko-KR" alt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인자값이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-2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이므로 십단위에서 반올림한다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만약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ROUND(633.54,-2)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이라면 결과는 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600</a:t>
                      </a:r>
                      <a:r>
                        <a:rPr kumimoji="0" lang="ko-KR" alt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이 된다</a:t>
                      </a: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숫자함수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CBB4105-61B6-4870-9030-E626DC39582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89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 함수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61208"/>
              </p:ext>
            </p:extLst>
          </p:nvPr>
        </p:nvGraphicFramePr>
        <p:xfrm>
          <a:off x="755576" y="1772816"/>
          <a:ext cx="7632848" cy="349781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726017"/>
                <a:gridCol w="4906831"/>
              </a:tblGrid>
              <a:tr h="3801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구 분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latin typeface="THE행복열매" pitchFamily="18" charset="-127"/>
                          <a:ea typeface="THE행복열매" pitchFamily="18" charset="-127"/>
                        </a:rPr>
                        <a:t>설 명</a:t>
                      </a:r>
                    </a:p>
                  </a:txBody>
                  <a:tcPr marL="16604" marR="16604" marT="16604" marB="1660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73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SYSDATE &amp; NOW</a:t>
                      </a:r>
                      <a:endParaRPr lang="en-US" sz="1500" dirty="0">
                        <a:solidFill>
                          <a:srgbClr val="000000"/>
                        </a:solidFill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시스템이 출력하는 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현재 날짜를 반환한다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CURDATE &amp;</a:t>
                      </a:r>
                      <a:r>
                        <a:rPr lang="en-US" sz="1500" baseline="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 CURRENT_DATE</a:t>
                      </a:r>
                      <a:endParaRPr lang="en-US" sz="1500" dirty="0">
                        <a:solidFill>
                          <a:srgbClr val="000000"/>
                        </a:solidFill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현재 날짜 반환</a:t>
                      </a:r>
                      <a:endParaRPr lang="en-US" altLang="ko-KR" sz="1500" dirty="0">
                        <a:solidFill>
                          <a:srgbClr val="000000"/>
                        </a:solidFill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CURTIME &amp; CURRENT_TIME</a:t>
                      </a:r>
                      <a:endParaRPr lang="en-US" sz="1500" dirty="0">
                        <a:solidFill>
                          <a:srgbClr val="000000"/>
                        </a:solidFill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현재 시간 반환</a:t>
                      </a:r>
                      <a:endParaRPr lang="en-US" altLang="ko-KR" sz="1500" dirty="0">
                        <a:solidFill>
                          <a:srgbClr val="000000"/>
                        </a:solidFill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YEAR(</a:t>
                      </a: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날짜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lang="en-US" sz="1500" dirty="0">
                        <a:solidFill>
                          <a:srgbClr val="000000"/>
                        </a:solidFill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날짜의 연도출력</a:t>
                      </a:r>
                      <a:endParaRPr lang="en-US" altLang="ko-KR" sz="1500" dirty="0">
                        <a:solidFill>
                          <a:srgbClr val="000000"/>
                        </a:solidFill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MONTH(</a:t>
                      </a: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날짜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lang="en-US" sz="1500" dirty="0">
                        <a:solidFill>
                          <a:srgbClr val="000000"/>
                        </a:solidFill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날짜의 월 출력</a:t>
                      </a:r>
                      <a:endParaRPr lang="en-US" altLang="ko-KR" sz="1500" dirty="0">
                        <a:solidFill>
                          <a:srgbClr val="000000"/>
                        </a:solidFill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DAYOFWEEK(</a:t>
                      </a: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날짜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lang="en-US" sz="1500" dirty="0">
                        <a:solidFill>
                          <a:srgbClr val="000000"/>
                        </a:solidFill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날짜의 요일 확인</a:t>
                      </a:r>
                      <a:endParaRPr lang="en-US" altLang="ko-KR" sz="1500" dirty="0">
                        <a:solidFill>
                          <a:srgbClr val="000000"/>
                        </a:solidFill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DATE_FORMAT(</a:t>
                      </a: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날짜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,</a:t>
                      </a: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형식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)</a:t>
                      </a:r>
                      <a:endParaRPr lang="en-US" sz="1500" dirty="0">
                        <a:solidFill>
                          <a:srgbClr val="000000"/>
                        </a:solidFill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날짜를 형식에 맞게 출력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THE행복열매" pitchFamily="18" charset="-127"/>
                          <a:ea typeface="THE행복열매" pitchFamily="18" charset="-127"/>
                        </a:rPr>
                        <a:t>.</a:t>
                      </a:r>
                      <a:endParaRPr lang="en-US" altLang="ko-KR" sz="1500" dirty="0">
                        <a:solidFill>
                          <a:srgbClr val="000000"/>
                        </a:solidFill>
                        <a:latin typeface="THE행복열매" pitchFamily="18" charset="-127"/>
                        <a:ea typeface="THE행복열매" pitchFamily="18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2126</TotalTime>
  <Words>1227</Words>
  <Application>Microsoft Office PowerPoint</Application>
  <PresentationFormat>화면 슬라이드 쇼(4:3)</PresentationFormat>
  <Paragraphs>247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중앙</vt:lpstr>
      <vt:lpstr>SQL 함수</vt:lpstr>
      <vt:lpstr>단일 행 함수</vt:lpstr>
      <vt:lpstr>문자함수</vt:lpstr>
      <vt:lpstr>문자함수</vt:lpstr>
      <vt:lpstr>문자함수</vt:lpstr>
      <vt:lpstr>문자함수</vt:lpstr>
      <vt:lpstr>숫자함수</vt:lpstr>
      <vt:lpstr>숫자함수</vt:lpstr>
      <vt:lpstr>날짜 함수</vt:lpstr>
      <vt:lpstr>그룹함수</vt:lpstr>
      <vt:lpstr>그룹함수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SQL 함수</dc:title>
  <dc:creator>USER</dc:creator>
  <cp:lastModifiedBy>Windows 사용자</cp:lastModifiedBy>
  <cp:revision>67</cp:revision>
  <dcterms:created xsi:type="dcterms:W3CDTF">2012-04-30T09:48:42Z</dcterms:created>
  <dcterms:modified xsi:type="dcterms:W3CDTF">2020-01-16T23:46:12Z</dcterms:modified>
</cp:coreProperties>
</file>