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4" r:id="rId9"/>
    <p:sldId id="263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77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6" autoAdjust="0"/>
    <p:restoredTop sz="94660"/>
  </p:normalViewPr>
  <p:slideViewPr>
    <p:cSldViewPr>
      <p:cViewPr varScale="1">
        <p:scale>
          <a:sx n="92" d="100"/>
          <a:sy n="92" d="100"/>
        </p:scale>
        <p:origin x="-8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2297081"/>
            <a:ext cx="215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{ (a, b), (b, c) }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883803" y="2585790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39987" y="228938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{ A, B }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35831" y="21271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n*</a:t>
            </a:r>
            <a:endParaRPr lang="ko-KR" altLang="en-US" sz="2400" dirty="0"/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2303748" y="2848915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688" y="3280963"/>
            <a:ext cx="1080120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node</a:t>
            </a:r>
          </a:p>
          <a:p>
            <a:r>
              <a:rPr lang="ko-KR" altLang="en-US" sz="1100" dirty="0" smtClean="0"/>
              <a:t>센서</a:t>
            </a:r>
            <a:endParaRPr lang="en-US" altLang="ko-KR" sz="1100" dirty="0" smtClean="0"/>
          </a:p>
          <a:p>
            <a:r>
              <a:rPr lang="ko-KR" altLang="en-US" sz="1100" dirty="0" smtClean="0"/>
              <a:t>소문자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4023" y="3246752"/>
            <a:ext cx="1512168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node</a:t>
            </a:r>
          </a:p>
          <a:p>
            <a:r>
              <a:rPr lang="ko-KR" altLang="en-US" sz="1100" dirty="0" smtClean="0"/>
              <a:t>의</a:t>
            </a:r>
            <a:r>
              <a:rPr lang="ko-KR" altLang="en-US" sz="1100" dirty="0"/>
              <a:t>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초점</a:t>
            </a:r>
            <a:endParaRPr lang="en-US" altLang="ko-KR" sz="1100" dirty="0" smtClean="0"/>
          </a:p>
          <a:p>
            <a:r>
              <a:rPr lang="ko-KR" altLang="en-US" sz="1100" dirty="0" smtClean="0"/>
              <a:t>대문자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H="1" flipV="1">
            <a:off x="6156176" y="2843874"/>
            <a:ext cx="463931" cy="4028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3902" y="904244"/>
            <a:ext cx="2164361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connection node</a:t>
            </a:r>
          </a:p>
          <a:p>
            <a:r>
              <a:rPr lang="ko-KR" altLang="en-US" sz="1100" dirty="0" smtClean="0"/>
              <a:t>연결</a:t>
            </a:r>
            <a:endParaRPr lang="en-US" altLang="ko-KR" sz="1100" dirty="0" smtClean="0"/>
          </a:p>
          <a:p>
            <a:r>
              <a:rPr lang="en-US" altLang="ko-KR" sz="1100" dirty="0" smtClean="0"/>
              <a:t>n + integer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4783902" y="1504408"/>
            <a:ext cx="1082181" cy="6227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3462" y="4509120"/>
            <a:ext cx="7348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 ) </a:t>
            </a:r>
            <a:r>
              <a:rPr lang="ko-KR" altLang="ko-KR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같은 시간과 공간 있는 </a:t>
            </a:r>
            <a:r>
              <a:rPr lang="en-US" altLang="ko-KR" sz="1000" dirty="0" smtClean="0"/>
              <a:t>input node</a:t>
            </a:r>
            <a:r>
              <a:rPr lang="ko-KR" altLang="en-US" sz="1000" dirty="0" smtClean="0"/>
              <a:t>의 묶음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{ </a:t>
            </a:r>
            <a:r>
              <a:rPr lang="en-US" altLang="ko-KR" sz="1000" dirty="0"/>
              <a:t>} </a:t>
            </a:r>
            <a:r>
              <a:rPr lang="ko-KR" altLang="ko-KR" sz="1000" dirty="0"/>
              <a:t>는</a:t>
            </a:r>
            <a:r>
              <a:rPr lang="en-US" altLang="ko-KR" sz="1000" dirty="0"/>
              <a:t> </a:t>
            </a:r>
            <a:r>
              <a:rPr lang="ko-KR" altLang="ko-KR" sz="1000" dirty="0" smtClean="0"/>
              <a:t>사건</a:t>
            </a:r>
            <a:r>
              <a:rPr lang="ko-KR" altLang="en-US" sz="1000" dirty="0" smtClean="0"/>
              <a:t>들</a:t>
            </a:r>
            <a:r>
              <a:rPr lang="ko-KR" altLang="ko-KR" sz="1000" dirty="0" smtClean="0"/>
              <a:t>의</a:t>
            </a:r>
            <a:r>
              <a:rPr lang="en-US" altLang="ko-KR" sz="1000" dirty="0" smtClean="0"/>
              <a:t> </a:t>
            </a:r>
            <a:r>
              <a:rPr lang="ko-KR" altLang="ko-KR" sz="1000" dirty="0" smtClean="0"/>
              <a:t>묶음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5821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1184" y="2249288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134" y="22779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5668722" y="1851898"/>
            <a:ext cx="325432" cy="426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166024" y="1851898"/>
            <a:ext cx="714180" cy="397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0204" y="1605677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stCxn id="16" idx="0"/>
          </p:cNvCxnSpPr>
          <p:nvPr/>
        </p:nvCxnSpPr>
        <p:spPr>
          <a:xfrm flipH="1" flipV="1">
            <a:off x="6072991" y="1851899"/>
            <a:ext cx="261236" cy="39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4167" y="8554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246182" y="1851899"/>
            <a:ext cx="583436" cy="39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151" y="859844"/>
            <a:ext cx="1945617" cy="48628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ko-KR" sz="1000" dirty="0"/>
              <a:t>&lt; 색 </a:t>
            </a:r>
            <a:r>
              <a:rPr lang="en-US" altLang="ko-KR" sz="1000" dirty="0"/>
              <a:t>a </a:t>
            </a:r>
            <a:r>
              <a:rPr lang="ko-KR" altLang="ko-KR" sz="1000" dirty="0"/>
              <a:t>&gt;</a:t>
            </a:r>
          </a:p>
          <a:p>
            <a:r>
              <a:rPr lang="ko-KR" altLang="ko-KR" sz="1000" dirty="0"/>
              <a:t>a1 - 빨간색</a:t>
            </a:r>
          </a:p>
          <a:p>
            <a:r>
              <a:rPr lang="en-US" altLang="ko-KR" sz="1000" dirty="0"/>
              <a:t>a2 - </a:t>
            </a:r>
            <a:r>
              <a:rPr lang="ko-KR" altLang="ko-KR" sz="1000" dirty="0"/>
              <a:t>주황색</a:t>
            </a:r>
          </a:p>
          <a:p>
            <a:r>
              <a:rPr lang="ko-KR" altLang="ko-KR" sz="1000" dirty="0"/>
              <a:t>a3 - 노란색</a:t>
            </a:r>
          </a:p>
          <a:p>
            <a:r>
              <a:rPr lang="ko-KR" altLang="ko-KR" sz="1000" dirty="0"/>
              <a:t>a</a:t>
            </a:r>
            <a:r>
              <a:rPr lang="en-US" altLang="ko-KR" sz="1000" dirty="0"/>
              <a:t>4</a:t>
            </a:r>
            <a:r>
              <a:rPr lang="ko-KR" altLang="ko-KR" sz="1000" dirty="0"/>
              <a:t> - 초록색</a:t>
            </a:r>
          </a:p>
          <a:p>
            <a:r>
              <a:rPr lang="ko-KR" altLang="ko-KR" sz="1000" dirty="0"/>
              <a:t> </a:t>
            </a:r>
          </a:p>
          <a:p>
            <a:r>
              <a:rPr lang="ko-KR" altLang="ko-KR" sz="1000" dirty="0"/>
              <a:t>&lt; 크기 </a:t>
            </a:r>
            <a:r>
              <a:rPr lang="en-US" altLang="ko-KR" sz="1000" dirty="0"/>
              <a:t>b </a:t>
            </a:r>
            <a:r>
              <a:rPr lang="ko-KR" altLang="ko-KR" sz="1000" dirty="0"/>
              <a:t>&gt;</a:t>
            </a:r>
          </a:p>
          <a:p>
            <a:r>
              <a:rPr lang="ko-KR" altLang="ko-KR" sz="1000" dirty="0"/>
              <a:t>b1 - 작은</a:t>
            </a:r>
          </a:p>
          <a:p>
            <a:r>
              <a:rPr lang="ko-KR" altLang="ko-KR" sz="1000" dirty="0"/>
              <a:t>b2 - 보통</a:t>
            </a:r>
          </a:p>
          <a:p>
            <a:r>
              <a:rPr lang="ko-KR" altLang="ko-KR" sz="1000" dirty="0"/>
              <a:t>b3 - 큰</a:t>
            </a:r>
          </a:p>
          <a:p>
            <a:r>
              <a:rPr lang="en-US" altLang="ko-KR" sz="1000" dirty="0"/>
              <a:t>b4 - </a:t>
            </a:r>
            <a:r>
              <a:rPr lang="ko-KR" altLang="ko-KR" sz="1000" dirty="0"/>
              <a:t>아주</a:t>
            </a:r>
            <a:r>
              <a:rPr lang="en-US" altLang="ko-KR" sz="1000" dirty="0"/>
              <a:t> </a:t>
            </a:r>
            <a:r>
              <a:rPr lang="ko-KR" altLang="ko-KR" sz="1000" dirty="0"/>
              <a:t>큰</a:t>
            </a:r>
          </a:p>
          <a:p>
            <a:r>
              <a:rPr lang="ko-KR" altLang="ko-KR" sz="1000" dirty="0"/>
              <a:t> </a:t>
            </a:r>
          </a:p>
          <a:p>
            <a:r>
              <a:rPr lang="ko-KR" altLang="ko-KR" sz="1000" dirty="0"/>
              <a:t>&lt; 모양 </a:t>
            </a:r>
            <a:r>
              <a:rPr lang="en-US" altLang="ko-KR" sz="1000" dirty="0"/>
              <a:t>c </a:t>
            </a:r>
            <a:r>
              <a:rPr lang="ko-KR" altLang="ko-KR" sz="1000" dirty="0"/>
              <a:t>&gt;</a:t>
            </a:r>
          </a:p>
          <a:p>
            <a:r>
              <a:rPr lang="ko-KR" altLang="ko-KR" sz="1000" dirty="0"/>
              <a:t>c1 - 둥근 모양</a:t>
            </a:r>
          </a:p>
          <a:p>
            <a:r>
              <a:rPr lang="ko-KR" altLang="ko-KR" sz="1000" dirty="0"/>
              <a:t>c2 - 약간</a:t>
            </a:r>
            <a:r>
              <a:rPr lang="en-US" altLang="ko-KR" sz="1000" dirty="0"/>
              <a:t> </a:t>
            </a:r>
            <a:r>
              <a:rPr lang="ko-KR" altLang="ko-KR" sz="1000" dirty="0"/>
              <a:t>둥근</a:t>
            </a:r>
            <a:r>
              <a:rPr lang="en-US" altLang="ko-KR" sz="1000" dirty="0"/>
              <a:t> </a:t>
            </a:r>
            <a:r>
              <a:rPr lang="ko-KR" altLang="ko-KR" sz="1000" dirty="0"/>
              <a:t>모양</a:t>
            </a:r>
          </a:p>
          <a:p>
            <a:r>
              <a:rPr lang="en-US" altLang="ko-KR" sz="1000" dirty="0"/>
              <a:t>c3 - </a:t>
            </a:r>
            <a:r>
              <a:rPr lang="ko-KR" altLang="ko-KR" sz="1000" dirty="0"/>
              <a:t>길쭉한 모양</a:t>
            </a:r>
          </a:p>
          <a:p>
            <a:r>
              <a:rPr lang="ko-KR" altLang="ko-KR" sz="1000" dirty="0"/>
              <a:t> </a:t>
            </a:r>
          </a:p>
          <a:p>
            <a:r>
              <a:rPr lang="ko-KR" altLang="ko-KR" sz="1000" dirty="0"/>
              <a:t>&lt; 무늬 </a:t>
            </a:r>
            <a:r>
              <a:rPr lang="en-US" altLang="ko-KR" sz="1000" dirty="0"/>
              <a:t>d </a:t>
            </a:r>
            <a:r>
              <a:rPr lang="ko-KR" altLang="ko-KR" sz="1000" dirty="0"/>
              <a:t>&gt;</a:t>
            </a:r>
          </a:p>
          <a:p>
            <a:r>
              <a:rPr lang="ko-KR" altLang="ko-KR" sz="1000" dirty="0"/>
              <a:t>d1 - 단색</a:t>
            </a:r>
          </a:p>
          <a:p>
            <a:r>
              <a:rPr lang="ko-KR" altLang="ko-KR" sz="1000" dirty="0"/>
              <a:t>d2 - 줄무늬</a:t>
            </a:r>
          </a:p>
          <a:p>
            <a:r>
              <a:rPr lang="ko-KR" altLang="ko-KR" sz="1000" dirty="0"/>
              <a:t> </a:t>
            </a:r>
          </a:p>
          <a:p>
            <a:r>
              <a:rPr lang="ko-KR" altLang="ko-KR" sz="1000" dirty="0"/>
              <a:t>A </a:t>
            </a:r>
            <a:r>
              <a:rPr lang="en-US" altLang="ko-KR" sz="1000" dirty="0" smtClean="0"/>
              <a:t>–</a:t>
            </a:r>
            <a:r>
              <a:rPr lang="ko-KR" altLang="ko-KR" sz="1000" dirty="0" smtClean="0"/>
              <a:t> </a:t>
            </a:r>
            <a:r>
              <a:rPr lang="ko-KR" altLang="en-US" sz="1000" dirty="0" smtClean="0"/>
              <a:t>빨간 </a:t>
            </a:r>
            <a:r>
              <a:rPr lang="ko-KR" altLang="ko-KR" sz="1000" dirty="0" smtClean="0"/>
              <a:t>사과</a:t>
            </a:r>
            <a:r>
              <a:rPr lang="en-US" altLang="ko-KR" sz="1000" dirty="0" smtClean="0"/>
              <a:t> </a:t>
            </a:r>
            <a:endParaRPr lang="ko-KR" altLang="ko-KR" sz="1000" dirty="0"/>
          </a:p>
          <a:p>
            <a:r>
              <a:rPr lang="ko-KR" altLang="ko-KR" sz="1000" dirty="0"/>
              <a:t>B </a:t>
            </a:r>
            <a:r>
              <a:rPr lang="en-US" altLang="ko-KR" sz="1000" dirty="0" smtClean="0"/>
              <a:t>–</a:t>
            </a:r>
            <a:r>
              <a:rPr lang="ko-KR" altLang="ko-KR" sz="1000" dirty="0" smtClean="0"/>
              <a:t> 딸기</a:t>
            </a:r>
            <a:endParaRPr lang="en-US" altLang="ko-KR" sz="1000" dirty="0" smtClean="0"/>
          </a:p>
          <a:p>
            <a:r>
              <a:rPr lang="en-US" altLang="ko-KR" sz="1000" dirty="0" smtClean="0"/>
              <a:t>C – </a:t>
            </a:r>
            <a:r>
              <a:rPr lang="ko-KR" altLang="en-US" sz="1000" dirty="0" smtClean="0"/>
              <a:t>초록 사과</a:t>
            </a:r>
            <a:endParaRPr lang="ko-KR" altLang="ko-KR" sz="1000" dirty="0"/>
          </a:p>
          <a:p>
            <a:r>
              <a:rPr lang="en-US" altLang="ko-KR" sz="1000" dirty="0" smtClean="0"/>
              <a:t>D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- 배</a:t>
            </a:r>
          </a:p>
          <a:p>
            <a:r>
              <a:rPr lang="en-US" altLang="ko-KR" sz="1000" dirty="0"/>
              <a:t>E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- 수박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smtClean="0"/>
              <a:t>1 - (a1</a:t>
            </a:r>
            <a:r>
              <a:rPr lang="en-US" altLang="ko-KR" sz="1000" dirty="0"/>
              <a:t>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 smtClean="0"/>
              <a:t>2 - (a1</a:t>
            </a:r>
            <a:r>
              <a:rPr lang="en-US" altLang="ko-KR" sz="1000" dirty="0"/>
              <a:t>, b1, c2, d1} -&gt;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 smtClean="0">
                <a:effectLst/>
              </a:rPr>
              <a:t>3 - (a4, b2, c1, d1) -&gt; C</a:t>
            </a:r>
          </a:p>
          <a:p>
            <a:r>
              <a:rPr lang="en-US" altLang="ko-KR" sz="1000" dirty="0" smtClean="0"/>
              <a:t>4 – (a3, b2, c1, d1) -&gt; D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72991" y="2249288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6941" y="22779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072991" y="1173629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4790" y="5261048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5246" y="5354917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>
            <a:stCxn id="29" idx="0"/>
          </p:cNvCxnSpPr>
          <p:nvPr/>
        </p:nvCxnSpPr>
        <p:spPr>
          <a:xfrm flipV="1">
            <a:off x="4698834" y="4216041"/>
            <a:ext cx="191320" cy="1138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65453" y="4183915"/>
            <a:ext cx="714180" cy="954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9633" y="3937694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33" name="직선 화살표 연결선 32"/>
          <p:cNvCxnSpPr>
            <a:stCxn id="36" idx="0"/>
          </p:cNvCxnSpPr>
          <p:nvPr/>
        </p:nvCxnSpPr>
        <p:spPr>
          <a:xfrm flipH="1" flipV="1">
            <a:off x="4972421" y="4216041"/>
            <a:ext cx="1589871" cy="1440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3596" y="3187417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145611" y="4183917"/>
            <a:ext cx="2679808" cy="954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1056" y="56567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83202" y="5137938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972420" y="3505646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0154" y="53549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41" name="직선 화살표 연결선 40"/>
          <p:cNvCxnSpPr>
            <a:stCxn id="40" idx="0"/>
            <a:endCxn id="43" idx="2"/>
          </p:cNvCxnSpPr>
          <p:nvPr/>
        </p:nvCxnSpPr>
        <p:spPr>
          <a:xfrm flipV="1">
            <a:off x="5163742" y="4216040"/>
            <a:ext cx="2400441" cy="1138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43" idx="1"/>
          </p:cNvCxnSpPr>
          <p:nvPr/>
        </p:nvCxnSpPr>
        <p:spPr>
          <a:xfrm flipV="1">
            <a:off x="4167262" y="4092930"/>
            <a:ext cx="3204134" cy="1291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71396" y="396981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44" name="직선 화살표 연결선 43"/>
          <p:cNvCxnSpPr>
            <a:stCxn id="47" idx="0"/>
          </p:cNvCxnSpPr>
          <p:nvPr/>
        </p:nvCxnSpPr>
        <p:spPr>
          <a:xfrm flipV="1">
            <a:off x="7030528" y="4382610"/>
            <a:ext cx="524861" cy="1267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5359" y="321954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737374" y="4216042"/>
            <a:ext cx="291718" cy="80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69292" y="5649774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564183" y="3537771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63900" y="344990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42869" y="379230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330420" y="1761202"/>
            <a:ext cx="270030" cy="193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55776" y="2735191"/>
            <a:ext cx="1843981" cy="837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6457" y="144297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733925" y="1988841"/>
            <a:ext cx="967425" cy="158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0420" y="69269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701350" y="2735191"/>
            <a:ext cx="1624338" cy="7147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17290" y="36961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173118" y="35730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609244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244" y="36961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34" name="직선 화살표 연결선 33"/>
          <p:cNvCxnSpPr>
            <a:endCxn id="36" idx="2"/>
          </p:cNvCxnSpPr>
          <p:nvPr/>
        </p:nvCxnSpPr>
        <p:spPr>
          <a:xfrm flipV="1">
            <a:off x="4025642" y="1761202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4" idx="3"/>
          </p:cNvCxnSpPr>
          <p:nvPr/>
        </p:nvCxnSpPr>
        <p:spPr>
          <a:xfrm flipV="1">
            <a:off x="4771416" y="1761204"/>
            <a:ext cx="1009389" cy="844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80330" y="15149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71011" y="1761203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94293" y="76470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519569" y="357301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173117" y="1082933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02030" y="1761202"/>
            <a:ext cx="538523" cy="6596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5843" y="248244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340926" y="4284384"/>
            <a:ext cx="6552728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</a:t>
            </a:r>
            <a:r>
              <a:rPr lang="en-US" altLang="ko-KR" sz="1000" dirty="0" smtClean="0"/>
              <a:t>B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a1, d1 -&gt; n3 </a:t>
            </a:r>
            <a:r>
              <a:rPr lang="ko-KR" altLang="en-US" sz="1000" dirty="0" smtClean="0"/>
              <a:t>치환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b2, c1, n3 -&gt; n1 -&gt; A</a:t>
            </a:r>
          </a:p>
          <a:p>
            <a:r>
              <a:rPr lang="en-US" altLang="ko-KR" sz="1000" dirty="0" smtClean="0"/>
              <a:t>b1, c2, n3 -&gt; n2 -&gt; B</a:t>
            </a:r>
            <a:endParaRPr lang="en-US" altLang="ko-KR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5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172949" y="365263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42869" y="379230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330420" y="1761202"/>
            <a:ext cx="270030" cy="193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55776" y="2735191"/>
            <a:ext cx="1843981" cy="837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6457" y="144297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733925" y="1988841"/>
            <a:ext cx="967425" cy="158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0420" y="69269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29" name="직선 화살표 연결선 28"/>
          <p:cNvCxnSpPr>
            <a:endCxn id="54" idx="2"/>
          </p:cNvCxnSpPr>
          <p:nvPr/>
        </p:nvCxnSpPr>
        <p:spPr>
          <a:xfrm flipH="1" flipV="1">
            <a:off x="4578630" y="2728664"/>
            <a:ext cx="1747058" cy="72124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17290" y="36961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173118" y="35730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609244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244" y="36961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34" name="직선 화살표 연결선 33"/>
          <p:cNvCxnSpPr>
            <a:endCxn id="36" idx="2"/>
          </p:cNvCxnSpPr>
          <p:nvPr/>
        </p:nvCxnSpPr>
        <p:spPr>
          <a:xfrm flipV="1">
            <a:off x="4025642" y="1761202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4" idx="0"/>
          </p:cNvCxnSpPr>
          <p:nvPr/>
        </p:nvCxnSpPr>
        <p:spPr>
          <a:xfrm flipV="1">
            <a:off x="4578630" y="1761203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80330" y="15149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71011" y="1761203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94293" y="76470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519569" y="357301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173117" y="1082933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02030" y="1761202"/>
            <a:ext cx="538523" cy="6596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5843" y="248244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340926" y="4284384"/>
            <a:ext cx="6552728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/>
              <a:t>3 – (a4, b2, c1, d1) -&gt; C</a:t>
            </a:r>
            <a:endParaRPr lang="ko-KR" altLang="ko-KR" sz="1000" dirty="0"/>
          </a:p>
          <a:p>
            <a:r>
              <a:rPr lang="en-US" altLang="ko-KR" sz="1000" dirty="0"/>
              <a:t>----------------------------</a:t>
            </a:r>
            <a:br>
              <a:rPr lang="en-US" altLang="ko-KR" sz="1000" dirty="0"/>
            </a:br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B</a:t>
            </a:r>
          </a:p>
          <a:p>
            <a:endParaRPr lang="en-US" altLang="ko-KR" sz="1000" dirty="0"/>
          </a:p>
          <a:p>
            <a:r>
              <a:rPr lang="en-US" altLang="ko-KR" sz="1000" dirty="0"/>
              <a:t>a1, d1 -&gt; n3 </a:t>
            </a:r>
            <a:r>
              <a:rPr lang="ko-KR" altLang="en-US" sz="1000" dirty="0"/>
              <a:t>치환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b2, c1, n3 -&gt; n1 -&gt; A</a:t>
            </a:r>
          </a:p>
          <a:p>
            <a:r>
              <a:rPr lang="en-US" altLang="ko-KR" sz="1000" dirty="0"/>
              <a:t>b1, c2, n3 -&gt; n2 -&gt; B</a:t>
            </a:r>
          </a:p>
          <a:p>
            <a:endParaRPr lang="en-US" altLang="ko-KR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480370" y="59025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45552" y="146476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27875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43978" y="381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1366022" y="1916832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1750400" y="1916832"/>
            <a:ext cx="1392470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1902800" y="1812304"/>
            <a:ext cx="2745468" cy="18403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902800" y="1689194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01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340926" y="4149080"/>
            <a:ext cx="268471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/>
          </a:p>
          <a:p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B</a:t>
            </a:r>
          </a:p>
          <a:p>
            <a:r>
              <a:rPr lang="en-US" altLang="ko-KR" sz="1000" dirty="0"/>
              <a:t>3 – (a4, b2, c1, d1) -&gt; C</a:t>
            </a:r>
            <a:endParaRPr lang="ko-KR" altLang="ko-KR" sz="1000" dirty="0"/>
          </a:p>
          <a:p>
            <a:r>
              <a:rPr lang="en-US" altLang="ko-KR" sz="1000" dirty="0"/>
              <a:t>----------------------------</a:t>
            </a:r>
            <a:br>
              <a:rPr lang="en-US" altLang="ko-KR" sz="1000" dirty="0"/>
            </a:br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B</a:t>
            </a:r>
          </a:p>
          <a:p>
            <a:endParaRPr lang="en-US" altLang="ko-KR" sz="1000" dirty="0"/>
          </a:p>
          <a:p>
            <a:r>
              <a:rPr lang="en-US" altLang="ko-KR" sz="1000" dirty="0"/>
              <a:t>a1, d1 -&gt; n3 </a:t>
            </a:r>
            <a:r>
              <a:rPr lang="ko-KR" altLang="en-US" sz="1000" dirty="0"/>
              <a:t>치환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b2, c1, n3 -&gt; n1 -&gt; A</a:t>
            </a:r>
          </a:p>
          <a:p>
            <a:r>
              <a:rPr lang="en-US" altLang="ko-KR" sz="1000" dirty="0"/>
              <a:t>b1, c2, n3 -&gt; n2 -&gt; B</a:t>
            </a:r>
          </a:p>
          <a:p>
            <a:endParaRPr lang="en-US" altLang="ko-KR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-4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949" y="365263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142869" y="379230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555776" y="2595229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16457" y="144297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330420" y="69269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67" name="직선 화살표 연결선 66"/>
          <p:cNvCxnSpPr>
            <a:endCxn id="80" idx="2"/>
          </p:cNvCxnSpPr>
          <p:nvPr/>
        </p:nvCxnSpPr>
        <p:spPr>
          <a:xfrm flipH="1" flipV="1">
            <a:off x="4771416" y="2595229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17290" y="36961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173118" y="35730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3609244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15244" y="36961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72" name="직선 화살표 연결선 71"/>
          <p:cNvCxnSpPr>
            <a:endCxn id="74" idx="2"/>
          </p:cNvCxnSpPr>
          <p:nvPr/>
        </p:nvCxnSpPr>
        <p:spPr>
          <a:xfrm flipV="1">
            <a:off x="4025642" y="1761202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80" idx="0"/>
          </p:cNvCxnSpPr>
          <p:nvPr/>
        </p:nvCxnSpPr>
        <p:spPr>
          <a:xfrm flipV="1">
            <a:off x="4771416" y="1627768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80330" y="15149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671011" y="1761203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94293" y="76470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519569" y="357301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6173117" y="1082933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3802031" y="1761202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78629" y="234900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480370" y="59025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545552" y="146476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1727875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43978" y="381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1366022" y="1916832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2695421" y="2735191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2843808" y="2667109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1902800" y="1689194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38447" y="4149080"/>
            <a:ext cx="2684716" cy="24006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en-US" altLang="ko-KR" sz="1000" dirty="0" smtClean="0"/>
              <a:t>a1, d1 -&gt; n3</a:t>
            </a:r>
          </a:p>
          <a:p>
            <a:pPr fontAlgn="ctr"/>
            <a:r>
              <a:rPr lang="en-US" altLang="ko-KR" sz="1000" dirty="0" smtClean="0"/>
              <a:t>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1 - </a:t>
            </a:r>
            <a:r>
              <a:rPr lang="en-US" altLang="ko-KR" sz="1000" dirty="0" smtClean="0">
                <a:solidFill>
                  <a:srgbClr val="FF0000"/>
                </a:solidFill>
              </a:rPr>
              <a:t>b2</a:t>
            </a:r>
            <a:r>
              <a:rPr lang="en-US" altLang="ko-KR" sz="1000" dirty="0">
                <a:solidFill>
                  <a:srgbClr val="FF0000"/>
                </a:solidFill>
              </a:rPr>
              <a:t>, c1</a:t>
            </a:r>
            <a:r>
              <a:rPr lang="en-US" altLang="ko-KR" sz="1000" dirty="0"/>
              <a:t>, n3 -&gt; n1 -&gt; A</a:t>
            </a:r>
          </a:p>
          <a:p>
            <a:r>
              <a:rPr lang="en-US" altLang="ko-KR" sz="1000" dirty="0" smtClean="0"/>
              <a:t>2 - b1</a:t>
            </a:r>
            <a:r>
              <a:rPr lang="en-US" altLang="ko-KR" sz="1000" dirty="0"/>
              <a:t>, c2, n3 -&gt; n2 -&gt; B</a:t>
            </a:r>
          </a:p>
          <a:p>
            <a:r>
              <a:rPr lang="en-US" altLang="ko-KR" sz="1000" dirty="0"/>
              <a:t>3 – </a:t>
            </a:r>
            <a:r>
              <a:rPr lang="en-US" altLang="ko-KR" sz="1000" dirty="0" smtClean="0"/>
              <a:t>a4</a:t>
            </a:r>
            <a:r>
              <a:rPr lang="en-US" altLang="ko-KR" sz="1000" dirty="0">
                <a:solidFill>
                  <a:srgbClr val="FF0000"/>
                </a:solidFill>
              </a:rPr>
              <a:t>, b2, c1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d1 </a:t>
            </a:r>
            <a:r>
              <a:rPr lang="en-US" altLang="ko-KR" sz="1000" dirty="0"/>
              <a:t>-&gt; C</a:t>
            </a:r>
            <a:endParaRPr lang="ko-KR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b2, c1 -&gt; n5</a:t>
            </a:r>
          </a:p>
          <a:p>
            <a:r>
              <a:rPr lang="en-US" altLang="ko-KR" sz="1000" dirty="0" smtClean="0"/>
              <a:t>================</a:t>
            </a:r>
          </a:p>
          <a:p>
            <a:r>
              <a:rPr lang="en-US" altLang="ko-KR" sz="1000" dirty="0"/>
              <a:t>a1, d1 -&gt; n3</a:t>
            </a:r>
          </a:p>
          <a:p>
            <a:r>
              <a:rPr lang="en-US" altLang="ko-KR" sz="1000" dirty="0"/>
              <a:t>b2, c1 -&gt; </a:t>
            </a:r>
            <a:r>
              <a:rPr lang="en-US" altLang="ko-KR" sz="1000" dirty="0" smtClean="0"/>
              <a:t>n5</a:t>
            </a:r>
            <a:endParaRPr lang="en-US" altLang="ko-KR" sz="1000" dirty="0"/>
          </a:p>
          <a:p>
            <a:r>
              <a:rPr lang="en-US" altLang="ko-KR" sz="1000" dirty="0"/>
              <a:t>1 </a:t>
            </a:r>
            <a:r>
              <a:rPr lang="en-US" altLang="ko-KR" sz="1000" dirty="0" smtClean="0"/>
              <a:t>– </a:t>
            </a:r>
            <a:r>
              <a:rPr lang="en-US" altLang="ko-KR" sz="1000" dirty="0" smtClean="0">
                <a:solidFill>
                  <a:srgbClr val="FF0000"/>
                </a:solidFill>
              </a:rPr>
              <a:t>n5</a:t>
            </a:r>
            <a:r>
              <a:rPr lang="en-US" altLang="ko-KR" sz="1000" dirty="0" smtClean="0"/>
              <a:t>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n1 -&gt; A</a:t>
            </a:r>
          </a:p>
          <a:p>
            <a:r>
              <a:rPr lang="en-US" altLang="ko-KR" sz="1000" dirty="0"/>
              <a:t>2 - b1, c2,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n2 -&gt; B</a:t>
            </a:r>
          </a:p>
          <a:p>
            <a:r>
              <a:rPr lang="en-US" altLang="ko-KR" sz="1000" dirty="0"/>
              <a:t>3 – a4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dirty="0" smtClean="0">
                <a:solidFill>
                  <a:srgbClr val="FF0000"/>
                </a:solidFill>
              </a:rPr>
              <a:t>n5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d1 -&gt; </a:t>
            </a:r>
            <a:r>
              <a:rPr lang="en-US" altLang="ko-KR" sz="1000" dirty="0" smtClean="0"/>
              <a:t>C</a:t>
            </a:r>
            <a:endParaRPr lang="ko-KR" altLang="ko-KR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458235" y="244643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 flipV="1">
            <a:off x="1727875" y="1761203"/>
            <a:ext cx="814724" cy="6682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2843808" y="1689195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340926" y="4284384"/>
            <a:ext cx="1684694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/>
              <a:t>3 – (a4, b2, c1, d1) -&gt; C</a:t>
            </a:r>
            <a:endParaRPr lang="ko-KR" altLang="ko-KR" sz="1000" dirty="0"/>
          </a:p>
          <a:p>
            <a:r>
              <a:rPr lang="en-US" altLang="ko-KR" sz="1000" dirty="0"/>
              <a:t>4 – (a3, b2, c1, d1) -&gt; </a:t>
            </a:r>
            <a:r>
              <a:rPr lang="en-US" altLang="ko-KR" sz="1000" dirty="0" smtClean="0"/>
              <a:t>D</a:t>
            </a:r>
            <a:endParaRPr lang="ko-KR" altLang="ko-KR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2333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-5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600569" y="365263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0489" y="379230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3983396" y="2595229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44077" y="144297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758040" y="69269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73" name="직선 화살표 연결선 72"/>
          <p:cNvCxnSpPr>
            <a:endCxn id="86" idx="2"/>
          </p:cNvCxnSpPr>
          <p:nvPr/>
        </p:nvCxnSpPr>
        <p:spPr>
          <a:xfrm flipH="1" flipV="1">
            <a:off x="6199036" y="2595229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44910" y="36961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600738" y="35730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5036864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42864" y="36961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78" name="직선 화살표 연결선 77"/>
          <p:cNvCxnSpPr>
            <a:endCxn id="80" idx="2"/>
          </p:cNvCxnSpPr>
          <p:nvPr/>
        </p:nvCxnSpPr>
        <p:spPr>
          <a:xfrm flipV="1">
            <a:off x="5453262" y="1761202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6" idx="0"/>
          </p:cNvCxnSpPr>
          <p:nvPr/>
        </p:nvCxnSpPr>
        <p:spPr>
          <a:xfrm flipV="1">
            <a:off x="6199036" y="1627768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07950" y="15149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7098631" y="1761203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21913" y="76470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947189" y="357301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600737" y="1082933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 flipV="1">
            <a:off x="5229651" y="1761202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06249" y="234900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907990" y="59025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973172" y="146476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3155495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71598" y="381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793642" y="1916832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 flipV="1">
            <a:off x="4123041" y="2735191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 flipV="1">
            <a:off x="4271428" y="2667109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3330420" y="1689194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85855" y="244643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 flipV="1">
            <a:off x="3155495" y="1761203"/>
            <a:ext cx="814724" cy="6682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4271428" y="1689195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60337" y="62793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325519" y="1502447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n6</a:t>
            </a:r>
            <a:endParaRPr lang="en-US" altLang="ko-KR" sz="10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1507842" y="1048604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11092" y="368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a3</a:t>
            </a:r>
            <a:endParaRPr lang="en-US" altLang="ko-KR" sz="1000" dirty="0"/>
          </a:p>
        </p:txBody>
      </p:sp>
      <p:cxnSp>
        <p:nvCxnSpPr>
          <p:cNvPr id="102" name="직선 화살표 연결선 101"/>
          <p:cNvCxnSpPr/>
          <p:nvPr/>
        </p:nvCxnSpPr>
        <p:spPr>
          <a:xfrm flipH="1" flipV="1">
            <a:off x="1619672" y="1952835"/>
            <a:ext cx="180725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1710034" y="1916832"/>
            <a:ext cx="2717951" cy="17724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1710034" y="1761203"/>
            <a:ext cx="4365855" cy="19280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 flipV="1">
            <a:off x="1800397" y="1689195"/>
            <a:ext cx="5867948" cy="18838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57485" y="4281370"/>
            <a:ext cx="471684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a1, d1 -&gt; n3</a:t>
            </a:r>
          </a:p>
          <a:p>
            <a:r>
              <a:rPr lang="en-US" altLang="ko-KR" sz="1000" dirty="0"/>
              <a:t>b2, c1 -&gt; n5</a:t>
            </a:r>
          </a:p>
          <a:p>
            <a:r>
              <a:rPr lang="en-US" altLang="ko-KR" sz="1000" dirty="0"/>
              <a:t>1 – </a:t>
            </a:r>
            <a:r>
              <a:rPr lang="en-US" altLang="ko-KR" sz="1000" dirty="0">
                <a:solidFill>
                  <a:srgbClr val="FF0000"/>
                </a:solidFill>
              </a:rPr>
              <a:t>n5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n1 -&gt; A</a:t>
            </a:r>
          </a:p>
          <a:p>
            <a:r>
              <a:rPr lang="en-US" altLang="ko-KR" sz="1000" dirty="0"/>
              <a:t>2 - b1, c2,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n2 -&gt; B</a:t>
            </a:r>
          </a:p>
          <a:p>
            <a:r>
              <a:rPr lang="en-US" altLang="ko-KR" sz="1000" dirty="0"/>
              <a:t>3 – a4</a:t>
            </a:r>
            <a:r>
              <a:rPr lang="en-US" altLang="ko-KR" sz="1000" dirty="0">
                <a:solidFill>
                  <a:srgbClr val="FF0000"/>
                </a:solidFill>
              </a:rPr>
              <a:t>, n5</a:t>
            </a:r>
            <a:r>
              <a:rPr lang="en-US" altLang="ko-KR" sz="1000" dirty="0"/>
              <a:t>, d1 -&gt; C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05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340926" y="4152094"/>
            <a:ext cx="1684694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1 - (a1, b2, c1, d1) -&gt; A</a:t>
            </a:r>
          </a:p>
          <a:p>
            <a:r>
              <a:rPr lang="ko-KR" altLang="ko-KR" sz="1000" dirty="0"/>
              <a:t>﻿</a:t>
            </a:r>
            <a:r>
              <a:rPr lang="en-US" altLang="ko-KR" sz="1000" dirty="0"/>
              <a:t>2 - (a1, b1, c2, d1} -&gt;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/>
              <a:t>3 – (a4, b2, c1, d1) -&gt; C</a:t>
            </a:r>
            <a:endParaRPr lang="ko-KR" altLang="ko-KR" sz="1000" dirty="0"/>
          </a:p>
          <a:p>
            <a:r>
              <a:rPr lang="en-US" altLang="ko-KR" sz="1000" dirty="0"/>
              <a:t>4 – (a3, b2, c1, d1) -&gt; </a:t>
            </a:r>
            <a:r>
              <a:rPr lang="en-US" altLang="ko-KR" sz="1000" dirty="0" smtClean="0"/>
              <a:t>D</a:t>
            </a:r>
            <a:endParaRPr lang="ko-KR" altLang="ko-KR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2333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</a:t>
            </a:r>
            <a:r>
              <a:rPr lang="en-US" altLang="ko-KR" b="1" dirty="0" smtClean="0"/>
              <a:t>-6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600569" y="365263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0489" y="379230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3983396" y="2595229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44077" y="144297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758040" y="69269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73" name="직선 화살표 연결선 72"/>
          <p:cNvCxnSpPr>
            <a:endCxn id="86" idx="2"/>
          </p:cNvCxnSpPr>
          <p:nvPr/>
        </p:nvCxnSpPr>
        <p:spPr>
          <a:xfrm flipH="1" flipV="1">
            <a:off x="6199036" y="2595229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44910" y="369612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600738" y="357301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5036864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42864" y="369612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78" name="직선 화살표 연결선 77"/>
          <p:cNvCxnSpPr>
            <a:endCxn id="80" idx="2"/>
          </p:cNvCxnSpPr>
          <p:nvPr/>
        </p:nvCxnSpPr>
        <p:spPr>
          <a:xfrm flipV="1">
            <a:off x="5453262" y="1761202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6" idx="0"/>
          </p:cNvCxnSpPr>
          <p:nvPr/>
        </p:nvCxnSpPr>
        <p:spPr>
          <a:xfrm flipV="1">
            <a:off x="6199036" y="1627768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07950" y="15149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7098631" y="1761203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21913" y="76470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37395" y="357301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600737" y="1082933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 flipV="1">
            <a:off x="5229651" y="1761202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06249" y="234900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907990" y="59025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973172" y="146476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3155495" y="101092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71598" y="381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793642" y="1832492"/>
            <a:ext cx="300428" cy="18567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 flipV="1">
            <a:off x="4123041" y="2735191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 flipV="1">
            <a:off x="4271428" y="2667109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85855" y="244643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4271428" y="1689195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60337" y="62793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325519" y="1502447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n6</a:t>
            </a:r>
            <a:endParaRPr lang="en-US" altLang="ko-KR" sz="10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1507842" y="1048604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11092" y="36892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a3</a:t>
            </a:r>
            <a:endParaRPr lang="en-US" altLang="ko-KR" sz="1000" dirty="0"/>
          </a:p>
        </p:txBody>
      </p:sp>
      <p:cxnSp>
        <p:nvCxnSpPr>
          <p:cNvPr id="102" name="직선 화살표 연결선 101"/>
          <p:cNvCxnSpPr/>
          <p:nvPr/>
        </p:nvCxnSpPr>
        <p:spPr>
          <a:xfrm flipH="1" flipV="1">
            <a:off x="1619672" y="1952835"/>
            <a:ext cx="180725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9" idx="1"/>
          </p:cNvCxnSpPr>
          <p:nvPr/>
        </p:nvCxnSpPr>
        <p:spPr>
          <a:xfrm flipH="1" flipV="1">
            <a:off x="1929994" y="1635393"/>
            <a:ext cx="1544171" cy="5648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9" idx="3"/>
          </p:cNvCxnSpPr>
          <p:nvPr/>
        </p:nvCxnSpPr>
        <p:spPr>
          <a:xfrm flipH="1" flipV="1">
            <a:off x="3859738" y="2200217"/>
            <a:ext cx="3741001" cy="1372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57485" y="4149080"/>
            <a:ext cx="2632554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a1, d1 -&gt; n3</a:t>
            </a:r>
          </a:p>
          <a:p>
            <a:r>
              <a:rPr lang="en-US" altLang="ko-KR" sz="1000" dirty="0"/>
              <a:t>b2, c1 -&gt; n5</a:t>
            </a:r>
          </a:p>
          <a:p>
            <a:r>
              <a:rPr lang="en-US" altLang="ko-KR" sz="1000" dirty="0"/>
              <a:t>1 – </a:t>
            </a:r>
            <a:r>
              <a:rPr lang="en-US" altLang="ko-KR" sz="1000" dirty="0">
                <a:solidFill>
                  <a:srgbClr val="FF0000"/>
                </a:solidFill>
              </a:rPr>
              <a:t>n5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n1 -&gt; A</a:t>
            </a:r>
          </a:p>
          <a:p>
            <a:r>
              <a:rPr lang="en-US" altLang="ko-KR" sz="1000" dirty="0"/>
              <a:t>2 - b1, c2,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n2 -&gt; B</a:t>
            </a:r>
          </a:p>
          <a:p>
            <a:r>
              <a:rPr lang="en-US" altLang="ko-KR" sz="1000" dirty="0"/>
              <a:t>3 – a4</a:t>
            </a:r>
            <a:r>
              <a:rPr lang="en-US" altLang="ko-KR" sz="1000" dirty="0">
                <a:solidFill>
                  <a:srgbClr val="FF0000"/>
                </a:solidFill>
              </a:rPr>
              <a:t>, n5</a:t>
            </a:r>
            <a:r>
              <a:rPr lang="en-US" altLang="ko-KR" sz="1000" dirty="0"/>
              <a:t>, d1 -&gt; </a:t>
            </a:r>
            <a:r>
              <a:rPr lang="en-US" altLang="ko-KR" sz="1000" dirty="0" smtClean="0"/>
              <a:t>n4 -&gt; C</a:t>
            </a:r>
          </a:p>
          <a:p>
            <a:r>
              <a:rPr lang="en-US" altLang="ko-KR" sz="1000" dirty="0"/>
              <a:t>4 – (a3, b2, c1, d1) -&gt; </a:t>
            </a:r>
            <a:r>
              <a:rPr lang="en-US" altLang="ko-KR" sz="1000" dirty="0" smtClean="0"/>
              <a:t>n6 -&gt; D</a:t>
            </a:r>
            <a:endParaRPr lang="ko-KR" altLang="ko-KR" sz="1000" dirty="0"/>
          </a:p>
          <a:p>
            <a:r>
              <a:rPr lang="en-US" altLang="ko-KR" sz="1000" dirty="0" smtClean="0"/>
              <a:t>=========================</a:t>
            </a:r>
          </a:p>
          <a:p>
            <a:r>
              <a:rPr lang="en-US" altLang="ko-KR" sz="1000" dirty="0"/>
              <a:t>a1, d1 -&gt; n3</a:t>
            </a:r>
          </a:p>
          <a:p>
            <a:r>
              <a:rPr lang="en-US" altLang="ko-KR" sz="1000" dirty="0"/>
              <a:t>b2, c1 -&gt; </a:t>
            </a:r>
            <a:r>
              <a:rPr lang="en-US" altLang="ko-KR" sz="1000" dirty="0" smtClean="0"/>
              <a:t>n5</a:t>
            </a:r>
          </a:p>
          <a:p>
            <a:r>
              <a:rPr lang="en-US" altLang="ko-KR" sz="1000" dirty="0" smtClean="0"/>
              <a:t>n5, d1 -&gt; n7</a:t>
            </a:r>
            <a:endParaRPr lang="en-US" altLang="ko-KR" sz="1000" dirty="0"/>
          </a:p>
          <a:p>
            <a:r>
              <a:rPr lang="en-US" altLang="ko-KR" sz="1000" dirty="0"/>
              <a:t>1 – </a:t>
            </a:r>
            <a:r>
              <a:rPr lang="en-US" altLang="ko-KR" sz="1000" dirty="0">
                <a:solidFill>
                  <a:srgbClr val="FF0000"/>
                </a:solidFill>
              </a:rPr>
              <a:t>n5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n1 -&gt; A</a:t>
            </a:r>
          </a:p>
          <a:p>
            <a:r>
              <a:rPr lang="en-US" altLang="ko-KR" sz="1000" dirty="0"/>
              <a:t>2 - b1, c2,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n2 -&gt; B</a:t>
            </a:r>
          </a:p>
          <a:p>
            <a:r>
              <a:rPr lang="en-US" altLang="ko-KR" sz="1000" dirty="0"/>
              <a:t>3 – a4</a:t>
            </a:r>
            <a:r>
              <a:rPr lang="en-US" altLang="ko-KR" sz="1000" dirty="0">
                <a:solidFill>
                  <a:srgbClr val="FF0000"/>
                </a:solidFill>
              </a:rPr>
              <a:t>, n5</a:t>
            </a:r>
            <a:r>
              <a:rPr lang="en-US" altLang="ko-KR" sz="1000" dirty="0"/>
              <a:t>, d1 -&gt; n4 -&gt; C</a:t>
            </a:r>
          </a:p>
          <a:p>
            <a:r>
              <a:rPr lang="en-US" altLang="ko-KR" sz="1000" dirty="0"/>
              <a:t>4 – (</a:t>
            </a:r>
            <a:r>
              <a:rPr lang="en-US" altLang="ko-KR" sz="1000" dirty="0" smtClean="0"/>
              <a:t>a3, </a:t>
            </a:r>
            <a:r>
              <a:rPr lang="en-US" altLang="ko-KR" sz="1000" dirty="0" smtClean="0">
                <a:solidFill>
                  <a:srgbClr val="C00000"/>
                </a:solidFill>
              </a:rPr>
              <a:t>n5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d1) -&gt; n6 -&gt; </a:t>
            </a:r>
            <a:r>
              <a:rPr lang="en-US" altLang="ko-KR" sz="1000" dirty="0" smtClean="0"/>
              <a:t>D</a:t>
            </a:r>
            <a:endParaRPr lang="ko-KR" altLang="ko-KR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942439" y="4131948"/>
            <a:ext cx="2632554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a1</a:t>
            </a:r>
            <a:r>
              <a:rPr lang="en-US" altLang="ko-KR" sz="1000" dirty="0"/>
              <a:t>, d1 -&gt; n3</a:t>
            </a:r>
          </a:p>
          <a:p>
            <a:r>
              <a:rPr lang="en-US" altLang="ko-KR" sz="1000" dirty="0"/>
              <a:t>b2, c1 -&gt; </a:t>
            </a:r>
            <a:r>
              <a:rPr lang="en-US" altLang="ko-KR" sz="1000" dirty="0" smtClean="0"/>
              <a:t>n5</a:t>
            </a:r>
          </a:p>
          <a:p>
            <a:r>
              <a:rPr lang="en-US" altLang="ko-KR" sz="1000" dirty="0" smtClean="0"/>
              <a:t>n5, d1 -&gt; n7</a:t>
            </a:r>
            <a:endParaRPr lang="en-US" altLang="ko-KR" sz="1000" dirty="0"/>
          </a:p>
          <a:p>
            <a:r>
              <a:rPr lang="en-US" altLang="ko-KR" sz="1000" dirty="0"/>
              <a:t>1 – </a:t>
            </a:r>
            <a:r>
              <a:rPr lang="en-US" altLang="ko-KR" sz="1000" dirty="0">
                <a:solidFill>
                  <a:srgbClr val="FF0000"/>
                </a:solidFill>
              </a:rPr>
              <a:t>n5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n1 -&gt; A</a:t>
            </a:r>
          </a:p>
          <a:p>
            <a:r>
              <a:rPr lang="en-US" altLang="ko-KR" sz="1000" dirty="0"/>
              <a:t>2 - b1, c2, </a:t>
            </a:r>
            <a:r>
              <a:rPr lang="en-US" altLang="ko-KR" sz="1000" dirty="0">
                <a:solidFill>
                  <a:srgbClr val="0000FF"/>
                </a:solidFill>
              </a:rPr>
              <a:t>n3</a:t>
            </a:r>
            <a:r>
              <a:rPr lang="en-US" altLang="ko-KR" sz="1000" dirty="0"/>
              <a:t> -&gt; n2 -&gt; B</a:t>
            </a:r>
          </a:p>
          <a:p>
            <a:r>
              <a:rPr lang="en-US" altLang="ko-KR" sz="1000" dirty="0"/>
              <a:t>3 – a4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dirty="0" smtClean="0">
                <a:solidFill>
                  <a:srgbClr val="00B050"/>
                </a:solidFill>
              </a:rPr>
              <a:t>n7 </a:t>
            </a:r>
            <a:r>
              <a:rPr lang="en-US" altLang="ko-KR" sz="1000" dirty="0"/>
              <a:t>-&gt; n4 -&gt; C</a:t>
            </a:r>
          </a:p>
          <a:p>
            <a:r>
              <a:rPr lang="en-US" altLang="ko-KR" sz="1000" dirty="0" smtClean="0"/>
              <a:t>4 </a:t>
            </a:r>
            <a:r>
              <a:rPr lang="en-US" altLang="ko-KR" sz="1000" dirty="0"/>
              <a:t>– (</a:t>
            </a:r>
            <a:r>
              <a:rPr lang="en-US" altLang="ko-KR" sz="1000" dirty="0" smtClean="0"/>
              <a:t>a3, </a:t>
            </a:r>
            <a:r>
              <a:rPr lang="en-US" altLang="ko-KR" sz="1000" dirty="0" smtClean="0">
                <a:solidFill>
                  <a:srgbClr val="00B050"/>
                </a:solidFill>
              </a:rPr>
              <a:t>n7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-&gt; n6 -&gt; </a:t>
            </a:r>
            <a:r>
              <a:rPr lang="en-US" altLang="ko-KR" sz="1000" dirty="0" smtClean="0"/>
              <a:t>D</a:t>
            </a:r>
          </a:p>
          <a:p>
            <a:endParaRPr lang="ko-KR" altLang="ko-KR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474165" y="207710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n7</a:t>
            </a:r>
            <a:endParaRPr lang="en-US" altLang="ko-KR" sz="1000" dirty="0"/>
          </a:p>
        </p:txBody>
      </p:sp>
      <p:cxnSp>
        <p:nvCxnSpPr>
          <p:cNvPr id="110" name="직선 화살표 연결선 109"/>
          <p:cNvCxnSpPr>
            <a:stCxn id="95" idx="1"/>
            <a:endCxn id="109" idx="2"/>
          </p:cNvCxnSpPr>
          <p:nvPr/>
        </p:nvCxnSpPr>
        <p:spPr>
          <a:xfrm flipH="1" flipV="1">
            <a:off x="3666952" y="2323327"/>
            <a:ext cx="218903" cy="2462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9" idx="0"/>
            <a:endCxn id="88" idx="3"/>
          </p:cNvCxnSpPr>
          <p:nvPr/>
        </p:nvCxnSpPr>
        <p:spPr>
          <a:xfrm flipH="1" flipV="1">
            <a:off x="3358745" y="1587879"/>
            <a:ext cx="308207" cy="48922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/>
          <p:cNvCxnSpPr/>
          <p:nvPr/>
        </p:nvCxnSpPr>
        <p:spPr>
          <a:xfrm flipV="1">
            <a:off x="2073733" y="1230154"/>
            <a:ext cx="1134898" cy="14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87824" y="2667562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80259" y="2654245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941495" y="1230155"/>
            <a:ext cx="0" cy="133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2273" y="939471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97577" y="940960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012605" y="177784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94801" y="2689175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87236" y="2675858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445707" y="2056966"/>
            <a:ext cx="373030" cy="61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5927" y="780316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0294" y="780317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2222" y="1758889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15404" y="1158772"/>
            <a:ext cx="373030" cy="61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5281757" y="1139997"/>
            <a:ext cx="491066" cy="637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6015404" y="1993870"/>
            <a:ext cx="444429" cy="637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3258813" y="1291842"/>
            <a:ext cx="0" cy="133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073733" y="1291842"/>
            <a:ext cx="1004789" cy="133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164745" y="4223841"/>
            <a:ext cx="1215237" cy="14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9175" y="5661248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65352" y="5646134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83848" y="4223842"/>
            <a:ext cx="128998" cy="1401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13624" y="3933157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168928" y="3934646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31" name="오른쪽 화살표 30"/>
          <p:cNvSpPr/>
          <p:nvPr/>
        </p:nvSpPr>
        <p:spPr>
          <a:xfrm>
            <a:off x="4183956" y="477153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12881" y="5617147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7080" y="5615083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34" name="직선 화살표 연결선 33"/>
          <p:cNvCxnSpPr>
            <a:stCxn id="33" idx="0"/>
          </p:cNvCxnSpPr>
          <p:nvPr/>
        </p:nvCxnSpPr>
        <p:spPr>
          <a:xfrm flipV="1">
            <a:off x="5408316" y="5042067"/>
            <a:ext cx="552683" cy="573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7278" y="3774002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451645" y="3774003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03573" y="4752575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6186755" y="4152458"/>
            <a:ext cx="373030" cy="61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5453108" y="4133683"/>
            <a:ext cx="491066" cy="637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186756" y="4987556"/>
            <a:ext cx="616010" cy="629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430164" y="4285528"/>
            <a:ext cx="0" cy="133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2245084" y="4285528"/>
            <a:ext cx="1004789" cy="133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22612" y="5661248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44" name="직선 화살표 연결선 43"/>
          <p:cNvCxnSpPr>
            <a:stCxn id="22" idx="0"/>
          </p:cNvCxnSpPr>
          <p:nvPr/>
        </p:nvCxnSpPr>
        <p:spPr>
          <a:xfrm flipH="1" flipV="1">
            <a:off x="2202731" y="4376242"/>
            <a:ext cx="523857" cy="1269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2772363" y="4376242"/>
            <a:ext cx="607619" cy="1249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7172" y="5625465"/>
            <a:ext cx="5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cxnSp>
        <p:nvCxnSpPr>
          <p:cNvPr id="51" name="직선 화살표 연결선 50"/>
          <p:cNvCxnSpPr>
            <a:stCxn id="47" idx="0"/>
            <a:endCxn id="37" idx="2"/>
          </p:cNvCxnSpPr>
          <p:nvPr/>
        </p:nvCxnSpPr>
        <p:spPr>
          <a:xfrm flipH="1" flipV="1">
            <a:off x="6064809" y="5060352"/>
            <a:ext cx="93599" cy="565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476671"/>
            <a:ext cx="3888432" cy="58326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ko-KR" sz="1100" dirty="0" smtClean="0"/>
              <a:t>1 </a:t>
            </a:r>
            <a:r>
              <a:rPr lang="ko-KR" altLang="ko-KR" sz="1100" dirty="0"/>
              <a:t>- (a1, b2, c1, d1) -&gt; A</a:t>
            </a:r>
          </a:p>
          <a:p>
            <a:r>
              <a:rPr lang="en-US" altLang="ko-KR" sz="1100" dirty="0">
                <a:ea typeface="Malgun Gothic"/>
              </a:rPr>
              <a:t>------------------------------</a:t>
            </a:r>
          </a:p>
          <a:p>
            <a:r>
              <a:rPr lang="en-US" altLang="ko-KR" sz="1100" dirty="0">
                <a:ea typeface="Malgun Gothic"/>
              </a:rPr>
              <a:t>a1, b2, c1, d1 -&gt; n1 -&gt; A</a:t>
            </a:r>
          </a:p>
          <a:p>
            <a:r>
              <a:rPr lang="en-US" altLang="ko-KR" sz="1100" dirty="0">
                <a:ea typeface="Malgun Gothic"/>
              </a:rPr>
              <a:t>==========================</a:t>
            </a:r>
          </a:p>
          <a:p>
            <a:r>
              <a:rPr lang="ko-KR" altLang="ko-KR" sz="1100" dirty="0"/>
              <a:t>1 - (a1, b2, c1, d1) -&gt; A</a:t>
            </a:r>
            <a:r>
              <a:rPr lang="ko-KR" altLang="ko-KR" sz="1100" dirty="0">
                <a:ea typeface="Tahoma"/>
              </a:rPr>
              <a:t>﻿</a:t>
            </a:r>
            <a:endParaRPr lang="ko-KR" altLang="ko-KR" sz="1100" dirty="0"/>
          </a:p>
          <a:p>
            <a:r>
              <a:rPr lang="en-US" altLang="ko-KR" sz="1100" dirty="0"/>
              <a:t>2 - (a1, b1, c2, d1} -&gt; B</a:t>
            </a:r>
          </a:p>
          <a:p>
            <a:r>
              <a:rPr lang="en-US" altLang="ko-KR" sz="1100" dirty="0">
                <a:ea typeface="Malgun Gothic"/>
              </a:rPr>
              <a:t>------------------------------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a1, d1 -&gt;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000000"/>
                </a:solidFill>
              </a:rPr>
              <a:t>b2, c1,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n1 -&gt; A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000000"/>
                </a:solidFill>
              </a:rPr>
              <a:t>b1, c2,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n2 -&gt; B</a:t>
            </a:r>
            <a:endParaRPr lang="en-US" altLang="ko-KR" sz="1100" dirty="0"/>
          </a:p>
          <a:p>
            <a:r>
              <a:rPr lang="en-US" altLang="ko-KR" sz="1100" dirty="0">
                <a:ea typeface="Malgun Gothic"/>
              </a:rPr>
              <a:t>==========================</a:t>
            </a:r>
          </a:p>
          <a:p>
            <a:r>
              <a:rPr lang="ko-KR" altLang="ko-KR" sz="1100" dirty="0"/>
              <a:t>1 - (a1, b2, c1, d1) -&gt; A</a:t>
            </a:r>
            <a:r>
              <a:rPr lang="ko-KR" altLang="ko-KR" sz="1100" dirty="0">
                <a:ea typeface="Tahoma"/>
              </a:rPr>
              <a:t>﻿</a:t>
            </a:r>
            <a:endParaRPr lang="ko-KR" altLang="ko-KR" sz="1100" dirty="0"/>
          </a:p>
          <a:p>
            <a:r>
              <a:rPr lang="en-US" altLang="ko-KR" sz="1100" dirty="0"/>
              <a:t>2 - (a1, b1, c2, d1} -&gt; B</a:t>
            </a:r>
          </a:p>
          <a:p>
            <a:r>
              <a:rPr lang="ko-KR" altLang="ko-KR" sz="1100" dirty="0"/>
              <a:t>3 </a:t>
            </a:r>
            <a:r>
              <a:rPr lang="en-US" altLang="ko-KR" sz="1100" dirty="0"/>
              <a:t>-</a:t>
            </a:r>
            <a:r>
              <a:rPr lang="ko-KR" altLang="ko-KR" sz="1100" dirty="0"/>
              <a:t> (a4, b2, c1, d1) -&gt; C</a:t>
            </a:r>
          </a:p>
          <a:p>
            <a:r>
              <a:rPr lang="en-US" altLang="ko-KR" sz="1100" dirty="0">
                <a:ea typeface="Malgun Gothic"/>
              </a:rPr>
              <a:t>-------------------------------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a1, d1 -&gt;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endParaRPr lang="en-US" altLang="ko-KR" sz="1100" dirty="0"/>
          </a:p>
          <a:p>
            <a:r>
              <a:rPr lang="en-US" altLang="ko-KR" sz="1100" dirty="0">
                <a:ea typeface="Malgun Gothic"/>
              </a:rPr>
              <a:t>b2, c1 -&gt;</a:t>
            </a:r>
            <a:r>
              <a:rPr lang="en-US" altLang="ko-KR" sz="1100" dirty="0">
                <a:solidFill>
                  <a:srgbClr val="0033CC"/>
                </a:solidFill>
                <a:ea typeface="Malgun Gothic"/>
              </a:rPr>
              <a:t> n5</a:t>
            </a:r>
            <a:endParaRPr lang="en-US" altLang="ko-KR" sz="1100" dirty="0">
              <a:ea typeface="Malgun Gothic"/>
            </a:endParaRPr>
          </a:p>
          <a:p>
            <a:r>
              <a:rPr lang="en-US" altLang="ko-KR" sz="1100" dirty="0">
                <a:solidFill>
                  <a:srgbClr val="0033CC"/>
                </a:solidFill>
              </a:rPr>
              <a:t>n5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n1 -&gt; A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000000"/>
                </a:solidFill>
              </a:rPr>
              <a:t>b1, c2,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n2 -&gt; B</a:t>
            </a:r>
            <a:endParaRPr lang="en-US" altLang="ko-KR" sz="1100" dirty="0"/>
          </a:p>
          <a:p>
            <a:r>
              <a:rPr lang="ko-KR" altLang="ko-KR" sz="1100" dirty="0"/>
              <a:t>a4, </a:t>
            </a:r>
            <a:r>
              <a:rPr lang="en-US" altLang="ko-KR" sz="1100" dirty="0">
                <a:solidFill>
                  <a:srgbClr val="0033CC"/>
                </a:solidFill>
                <a:ea typeface="Malgun Gothic"/>
              </a:rPr>
              <a:t>n5</a:t>
            </a:r>
            <a:r>
              <a:rPr lang="ko-KR" altLang="ko-KR" sz="1100" dirty="0"/>
              <a:t>, d1 -&gt; </a:t>
            </a:r>
            <a:r>
              <a:rPr lang="en-US" altLang="ko-KR" sz="1100" dirty="0">
                <a:ea typeface="Malgun Gothic"/>
              </a:rPr>
              <a:t>n4 -&gt; </a:t>
            </a:r>
            <a:r>
              <a:rPr lang="ko-KR" altLang="ko-KR" sz="1100" dirty="0"/>
              <a:t>C</a:t>
            </a:r>
          </a:p>
          <a:p>
            <a:r>
              <a:rPr lang="en-US" altLang="ko-KR" sz="1100" dirty="0">
                <a:ea typeface="Malgun Gothic"/>
              </a:rPr>
              <a:t>==========================</a:t>
            </a:r>
          </a:p>
          <a:p>
            <a:r>
              <a:rPr lang="ko-KR" altLang="ko-KR" sz="1100" dirty="0"/>
              <a:t>1 - (a1, b2, c1, d1) -&gt; A</a:t>
            </a:r>
            <a:r>
              <a:rPr lang="ko-KR" altLang="ko-KR" sz="1100" dirty="0">
                <a:ea typeface="Tahoma"/>
              </a:rPr>
              <a:t>﻿</a:t>
            </a:r>
            <a:endParaRPr lang="ko-KR" altLang="ko-KR" sz="1100" dirty="0"/>
          </a:p>
          <a:p>
            <a:r>
              <a:rPr lang="en-US" altLang="ko-KR" sz="1100" dirty="0"/>
              <a:t>2 - (a1, b1, c2, d1} -&gt; B</a:t>
            </a:r>
          </a:p>
          <a:p>
            <a:r>
              <a:rPr lang="ko-KR" altLang="ko-KR" sz="1100" dirty="0"/>
              <a:t>3 – (a4, b2, c1, d1) -&gt; C</a:t>
            </a:r>
          </a:p>
          <a:p>
            <a:r>
              <a:rPr lang="ko-KR" altLang="ko-KR" sz="1100" dirty="0"/>
              <a:t>4 – (a3, b2, c1, d1) -&gt; D</a:t>
            </a:r>
          </a:p>
          <a:p>
            <a:r>
              <a:rPr lang="en-US" altLang="ko-KR" sz="1100" dirty="0">
                <a:ea typeface="Malgun Gothic"/>
              </a:rPr>
              <a:t>---------------------------------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a1, d1 -&gt;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endParaRPr lang="en-US" altLang="ko-KR" sz="1100" dirty="0"/>
          </a:p>
          <a:p>
            <a:r>
              <a:rPr lang="en-US" altLang="ko-KR" sz="1100" dirty="0">
                <a:ea typeface="Malgun Gothic"/>
              </a:rPr>
              <a:t>b2, c1 -&gt;</a:t>
            </a:r>
            <a:r>
              <a:rPr lang="en-US" altLang="ko-KR" sz="1100" dirty="0">
                <a:solidFill>
                  <a:srgbClr val="0033CC"/>
                </a:solidFill>
                <a:ea typeface="Malgun Gothic"/>
              </a:rPr>
              <a:t> n5</a:t>
            </a:r>
            <a:endParaRPr lang="en-US" altLang="ko-KR" sz="1100" dirty="0">
              <a:ea typeface="Malgun Gothic"/>
            </a:endParaRPr>
          </a:p>
          <a:p>
            <a:r>
              <a:rPr lang="en-US" altLang="ko-KR" sz="1100" dirty="0">
                <a:solidFill>
                  <a:srgbClr val="0033CC"/>
                </a:solidFill>
                <a:latin typeface="Malgun Gothic"/>
              </a:rPr>
              <a:t>n5</a:t>
            </a:r>
            <a:r>
              <a:rPr lang="en-US" altLang="ko-KR" sz="1100" dirty="0">
                <a:solidFill>
                  <a:srgbClr val="000000"/>
                </a:solidFill>
              </a:rPr>
              <a:t>, d1 -&gt; </a:t>
            </a:r>
            <a:r>
              <a:rPr lang="en-US" altLang="ko-KR" sz="1100" dirty="0">
                <a:solidFill>
                  <a:srgbClr val="008000"/>
                </a:solidFill>
              </a:rPr>
              <a:t>n7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0033CC"/>
                </a:solidFill>
              </a:rPr>
              <a:t>n5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n1 -&gt; A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000000"/>
                </a:solidFill>
              </a:rPr>
              <a:t>b1, c2, </a:t>
            </a:r>
            <a:r>
              <a:rPr lang="en-US" altLang="ko-KR" sz="1100" dirty="0">
                <a:solidFill>
                  <a:srgbClr val="C00000"/>
                </a:solidFill>
              </a:rPr>
              <a:t>n3</a:t>
            </a:r>
            <a:r>
              <a:rPr lang="en-US" altLang="ko-KR" sz="1100" dirty="0">
                <a:solidFill>
                  <a:srgbClr val="000000"/>
                </a:solidFill>
              </a:rPr>
              <a:t> -&gt; n2 -&gt; B</a:t>
            </a:r>
            <a:endParaRPr lang="en-US" altLang="ko-KR" sz="1100" dirty="0"/>
          </a:p>
          <a:p>
            <a:r>
              <a:rPr lang="ko-KR" altLang="ko-KR" sz="1100" dirty="0"/>
              <a:t>a4, </a:t>
            </a:r>
            <a:r>
              <a:rPr lang="en-US" altLang="ko-KR" sz="1100" dirty="0">
                <a:solidFill>
                  <a:srgbClr val="008000"/>
                </a:solidFill>
                <a:ea typeface="Malgun Gothic"/>
              </a:rPr>
              <a:t>n7</a:t>
            </a:r>
            <a:r>
              <a:rPr lang="ko-KR" altLang="ko-KR" sz="1100" dirty="0"/>
              <a:t> -&gt; </a:t>
            </a:r>
            <a:r>
              <a:rPr lang="en-US" altLang="ko-KR" sz="1100" dirty="0">
                <a:ea typeface="Malgun Gothic"/>
              </a:rPr>
              <a:t>n4 -&gt; </a:t>
            </a:r>
            <a:r>
              <a:rPr lang="ko-KR" altLang="ko-KR" sz="1100" dirty="0"/>
              <a:t>C</a:t>
            </a:r>
          </a:p>
          <a:p>
            <a:r>
              <a:rPr lang="ko-KR" altLang="ko-KR" sz="1100" dirty="0"/>
              <a:t>a3, </a:t>
            </a:r>
            <a:r>
              <a:rPr lang="en-US" altLang="ko-KR" sz="1100" dirty="0">
                <a:solidFill>
                  <a:srgbClr val="008000"/>
                </a:solidFill>
                <a:ea typeface="Malgun Gothic"/>
              </a:rPr>
              <a:t>n7</a:t>
            </a:r>
            <a:r>
              <a:rPr lang="ko-KR" altLang="ko-KR" sz="1100" dirty="0"/>
              <a:t> -&gt;</a:t>
            </a:r>
            <a:r>
              <a:rPr lang="en-US" altLang="ko-KR" sz="1100" dirty="0">
                <a:ea typeface="Malgun Gothic"/>
              </a:rPr>
              <a:t> n6 -&gt;</a:t>
            </a:r>
            <a:r>
              <a:rPr lang="ko-KR" altLang="ko-KR" sz="1100" dirty="0"/>
              <a:t> D</a:t>
            </a:r>
          </a:p>
          <a:p>
            <a:r>
              <a:rPr lang="en-US" altLang="ko-KR" sz="1100" dirty="0" smtClean="0">
                <a:ea typeface="Malgun Gothic"/>
              </a:rPr>
              <a:t>==========================</a:t>
            </a:r>
            <a:endParaRPr lang="en-US" altLang="ko-KR" sz="1100" dirty="0">
              <a:ea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6671"/>
            <a:ext cx="2952328" cy="53399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ko-KR" sz="1100" dirty="0"/>
              <a:t>&lt; 색 </a:t>
            </a:r>
            <a:r>
              <a:rPr lang="en-US" altLang="ko-KR" sz="1100" dirty="0"/>
              <a:t>a </a:t>
            </a:r>
            <a:r>
              <a:rPr lang="ko-KR" altLang="ko-KR" sz="1100" dirty="0"/>
              <a:t>&gt;</a:t>
            </a:r>
          </a:p>
          <a:p>
            <a:r>
              <a:rPr lang="ko-KR" altLang="ko-KR" sz="1100" dirty="0"/>
              <a:t>a1 - 빨간색</a:t>
            </a:r>
          </a:p>
          <a:p>
            <a:r>
              <a:rPr lang="en-US" altLang="ko-KR" sz="1100" dirty="0"/>
              <a:t>a2 - </a:t>
            </a:r>
            <a:r>
              <a:rPr lang="ko-KR" altLang="ko-KR" sz="1100" dirty="0"/>
              <a:t>주황색</a:t>
            </a:r>
          </a:p>
          <a:p>
            <a:r>
              <a:rPr lang="ko-KR" altLang="ko-KR" sz="1100" dirty="0"/>
              <a:t>a3 - 노란색</a:t>
            </a:r>
          </a:p>
          <a:p>
            <a:r>
              <a:rPr lang="ko-KR" altLang="ko-KR" sz="1100" dirty="0"/>
              <a:t>a</a:t>
            </a:r>
            <a:r>
              <a:rPr lang="en-US" altLang="ko-KR" sz="1100" dirty="0"/>
              <a:t>4</a:t>
            </a:r>
            <a:r>
              <a:rPr lang="ko-KR" altLang="ko-KR" sz="1100" dirty="0"/>
              <a:t> - 초록색</a:t>
            </a:r>
          </a:p>
          <a:p>
            <a:r>
              <a:rPr lang="ko-KR" altLang="ko-KR" sz="1100" dirty="0"/>
              <a:t> </a:t>
            </a:r>
          </a:p>
          <a:p>
            <a:r>
              <a:rPr lang="ko-KR" altLang="ko-KR" sz="1100" dirty="0"/>
              <a:t>&lt; 크기 </a:t>
            </a:r>
            <a:r>
              <a:rPr lang="en-US" altLang="ko-KR" sz="1100" dirty="0"/>
              <a:t>b </a:t>
            </a:r>
            <a:r>
              <a:rPr lang="ko-KR" altLang="ko-KR" sz="1100" dirty="0"/>
              <a:t>&gt;</a:t>
            </a:r>
          </a:p>
          <a:p>
            <a:r>
              <a:rPr lang="ko-KR" altLang="ko-KR" sz="1100" dirty="0"/>
              <a:t>b1 - 작은</a:t>
            </a:r>
          </a:p>
          <a:p>
            <a:r>
              <a:rPr lang="ko-KR" altLang="ko-KR" sz="1100" dirty="0"/>
              <a:t>b2 - 보통</a:t>
            </a:r>
          </a:p>
          <a:p>
            <a:r>
              <a:rPr lang="ko-KR" altLang="ko-KR" sz="1100" dirty="0"/>
              <a:t>b3 - 큰</a:t>
            </a:r>
          </a:p>
          <a:p>
            <a:r>
              <a:rPr lang="en-US" altLang="ko-KR" sz="1100" dirty="0"/>
              <a:t>b4 - </a:t>
            </a:r>
            <a:r>
              <a:rPr lang="ko-KR" altLang="ko-KR" sz="1100" dirty="0"/>
              <a:t>아주</a:t>
            </a:r>
            <a:r>
              <a:rPr lang="en-US" altLang="ko-KR" sz="1100" dirty="0"/>
              <a:t> </a:t>
            </a:r>
            <a:r>
              <a:rPr lang="ko-KR" altLang="ko-KR" sz="1100" dirty="0"/>
              <a:t>큰</a:t>
            </a:r>
          </a:p>
          <a:p>
            <a:r>
              <a:rPr lang="ko-KR" altLang="ko-KR" sz="1100" dirty="0"/>
              <a:t> </a:t>
            </a:r>
          </a:p>
          <a:p>
            <a:r>
              <a:rPr lang="ko-KR" altLang="ko-KR" sz="1100" dirty="0"/>
              <a:t>&lt; 모양 </a:t>
            </a:r>
            <a:r>
              <a:rPr lang="en-US" altLang="ko-KR" sz="1100" dirty="0"/>
              <a:t>c </a:t>
            </a:r>
            <a:r>
              <a:rPr lang="ko-KR" altLang="ko-KR" sz="1100" dirty="0"/>
              <a:t>&gt;</a:t>
            </a:r>
          </a:p>
          <a:p>
            <a:r>
              <a:rPr lang="ko-KR" altLang="ko-KR" sz="1100" dirty="0"/>
              <a:t>c1 - 둥근 모양</a:t>
            </a:r>
          </a:p>
          <a:p>
            <a:r>
              <a:rPr lang="ko-KR" altLang="ko-KR" sz="1100" dirty="0"/>
              <a:t>c2 - 약간</a:t>
            </a:r>
            <a:r>
              <a:rPr lang="en-US" altLang="ko-KR" sz="1100" dirty="0"/>
              <a:t> </a:t>
            </a:r>
            <a:r>
              <a:rPr lang="ko-KR" altLang="ko-KR" sz="1100" dirty="0"/>
              <a:t>둥근</a:t>
            </a:r>
            <a:r>
              <a:rPr lang="en-US" altLang="ko-KR" sz="1100" dirty="0"/>
              <a:t> </a:t>
            </a:r>
            <a:r>
              <a:rPr lang="ko-KR" altLang="ko-KR" sz="1100" dirty="0"/>
              <a:t>모양</a:t>
            </a:r>
          </a:p>
          <a:p>
            <a:r>
              <a:rPr lang="en-US" altLang="ko-KR" sz="1100" dirty="0"/>
              <a:t>c3 - </a:t>
            </a:r>
            <a:r>
              <a:rPr lang="ko-KR" altLang="ko-KR" sz="1100" dirty="0"/>
              <a:t>길쭉한 모양</a:t>
            </a:r>
          </a:p>
          <a:p>
            <a:r>
              <a:rPr lang="ko-KR" altLang="ko-KR" sz="1100" dirty="0"/>
              <a:t> </a:t>
            </a:r>
          </a:p>
          <a:p>
            <a:r>
              <a:rPr lang="ko-KR" altLang="ko-KR" sz="1100" dirty="0"/>
              <a:t>&lt; 무늬 </a:t>
            </a:r>
            <a:r>
              <a:rPr lang="en-US" altLang="ko-KR" sz="1100" dirty="0"/>
              <a:t>d </a:t>
            </a:r>
            <a:r>
              <a:rPr lang="ko-KR" altLang="ko-KR" sz="1100" dirty="0"/>
              <a:t>&gt;</a:t>
            </a:r>
          </a:p>
          <a:p>
            <a:r>
              <a:rPr lang="ko-KR" altLang="ko-KR" sz="1100" dirty="0"/>
              <a:t>d1 - 단색</a:t>
            </a:r>
          </a:p>
          <a:p>
            <a:r>
              <a:rPr lang="ko-KR" altLang="ko-KR" sz="1100" dirty="0"/>
              <a:t>d2 - 줄무늬</a:t>
            </a:r>
          </a:p>
          <a:p>
            <a:r>
              <a:rPr lang="ko-KR" altLang="ko-KR" sz="1100" dirty="0"/>
              <a:t> </a:t>
            </a:r>
          </a:p>
          <a:p>
            <a:r>
              <a:rPr lang="ko-KR" altLang="ko-KR" sz="1100" dirty="0"/>
              <a:t>A </a:t>
            </a:r>
            <a:r>
              <a:rPr lang="en-US" altLang="ko-KR" sz="1100" dirty="0" smtClean="0"/>
              <a:t>–</a:t>
            </a:r>
            <a:r>
              <a:rPr lang="ko-KR" altLang="ko-KR" sz="1100" dirty="0" smtClean="0"/>
              <a:t> </a:t>
            </a:r>
            <a:r>
              <a:rPr lang="ko-KR" altLang="en-US" sz="1100" dirty="0" smtClean="0"/>
              <a:t>빨간 </a:t>
            </a:r>
            <a:r>
              <a:rPr lang="ko-KR" altLang="ko-KR" sz="1100" dirty="0" smtClean="0"/>
              <a:t>사과</a:t>
            </a:r>
            <a:r>
              <a:rPr lang="en-US" altLang="ko-KR" sz="1100" dirty="0" smtClean="0"/>
              <a:t> </a:t>
            </a:r>
            <a:endParaRPr lang="ko-KR" altLang="ko-KR" sz="1100" dirty="0"/>
          </a:p>
          <a:p>
            <a:r>
              <a:rPr lang="ko-KR" altLang="ko-KR" sz="1100" dirty="0"/>
              <a:t>B </a:t>
            </a:r>
            <a:r>
              <a:rPr lang="en-US" altLang="ko-KR" sz="1100" dirty="0" smtClean="0"/>
              <a:t>–</a:t>
            </a:r>
            <a:r>
              <a:rPr lang="ko-KR" altLang="ko-KR" sz="1100" dirty="0" smtClean="0"/>
              <a:t> 딸기</a:t>
            </a:r>
            <a:endParaRPr lang="en-US" altLang="ko-KR" sz="1100" dirty="0" smtClean="0"/>
          </a:p>
          <a:p>
            <a:r>
              <a:rPr lang="en-US" altLang="ko-KR" sz="1100" dirty="0" smtClean="0"/>
              <a:t>C – </a:t>
            </a:r>
            <a:r>
              <a:rPr lang="ko-KR" altLang="en-US" sz="1100" dirty="0" smtClean="0"/>
              <a:t>초록 사과</a:t>
            </a:r>
            <a:endParaRPr lang="ko-KR" altLang="ko-KR" sz="1100" dirty="0"/>
          </a:p>
          <a:p>
            <a:r>
              <a:rPr lang="en-US" altLang="ko-KR" sz="1100" dirty="0" smtClean="0"/>
              <a:t>D</a:t>
            </a:r>
            <a:r>
              <a:rPr lang="ko-KR" altLang="ko-KR" sz="1100" dirty="0" smtClean="0"/>
              <a:t> </a:t>
            </a:r>
            <a:r>
              <a:rPr lang="ko-KR" altLang="ko-KR" sz="1100" dirty="0"/>
              <a:t>- 배</a:t>
            </a:r>
          </a:p>
          <a:p>
            <a:r>
              <a:rPr lang="en-US" altLang="ko-KR" sz="1100" dirty="0"/>
              <a:t>E</a:t>
            </a:r>
            <a:r>
              <a:rPr lang="ko-KR" altLang="ko-KR" sz="1100" dirty="0" smtClean="0"/>
              <a:t> </a:t>
            </a:r>
            <a:r>
              <a:rPr lang="ko-KR" altLang="ko-KR" sz="1100" dirty="0"/>
              <a:t>- 수박</a:t>
            </a:r>
          </a:p>
          <a:p>
            <a:r>
              <a:rPr lang="en-US" altLang="ko-KR" sz="1100" dirty="0"/>
              <a:t> </a:t>
            </a:r>
          </a:p>
          <a:p>
            <a:r>
              <a:rPr lang="en-US" altLang="ko-KR" sz="1100" dirty="0" smtClean="0"/>
              <a:t>1 - (a1</a:t>
            </a:r>
            <a:r>
              <a:rPr lang="en-US" altLang="ko-KR" sz="1100" dirty="0"/>
              <a:t>, b2, c1, d1) -&gt; A</a:t>
            </a:r>
          </a:p>
          <a:p>
            <a:r>
              <a:rPr lang="ko-KR" altLang="ko-KR" sz="1100" dirty="0"/>
              <a:t>﻿</a:t>
            </a:r>
            <a:r>
              <a:rPr lang="en-US" altLang="ko-KR" sz="1100" dirty="0" smtClean="0"/>
              <a:t>2 - (a1</a:t>
            </a:r>
            <a:r>
              <a:rPr lang="en-US" altLang="ko-KR" sz="1100" dirty="0"/>
              <a:t>, b1, c2, d1} -&gt; </a:t>
            </a:r>
            <a:r>
              <a:rPr lang="en-US" altLang="ko-KR" sz="1100" dirty="0" smtClean="0"/>
              <a:t>B</a:t>
            </a:r>
          </a:p>
          <a:p>
            <a:r>
              <a:rPr lang="en-US" altLang="ko-KR" sz="1100" dirty="0" smtClean="0">
                <a:effectLst/>
              </a:rPr>
              <a:t>3 - (a4, b2, c1, d1) -&gt; C</a:t>
            </a:r>
          </a:p>
          <a:p>
            <a:r>
              <a:rPr lang="en-US" altLang="ko-KR" sz="1100" dirty="0" smtClean="0"/>
              <a:t>4 – (a3, b2, c1, d1) -&gt; D</a:t>
            </a:r>
            <a:endParaRPr lang="ko-KR" altLang="ko-K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03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182" y="1958290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778132" y="1986927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2051720" y="1560900"/>
            <a:ext cx="325432" cy="426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49022" y="1560900"/>
            <a:ext cx="714180" cy="397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3202" y="131467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stCxn id="12" idx="0"/>
          </p:cNvCxnSpPr>
          <p:nvPr/>
        </p:nvCxnSpPr>
        <p:spPr>
          <a:xfrm flipH="1" flipV="1">
            <a:off x="2455989" y="1560901"/>
            <a:ext cx="261236" cy="39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7165" y="56440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629180" y="1560901"/>
            <a:ext cx="583436" cy="39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5989" y="1958290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39939" y="1986927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455989" y="882631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4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335" y="395217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864791" y="404604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2138379" y="2907170"/>
            <a:ext cx="191320" cy="1138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04998" y="2875044"/>
            <a:ext cx="714180" cy="954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178" y="262882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stCxn id="12" idx="0"/>
          </p:cNvCxnSpPr>
          <p:nvPr/>
        </p:nvCxnSpPr>
        <p:spPr>
          <a:xfrm flipH="1" flipV="1">
            <a:off x="2411966" y="2907170"/>
            <a:ext cx="1589871" cy="1440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141" y="187854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585156" y="2875046"/>
            <a:ext cx="2679808" cy="954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0601" y="434785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2747" y="3829067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411965" y="219677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9699" y="404604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6" name="직선 화살표 연결선 15"/>
          <p:cNvCxnSpPr>
            <a:stCxn id="15" idx="0"/>
            <a:endCxn id="18" idx="2"/>
          </p:cNvCxnSpPr>
          <p:nvPr/>
        </p:nvCxnSpPr>
        <p:spPr>
          <a:xfrm flipV="1">
            <a:off x="2603287" y="2907169"/>
            <a:ext cx="2400441" cy="1138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18" idx="1"/>
          </p:cNvCxnSpPr>
          <p:nvPr/>
        </p:nvCxnSpPr>
        <p:spPr>
          <a:xfrm flipV="1">
            <a:off x="1606807" y="2784059"/>
            <a:ext cx="3204134" cy="1291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10941" y="266094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9" name="직선 화살표 연결선 18"/>
          <p:cNvCxnSpPr>
            <a:stCxn id="22" idx="0"/>
          </p:cNvCxnSpPr>
          <p:nvPr/>
        </p:nvCxnSpPr>
        <p:spPr>
          <a:xfrm flipV="1">
            <a:off x="4470073" y="3073739"/>
            <a:ext cx="524861" cy="1267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904" y="191067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176919" y="2907171"/>
            <a:ext cx="291718" cy="80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8837" y="4340903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03728" y="222890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2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3" y="90872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/>
              <a:t>a -&gt; </a:t>
            </a:r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93029" y="3266237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01413" y="3830851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16425" y="3501671"/>
            <a:ext cx="351656" cy="113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116425" y="3767890"/>
            <a:ext cx="351656" cy="186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3128" y="356606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33188" y="3678838"/>
            <a:ext cx="504056" cy="10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5727" y="3521899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68649" y="3020016"/>
            <a:ext cx="1968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(</a:t>
            </a:r>
            <a:r>
              <a:rPr lang="en-US" altLang="ko-KR" sz="1000" dirty="0"/>
              <a:t>a, b) </a:t>
            </a:r>
            <a:r>
              <a:rPr lang="en-US" altLang="ko-KR" sz="1000" dirty="0" smtClean="0"/>
              <a:t>-&gt; n1 -&gt; A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4" y="1504805"/>
            <a:ext cx="240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{a, b} -&gt;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555" y="1844824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46495" y="1978272"/>
            <a:ext cx="4942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9692" y="184482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92552" y="2243445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76492" y="2376893"/>
            <a:ext cx="4942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9689" y="224344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894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506" y="4273981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806475" y="4616380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994026" y="2585278"/>
            <a:ext cx="270030" cy="193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219382" y="3559267"/>
            <a:ext cx="1843981" cy="837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0063" y="226704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397531" y="2812917"/>
            <a:ext cx="967425" cy="158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94026" y="151677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364956" y="3559267"/>
            <a:ext cx="1624338" cy="7147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0896" y="452020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36724" y="4397092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72850" y="1835001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8850" y="4520201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6" name="직선 화살표 연결선 15"/>
          <p:cNvCxnSpPr>
            <a:endCxn id="18" idx="2"/>
          </p:cNvCxnSpPr>
          <p:nvPr/>
        </p:nvCxnSpPr>
        <p:spPr>
          <a:xfrm flipV="1">
            <a:off x="2689248" y="2585278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3"/>
          </p:cNvCxnSpPr>
          <p:nvPr/>
        </p:nvCxnSpPr>
        <p:spPr>
          <a:xfrm flipV="1">
            <a:off x="3435022" y="2585280"/>
            <a:ext cx="1009389" cy="844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3936" y="2339057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334617" y="2585279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7899" y="158878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3175" y="439709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836723" y="1907009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465636" y="2585278"/>
            <a:ext cx="538523" cy="6596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9449" y="330651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8486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9719" y="4445884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819639" y="4585553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07190" y="2554451"/>
            <a:ext cx="270030" cy="193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232546" y="3528440"/>
            <a:ext cx="1843981" cy="837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3227" y="223622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410695" y="2782090"/>
            <a:ext cx="967425" cy="158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7190" y="148594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>
            <a:endCxn id="24" idx="2"/>
          </p:cNvCxnSpPr>
          <p:nvPr/>
        </p:nvCxnSpPr>
        <p:spPr>
          <a:xfrm flipH="1" flipV="1">
            <a:off x="4255400" y="3521913"/>
            <a:ext cx="1747058" cy="72124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4060" y="448937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9888" y="4366265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286014" y="1804174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2014" y="4489374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6" name="직선 화살표 연결선 15"/>
          <p:cNvCxnSpPr>
            <a:endCxn id="18" idx="2"/>
          </p:cNvCxnSpPr>
          <p:nvPr/>
        </p:nvCxnSpPr>
        <p:spPr>
          <a:xfrm flipV="1">
            <a:off x="3702412" y="2554451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0"/>
          </p:cNvCxnSpPr>
          <p:nvPr/>
        </p:nvCxnSpPr>
        <p:spPr>
          <a:xfrm flipV="1">
            <a:off x="4255400" y="2554452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7100" y="2308230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47781" y="2554452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1063" y="1557953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96339" y="4366265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849887" y="1876182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478800" y="2554451"/>
            <a:ext cx="538523" cy="6596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2613" y="327569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7140" y="13835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22322" y="2258017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404645" y="1804174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0748" y="4612486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042792" y="2710081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427170" y="2710081"/>
            <a:ext cx="1392470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1579570" y="2605553"/>
            <a:ext cx="2745468" cy="18403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579570" y="2482443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8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4636" y="452661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74556" y="4666281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87463" y="3469206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8144" y="2316950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262107" y="1566673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endCxn id="22" idx="2"/>
          </p:cNvCxnSpPr>
          <p:nvPr/>
        </p:nvCxnSpPr>
        <p:spPr>
          <a:xfrm flipH="1" flipV="1">
            <a:off x="4703103" y="3469206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8977" y="4570103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4805" y="4446993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540931" y="1884902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6931" y="4570102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>
            <a:endCxn id="16" idx="2"/>
          </p:cNvCxnSpPr>
          <p:nvPr/>
        </p:nvCxnSpPr>
        <p:spPr>
          <a:xfrm flipV="1">
            <a:off x="3957329" y="2635179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2" idx="0"/>
          </p:cNvCxnSpPr>
          <p:nvPr/>
        </p:nvCxnSpPr>
        <p:spPr>
          <a:xfrm flipV="1">
            <a:off x="4703103" y="2501745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2017" y="238895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02698" y="2635180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5980" y="163868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1256" y="4446993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104804" y="195691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733718" y="2635179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0316" y="3222985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12057" y="1464228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7239" y="2338745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659562" y="1884902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665" y="4693214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297709" y="2790809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627108" y="3609168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775495" y="3541086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34487" y="2563171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9922" y="3320415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1659562" y="2635180"/>
            <a:ext cx="814724" cy="6682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775495" y="2563172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4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626" y="4659850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72546" y="4799519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685453" y="3602444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46134" y="245018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60097" y="169991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endCxn id="22" idx="2"/>
          </p:cNvCxnSpPr>
          <p:nvPr/>
        </p:nvCxnSpPr>
        <p:spPr>
          <a:xfrm flipH="1" flipV="1">
            <a:off x="5901093" y="3602444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46967" y="4703341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2795" y="4580231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38921" y="201814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4921" y="4703340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>
            <a:endCxn id="16" idx="2"/>
          </p:cNvCxnSpPr>
          <p:nvPr/>
        </p:nvCxnSpPr>
        <p:spPr>
          <a:xfrm flipV="1">
            <a:off x="5155319" y="2768417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2" idx="0"/>
          </p:cNvCxnSpPr>
          <p:nvPr/>
        </p:nvCxnSpPr>
        <p:spPr>
          <a:xfrm flipV="1">
            <a:off x="5901093" y="2634983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10007" y="252219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800688" y="2768418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3970" y="1771919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49246" y="4580231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302794" y="2090148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931708" y="2768417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8306" y="335622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610047" y="159746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5229" y="247198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857552" y="201814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3655" y="482645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495699" y="2924047"/>
            <a:ext cx="231978" cy="17724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825098" y="3742406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973485" y="3674324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32477" y="2696409"/>
            <a:ext cx="4261523" cy="1760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7912" y="345365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857552" y="2768418"/>
            <a:ext cx="814724" cy="6682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973485" y="2696410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394" y="163514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27576" y="250966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n6</a:t>
            </a:r>
            <a:endParaRPr lang="en-US" altLang="ko-KR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209899" y="2055819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3149" y="469645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a3</a:t>
            </a:r>
            <a:endParaRPr lang="en-US" altLang="ko-KR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1321729" y="2960050"/>
            <a:ext cx="180725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1412091" y="2924047"/>
            <a:ext cx="2717951" cy="17724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1412091" y="2768418"/>
            <a:ext cx="4365855" cy="19280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1502454" y="2696410"/>
            <a:ext cx="5867948" cy="18838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0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5149" y="4682610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55069" y="4822279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867976" y="3625204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8657" y="247294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642620" y="172267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9" name="직선 화살표 연결선 8"/>
          <p:cNvCxnSpPr>
            <a:endCxn id="22" idx="2"/>
          </p:cNvCxnSpPr>
          <p:nvPr/>
        </p:nvCxnSpPr>
        <p:spPr>
          <a:xfrm flipH="1" flipV="1">
            <a:off x="6083616" y="3625204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9490" y="4726101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5318" y="4602991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921444" y="204090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7444" y="4726100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>
            <a:endCxn id="16" idx="2"/>
          </p:cNvCxnSpPr>
          <p:nvPr/>
        </p:nvCxnSpPr>
        <p:spPr>
          <a:xfrm flipV="1">
            <a:off x="5337842" y="2791177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2" idx="0"/>
          </p:cNvCxnSpPr>
          <p:nvPr/>
        </p:nvCxnSpPr>
        <p:spPr>
          <a:xfrm flipV="1">
            <a:off x="6083616" y="2657743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92530" y="254495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3211" y="2791178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6493" y="1794679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721975" y="4602991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485317" y="2112908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5114231" y="2791177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90829" y="337898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92570" y="162022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752" y="249474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0075" y="2040900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6178" y="484921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678222" y="2862467"/>
            <a:ext cx="300428" cy="18567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007621" y="3765166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156008" y="3697084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0435" y="347641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156008" y="2719170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4917" y="165790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0099" y="253242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n6</a:t>
            </a:r>
            <a:endParaRPr lang="en-US" altLang="ko-KR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392422" y="2078579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95672" y="4719212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a3</a:t>
            </a:r>
            <a:endParaRPr lang="en-US" altLang="ko-KR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504252" y="2982810"/>
            <a:ext cx="180725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9" idx="1"/>
          </p:cNvCxnSpPr>
          <p:nvPr/>
        </p:nvCxnSpPr>
        <p:spPr>
          <a:xfrm flipH="1" flipV="1">
            <a:off x="1814574" y="2665368"/>
            <a:ext cx="1544171" cy="5648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9" idx="3"/>
          </p:cNvCxnSpPr>
          <p:nvPr/>
        </p:nvCxnSpPr>
        <p:spPr>
          <a:xfrm flipH="1" flipV="1">
            <a:off x="3744318" y="3230192"/>
            <a:ext cx="3741001" cy="1372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8745" y="31070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n7</a:t>
            </a:r>
            <a:endParaRPr lang="en-US" altLang="ko-KR" sz="1000" dirty="0"/>
          </a:p>
        </p:txBody>
      </p:sp>
      <p:cxnSp>
        <p:nvCxnSpPr>
          <p:cNvPr id="40" name="직선 화살표 연결선 39"/>
          <p:cNvCxnSpPr>
            <a:stCxn id="30" idx="1"/>
            <a:endCxn id="39" idx="2"/>
          </p:cNvCxnSpPr>
          <p:nvPr/>
        </p:nvCxnSpPr>
        <p:spPr>
          <a:xfrm flipH="1" flipV="1">
            <a:off x="3551532" y="3353302"/>
            <a:ext cx="218903" cy="2462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0"/>
            <a:endCxn id="24" idx="3"/>
          </p:cNvCxnSpPr>
          <p:nvPr/>
        </p:nvCxnSpPr>
        <p:spPr>
          <a:xfrm flipH="1" flipV="1">
            <a:off x="3243325" y="2617854"/>
            <a:ext cx="308207" cy="48922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8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485149" y="3891037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a1</a:t>
            </a:r>
            <a:endParaRPr lang="en-US" altLang="ko-KR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455069" y="4030706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b2</a:t>
            </a:r>
            <a:endParaRPr lang="en-US" altLang="ko-KR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867976" y="2833631"/>
            <a:ext cx="2022853" cy="9777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28657" y="1681375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2620" y="931098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53" name="직선 화살표 연결선 52"/>
          <p:cNvCxnSpPr>
            <a:endCxn id="66" idx="2"/>
          </p:cNvCxnSpPr>
          <p:nvPr/>
        </p:nvCxnSpPr>
        <p:spPr>
          <a:xfrm flipH="1" flipV="1">
            <a:off x="6083616" y="2833631"/>
            <a:ext cx="1594487" cy="854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29490" y="3934528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c1</a:t>
            </a:r>
            <a:endParaRPr lang="en-US" altLang="ko-K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485318" y="3811418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d1</a:t>
            </a:r>
            <a:endParaRPr lang="en-US" altLang="ko-KR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4921444" y="1249327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27444" y="3934527"/>
            <a:ext cx="54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b1</a:t>
            </a:r>
            <a:endParaRPr lang="en-US" altLang="ko-KR" sz="1000" dirty="0"/>
          </a:p>
        </p:txBody>
      </p:sp>
      <p:cxnSp>
        <p:nvCxnSpPr>
          <p:cNvPr id="58" name="직선 화살표 연결선 57"/>
          <p:cNvCxnSpPr>
            <a:endCxn id="60" idx="2"/>
          </p:cNvCxnSpPr>
          <p:nvPr/>
        </p:nvCxnSpPr>
        <p:spPr>
          <a:xfrm flipV="1">
            <a:off x="5337842" y="1999604"/>
            <a:ext cx="2147475" cy="1811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66" idx="0"/>
          </p:cNvCxnSpPr>
          <p:nvPr/>
        </p:nvCxnSpPr>
        <p:spPr>
          <a:xfrm flipV="1">
            <a:off x="6083616" y="1866170"/>
            <a:ext cx="1202175" cy="7212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92530" y="175338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983211" y="1999605"/>
            <a:ext cx="742721" cy="1688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06493" y="100310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721975" y="3811418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c2</a:t>
            </a:r>
            <a:endParaRPr lang="en-US" altLang="ko-KR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7485317" y="1321335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114231" y="1999604"/>
            <a:ext cx="776598" cy="587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90829" y="2587410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792570" y="828653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57752" y="1703170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n4</a:t>
            </a:r>
            <a:endParaRPr lang="en-US" altLang="ko-KR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040075" y="1249327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56178" y="4057639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a4</a:t>
            </a:r>
            <a:endParaRPr lang="en-US" altLang="ko-KR" sz="1000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2678222" y="2070894"/>
            <a:ext cx="300428" cy="18567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4007621" y="2973593"/>
            <a:ext cx="447449" cy="9540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156008" y="2905511"/>
            <a:ext cx="1804460" cy="985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0435" y="2684840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n5</a:t>
            </a:r>
            <a:endParaRPr lang="en-US" altLang="ko-KR" sz="1000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4156008" y="1927597"/>
            <a:ext cx="567533" cy="7316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4917" y="86633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210099" y="174084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n6</a:t>
            </a:r>
            <a:endParaRPr lang="en-US" altLang="ko-KR" sz="10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392422" y="1287006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95672" y="3927639"/>
            <a:ext cx="52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/>
              <a:t>a3</a:t>
            </a:r>
            <a:endParaRPr lang="en-US" altLang="ko-KR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 flipV="1">
            <a:off x="1504252" y="2191237"/>
            <a:ext cx="180725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3" idx="1"/>
          </p:cNvCxnSpPr>
          <p:nvPr/>
        </p:nvCxnSpPr>
        <p:spPr>
          <a:xfrm flipH="1" flipV="1">
            <a:off x="1814574" y="1873795"/>
            <a:ext cx="1544171" cy="5648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83" idx="3"/>
          </p:cNvCxnSpPr>
          <p:nvPr/>
        </p:nvCxnSpPr>
        <p:spPr>
          <a:xfrm flipH="1" flipV="1">
            <a:off x="3744318" y="2438619"/>
            <a:ext cx="3741001" cy="1372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58745" y="231550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n7</a:t>
            </a:r>
            <a:endParaRPr lang="en-US" altLang="ko-KR" sz="1000" dirty="0"/>
          </a:p>
        </p:txBody>
      </p:sp>
      <p:cxnSp>
        <p:nvCxnSpPr>
          <p:cNvPr id="84" name="직선 화살표 연결선 83"/>
          <p:cNvCxnSpPr>
            <a:stCxn id="74" idx="1"/>
            <a:endCxn id="83" idx="2"/>
          </p:cNvCxnSpPr>
          <p:nvPr/>
        </p:nvCxnSpPr>
        <p:spPr>
          <a:xfrm flipH="1" flipV="1">
            <a:off x="3551532" y="2561729"/>
            <a:ext cx="218903" cy="2462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3" idx="0"/>
            <a:endCxn id="68" idx="3"/>
          </p:cNvCxnSpPr>
          <p:nvPr/>
        </p:nvCxnSpPr>
        <p:spPr>
          <a:xfrm flipH="1" flipV="1">
            <a:off x="3243325" y="1826281"/>
            <a:ext cx="308207" cy="48922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5647" y="4725144"/>
            <a:ext cx="7116845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1 - (a1, b2, c1, d1) -&gt; A</a:t>
            </a:r>
          </a:p>
          <a:p>
            <a:r>
              <a:rPr lang="ko-KR" altLang="ko-KR" sz="1100" dirty="0"/>
              <a:t>﻿</a:t>
            </a:r>
            <a:r>
              <a:rPr lang="en-US" altLang="ko-KR" sz="1100" dirty="0"/>
              <a:t>2 - (a1, b1, c2, d1} -&gt; B</a:t>
            </a:r>
          </a:p>
          <a:p>
            <a:r>
              <a:rPr lang="en-US" altLang="ko-KR" sz="1100" dirty="0"/>
              <a:t>3 - (a4, b2, c1, d1) -&gt; C</a:t>
            </a:r>
          </a:p>
          <a:p>
            <a:r>
              <a:rPr lang="en-US" altLang="ko-KR" sz="1100" dirty="0"/>
              <a:t>4 – (a3, b2, c1, d1) -&gt; </a:t>
            </a:r>
            <a:r>
              <a:rPr lang="en-US" altLang="ko-KR" sz="1100" dirty="0" smtClean="0"/>
              <a:t>D</a:t>
            </a:r>
            <a:endParaRPr lang="en-US" altLang="ko-KR" sz="1100" dirty="0"/>
          </a:p>
          <a:p>
            <a:r>
              <a:rPr lang="en-US" altLang="ko-KR" sz="1100" dirty="0" smtClean="0"/>
              <a:t>---------------------------</a:t>
            </a:r>
          </a:p>
          <a:p>
            <a:endParaRPr lang="en-US" altLang="ko-KR" sz="11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847435" y="143515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D1.0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9835" y="2944458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D0.5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8162" y="175366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D0.5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11472" y="139107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4"/>
                </a:solidFill>
              </a:rPr>
              <a:t>C1.0</a:t>
            </a:r>
            <a:endParaRPr lang="en-US" altLang="ko-KR" sz="1000" dirty="0">
              <a:solidFill>
                <a:schemeClr val="accent4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38979" y="187677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4"/>
                </a:solidFill>
              </a:rPr>
              <a:t>C0.5</a:t>
            </a:r>
            <a:endParaRPr lang="en-US" altLang="ko-KR" sz="1000" dirty="0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17692" y="292397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4"/>
                </a:solidFill>
              </a:rPr>
              <a:t>C0.5</a:t>
            </a:r>
            <a:endParaRPr lang="en-US" altLang="ko-KR" sz="1000" dirty="0">
              <a:solidFill>
                <a:schemeClr val="accent4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42620" y="259773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4"/>
                </a:solidFill>
              </a:rPr>
              <a:t>0</a:t>
            </a:r>
            <a:endParaRPr lang="en-US" altLang="ko-KR" sz="1000" dirty="0">
              <a:solidFill>
                <a:schemeClr val="accent4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61731" y="2659290"/>
            <a:ext cx="270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accent4"/>
                </a:solidFill>
              </a:rPr>
              <a:t>0</a:t>
            </a:r>
            <a:endParaRPr lang="en-US" altLang="ko-KR" sz="1000" dirty="0">
              <a:solidFill>
                <a:schemeClr val="accent4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9266" y="1391071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A1.0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77121" y="2098802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A0.5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70855" y="1954892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A0.5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91456" y="2891341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A0.5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31761" y="3270286"/>
            <a:ext cx="5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A0.25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99964" y="2944458"/>
            <a:ext cx="5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A0.25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60728" y="1447195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B1.0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18" y="2354777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B0.3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45013" y="2469747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B0.3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47305" y="1954892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B0.3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47733" y="2326944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A0.2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17280" y="2997031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A0.1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20039" y="3137780"/>
            <a:ext cx="471765" cy="25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000" dirty="0" smtClean="0">
                <a:solidFill>
                  <a:srgbClr val="92D050"/>
                </a:solidFill>
              </a:rPr>
              <a:t>A0.1</a:t>
            </a:r>
            <a:endParaRPr lang="en-US" altLang="ko-KR" sz="1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6552728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포함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(a</a:t>
            </a:r>
            <a:r>
              <a:rPr lang="en-US" altLang="ko-KR" sz="1000" dirty="0"/>
              <a:t>, b</a:t>
            </a:r>
            <a:r>
              <a:rPr lang="en-US" altLang="ko-KR" sz="1000" dirty="0" smtClean="0"/>
              <a:t>) -&gt; n1 -&gt; A</a:t>
            </a:r>
          </a:p>
          <a:p>
            <a:pPr fontAlgn="ctr"/>
            <a:r>
              <a:rPr lang="en-US" altLang="ko-KR" sz="1000" dirty="0" smtClean="0"/>
              <a:t>b -&gt; A</a:t>
            </a:r>
          </a:p>
          <a:p>
            <a:pPr fontAlgn="ctr"/>
            <a:r>
              <a:rPr lang="en-US" altLang="ko-KR" sz="1000" dirty="0" smtClean="0"/>
              <a:t>=&gt; </a:t>
            </a:r>
          </a:p>
          <a:p>
            <a:pPr fontAlgn="ctr"/>
            <a:r>
              <a:rPr lang="en-US" altLang="ko-KR" sz="1000" dirty="0" smtClean="0"/>
              <a:t>(a, b) -&gt; n1 -&gt; A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875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51" y="859844"/>
            <a:ext cx="6552728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결</a:t>
            </a:r>
            <a:r>
              <a:rPr lang="ko-KR" altLang="en-US" sz="1000" b="1" dirty="0"/>
              <a:t>합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(a, b, c) -&gt; n1 -&gt; A</a:t>
            </a:r>
          </a:p>
          <a:p>
            <a:r>
              <a:rPr lang="en-US" altLang="ko-KR" sz="1000" dirty="0"/>
              <a:t>(b, c, d) -&gt; n2 -&gt; </a:t>
            </a:r>
            <a:r>
              <a:rPr lang="en-US" altLang="ko-KR" sz="1000" dirty="0" smtClean="0"/>
              <a:t>B</a:t>
            </a:r>
          </a:p>
          <a:p>
            <a:r>
              <a:rPr lang="en-US" altLang="ko-KR" sz="1000" dirty="0" smtClean="0"/>
              <a:t>=&gt;</a:t>
            </a:r>
          </a:p>
          <a:p>
            <a:r>
              <a:rPr lang="en-US" altLang="ko-KR" sz="1000" dirty="0" smtClean="0"/>
              <a:t>b, c </a:t>
            </a:r>
            <a:r>
              <a:rPr lang="ko-KR" altLang="en-US" sz="1000" dirty="0" smtClean="0"/>
              <a:t>가 공통 </a:t>
            </a:r>
            <a:r>
              <a:rPr lang="en-US" altLang="ko-KR" sz="1000" dirty="0" smtClean="0"/>
              <a:t>n3 </a:t>
            </a:r>
            <a:r>
              <a:rPr lang="ko-KR" altLang="en-US" sz="1000" dirty="0" smtClean="0"/>
              <a:t>로 치환</a:t>
            </a:r>
            <a:endParaRPr lang="en-US" altLang="ko-KR" sz="1000" dirty="0" smtClean="0"/>
          </a:p>
          <a:p>
            <a:r>
              <a:rPr lang="en-US" altLang="ko-KR" sz="1000" dirty="0" smtClean="0"/>
              <a:t>b, c = n3</a:t>
            </a:r>
          </a:p>
          <a:p>
            <a:r>
              <a:rPr lang="en-US" altLang="ko-KR" sz="1000" dirty="0" smtClean="0"/>
              <a:t>a, n3 -&gt; n1 -&gt; A</a:t>
            </a:r>
          </a:p>
          <a:p>
            <a:r>
              <a:rPr lang="en-US" altLang="ko-KR" sz="1000" dirty="0" smtClean="0"/>
              <a:t>n3, d -&gt; n2 -&gt; B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23990" y="2866228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32374" y="3430842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47386" y="3101662"/>
            <a:ext cx="458220" cy="266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7386" y="3553952"/>
            <a:ext cx="45822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9481" y="335673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8725" y="3512792"/>
            <a:ext cx="504056" cy="10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5746" y="3400019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9355" y="4049803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88547" y="4661477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1047386" y="3706353"/>
            <a:ext cx="610620" cy="46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76578" y="3706353"/>
            <a:ext cx="512903" cy="46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76578" y="4296024"/>
            <a:ext cx="429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8863" y="417291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n2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>
            <a:stCxn id="13" idx="3"/>
          </p:cNvCxnSpPr>
          <p:nvPr/>
        </p:nvCxnSpPr>
        <p:spPr>
          <a:xfrm flipV="1">
            <a:off x="1076578" y="4448424"/>
            <a:ext cx="581428" cy="33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94436" y="4329996"/>
            <a:ext cx="429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2465" y="415455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B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3749" y="2892609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12133" y="3457223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27145" y="3128043"/>
            <a:ext cx="854263" cy="32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127145" y="3580335"/>
            <a:ext cx="458220" cy="2361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23338" y="338311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50391" y="3539173"/>
            <a:ext cx="504056" cy="10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7412" y="34264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839114" y="4076184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8306" y="4687858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 flipV="1">
            <a:off x="5127145" y="3939633"/>
            <a:ext cx="458220" cy="2596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23337" y="4385663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n2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cxnSp>
        <p:nvCxnSpPr>
          <p:cNvPr id="34" name="직선 화살표 연결선 33"/>
          <p:cNvCxnSpPr>
            <a:stCxn id="29" idx="3"/>
          </p:cNvCxnSpPr>
          <p:nvPr/>
        </p:nvCxnSpPr>
        <p:spPr>
          <a:xfrm flipV="1">
            <a:off x="5156337" y="4508773"/>
            <a:ext cx="967000" cy="30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614473" y="4508773"/>
            <a:ext cx="429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72319" y="432999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B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37765" y="378863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cxnSp>
        <p:nvCxnSpPr>
          <p:cNvPr id="44" name="직선 화살표 연결선 43"/>
          <p:cNvCxnSpPr>
            <a:stCxn id="38" idx="3"/>
            <a:endCxn id="25" idx="2"/>
          </p:cNvCxnSpPr>
          <p:nvPr/>
        </p:nvCxnSpPr>
        <p:spPr>
          <a:xfrm flipV="1">
            <a:off x="6123338" y="3629334"/>
            <a:ext cx="192787" cy="2824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3" idx="0"/>
          </p:cNvCxnSpPr>
          <p:nvPr/>
        </p:nvCxnSpPr>
        <p:spPr>
          <a:xfrm>
            <a:off x="6088211" y="4040787"/>
            <a:ext cx="227913" cy="344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4703" y="5085184"/>
            <a:ext cx="5717616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100" dirty="0" smtClean="0"/>
              <a:t>두 개의 연산이 있음</a:t>
            </a:r>
            <a:r>
              <a:rPr lang="en-US" altLang="ko-KR" sz="1100" dirty="0" smtClean="0"/>
              <a:t>.</a:t>
            </a:r>
          </a:p>
          <a:p>
            <a:pPr fontAlgn="ctr"/>
            <a:r>
              <a:rPr lang="ko-KR" altLang="en-US" sz="1100" dirty="0" smtClean="0"/>
              <a:t>차이 </a:t>
            </a:r>
            <a:r>
              <a:rPr lang="ko-KR" altLang="en-US" sz="1100" dirty="0" err="1" smtClean="0"/>
              <a:t>찾</a:t>
            </a:r>
            <a:r>
              <a:rPr lang="ko-KR" altLang="en-US" sz="1100" dirty="0" err="1"/>
              <a:t>기</a:t>
            </a:r>
            <a:r>
              <a:rPr lang="ko-KR" altLang="en-US" sz="1100" dirty="0" err="1" smtClean="0"/>
              <a:t>과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공통 찾기</a:t>
            </a:r>
            <a:endParaRPr lang="en-US" altLang="ko-KR" sz="1100" dirty="0" smtClean="0"/>
          </a:p>
          <a:p>
            <a:pPr fontAlgn="ctr"/>
            <a:r>
              <a:rPr lang="ko-KR" altLang="en-US" sz="1100" dirty="0" smtClean="0"/>
              <a:t>차이 찾기는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 대해서는 </a:t>
            </a:r>
            <a:r>
              <a:rPr lang="en-US" altLang="ko-KR" sz="1100" dirty="0" smtClean="0"/>
              <a:t>a</a:t>
            </a:r>
            <a:r>
              <a:rPr lang="en-US" altLang="ko-KR" sz="1100" dirty="0" smtClean="0"/>
              <a:t>, B </a:t>
            </a:r>
            <a:r>
              <a:rPr lang="ko-KR" altLang="en-US" sz="1100" dirty="0" smtClean="0"/>
              <a:t>에 대해서는 </a:t>
            </a:r>
            <a:r>
              <a:rPr lang="en-US" altLang="ko-KR" sz="1100" dirty="0" smtClean="0"/>
              <a:t>d</a:t>
            </a:r>
            <a:endParaRPr lang="en-US" altLang="ko-KR" sz="1100" dirty="0"/>
          </a:p>
          <a:p>
            <a:pPr fontAlgn="ctr"/>
            <a:r>
              <a:rPr lang="ko-KR" altLang="en-US" sz="1100" dirty="0" smtClean="0"/>
              <a:t>공통 찾기는 </a:t>
            </a:r>
            <a:r>
              <a:rPr lang="en-US" altLang="ko-KR" sz="1100" dirty="0" smtClean="0"/>
              <a:t>A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에 대해 </a:t>
            </a:r>
            <a:r>
              <a:rPr lang="en-US" altLang="ko-KR" sz="1100" dirty="0" smtClean="0"/>
              <a:t>n3</a:t>
            </a:r>
          </a:p>
          <a:p>
            <a:pPr fontAlgn="ctr"/>
            <a:r>
              <a:rPr lang="ko-KR" altLang="en-US" sz="1100" dirty="0" smtClean="0"/>
              <a:t>구별은 차이와 공통을 찾아 종합적으로 판단</a:t>
            </a:r>
            <a:r>
              <a:rPr lang="en-US" altLang="ko-KR" sz="1100" dirty="0" smtClean="0"/>
              <a:t>.</a:t>
            </a:r>
          </a:p>
          <a:p>
            <a:pPr fontAlgn="ctr"/>
            <a:r>
              <a:rPr lang="ko-KR" altLang="en-US" sz="1100" dirty="0" smtClean="0"/>
              <a:t>어떤 사물이나 현상을 인식할 때 차이점과 공통점을 모두 생각한다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51" y="859844"/>
            <a:ext cx="6552728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분리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/>
              <a:t>(a, b) -&gt; </a:t>
            </a:r>
            <a:r>
              <a:rPr lang="en-US" altLang="ko-KR" sz="1000" dirty="0" smtClean="0"/>
              <a:t>n1 -&gt; A</a:t>
            </a:r>
            <a:endParaRPr lang="en-US" altLang="ko-KR" sz="1000" dirty="0"/>
          </a:p>
          <a:p>
            <a:r>
              <a:rPr lang="en-US" altLang="ko-KR" sz="1000" dirty="0"/>
              <a:t>(a, b) -&gt; B</a:t>
            </a:r>
          </a:p>
          <a:p>
            <a:r>
              <a:rPr lang="en-US" altLang="ko-KR" sz="1000" dirty="0" smtClean="0"/>
              <a:t>=&gt;</a:t>
            </a:r>
          </a:p>
          <a:p>
            <a:r>
              <a:rPr lang="en-US" altLang="ko-KR" sz="1000" dirty="0" smtClean="0"/>
              <a:t>(a, b) -&gt; n1 -&gt; {A, B}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2854" y="2060848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8151" y="2871683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250" y="2296282"/>
            <a:ext cx="458220" cy="266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826182" y="2748573"/>
            <a:ext cx="518288" cy="246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4119" y="2470882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13918" y="2603565"/>
            <a:ext cx="504056" cy="10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760" y="249079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13918" y="2737013"/>
            <a:ext cx="504056" cy="380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1760" y="300633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2166" y="3356992"/>
            <a:ext cx="6552728" cy="101566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dirty="0" err="1" smtClean="0"/>
              <a:t>연결노드</a:t>
            </a:r>
            <a:r>
              <a:rPr lang="ko-KR" altLang="en-US" sz="1000" dirty="0" err="1"/>
              <a:t>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둘로 갈라지는 경우는 더 많은 </a:t>
            </a:r>
            <a:r>
              <a:rPr lang="ko-KR" altLang="en-US" sz="1000" dirty="0" err="1" smtClean="0"/>
              <a:t>입력노드를</a:t>
            </a:r>
            <a:r>
              <a:rPr lang="ko-KR" altLang="en-US" sz="1000" dirty="0" smtClean="0"/>
              <a:t> 필요로 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일단 그대로 둔다</a:t>
            </a:r>
            <a:r>
              <a:rPr lang="en-US" altLang="ko-KR" sz="1000" dirty="0" smtClean="0"/>
              <a:t>.</a:t>
            </a:r>
          </a:p>
          <a:p>
            <a:pPr fontAlgn="ctr"/>
            <a:r>
              <a:rPr lang="ko-KR" altLang="en-US" sz="1000" dirty="0" smtClean="0"/>
              <a:t>추</a:t>
            </a:r>
            <a:r>
              <a:rPr lang="ko-KR" altLang="en-US" sz="1000" dirty="0"/>
              <a:t>가 </a:t>
            </a:r>
            <a:r>
              <a:rPr lang="ko-KR" altLang="en-US" sz="1000" dirty="0" smtClean="0"/>
              <a:t>입력 </a:t>
            </a:r>
            <a:r>
              <a:rPr lang="ko-KR" altLang="en-US" sz="1000" dirty="0" err="1" smtClean="0"/>
              <a:t>노드에</a:t>
            </a:r>
            <a:r>
              <a:rPr lang="ko-KR" altLang="en-US" sz="1000" dirty="0" smtClean="0"/>
              <a:t> 의해 </a:t>
            </a:r>
            <a:r>
              <a:rPr lang="ko-KR" altLang="en-US" sz="1000" dirty="0" err="1" smtClean="0"/>
              <a:t>분화기작이</a:t>
            </a:r>
            <a:r>
              <a:rPr lang="ko-KR" altLang="en-US" sz="1000" dirty="0" smtClean="0"/>
              <a:t> 시작된다</a:t>
            </a:r>
            <a:r>
              <a:rPr lang="en-US" altLang="ko-KR" sz="1000" dirty="0" smtClean="0"/>
              <a:t>.</a:t>
            </a:r>
          </a:p>
          <a:p>
            <a:pPr fontAlgn="ctr"/>
            <a:endParaRPr lang="en-US" altLang="ko-KR" sz="1000" dirty="0"/>
          </a:p>
          <a:p>
            <a:pPr fontAlgn="ctr"/>
            <a:r>
              <a:rPr lang="en-US" altLang="ko-KR" sz="1000" dirty="0" smtClean="0"/>
              <a:t>(a, b) -&gt; n1 -&gt; {A, B}</a:t>
            </a:r>
          </a:p>
          <a:p>
            <a:pPr fontAlgn="ctr"/>
            <a:r>
              <a:rPr lang="en-US" altLang="ko-KR" sz="1000" dirty="0" smtClean="0"/>
              <a:t>(a, b, c) -&gt; B</a:t>
            </a:r>
          </a:p>
          <a:p>
            <a:pPr fontAlgn="ctr"/>
            <a:r>
              <a:rPr lang="en-US" altLang="ko-KR" sz="1000" dirty="0" smtClean="0"/>
              <a:t>=&gt;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4300" y="4725144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19597" y="5535979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167696" y="4960578"/>
            <a:ext cx="458220" cy="266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3"/>
          </p:cNvCxnSpPr>
          <p:nvPr/>
        </p:nvCxnSpPr>
        <p:spPr>
          <a:xfrm flipV="1">
            <a:off x="1107628" y="5412869"/>
            <a:ext cx="518288" cy="246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5565" y="513517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95364" y="4971365"/>
            <a:ext cx="558440" cy="296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53804" y="4714357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95364" y="5401309"/>
            <a:ext cx="388404" cy="25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4485" y="6054117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99593" y="6135107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19772" y="560193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16516" y="5815573"/>
            <a:ext cx="574663" cy="288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259632" y="5850017"/>
            <a:ext cx="1224136" cy="408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51" y="859844"/>
            <a:ext cx="6552728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b="1" dirty="0" smtClean="0"/>
              <a:t>축</a:t>
            </a:r>
            <a:r>
              <a:rPr lang="ko-KR" altLang="en-US" sz="1000" b="1" dirty="0"/>
              <a:t>약</a:t>
            </a:r>
            <a:endParaRPr lang="en-US" altLang="ko-KR" sz="1000" b="1" dirty="0" smtClean="0"/>
          </a:p>
          <a:p>
            <a:pPr fontAlgn="ctr"/>
            <a:endParaRPr lang="en-US" altLang="ko-KR" sz="1000" dirty="0" smtClean="0"/>
          </a:p>
          <a:p>
            <a:r>
              <a:rPr lang="en-US" altLang="ko-KR" sz="1000" dirty="0" smtClean="0"/>
              <a:t>a -&gt; n1 -&gt; n2 -&gt; A</a:t>
            </a:r>
          </a:p>
          <a:p>
            <a:r>
              <a:rPr lang="en-US" altLang="ko-KR" sz="1000" dirty="0" smtClean="0"/>
              <a:t>=&gt;</a:t>
            </a:r>
          </a:p>
          <a:p>
            <a:r>
              <a:rPr lang="en-US" altLang="ko-KR" sz="1000" dirty="0" smtClean="0"/>
              <a:t>a -&gt; n1 -&gt; A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9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</a:t>
            </a:r>
            <a:r>
              <a:rPr lang="ko-KR" altLang="en-US" b="1" dirty="0"/>
              <a:t>로 </a:t>
            </a:r>
            <a:r>
              <a:rPr lang="ko-KR" altLang="en-US" b="1" dirty="0" smtClean="0"/>
              <a:t>가중치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8151" y="859844"/>
            <a:ext cx="6552728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ko-KR" sz="1000" dirty="0"/>
              <a:t>구조를</a:t>
            </a:r>
            <a:r>
              <a:rPr lang="en-US" altLang="ko-KR" sz="1000" dirty="0"/>
              <a:t> </a:t>
            </a:r>
            <a:r>
              <a:rPr lang="ko-KR" altLang="ko-KR" sz="1000" dirty="0"/>
              <a:t>만들고</a:t>
            </a:r>
            <a:r>
              <a:rPr lang="en-US" altLang="ko-KR" sz="1000" dirty="0"/>
              <a:t> </a:t>
            </a:r>
            <a:r>
              <a:rPr lang="ko-KR" altLang="ko-KR" sz="1000" dirty="0"/>
              <a:t>수치를</a:t>
            </a:r>
            <a:r>
              <a:rPr lang="en-US" altLang="ko-KR" sz="1000" dirty="0"/>
              <a:t> </a:t>
            </a:r>
            <a:r>
              <a:rPr lang="ko-KR" altLang="ko-KR" sz="1000" dirty="0"/>
              <a:t>넣고</a:t>
            </a:r>
            <a:r>
              <a:rPr lang="en-US" altLang="ko-KR" sz="1000" dirty="0"/>
              <a:t> </a:t>
            </a:r>
            <a:r>
              <a:rPr lang="ko-KR" altLang="ko-KR" sz="1000" dirty="0"/>
              <a:t>평가한다</a:t>
            </a:r>
            <a:r>
              <a:rPr lang="en-US" altLang="ko-KR" sz="1000" dirty="0"/>
              <a:t>. </a:t>
            </a:r>
            <a:r>
              <a:rPr lang="ko-KR" altLang="ko-KR" sz="1000" dirty="0"/>
              <a:t>계속</a:t>
            </a:r>
            <a:r>
              <a:rPr lang="en-US" altLang="ko-KR" sz="1000" dirty="0"/>
              <a:t> </a:t>
            </a:r>
            <a:r>
              <a:rPr lang="ko-KR" altLang="ko-KR" sz="1000" dirty="0"/>
              <a:t>반복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ko-KR" altLang="ko-KR" sz="1000" dirty="0"/>
              <a:t>구조를</a:t>
            </a:r>
            <a:r>
              <a:rPr lang="en-US" altLang="ko-KR" sz="1000" dirty="0"/>
              <a:t> output</a:t>
            </a:r>
            <a:r>
              <a:rPr lang="ko-KR" altLang="ko-KR" sz="1000" dirty="0"/>
              <a:t>에서</a:t>
            </a:r>
            <a:r>
              <a:rPr lang="en-US" altLang="ko-KR" sz="1000" dirty="0"/>
              <a:t> input</a:t>
            </a:r>
            <a:r>
              <a:rPr lang="ko-KR" altLang="ko-KR" sz="1000" dirty="0"/>
              <a:t>으로</a:t>
            </a:r>
            <a:r>
              <a:rPr lang="en-US" altLang="ko-KR" sz="1000" dirty="0"/>
              <a:t> </a:t>
            </a:r>
            <a:r>
              <a:rPr lang="ko-KR" altLang="ko-KR" sz="1000" dirty="0"/>
              <a:t>역으로</a:t>
            </a:r>
            <a:r>
              <a:rPr lang="en-US" altLang="ko-KR" sz="1000" dirty="0"/>
              <a:t> </a:t>
            </a:r>
            <a:r>
              <a:rPr lang="ko-KR" altLang="ko-KR" sz="1000" dirty="0"/>
              <a:t>거슬러</a:t>
            </a:r>
            <a:r>
              <a:rPr lang="en-US" altLang="ko-KR" sz="1000" dirty="0"/>
              <a:t> </a:t>
            </a:r>
            <a:r>
              <a:rPr lang="ko-KR" altLang="ko-KR" sz="1000" dirty="0"/>
              <a:t>올라가면서</a:t>
            </a:r>
            <a:r>
              <a:rPr lang="en-US" altLang="ko-KR" sz="1000" dirty="0"/>
              <a:t> </a:t>
            </a:r>
            <a:r>
              <a:rPr lang="ko-KR" altLang="ko-KR" sz="1000" dirty="0" err="1"/>
              <a:t>경로값을</a:t>
            </a:r>
            <a:r>
              <a:rPr lang="en-US" altLang="ko-KR" sz="1000" dirty="0"/>
              <a:t> </a:t>
            </a:r>
            <a:r>
              <a:rPr lang="ko-KR" altLang="ko-KR" sz="1000" dirty="0"/>
              <a:t>구한다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en-US" altLang="ko-KR" sz="1000" dirty="0"/>
              <a:t>output node </a:t>
            </a:r>
            <a:r>
              <a:rPr lang="ko-KR" altLang="ko-KR" sz="1000" dirty="0"/>
              <a:t>를</a:t>
            </a:r>
            <a:r>
              <a:rPr lang="en-US" altLang="ko-KR" sz="1000" dirty="0"/>
              <a:t> 1</a:t>
            </a:r>
            <a:r>
              <a:rPr lang="ko-KR" altLang="ko-KR" sz="1000" dirty="0"/>
              <a:t>로</a:t>
            </a:r>
            <a:r>
              <a:rPr lang="en-US" altLang="ko-KR" sz="1000" dirty="0"/>
              <a:t> </a:t>
            </a:r>
            <a:r>
              <a:rPr lang="ko-KR" altLang="ko-KR" sz="1000" dirty="0"/>
              <a:t>하고</a:t>
            </a:r>
            <a:r>
              <a:rPr lang="en-US" altLang="ko-KR" sz="1000" dirty="0"/>
              <a:t> </a:t>
            </a:r>
            <a:r>
              <a:rPr lang="ko-KR" altLang="ko-KR" sz="1000" dirty="0"/>
              <a:t>경로가</a:t>
            </a:r>
            <a:r>
              <a:rPr lang="en-US" altLang="ko-KR" sz="1000" dirty="0"/>
              <a:t> </a:t>
            </a:r>
            <a:r>
              <a:rPr lang="ko-KR" altLang="ko-KR" sz="1000" dirty="0"/>
              <a:t>나누어</a:t>
            </a:r>
            <a:r>
              <a:rPr lang="en-US" altLang="ko-KR" sz="1000" dirty="0"/>
              <a:t> </a:t>
            </a:r>
            <a:r>
              <a:rPr lang="ko-KR" altLang="ko-KR" sz="1000" dirty="0"/>
              <a:t>질</a:t>
            </a:r>
            <a:r>
              <a:rPr lang="en-US" altLang="ko-KR" sz="1000" dirty="0"/>
              <a:t> </a:t>
            </a:r>
            <a:r>
              <a:rPr lang="ko-KR" altLang="ko-KR" sz="1000" dirty="0"/>
              <a:t>때마다</a:t>
            </a:r>
            <a:r>
              <a:rPr lang="en-US" altLang="ko-KR" sz="1000" dirty="0"/>
              <a:t> </a:t>
            </a:r>
            <a:r>
              <a:rPr lang="ko-KR" altLang="ko-KR" sz="1000" dirty="0"/>
              <a:t>해당</a:t>
            </a:r>
            <a:r>
              <a:rPr lang="en-US" altLang="ko-KR" sz="1000" dirty="0"/>
              <a:t> node</a:t>
            </a:r>
            <a:r>
              <a:rPr lang="ko-KR" altLang="ko-KR" sz="1000" dirty="0"/>
              <a:t>의</a:t>
            </a:r>
            <a:r>
              <a:rPr lang="en-US" altLang="ko-KR" sz="1000" dirty="0"/>
              <a:t> </a:t>
            </a:r>
            <a:r>
              <a:rPr lang="ko-KR" altLang="ko-KR" sz="1000" dirty="0"/>
              <a:t>값을</a:t>
            </a:r>
            <a:r>
              <a:rPr lang="en-US" altLang="ko-KR" sz="1000" dirty="0"/>
              <a:t> </a:t>
            </a:r>
            <a:r>
              <a:rPr lang="ko-KR" altLang="ko-KR" sz="1000" dirty="0"/>
              <a:t>나눈다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ko-KR" altLang="ko-KR" sz="1000" dirty="0"/>
              <a:t>예를</a:t>
            </a:r>
            <a:r>
              <a:rPr lang="en-US" altLang="ko-KR" sz="1000" dirty="0"/>
              <a:t> </a:t>
            </a:r>
            <a:r>
              <a:rPr lang="ko-KR" altLang="ko-KR" sz="1000" dirty="0"/>
              <a:t>들어</a:t>
            </a:r>
            <a:r>
              <a:rPr lang="en-US" altLang="ko-KR" sz="1000" dirty="0"/>
              <a:t> </a:t>
            </a:r>
            <a:r>
              <a:rPr lang="ko-KR" altLang="ko-KR" sz="1000" dirty="0"/>
              <a:t>경로가</a:t>
            </a:r>
            <a:r>
              <a:rPr lang="en-US" altLang="ko-KR" sz="1000" dirty="0"/>
              <a:t> 2</a:t>
            </a:r>
            <a:r>
              <a:rPr lang="ko-KR" altLang="ko-KR" sz="1000" dirty="0"/>
              <a:t>로</a:t>
            </a:r>
            <a:r>
              <a:rPr lang="en-US" altLang="ko-KR" sz="1000" dirty="0"/>
              <a:t> </a:t>
            </a:r>
            <a:r>
              <a:rPr lang="ko-KR" altLang="ko-KR" sz="1000" dirty="0"/>
              <a:t>나누어지면</a:t>
            </a:r>
            <a:r>
              <a:rPr lang="en-US" altLang="ko-KR" sz="1000" dirty="0"/>
              <a:t> </a:t>
            </a:r>
            <a:r>
              <a:rPr lang="ko-KR" altLang="ko-KR" sz="1000" dirty="0"/>
              <a:t>각각</a:t>
            </a:r>
            <a:r>
              <a:rPr lang="en-US" altLang="ko-KR" sz="1000" dirty="0"/>
              <a:t> 0.5</a:t>
            </a:r>
            <a:r>
              <a:rPr lang="ko-KR" altLang="ko-KR" sz="1000" dirty="0"/>
              <a:t>씩</a:t>
            </a:r>
            <a:r>
              <a:rPr lang="en-US" altLang="ko-KR" sz="1000" dirty="0"/>
              <a:t> </a:t>
            </a:r>
            <a:r>
              <a:rPr lang="ko-KR" altLang="ko-KR" sz="1000" dirty="0"/>
              <a:t>가중치가</a:t>
            </a:r>
            <a:r>
              <a:rPr lang="en-US" altLang="ko-KR" sz="1000" dirty="0"/>
              <a:t> </a:t>
            </a:r>
            <a:r>
              <a:rPr lang="ko-KR" altLang="ko-KR" sz="1000" dirty="0"/>
              <a:t>부여된다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ko-KR" altLang="ko-KR" sz="1000" dirty="0"/>
              <a:t>합쳐진</a:t>
            </a:r>
            <a:r>
              <a:rPr lang="en-US" altLang="ko-KR" sz="1000" dirty="0"/>
              <a:t> </a:t>
            </a:r>
            <a:r>
              <a:rPr lang="ko-KR" altLang="ko-KR" sz="1000" dirty="0" err="1"/>
              <a:t>노드에서는</a:t>
            </a:r>
            <a:r>
              <a:rPr lang="en-US" altLang="ko-KR" sz="1000" dirty="0"/>
              <a:t> </a:t>
            </a:r>
            <a:r>
              <a:rPr lang="ko-KR" altLang="ko-KR" sz="1000" dirty="0"/>
              <a:t>그</a:t>
            </a:r>
            <a:r>
              <a:rPr lang="en-US" altLang="ko-KR" sz="1000" dirty="0"/>
              <a:t> </a:t>
            </a:r>
            <a:r>
              <a:rPr lang="ko-KR" altLang="ko-KR" sz="1000" dirty="0"/>
              <a:t>값을</a:t>
            </a:r>
            <a:r>
              <a:rPr lang="en-US" altLang="ko-KR" sz="1000" dirty="0"/>
              <a:t> </a:t>
            </a:r>
            <a:r>
              <a:rPr lang="ko-KR" altLang="ko-KR" sz="1000" dirty="0"/>
              <a:t>합한다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ko-KR" altLang="ko-KR" sz="1000" dirty="0"/>
              <a:t>최종</a:t>
            </a:r>
            <a:r>
              <a:rPr lang="en-US" altLang="ko-KR" sz="1000" dirty="0"/>
              <a:t> </a:t>
            </a:r>
            <a:r>
              <a:rPr lang="ko-KR" altLang="ko-KR" sz="1000" dirty="0"/>
              <a:t>말단에</a:t>
            </a:r>
            <a:r>
              <a:rPr lang="en-US" altLang="ko-KR" sz="1000" dirty="0"/>
              <a:t> </a:t>
            </a:r>
            <a:r>
              <a:rPr lang="ko-KR" altLang="ko-KR" sz="1000" dirty="0"/>
              <a:t>이르기</a:t>
            </a:r>
            <a:r>
              <a:rPr lang="en-US" altLang="ko-KR" sz="1000" dirty="0"/>
              <a:t> </a:t>
            </a:r>
            <a:r>
              <a:rPr lang="ko-KR" altLang="ko-KR" sz="1000" dirty="0"/>
              <a:t>까지</a:t>
            </a:r>
            <a:r>
              <a:rPr lang="en-US" altLang="ko-KR" sz="1000" dirty="0"/>
              <a:t> </a:t>
            </a:r>
            <a:r>
              <a:rPr lang="ko-KR" altLang="ko-KR" sz="1000" dirty="0"/>
              <a:t>경로의</a:t>
            </a:r>
            <a:r>
              <a:rPr lang="en-US" altLang="ko-KR" sz="1000" dirty="0"/>
              <a:t> </a:t>
            </a:r>
            <a:r>
              <a:rPr lang="ko-KR" altLang="ko-KR" sz="1000" dirty="0"/>
              <a:t>가중치를</a:t>
            </a:r>
            <a:r>
              <a:rPr lang="en-US" altLang="ko-KR" sz="1000" dirty="0"/>
              <a:t> </a:t>
            </a:r>
            <a:r>
              <a:rPr lang="ko-KR" altLang="ko-KR" sz="1000" dirty="0"/>
              <a:t>구한다</a:t>
            </a:r>
            <a:r>
              <a:rPr lang="en-US" altLang="ko-KR" sz="1000" dirty="0"/>
              <a:t>. </a:t>
            </a:r>
            <a:endParaRPr lang="ko-KR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655676" y="2737663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55676" y="3598565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0579" y="2983884"/>
            <a:ext cx="1386242" cy="470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960579" y="3721675"/>
            <a:ext cx="817181" cy="4044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5608" y="333152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n1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73875" y="3630448"/>
            <a:ext cx="504056" cy="103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0896" y="3517675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1211" y="4413680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c</a:t>
            </a:r>
            <a:endParaRPr lang="en-US" altLang="ko-KR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2548" y="5037000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d</a:t>
            </a:r>
            <a:endParaRPr lang="en-US" altLang="ko-KR" sz="1000" dirty="0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1909242" y="4277129"/>
            <a:ext cx="790550" cy="2596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6821" y="4723159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n2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</p:cNvCxnSpPr>
          <p:nvPr/>
        </p:nvCxnSpPr>
        <p:spPr>
          <a:xfrm flipV="1">
            <a:off x="1960579" y="4857915"/>
            <a:ext cx="1244313" cy="3021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37957" y="4808158"/>
            <a:ext cx="42902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95803" y="462938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70C0"/>
                </a:solidFill>
              </a:rPr>
              <a:t>B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319" y="400895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101360" y="3630448"/>
            <a:ext cx="334248" cy="3253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129330" y="4255172"/>
            <a:ext cx="227913" cy="344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3926" y="3320050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1.0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44709" y="3517674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1.0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6688" y="296791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0.5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975" y="378121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0.5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4709" y="463761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1.0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3119" y="4910971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1.0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8484" y="4265561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0.5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07186" y="5034294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0.5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8097" y="3585522"/>
            <a:ext cx="40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4686" y="4419963"/>
            <a:ext cx="40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1048" y="309614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(1.0)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53700" y="378121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( 0 )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1731" y="4911183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(1.0)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</a:t>
            </a:r>
            <a:r>
              <a:rPr lang="ko-KR" altLang="en-US" b="1" dirty="0"/>
              <a:t>로 </a:t>
            </a:r>
            <a:r>
              <a:rPr lang="ko-KR" altLang="en-US" b="1" dirty="0" smtClean="0"/>
              <a:t>가중치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2617" y="1251572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397520" y="1374682"/>
            <a:ext cx="817181" cy="404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8152" y="2066687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b</a:t>
            </a:r>
            <a:endParaRPr lang="en-US" altLang="ko-KR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9489" y="2690007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f</a:t>
            </a:r>
            <a:endParaRPr lang="en-US" altLang="ko-KR" sz="1000" dirty="0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1346183" y="1930136"/>
            <a:ext cx="790550" cy="259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3762" y="2376166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n2</a:t>
            </a:r>
            <a:endParaRPr lang="en-US" altLang="ko-KR" sz="1000" dirty="0"/>
          </a:p>
        </p:txBody>
      </p:sp>
      <p:cxnSp>
        <p:nvCxnSpPr>
          <p:cNvPr id="17" name="직선 화살표 연결선 16"/>
          <p:cNvCxnSpPr>
            <a:stCxn id="14" idx="3"/>
          </p:cNvCxnSpPr>
          <p:nvPr/>
        </p:nvCxnSpPr>
        <p:spPr>
          <a:xfrm flipV="1">
            <a:off x="1397520" y="2510922"/>
            <a:ext cx="1244313" cy="30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74898" y="2461165"/>
            <a:ext cx="429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2744" y="228238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B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260" y="1661958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n3</a:t>
            </a:r>
            <a:endParaRPr lang="en-US" altLang="ko-KR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66271" y="1908179"/>
            <a:ext cx="227913" cy="344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81650" y="2290626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1.0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0060" y="2563978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1.0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05425" y="1918568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0.5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4127" y="2687301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0.5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5038" y="1238529"/>
            <a:ext cx="71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0.25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1627" y="2072970"/>
            <a:ext cx="69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0.25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90641" y="1434226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( 0.5 )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88672" y="2564190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C00000"/>
                </a:solidFill>
              </a:rPr>
              <a:t>(1.0)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2774820" y="1497793"/>
            <a:ext cx="766312" cy="182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8339" y="1353401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A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57245" y="1361639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1.0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754" y="1303868"/>
            <a:ext cx="52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1.0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333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</a:t>
            </a:r>
            <a:r>
              <a:rPr lang="ko-KR" altLang="en-US" b="1" dirty="0"/>
              <a:t>로 </a:t>
            </a:r>
            <a:r>
              <a:rPr lang="ko-KR" altLang="en-US" b="1" dirty="0" smtClean="0"/>
              <a:t>가중치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9692" y="2420888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/>
              <a:t>A</a:t>
            </a:r>
            <a:endParaRPr lang="en-US" altLang="ko-KR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659407" y="2543998"/>
            <a:ext cx="42902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2410944"/>
            <a:ext cx="38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FF"/>
                </a:solidFill>
              </a:rPr>
              <a:t>B</a:t>
            </a:r>
            <a:endParaRPr lang="en-US" altLang="ko-KR" sz="1000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336793" y="2696398"/>
            <a:ext cx="0" cy="5165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115616" y="2547652"/>
            <a:ext cx="504056" cy="103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95737" y="2534055"/>
            <a:ext cx="432047" cy="239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553354" y="2557990"/>
            <a:ext cx="530814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339586" y="1916832"/>
            <a:ext cx="0" cy="4378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1979712" y="2710391"/>
            <a:ext cx="1" cy="35856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979712" y="1772816"/>
            <a:ext cx="1" cy="50405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139952" y="2354686"/>
            <a:ext cx="429028" cy="2033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211960" y="2667109"/>
            <a:ext cx="357020" cy="22256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707904" y="2024844"/>
            <a:ext cx="360040" cy="2520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707904" y="2354686"/>
            <a:ext cx="360040" cy="1793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779912" y="2624845"/>
            <a:ext cx="360040" cy="2520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3779912" y="2954687"/>
            <a:ext cx="360040" cy="1793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088435" y="3377331"/>
            <a:ext cx="248358" cy="29452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5445021" y="3335194"/>
            <a:ext cx="268852" cy="28757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5043506" y="3757142"/>
            <a:ext cx="176566" cy="35939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655737" y="3723818"/>
            <a:ext cx="360040" cy="1793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 flipV="1">
            <a:off x="5731216" y="3728653"/>
            <a:ext cx="396044" cy="3490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353833" y="3728653"/>
            <a:ext cx="360040" cy="1793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1109</Words>
  <Application>Microsoft Office PowerPoint</Application>
  <PresentationFormat>화면 슬라이드 쇼(4:3)</PresentationFormat>
  <Paragraphs>595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111</cp:revision>
  <dcterms:created xsi:type="dcterms:W3CDTF">2006-10-05T04:04:58Z</dcterms:created>
  <dcterms:modified xsi:type="dcterms:W3CDTF">2016-01-13T08:36:29Z</dcterms:modified>
</cp:coreProperties>
</file>