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6"/>
  </p:notesMasterIdLst>
  <p:sldIdLst>
    <p:sldId id="257" r:id="rId2"/>
    <p:sldId id="258" r:id="rId3"/>
    <p:sldId id="259" r:id="rId4"/>
    <p:sldId id="294" r:id="rId5"/>
    <p:sldId id="289" r:id="rId6"/>
    <p:sldId id="263" r:id="rId7"/>
    <p:sldId id="264" r:id="rId8"/>
    <p:sldId id="287" r:id="rId9"/>
    <p:sldId id="305" r:id="rId10"/>
    <p:sldId id="296" r:id="rId11"/>
    <p:sldId id="297" r:id="rId12"/>
    <p:sldId id="298" r:id="rId13"/>
    <p:sldId id="293" r:id="rId14"/>
    <p:sldId id="306" r:id="rId15"/>
    <p:sldId id="307" r:id="rId16"/>
    <p:sldId id="299" r:id="rId17"/>
    <p:sldId id="300" r:id="rId18"/>
    <p:sldId id="301" r:id="rId19"/>
    <p:sldId id="302" r:id="rId20"/>
    <p:sldId id="303" r:id="rId21"/>
    <p:sldId id="304" r:id="rId22"/>
    <p:sldId id="286" r:id="rId23"/>
    <p:sldId id="282" r:id="rId24"/>
    <p:sldId id="295" r:id="rId25"/>
  </p:sldIdLst>
  <p:sldSz cx="9144000" cy="6858000" type="screen4x3"/>
  <p:notesSz cx="6858000" cy="9144000"/>
  <p:embeddedFontLst>
    <p:embeddedFont>
      <p:font typeface="휴먼고딕" panose="02010504000101010101" pitchFamily="2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6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FC9"/>
    <a:srgbClr val="685DAB"/>
    <a:srgbClr val="FCFCFC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EDF2F87-84AD-4230-966E-E561DF79DAAB}" styleName="Generic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1">
                  <a:shade val="61000"/>
                  <a:satMod val="130000"/>
                </a:schemeClr>
              </a:gs>
              <a:gs pos="5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30E45CE-1E6F-404D-914F-DC5B132B5B5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1"/>
              </a:solidFill>
              <a:prstDash val="dash"/>
            </a:ln>
          </a:left>
          <a:right>
            <a:ln w="32700" cmpd="sng">
              <a:solidFill>
                <a:schemeClr val="accent1"/>
              </a:solidFill>
              <a:prstDash val="dash"/>
            </a:ln>
          </a:right>
          <a:top>
            <a:ln w="32700" cmpd="sng">
              <a:solidFill>
                <a:schemeClr val="accent1"/>
              </a:solidFill>
              <a:prstDash val="dash"/>
            </a:ln>
          </a:top>
          <a:bottom>
            <a:ln w="32700" cmpd="sng">
              <a:solidFill>
                <a:schemeClr val="accent1"/>
              </a:solidFill>
              <a:prstDash val="dash"/>
            </a:ln>
          </a:bottom>
          <a:insideH>
            <a:ln w="22700" cmpd="sng">
              <a:solidFill>
                <a:schemeClr val="accent1"/>
              </a:solidFill>
              <a:prstDash val="sysDot"/>
            </a:ln>
          </a:insideH>
          <a:insideV>
            <a:ln w="22700" cmpd="sng">
              <a:solidFill>
                <a:schemeClr val="accent1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3875" autoAdjust="0"/>
  </p:normalViewPr>
  <p:slideViewPr>
    <p:cSldViewPr>
      <p:cViewPr>
        <p:scale>
          <a:sx n="66" d="100"/>
          <a:sy n="66" d="100"/>
        </p:scale>
        <p:origin x="1432" y="-84"/>
      </p:cViewPr>
      <p:guideLst>
        <p:guide pos="2880"/>
        <p:guide orient="horz" pos="26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928C30-5D1C-4D5A-9852-756CD751E548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2E8EF233-1C8E-43FD-879A-58B436F1916E}">
      <dgm:prSet phldrT="[텍스트]" custT="1"/>
      <dgm:spPr/>
      <dgm:t>
        <a:bodyPr lIns="0" tIns="0" rIns="0" bIns="0"/>
        <a:lstStyle/>
        <a:p>
          <a:pPr latinLnBrk="1">
            <a:lnSpc>
              <a:spcPct val="100000"/>
            </a:lnSpc>
          </a:pPr>
          <a:r>
            <a:rPr lang="ko-KR" altLang="en-US" sz="1050" b="1" dirty="0">
              <a:solidFill>
                <a:schemeClr val="bg1"/>
              </a:solidFill>
            </a:rPr>
            <a:t>로그인 및  회원가입</a:t>
          </a:r>
        </a:p>
      </dgm:t>
    </dgm:pt>
    <dgm:pt modelId="{7A1607A3-D182-4018-BB06-0ECEBB7E0F24}" type="parTrans" cxnId="{EF973136-3C25-44DC-986E-7B105E5C8835}">
      <dgm:prSet/>
      <dgm:spPr/>
      <dgm:t>
        <a:bodyPr/>
        <a:lstStyle/>
        <a:p>
          <a:pPr latinLnBrk="1"/>
          <a:endParaRPr lang="ko-KR" altLang="en-US" b="1">
            <a:solidFill>
              <a:schemeClr val="bg1"/>
            </a:solidFill>
          </a:endParaRPr>
        </a:p>
      </dgm:t>
    </dgm:pt>
    <dgm:pt modelId="{728CD4D3-2EF2-48A2-8081-CE37EA5DF8F7}" type="sibTrans" cxnId="{EF973136-3C25-44DC-986E-7B105E5C8835}">
      <dgm:prSet/>
      <dgm:spPr/>
      <dgm:t>
        <a:bodyPr/>
        <a:lstStyle/>
        <a:p>
          <a:pPr latinLnBrk="1"/>
          <a:endParaRPr lang="ko-KR" altLang="en-US" b="1">
            <a:solidFill>
              <a:schemeClr val="bg1"/>
            </a:solidFill>
          </a:endParaRPr>
        </a:p>
      </dgm:t>
    </dgm:pt>
    <dgm:pt modelId="{629136F6-C6F9-4CF0-9ED4-8B83E76186B1}">
      <dgm:prSet phldrT="[텍스트]" custT="1"/>
      <dgm:spPr/>
      <dgm:t>
        <a:bodyPr lIns="0" tIns="0" rIns="0" bIns="0"/>
        <a:lstStyle/>
        <a:p>
          <a:pPr latinLnBrk="1">
            <a:lnSpc>
              <a:spcPct val="100000"/>
            </a:lnSpc>
          </a:pPr>
          <a:r>
            <a:rPr lang="ko-KR" altLang="en-US" sz="1050" b="1" dirty="0" err="1">
              <a:solidFill>
                <a:schemeClr val="bg1"/>
              </a:solidFill>
            </a:rPr>
            <a:t>도어락</a:t>
          </a:r>
          <a:r>
            <a:rPr lang="ko-KR" altLang="en-US" sz="1050" b="1" dirty="0">
              <a:solidFill>
                <a:schemeClr val="bg1"/>
              </a:solidFill>
            </a:rPr>
            <a:t>    등록</a:t>
          </a:r>
        </a:p>
      </dgm:t>
    </dgm:pt>
    <dgm:pt modelId="{F3F707A5-4883-4182-86E8-29564F7205CA}" type="parTrans" cxnId="{20A08BD7-975F-4C91-A603-3A71ADCCD92D}">
      <dgm:prSet/>
      <dgm:spPr/>
      <dgm:t>
        <a:bodyPr/>
        <a:lstStyle/>
        <a:p>
          <a:pPr latinLnBrk="1"/>
          <a:endParaRPr lang="ko-KR" altLang="en-US" b="1">
            <a:solidFill>
              <a:schemeClr val="bg1"/>
            </a:solidFill>
          </a:endParaRPr>
        </a:p>
      </dgm:t>
    </dgm:pt>
    <dgm:pt modelId="{06C9A858-ECB1-4EEA-AE2C-1599A910BAA6}" type="sibTrans" cxnId="{20A08BD7-975F-4C91-A603-3A71ADCCD92D}">
      <dgm:prSet/>
      <dgm:spPr/>
      <dgm:t>
        <a:bodyPr/>
        <a:lstStyle/>
        <a:p>
          <a:pPr latinLnBrk="1"/>
          <a:endParaRPr lang="ko-KR" altLang="en-US" b="1">
            <a:solidFill>
              <a:schemeClr val="bg1"/>
            </a:solidFill>
          </a:endParaRPr>
        </a:p>
      </dgm:t>
    </dgm:pt>
    <dgm:pt modelId="{C71967BE-AB9B-43BB-9584-6477BD443F0C}">
      <dgm:prSet phldrT="[텍스트]" custT="1"/>
      <dgm:spPr/>
      <dgm:t>
        <a:bodyPr lIns="0" tIns="0" rIns="0" bIns="0"/>
        <a:lstStyle/>
        <a:p>
          <a:pPr latinLnBrk="1">
            <a:lnSpc>
              <a:spcPct val="100000"/>
            </a:lnSpc>
          </a:pPr>
          <a:r>
            <a:rPr lang="ko-KR" altLang="en-US" sz="1050" b="1" dirty="0">
              <a:solidFill>
                <a:schemeClr val="bg1"/>
              </a:solidFill>
            </a:rPr>
            <a:t>타 </a:t>
          </a:r>
          <a:r>
            <a:rPr lang="ko-KR" altLang="en-US" sz="1050" b="1" dirty="0" err="1">
              <a:solidFill>
                <a:schemeClr val="bg1"/>
              </a:solidFill>
            </a:rPr>
            <a:t>사용자열쇠</a:t>
          </a:r>
          <a:r>
            <a:rPr lang="ko-KR" altLang="en-US" sz="1050" b="1" dirty="0">
              <a:solidFill>
                <a:schemeClr val="bg1"/>
              </a:solidFill>
            </a:rPr>
            <a:t> 부여</a:t>
          </a:r>
        </a:p>
      </dgm:t>
    </dgm:pt>
    <dgm:pt modelId="{B1CD92A9-FBA5-424F-9BB4-2B4D1F384098}" type="parTrans" cxnId="{3119C770-6C2B-4960-8F6D-C3D222D07265}">
      <dgm:prSet/>
      <dgm:spPr/>
      <dgm:t>
        <a:bodyPr/>
        <a:lstStyle/>
        <a:p>
          <a:pPr latinLnBrk="1"/>
          <a:endParaRPr lang="ko-KR" altLang="en-US" b="1">
            <a:solidFill>
              <a:schemeClr val="bg1"/>
            </a:solidFill>
          </a:endParaRPr>
        </a:p>
      </dgm:t>
    </dgm:pt>
    <dgm:pt modelId="{232827D8-F3B6-4BAA-83A5-FF1AA66AD166}" type="sibTrans" cxnId="{3119C770-6C2B-4960-8F6D-C3D222D07265}">
      <dgm:prSet/>
      <dgm:spPr/>
      <dgm:t>
        <a:bodyPr/>
        <a:lstStyle/>
        <a:p>
          <a:pPr latinLnBrk="1"/>
          <a:endParaRPr lang="ko-KR" altLang="en-US" b="1">
            <a:solidFill>
              <a:schemeClr val="bg1"/>
            </a:solidFill>
          </a:endParaRPr>
        </a:p>
      </dgm:t>
    </dgm:pt>
    <dgm:pt modelId="{8F04AAEB-3855-4F06-B1D2-901F7FB6ED66}">
      <dgm:prSet phldrT="[텍스트]" custT="1"/>
      <dgm:spPr/>
      <dgm:t>
        <a:bodyPr lIns="0" tIns="0" rIns="0" bIns="0"/>
        <a:lstStyle/>
        <a:p>
          <a:pPr latinLnBrk="1">
            <a:lnSpc>
              <a:spcPct val="100000"/>
            </a:lnSpc>
          </a:pPr>
          <a:r>
            <a:rPr lang="ko-KR" altLang="en-US" sz="1000" b="1" dirty="0">
              <a:solidFill>
                <a:schemeClr val="bg1"/>
              </a:solidFill>
            </a:rPr>
            <a:t>부여할 열쇠 </a:t>
          </a:r>
          <a:r>
            <a:rPr lang="ko-KR" altLang="en-US" sz="1050" b="1" dirty="0">
              <a:solidFill>
                <a:schemeClr val="bg1"/>
              </a:solidFill>
            </a:rPr>
            <a:t>권한 설정</a:t>
          </a:r>
          <a:endParaRPr lang="en-US" altLang="ko-KR" sz="1050" b="1" dirty="0">
            <a:solidFill>
              <a:schemeClr val="bg1"/>
            </a:solidFill>
          </a:endParaRPr>
        </a:p>
      </dgm:t>
    </dgm:pt>
    <dgm:pt modelId="{1D00E0F2-6FAD-4C59-871D-5E726E3FA0AC}" type="parTrans" cxnId="{5617EC0A-5FCF-4DC2-901D-8172F9733A2F}">
      <dgm:prSet/>
      <dgm:spPr/>
      <dgm:t>
        <a:bodyPr/>
        <a:lstStyle/>
        <a:p>
          <a:pPr latinLnBrk="1"/>
          <a:endParaRPr lang="ko-KR" altLang="en-US" b="1">
            <a:solidFill>
              <a:schemeClr val="bg1"/>
            </a:solidFill>
          </a:endParaRPr>
        </a:p>
      </dgm:t>
    </dgm:pt>
    <dgm:pt modelId="{F7FE5446-1B94-4DDF-B0C8-A4C447011EF8}" type="sibTrans" cxnId="{5617EC0A-5FCF-4DC2-901D-8172F9733A2F}">
      <dgm:prSet/>
      <dgm:spPr/>
      <dgm:t>
        <a:bodyPr/>
        <a:lstStyle/>
        <a:p>
          <a:pPr latinLnBrk="1"/>
          <a:endParaRPr lang="ko-KR" altLang="en-US" b="1">
            <a:solidFill>
              <a:schemeClr val="bg1"/>
            </a:solidFill>
          </a:endParaRPr>
        </a:p>
      </dgm:t>
    </dgm:pt>
    <dgm:pt modelId="{F96A286E-068F-464D-843D-612EF03F53C3}">
      <dgm:prSet phldrT="[텍스트]" custT="1"/>
      <dgm:spPr/>
      <dgm:t>
        <a:bodyPr lIns="0" tIns="0" rIns="0" bIns="0"/>
        <a:lstStyle/>
        <a:p>
          <a:pPr latinLnBrk="1">
            <a:lnSpc>
              <a:spcPct val="100000"/>
            </a:lnSpc>
          </a:pPr>
          <a:r>
            <a:rPr lang="ko-KR" altLang="en-US" sz="1050" b="1" dirty="0">
              <a:solidFill>
                <a:schemeClr val="bg1"/>
              </a:solidFill>
            </a:rPr>
            <a:t>부여 받은  열쇠 이용</a:t>
          </a:r>
        </a:p>
      </dgm:t>
    </dgm:pt>
    <dgm:pt modelId="{11B632EB-B9FE-4727-8E77-FBE68D512893}" type="parTrans" cxnId="{8616EE41-9156-49E3-A0CD-F4D6AE7D4B25}">
      <dgm:prSet/>
      <dgm:spPr/>
      <dgm:t>
        <a:bodyPr/>
        <a:lstStyle/>
        <a:p>
          <a:pPr latinLnBrk="1"/>
          <a:endParaRPr lang="ko-KR" altLang="en-US" b="1">
            <a:solidFill>
              <a:schemeClr val="bg1"/>
            </a:solidFill>
          </a:endParaRPr>
        </a:p>
      </dgm:t>
    </dgm:pt>
    <dgm:pt modelId="{7AFF9D41-9537-434D-B90A-CB026B009C9C}" type="sibTrans" cxnId="{8616EE41-9156-49E3-A0CD-F4D6AE7D4B25}">
      <dgm:prSet/>
      <dgm:spPr/>
      <dgm:t>
        <a:bodyPr/>
        <a:lstStyle/>
        <a:p>
          <a:pPr latinLnBrk="1"/>
          <a:endParaRPr lang="ko-KR" altLang="en-US" b="1">
            <a:solidFill>
              <a:schemeClr val="bg1"/>
            </a:solidFill>
          </a:endParaRPr>
        </a:p>
      </dgm:t>
    </dgm:pt>
    <dgm:pt modelId="{E9828215-9524-4219-A920-31E2CD773342}" type="pres">
      <dgm:prSet presAssocID="{25928C30-5D1C-4D5A-9852-756CD751E548}" presName="Name0" presStyleCnt="0">
        <dgm:presLayoutVars>
          <dgm:dir/>
          <dgm:animLvl val="lvl"/>
          <dgm:resizeHandles val="exact"/>
        </dgm:presLayoutVars>
      </dgm:prSet>
      <dgm:spPr/>
    </dgm:pt>
    <dgm:pt modelId="{9BA3E720-0F00-41FC-80B2-A751F7ACF43B}" type="pres">
      <dgm:prSet presAssocID="{2E8EF233-1C8E-43FD-879A-58B436F1916E}" presName="parTxOnly" presStyleLbl="node1" presStyleIdx="0" presStyleCnt="5" custScaleY="297272" custLinFactX="34351" custLinFactNeighborX="100000">
        <dgm:presLayoutVars>
          <dgm:chMax val="0"/>
          <dgm:chPref val="0"/>
          <dgm:bulletEnabled val="1"/>
        </dgm:presLayoutVars>
      </dgm:prSet>
      <dgm:spPr/>
    </dgm:pt>
    <dgm:pt modelId="{9EB2C94A-D048-40D7-A703-C89627BC7594}" type="pres">
      <dgm:prSet presAssocID="{728CD4D3-2EF2-48A2-8081-CE37EA5DF8F7}" presName="parTxOnlySpace" presStyleCnt="0"/>
      <dgm:spPr/>
    </dgm:pt>
    <dgm:pt modelId="{06F39F4F-0A96-480A-9DF8-9AA2F1C9FA3D}" type="pres">
      <dgm:prSet presAssocID="{629136F6-C6F9-4CF0-9ED4-8B83E76186B1}" presName="parTxOnly" presStyleLbl="node1" presStyleIdx="1" presStyleCnt="5" custScaleY="297272" custLinFactX="12184" custLinFactNeighborX="100000">
        <dgm:presLayoutVars>
          <dgm:chMax val="0"/>
          <dgm:chPref val="0"/>
          <dgm:bulletEnabled val="1"/>
        </dgm:presLayoutVars>
      </dgm:prSet>
      <dgm:spPr/>
    </dgm:pt>
    <dgm:pt modelId="{7EEC99E6-6A4B-4C1E-BBC2-AEA2ACD41CE8}" type="pres">
      <dgm:prSet presAssocID="{06C9A858-ECB1-4EEA-AE2C-1599A910BAA6}" presName="parTxOnlySpace" presStyleCnt="0"/>
      <dgm:spPr/>
    </dgm:pt>
    <dgm:pt modelId="{ACA9F8F6-1CE3-4DAF-A04D-77484C5A766B}" type="pres">
      <dgm:prSet presAssocID="{C71967BE-AB9B-43BB-9584-6477BD443F0C}" presName="parTxOnly" presStyleLbl="node1" presStyleIdx="2" presStyleCnt="5" custScaleY="297272">
        <dgm:presLayoutVars>
          <dgm:chMax val="0"/>
          <dgm:chPref val="0"/>
          <dgm:bulletEnabled val="1"/>
        </dgm:presLayoutVars>
      </dgm:prSet>
      <dgm:spPr/>
    </dgm:pt>
    <dgm:pt modelId="{F4F428F4-0431-4F2A-B5B6-904CD8E73FF7}" type="pres">
      <dgm:prSet presAssocID="{232827D8-F3B6-4BAA-83A5-FF1AA66AD166}" presName="parTxOnlySpace" presStyleCnt="0"/>
      <dgm:spPr/>
    </dgm:pt>
    <dgm:pt modelId="{0B539574-BDF7-4101-8F55-E95D2066B065}" type="pres">
      <dgm:prSet presAssocID="{8F04AAEB-3855-4F06-B1D2-901F7FB6ED66}" presName="parTxOnly" presStyleLbl="node1" presStyleIdx="3" presStyleCnt="5" custScaleY="297272" custLinFactX="-12721" custLinFactNeighborX="-100000">
        <dgm:presLayoutVars>
          <dgm:chMax val="0"/>
          <dgm:chPref val="0"/>
          <dgm:bulletEnabled val="1"/>
        </dgm:presLayoutVars>
      </dgm:prSet>
      <dgm:spPr/>
    </dgm:pt>
    <dgm:pt modelId="{AF6398CA-6306-43AF-A587-CCB461682540}" type="pres">
      <dgm:prSet presAssocID="{F7FE5446-1B94-4DDF-B0C8-A4C447011EF8}" presName="parTxOnlySpace" presStyleCnt="0"/>
      <dgm:spPr/>
    </dgm:pt>
    <dgm:pt modelId="{4AECA78A-9A66-4049-974E-E213C41F5CC7}" type="pres">
      <dgm:prSet presAssocID="{F96A286E-068F-464D-843D-612EF03F53C3}" presName="parTxOnly" presStyleLbl="node1" presStyleIdx="4" presStyleCnt="5" custScaleY="297272" custLinFactX="-35166" custLinFactNeighborX="-100000">
        <dgm:presLayoutVars>
          <dgm:chMax val="0"/>
          <dgm:chPref val="0"/>
          <dgm:bulletEnabled val="1"/>
        </dgm:presLayoutVars>
      </dgm:prSet>
      <dgm:spPr/>
    </dgm:pt>
  </dgm:ptLst>
  <dgm:cxnLst>
    <dgm:cxn modelId="{EA79D05A-DA91-4987-AC24-62227D948269}" type="presOf" srcId="{2E8EF233-1C8E-43FD-879A-58B436F1916E}" destId="{9BA3E720-0F00-41FC-80B2-A751F7ACF43B}" srcOrd="0" destOrd="0" presId="urn:microsoft.com/office/officeart/2005/8/layout/chevron1"/>
    <dgm:cxn modelId="{42C1839F-F3D6-4E28-874E-E5D453C8E256}" type="presOf" srcId="{629136F6-C6F9-4CF0-9ED4-8B83E76186B1}" destId="{06F39F4F-0A96-480A-9DF8-9AA2F1C9FA3D}" srcOrd="0" destOrd="0" presId="urn:microsoft.com/office/officeart/2005/8/layout/chevron1"/>
    <dgm:cxn modelId="{5617EC0A-5FCF-4DC2-901D-8172F9733A2F}" srcId="{25928C30-5D1C-4D5A-9852-756CD751E548}" destId="{8F04AAEB-3855-4F06-B1D2-901F7FB6ED66}" srcOrd="3" destOrd="0" parTransId="{1D00E0F2-6FAD-4C59-871D-5E726E3FA0AC}" sibTransId="{F7FE5446-1B94-4DDF-B0C8-A4C447011EF8}"/>
    <dgm:cxn modelId="{20A08BD7-975F-4C91-A603-3A71ADCCD92D}" srcId="{25928C30-5D1C-4D5A-9852-756CD751E548}" destId="{629136F6-C6F9-4CF0-9ED4-8B83E76186B1}" srcOrd="1" destOrd="0" parTransId="{F3F707A5-4883-4182-86E8-29564F7205CA}" sibTransId="{06C9A858-ECB1-4EEA-AE2C-1599A910BAA6}"/>
    <dgm:cxn modelId="{BE0E7501-BE32-448F-B19B-F877415CAB09}" type="presOf" srcId="{25928C30-5D1C-4D5A-9852-756CD751E548}" destId="{E9828215-9524-4219-A920-31E2CD773342}" srcOrd="0" destOrd="0" presId="urn:microsoft.com/office/officeart/2005/8/layout/chevron1"/>
    <dgm:cxn modelId="{EF973136-3C25-44DC-986E-7B105E5C8835}" srcId="{25928C30-5D1C-4D5A-9852-756CD751E548}" destId="{2E8EF233-1C8E-43FD-879A-58B436F1916E}" srcOrd="0" destOrd="0" parTransId="{7A1607A3-D182-4018-BB06-0ECEBB7E0F24}" sibTransId="{728CD4D3-2EF2-48A2-8081-CE37EA5DF8F7}"/>
    <dgm:cxn modelId="{3119C770-6C2B-4960-8F6D-C3D222D07265}" srcId="{25928C30-5D1C-4D5A-9852-756CD751E548}" destId="{C71967BE-AB9B-43BB-9584-6477BD443F0C}" srcOrd="2" destOrd="0" parTransId="{B1CD92A9-FBA5-424F-9BB4-2B4D1F384098}" sibTransId="{232827D8-F3B6-4BAA-83A5-FF1AA66AD166}"/>
    <dgm:cxn modelId="{8616EE41-9156-49E3-A0CD-F4D6AE7D4B25}" srcId="{25928C30-5D1C-4D5A-9852-756CD751E548}" destId="{F96A286E-068F-464D-843D-612EF03F53C3}" srcOrd="4" destOrd="0" parTransId="{11B632EB-B9FE-4727-8E77-FBE68D512893}" sibTransId="{7AFF9D41-9537-434D-B90A-CB026B009C9C}"/>
    <dgm:cxn modelId="{AD4DEE9F-03ED-4745-89EC-7140239EB8FF}" type="presOf" srcId="{C71967BE-AB9B-43BB-9584-6477BD443F0C}" destId="{ACA9F8F6-1CE3-4DAF-A04D-77484C5A766B}" srcOrd="0" destOrd="0" presId="urn:microsoft.com/office/officeart/2005/8/layout/chevron1"/>
    <dgm:cxn modelId="{E9E10FD7-9872-4759-B154-250CC539F252}" type="presOf" srcId="{8F04AAEB-3855-4F06-B1D2-901F7FB6ED66}" destId="{0B539574-BDF7-4101-8F55-E95D2066B065}" srcOrd="0" destOrd="0" presId="urn:microsoft.com/office/officeart/2005/8/layout/chevron1"/>
    <dgm:cxn modelId="{8EEFA578-5A69-4BCE-A873-E5542341240D}" type="presOf" srcId="{F96A286E-068F-464D-843D-612EF03F53C3}" destId="{4AECA78A-9A66-4049-974E-E213C41F5CC7}" srcOrd="0" destOrd="0" presId="urn:microsoft.com/office/officeart/2005/8/layout/chevron1"/>
    <dgm:cxn modelId="{366CF29C-6217-42BF-8681-7A5DD031DFEA}" type="presParOf" srcId="{E9828215-9524-4219-A920-31E2CD773342}" destId="{9BA3E720-0F00-41FC-80B2-A751F7ACF43B}" srcOrd="0" destOrd="0" presId="urn:microsoft.com/office/officeart/2005/8/layout/chevron1"/>
    <dgm:cxn modelId="{7C6F5B7F-EBAB-4933-B4E6-F55AFA81E58A}" type="presParOf" srcId="{E9828215-9524-4219-A920-31E2CD773342}" destId="{9EB2C94A-D048-40D7-A703-C89627BC7594}" srcOrd="1" destOrd="0" presId="urn:microsoft.com/office/officeart/2005/8/layout/chevron1"/>
    <dgm:cxn modelId="{E883E0B0-760A-42F4-A284-63CE6D98DD89}" type="presParOf" srcId="{E9828215-9524-4219-A920-31E2CD773342}" destId="{06F39F4F-0A96-480A-9DF8-9AA2F1C9FA3D}" srcOrd="2" destOrd="0" presId="urn:microsoft.com/office/officeart/2005/8/layout/chevron1"/>
    <dgm:cxn modelId="{C3C45182-7A25-400F-858D-23F7FBDFED5B}" type="presParOf" srcId="{E9828215-9524-4219-A920-31E2CD773342}" destId="{7EEC99E6-6A4B-4C1E-BBC2-AEA2ACD41CE8}" srcOrd="3" destOrd="0" presId="urn:microsoft.com/office/officeart/2005/8/layout/chevron1"/>
    <dgm:cxn modelId="{287485A8-918E-4C23-9F99-4F7B40C01037}" type="presParOf" srcId="{E9828215-9524-4219-A920-31E2CD773342}" destId="{ACA9F8F6-1CE3-4DAF-A04D-77484C5A766B}" srcOrd="4" destOrd="0" presId="urn:microsoft.com/office/officeart/2005/8/layout/chevron1"/>
    <dgm:cxn modelId="{0978E861-CCC2-4662-A64A-5594DE7F57D1}" type="presParOf" srcId="{E9828215-9524-4219-A920-31E2CD773342}" destId="{F4F428F4-0431-4F2A-B5B6-904CD8E73FF7}" srcOrd="5" destOrd="0" presId="urn:microsoft.com/office/officeart/2005/8/layout/chevron1"/>
    <dgm:cxn modelId="{C4DDC175-C604-4927-9920-9B0A291248F5}" type="presParOf" srcId="{E9828215-9524-4219-A920-31E2CD773342}" destId="{0B539574-BDF7-4101-8F55-E95D2066B065}" srcOrd="6" destOrd="0" presId="urn:microsoft.com/office/officeart/2005/8/layout/chevron1"/>
    <dgm:cxn modelId="{85CD6313-F41A-4574-8A63-945D90A8A56E}" type="presParOf" srcId="{E9828215-9524-4219-A920-31E2CD773342}" destId="{AF6398CA-6306-43AF-A587-CCB461682540}" srcOrd="7" destOrd="0" presId="urn:microsoft.com/office/officeart/2005/8/layout/chevron1"/>
    <dgm:cxn modelId="{6CC6A9BE-49C1-4310-B77B-8B0415B4FDE0}" type="presParOf" srcId="{E9828215-9524-4219-A920-31E2CD773342}" destId="{4AECA78A-9A66-4049-974E-E213C41F5CC7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3E720-0F00-41FC-80B2-A751F7ACF43B}">
      <dsp:nvSpPr>
        <dsp:cNvPr id="0" name=""/>
        <dsp:cNvSpPr/>
      </dsp:nvSpPr>
      <dsp:spPr>
        <a:xfrm>
          <a:off x="647313" y="0"/>
          <a:ext cx="1455834" cy="77524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b="1" kern="1200" dirty="0">
              <a:solidFill>
                <a:schemeClr val="bg1"/>
              </a:solidFill>
            </a:rPr>
            <a:t>로그인 및  회원가입</a:t>
          </a:r>
        </a:p>
      </dsp:txBody>
      <dsp:txXfrm>
        <a:off x="1034934" y="0"/>
        <a:ext cx="680592" cy="775242"/>
      </dsp:txXfrm>
    </dsp:sp>
    <dsp:sp modelId="{06F39F4F-0A96-480A-9DF8-9AA2F1C9FA3D}">
      <dsp:nvSpPr>
        <dsp:cNvPr id="0" name=""/>
        <dsp:cNvSpPr/>
      </dsp:nvSpPr>
      <dsp:spPr>
        <a:xfrm>
          <a:off x="1634849" y="0"/>
          <a:ext cx="1455834" cy="775242"/>
        </a:xfrm>
        <a:prstGeom prst="chevron">
          <a:avLst/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b="1" kern="1200" dirty="0" err="1">
              <a:solidFill>
                <a:schemeClr val="bg1"/>
              </a:solidFill>
            </a:rPr>
            <a:t>도어락</a:t>
          </a:r>
          <a:r>
            <a:rPr lang="ko-KR" altLang="en-US" sz="1050" b="1" kern="1200" dirty="0">
              <a:solidFill>
                <a:schemeClr val="bg1"/>
              </a:solidFill>
            </a:rPr>
            <a:t>    등록</a:t>
          </a:r>
        </a:p>
      </dsp:txBody>
      <dsp:txXfrm>
        <a:off x="2022470" y="0"/>
        <a:ext cx="680592" cy="775242"/>
      </dsp:txXfrm>
    </dsp:sp>
    <dsp:sp modelId="{ACA9F8F6-1CE3-4DAF-A04D-77484C5A766B}">
      <dsp:nvSpPr>
        <dsp:cNvPr id="0" name=""/>
        <dsp:cNvSpPr/>
      </dsp:nvSpPr>
      <dsp:spPr>
        <a:xfrm>
          <a:off x="2622138" y="0"/>
          <a:ext cx="1455834" cy="775242"/>
        </a:xfrm>
        <a:prstGeom prst="chevron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b="1" kern="1200" dirty="0">
              <a:solidFill>
                <a:schemeClr val="bg1"/>
              </a:solidFill>
            </a:rPr>
            <a:t>타 </a:t>
          </a:r>
          <a:r>
            <a:rPr lang="ko-KR" altLang="en-US" sz="1050" b="1" kern="1200" dirty="0" err="1">
              <a:solidFill>
                <a:schemeClr val="bg1"/>
              </a:solidFill>
            </a:rPr>
            <a:t>사용자열쇠</a:t>
          </a:r>
          <a:r>
            <a:rPr lang="ko-KR" altLang="en-US" sz="1050" b="1" kern="1200" dirty="0">
              <a:solidFill>
                <a:schemeClr val="bg1"/>
              </a:solidFill>
            </a:rPr>
            <a:t> 부여</a:t>
          </a:r>
        </a:p>
      </dsp:txBody>
      <dsp:txXfrm>
        <a:off x="3009759" y="0"/>
        <a:ext cx="680592" cy="775242"/>
      </dsp:txXfrm>
    </dsp:sp>
    <dsp:sp modelId="{0B539574-BDF7-4101-8F55-E95D2066B065}">
      <dsp:nvSpPr>
        <dsp:cNvPr id="0" name=""/>
        <dsp:cNvSpPr/>
      </dsp:nvSpPr>
      <dsp:spPr>
        <a:xfrm>
          <a:off x="3601609" y="0"/>
          <a:ext cx="1455834" cy="775242"/>
        </a:xfrm>
        <a:prstGeom prst="chevron">
          <a:avLst/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b="1" kern="1200" dirty="0">
              <a:solidFill>
                <a:schemeClr val="bg1"/>
              </a:solidFill>
            </a:rPr>
            <a:t>부여할 열쇠 </a:t>
          </a:r>
          <a:r>
            <a:rPr lang="ko-KR" altLang="en-US" sz="1050" b="1" kern="1200" dirty="0">
              <a:solidFill>
                <a:schemeClr val="bg1"/>
              </a:solidFill>
            </a:rPr>
            <a:t>권한 설정</a:t>
          </a:r>
          <a:endParaRPr lang="en-US" altLang="ko-KR" sz="1050" b="1" kern="1200" dirty="0">
            <a:solidFill>
              <a:schemeClr val="bg1"/>
            </a:solidFill>
          </a:endParaRPr>
        </a:p>
      </dsp:txBody>
      <dsp:txXfrm>
        <a:off x="3989230" y="0"/>
        <a:ext cx="680592" cy="775242"/>
      </dsp:txXfrm>
    </dsp:sp>
    <dsp:sp modelId="{4AECA78A-9A66-4049-974E-E213C41F5CC7}">
      <dsp:nvSpPr>
        <dsp:cNvPr id="0" name=""/>
        <dsp:cNvSpPr/>
      </dsp:nvSpPr>
      <dsp:spPr>
        <a:xfrm>
          <a:off x="4585098" y="0"/>
          <a:ext cx="1455834" cy="775242"/>
        </a:xfrm>
        <a:prstGeom prst="chevron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b="1" kern="1200" dirty="0">
              <a:solidFill>
                <a:schemeClr val="bg1"/>
              </a:solidFill>
            </a:rPr>
            <a:t>부여 받은  열쇠 이용</a:t>
          </a:r>
        </a:p>
      </dsp:txBody>
      <dsp:txXfrm>
        <a:off x="4972719" y="0"/>
        <a:ext cx="680592" cy="775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46AA5D5A-343A-4C1A-BC9D-610EC8B80F49}" type="datetimeFigureOut">
              <a:rPr lang="ko-KR" altLang="en-US"/>
              <a:pPr lvl="0">
                <a:defRPr lang="ko-KR" altLang="en-US"/>
              </a:pPr>
              <a:t>2016-09-26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BFD85EE-51FF-49B2-AE4A-EF643293EA7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 dirty="0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BFD85EE-51FF-49B2-AE4A-EF643293EA7A}" type="slidenum">
              <a:rPr lang="en-US" altLang="en-US"/>
              <a:pPr lvl="0">
                <a:defRPr lang="ko-KR" altLang="en-US"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BFD85EE-51FF-49B2-AE4A-EF643293EA7A}" type="slidenum">
              <a:rPr lang="ko-KR" altLang="en-US" smtClean="0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650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 dirty="0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BFD85EE-51FF-49B2-AE4A-EF643293EA7A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784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BFD85EE-51FF-49B2-AE4A-EF643293EA7A}" type="slidenum">
              <a:rPr lang="ko-KR" altLang="en-US" smtClean="0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445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 dirty="0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BFD85EE-51FF-49B2-AE4A-EF643293EA7A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3393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 dirty="0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BFD85EE-51FF-49B2-AE4A-EF643293EA7A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277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BFD85EE-51FF-49B2-AE4A-EF643293EA7A}" type="slidenum">
              <a:rPr lang="ko-KR" altLang="en-US" smtClean="0"/>
              <a:pPr lvl="0">
                <a:defRPr lang="ko-KR" altLang="en-US"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284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BFD85EE-51FF-49B2-AE4A-EF643293EA7A}" type="slidenum">
              <a:rPr lang="ko-KR" altLang="en-US" smtClean="0"/>
              <a:pPr lvl="0">
                <a:defRPr lang="ko-KR" altLang="en-US"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251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 dirty="0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BFD85EE-51FF-49B2-AE4A-EF643293EA7A}" type="slidenum">
              <a:rPr lang="en-US" altLang="en-US"/>
              <a:pPr lvl="0">
                <a:defRPr lang="ko-KR" altLang="en-US"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1439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F08C18-F846-4F83-9E4A-EF96E909B73F}" type="datetime1">
              <a:rPr lang="ko-KR" altLang="en-US"/>
              <a:pPr lvl="0">
                <a:defRPr lang="ko-KR" altLang="en-US"/>
              </a:pPr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43FC95C-4A71-4760-A575-4AE7075BB6F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022DE9A-8BD0-4588-90EC-B8326F0668FE}" type="datetime1">
              <a:rPr lang="ko-KR" altLang="en-US"/>
              <a:pPr lvl="0">
                <a:defRPr lang="ko-KR" altLang="en-US"/>
              </a:pPr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43FC95C-4A71-4760-A575-4AE7075BB6F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F8B5EE-9957-45ED-8881-249F27AAE9BD}" type="datetime1">
              <a:rPr lang="ko-KR" altLang="en-US"/>
              <a:pPr lvl="0">
                <a:defRPr lang="ko-KR" altLang="en-US"/>
              </a:pPr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43FC95C-4A71-4760-A575-4AE7075BB6F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A3DBE8A-08A0-4AE2-B806-C9B9A473B0ED}" type="datetime1">
              <a:rPr lang="ko-KR" altLang="en-US"/>
              <a:pPr lvl="0">
                <a:defRPr lang="ko-KR" altLang="en-US"/>
              </a:pPr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pPr lvl="0">
              <a:defRPr lang="ko-KR" altLang="en-US"/>
            </a:pPr>
            <a:fld id="{343FC95C-4A71-4760-A575-4AE7075BB6F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FE13E15-7006-4370-B5F6-60D7104AE3B4}" type="datetime1">
              <a:rPr lang="ko-KR" altLang="en-US"/>
              <a:pPr lvl="0">
                <a:defRPr lang="ko-KR" altLang="en-US"/>
              </a:pPr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43FC95C-4A71-4760-A575-4AE7075BB6F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7D10D11-2C95-44F2-9DFC-D0C737CB5390}" type="datetime1">
              <a:rPr lang="ko-KR" altLang="en-US"/>
              <a:pPr lvl="0">
                <a:defRPr lang="ko-KR" altLang="en-US"/>
              </a:pPr>
              <a:t>2016-09-26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43FC95C-4A71-4760-A575-4AE7075BB6F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5135845-0C4F-469E-8726-3EBFD71077A7}" type="datetime1">
              <a:rPr lang="ko-KR" altLang="en-US"/>
              <a:pPr lvl="0">
                <a:defRPr lang="ko-KR" altLang="en-US"/>
              </a:pPr>
              <a:t>2016-09-26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43FC95C-4A71-4760-A575-4AE7075BB6F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80FC019-3CDA-4483-987D-B12D1EB4D233}" type="datetime1">
              <a:rPr lang="ko-KR" altLang="en-US"/>
              <a:pPr lvl="0">
                <a:defRPr lang="ko-KR" altLang="en-US"/>
              </a:pPr>
              <a:t>2016-09-26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43FC95C-4A71-4760-A575-4AE7075BB6F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5936E48-2907-481B-8F8C-35E94B4338B9}" type="datetime1">
              <a:rPr lang="ko-KR" altLang="en-US"/>
              <a:pPr lvl="0">
                <a:defRPr lang="ko-KR" altLang="en-US"/>
              </a:pPr>
              <a:t>2016-09-26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43FC95C-4A71-4760-A575-4AE7075BB6F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6D1E666-04C9-40C3-88DF-F7C22C7A6172}" type="datetime1">
              <a:rPr lang="ko-KR" altLang="en-US"/>
              <a:pPr lvl="0">
                <a:defRPr lang="ko-KR" altLang="en-US"/>
              </a:pPr>
              <a:t>2016-09-26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43FC95C-4A71-4760-A575-4AE7075BB6F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1D27B48-006F-4BC1-BDC8-3C8CA726AC13}" type="datetime1">
              <a:rPr lang="ko-KR" altLang="en-US"/>
              <a:pPr lvl="0">
                <a:defRPr lang="ko-KR" altLang="en-US"/>
              </a:pPr>
              <a:t>2016-09-26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43FC95C-4A71-4760-A575-4AE7075BB6F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926EC2E-D34C-4476-B4C7-64731BF56572}" type="datetime1">
              <a:rPr lang="ko-KR" altLang="en-US"/>
              <a:pPr lvl="0">
                <a:defRPr lang="ko-KR" altLang="en-US"/>
              </a:pPr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343FC95C-4A71-4760-A575-4AE7075BB6F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8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microsoft.com/office/2007/relationships/diagramDrawing" Target="../diagrams/drawing1.xml"/><Relationship Id="rId3" Type="http://schemas.openxmlformats.org/officeDocument/2006/relationships/image" Target="../media/image19.png"/><Relationship Id="rId7" Type="http://schemas.openxmlformats.org/officeDocument/2006/relationships/image" Target="../media/image8.png"/><Relationship Id="rId12" Type="http://schemas.openxmlformats.org/officeDocument/2006/relationships/diagramColors" Target="../diagrams/colors1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10.png"/><Relationship Id="rId10" Type="http://schemas.openxmlformats.org/officeDocument/2006/relationships/diagramLayout" Target="../diagrams/layout1.xml"/><Relationship Id="rId4" Type="http://schemas.openxmlformats.org/officeDocument/2006/relationships/image" Target="../media/image36.png"/><Relationship Id="rId9" Type="http://schemas.openxmlformats.org/officeDocument/2006/relationships/diagramData" Target="../diagrams/data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4"/>
          <a:srcRect l="1040"/>
          <a:stretch>
            <a:fillRect/>
          </a:stretch>
        </p:blipFill>
        <p:spPr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43498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5000" b="1" spc="-155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5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5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5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14579" y="3861048"/>
            <a:ext cx="63898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 spc="-148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48" dirty="0">
                <a:solidFill>
                  <a:srgbClr val="77787B"/>
                </a:solidFill>
              </a:rPr>
              <a:t>:</a:t>
            </a:r>
            <a:r>
              <a:rPr lang="ko-KR" altLang="en-US" sz="2400" b="1" spc="-148" dirty="0">
                <a:solidFill>
                  <a:srgbClr val="77787B"/>
                </a:solidFill>
              </a:rPr>
              <a:t> </a:t>
            </a:r>
            <a:r>
              <a:rPr lang="en-US" altLang="ko-KR" sz="2400" b="1" spc="-148" dirty="0" err="1">
                <a:solidFill>
                  <a:srgbClr val="77787B"/>
                </a:solidFill>
              </a:rPr>
              <a:t>IoT</a:t>
            </a:r>
            <a:r>
              <a:rPr lang="en-US" altLang="ko-KR" sz="2400" b="1" spc="-148" dirty="0">
                <a:solidFill>
                  <a:srgbClr val="77787B"/>
                </a:solidFill>
              </a:rPr>
              <a:t> </a:t>
            </a:r>
            <a:r>
              <a:rPr lang="ko-KR" altLang="en-US" sz="2400" b="1" spc="-148" dirty="0" err="1">
                <a:solidFill>
                  <a:srgbClr val="77787B"/>
                </a:solidFill>
              </a:rPr>
              <a:t>도어락</a:t>
            </a:r>
            <a:r>
              <a:rPr lang="ko-KR" altLang="en-US" sz="2400" b="1" spc="-148" dirty="0">
                <a:solidFill>
                  <a:srgbClr val="77787B"/>
                </a:solidFill>
              </a:rPr>
              <a:t> 관리 시스템</a:t>
            </a: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370022" cy="44652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ko-KR" altLang="en-US" sz="1200" b="1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>
                    <a:solidFill>
                      <a:srgbClr val="3B5AA8"/>
                    </a:solidFill>
                    <a:latin typeface="+mn-ea"/>
                  </a:rPr>
                  <a:t>IT</a:t>
                </a:r>
                <a:r>
                  <a:rPr lang="ko-KR" altLang="en-US" sz="1200" b="1">
                    <a:solidFill>
                      <a:srgbClr val="3B5AA8"/>
                    </a:solidFill>
                    <a:latin typeface="+mn-ea"/>
                  </a:rPr>
                  <a:t>가</a:t>
                </a:r>
              </a:p>
              <a:p>
                <a:pPr lvl="0">
                  <a:defRPr lang="ko-KR" altLang="en-US"/>
                </a:pPr>
                <a:r>
                  <a:rPr lang="ko-KR" altLang="en-US" sz="1200" b="1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177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  <a:defRPr lang="ko-KR" altLang="en-US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29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  <a:defRPr lang="ko-KR" altLang="en-US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HOME 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윤태영, 조용진,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진영균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황대건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  <a:defRPr lang="ko-KR" altLang="en-US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 상 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6"/>
          <p:cNvSpPr>
            <a:spLocks noChangeArrowheads="1"/>
          </p:cNvSpPr>
          <p:nvPr/>
        </p:nvSpPr>
        <p:spPr>
          <a:xfrm>
            <a:off x="359531" y="1286431"/>
            <a:ext cx="4153201" cy="5274917"/>
          </a:xfrm>
          <a:prstGeom prst="roundRect">
            <a:avLst>
              <a:gd name="adj" fmla="val 666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/>
          <a:lstStyle/>
          <a:p>
            <a:pPr marL="157163" lvl="1" indent="-157163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buBlip>
                <a:blip r:embed="rId2"/>
              </a:buBlip>
              <a:tabLst>
                <a:tab pos="1440180" algn="l"/>
              </a:tabLst>
              <a:defRPr lang="ko-KR"/>
            </a:pPr>
            <a:endParaRPr lang="ko-KR" altLang="en-US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26" name="AutoShape 99"/>
          <p:cNvSpPr>
            <a:spLocks noChangeArrowheads="1"/>
          </p:cNvSpPr>
          <p:nvPr/>
        </p:nvSpPr>
        <p:spPr>
          <a:xfrm>
            <a:off x="359531" y="1286430"/>
            <a:ext cx="4153201" cy="306366"/>
          </a:xfrm>
          <a:prstGeom prst="roundRect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lvl="1" indent="-457200" algn="ctr" defTabSz="1330325" eaLnBrk="0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ysClr val="windowText" lastClr="000000"/>
              </a:buClr>
              <a:buSzPct val="80000"/>
              <a:buNone/>
              <a:tabLst>
                <a:tab pos="5670709" algn="l"/>
              </a:tabLst>
              <a:defRPr lang="ko-KR"/>
            </a:pPr>
            <a:r>
              <a:rPr lang="ko-KR" altLang="en-US" sz="1200" b="1" dirty="0">
                <a:solidFill>
                  <a:schemeClr val="bg1"/>
                </a:solidFill>
              </a:rPr>
              <a:t>열쇠 만료 판단 프로그램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27" name="AutoShape 36"/>
          <p:cNvSpPr>
            <a:spLocks noChangeArrowheads="1"/>
          </p:cNvSpPr>
          <p:nvPr/>
        </p:nvSpPr>
        <p:spPr>
          <a:xfrm>
            <a:off x="4665133" y="1286430"/>
            <a:ext cx="4155773" cy="5274917"/>
          </a:xfrm>
          <a:prstGeom prst="roundRect">
            <a:avLst>
              <a:gd name="adj" fmla="val 666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t"/>
          <a:lstStyle/>
          <a:p>
            <a:pPr marL="157163" lvl="1" indent="-157163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buBlip>
                <a:blip r:embed="rId2"/>
              </a:buBlip>
              <a:tabLst>
                <a:tab pos="1440180" algn="l"/>
              </a:tabLst>
              <a:defRPr lang="ko-KR"/>
            </a:pPr>
            <a:endParaRPr lang="en-US" altLang="ko-KR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157163" lvl="1" indent="-157163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buBlip>
                <a:blip r:embed="rId2"/>
              </a:buBlip>
              <a:tabLst>
                <a:tab pos="1440180" algn="l"/>
              </a:tabLst>
              <a:defRPr lang="ko-KR"/>
            </a:pPr>
            <a:endParaRPr lang="en-US" altLang="ko-KR" sz="120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157163" lvl="1" indent="-157163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buBlip>
                <a:blip r:embed="rId2"/>
              </a:buBlip>
              <a:tabLst>
                <a:tab pos="1440180" algn="l"/>
              </a:tabLst>
              <a:defRPr lang="ko-KR"/>
            </a:pPr>
            <a:endParaRPr lang="en-US" altLang="ko-KR" sz="120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157163" lvl="1" indent="-157163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buBlip>
                <a:blip r:embed="rId2"/>
              </a:buBlip>
              <a:tabLst>
                <a:tab pos="1440180" algn="l"/>
              </a:tabLst>
              <a:defRPr lang="ko-KR"/>
            </a:pPr>
            <a:endParaRPr lang="en-US" altLang="ko-KR" sz="120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157163" lvl="1" indent="-157163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buBlip>
                <a:blip r:embed="rId2"/>
              </a:buBlip>
              <a:tabLst>
                <a:tab pos="1440180" algn="l"/>
              </a:tabLst>
              <a:defRPr lang="ko-KR"/>
            </a:pPr>
            <a:endParaRPr lang="en-US" altLang="ko-KR" sz="120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 분마다 작동을 수행한다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b="0" i="0" spc="-113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시스템에 있는 모든 열쇠를 가져온다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모든 열쇠에 대하여 유효성 검증 작업을 수행한다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기간이 초과된 열쇠는 만료된 열쇠로 열쇠를 삭제하거나 사용을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완전 중지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시킨다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기간이 초과되지 않은 열쇠는 사용 시간이 유효한지  확인되어야 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만료되지 않았지만 현재시간은 사용이 가능한 시간이 아니기 때문에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임시적인 사용 불가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상태로 업데이트 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사용기간이며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사용시간이 정상적인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도어락은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사용 가능한 상태가 되어야 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ko-KR" altLang="en-US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28" name="AutoShape 99"/>
          <p:cNvSpPr>
            <a:spLocks noChangeArrowheads="1"/>
          </p:cNvSpPr>
          <p:nvPr/>
        </p:nvSpPr>
        <p:spPr>
          <a:xfrm>
            <a:off x="4665133" y="1286430"/>
            <a:ext cx="4155773" cy="3063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0" lvl="1" indent="-457200" algn="ctr" defTabSz="1330325" eaLnBrk="0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ysClr val="windowText" lastClr="000000"/>
              </a:buClr>
              <a:buSzPct val="80000"/>
              <a:buNone/>
              <a:tabLst>
                <a:tab pos="5670709" algn="l"/>
              </a:tabLst>
              <a:defRPr lang="ko-KR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  명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07505" y="0"/>
            <a:ext cx="3102695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88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/>
            </a:pPr>
            <a:r>
              <a:rPr lang="en-US" altLang="ko-KR" sz="1700" b="1" i="0" spc="5" dirty="0">
                <a:solidFill>
                  <a:schemeClr val="bg1"/>
                </a:solidFill>
                <a:latin typeface="+mn-ea"/>
                <a:cs typeface="+mj-cs"/>
              </a:rPr>
              <a:t>| 5. </a:t>
            </a:r>
            <a:r>
              <a:rPr lang="ko-KR" altLang="en-US" sz="1700" b="1" i="0" spc="5" dirty="0">
                <a:solidFill>
                  <a:schemeClr val="bg1"/>
                </a:solidFill>
                <a:latin typeface="+mn-ea"/>
                <a:cs typeface="+mj-cs"/>
              </a:rPr>
              <a:t>기능 흐름도</a:t>
            </a:r>
            <a:r>
              <a:rPr lang="en-US" altLang="ko-KR" sz="1700" b="1" i="0" spc="5" dirty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700" b="1" spc="5" dirty="0">
                <a:solidFill>
                  <a:schemeClr val="bg1"/>
                </a:solidFill>
                <a:latin typeface="+mn-ea"/>
                <a:cs typeface="+mj-cs"/>
              </a:rPr>
              <a:t>중요 로직</a:t>
            </a:r>
            <a:r>
              <a:rPr lang="en-US" altLang="ko-KR" sz="1700" b="1" i="0" spc="5" dirty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lang="ko-KR" altLang="en-US" sz="1700" b="0" i="0" spc="-39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cxnSp>
        <p:nvCxnSpPr>
          <p:cNvPr id="20" name="직선 화살표 연결선 19"/>
          <p:cNvCxnSpPr>
            <a:stCxn id="24" idx="0"/>
            <a:endCxn id="62" idx="2"/>
          </p:cNvCxnSpPr>
          <p:nvPr/>
        </p:nvCxnSpPr>
        <p:spPr>
          <a:xfrm flipH="1" flipV="1">
            <a:off x="1469670" y="2463045"/>
            <a:ext cx="6806" cy="50898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919" y="2091972"/>
            <a:ext cx="996340" cy="563351"/>
          </a:xfrm>
          <a:prstGeom prst="rect">
            <a:avLst/>
          </a:prstGeom>
        </p:spPr>
      </p:pic>
      <p:sp>
        <p:nvSpPr>
          <p:cNvPr id="65" name="타원 64"/>
          <p:cNvSpPr/>
          <p:nvPr/>
        </p:nvSpPr>
        <p:spPr>
          <a:xfrm>
            <a:off x="1381847" y="2660779"/>
            <a:ext cx="189258" cy="18925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0" t="3641" r="8272" b="17397"/>
          <a:stretch/>
        </p:blipFill>
        <p:spPr>
          <a:xfrm>
            <a:off x="1270772" y="2088428"/>
            <a:ext cx="397795" cy="374617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462290" y="3418267"/>
            <a:ext cx="3916955" cy="297159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979238" y="2972029"/>
            <a:ext cx="994476" cy="927712"/>
            <a:chOff x="1899749" y="1708946"/>
            <a:chExt cx="994476" cy="927712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749" y="1708946"/>
              <a:ext cx="994476" cy="709572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1" name="TextBox 10"/>
            <p:cNvSpPr txBox="1"/>
            <p:nvPr/>
          </p:nvSpPr>
          <p:spPr>
            <a:xfrm>
              <a:off x="1918330" y="2298104"/>
              <a:ext cx="9573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열쇠 만료 판단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</a:p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프로그램</a:t>
              </a:r>
            </a:p>
          </p:txBody>
        </p:sp>
      </p:grpSp>
      <p:cxnSp>
        <p:nvCxnSpPr>
          <p:cNvPr id="18" name="직선 화살표 연결선 17"/>
          <p:cNvCxnSpPr/>
          <p:nvPr/>
        </p:nvCxnSpPr>
        <p:spPr>
          <a:xfrm flipV="1">
            <a:off x="1865538" y="2228840"/>
            <a:ext cx="1087587" cy="75451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/>
          <p:cNvSpPr/>
          <p:nvPr/>
        </p:nvSpPr>
        <p:spPr>
          <a:xfrm>
            <a:off x="834304" y="4511948"/>
            <a:ext cx="1297783" cy="454480"/>
          </a:xfrm>
          <a:prstGeom prst="diamond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 기간이 맞는가</a:t>
            </a:r>
          </a:p>
        </p:txBody>
      </p:sp>
      <p:sp>
        <p:nvSpPr>
          <p:cNvPr id="86" name="다이아몬드 85"/>
          <p:cNvSpPr/>
          <p:nvPr/>
        </p:nvSpPr>
        <p:spPr>
          <a:xfrm>
            <a:off x="827584" y="5454496"/>
            <a:ext cx="1297783" cy="454480"/>
          </a:xfrm>
          <a:prstGeom prst="diamond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 시간이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맞는가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2112496" y="4739188"/>
            <a:ext cx="1013145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1465626" y="6247916"/>
            <a:ext cx="2243583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994958" y="4552172"/>
            <a:ext cx="42672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442309" y="4938030"/>
            <a:ext cx="3962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2132087" y="2646142"/>
            <a:ext cx="189258" cy="18925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 flipV="1">
            <a:off x="3068981" y="2689386"/>
            <a:ext cx="0" cy="193074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638958" y="4611879"/>
            <a:ext cx="654000" cy="2999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STATE=</a:t>
            </a:r>
          </a:p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만료된 열쇠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994958" y="5450991"/>
            <a:ext cx="42672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3" name="직선 연결선 92"/>
          <p:cNvCxnSpPr>
            <a:endCxn id="86" idx="2"/>
          </p:cNvCxnSpPr>
          <p:nvPr/>
        </p:nvCxnSpPr>
        <p:spPr>
          <a:xfrm flipV="1">
            <a:off x="1473073" y="5908976"/>
            <a:ext cx="3403" cy="331656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86" idx="0"/>
            <a:endCxn id="12" idx="2"/>
          </p:cNvCxnSpPr>
          <p:nvPr/>
        </p:nvCxnSpPr>
        <p:spPr>
          <a:xfrm flipV="1">
            <a:off x="1476476" y="4966428"/>
            <a:ext cx="6720" cy="48806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451479" y="5877701"/>
            <a:ext cx="3962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2" name="직선 화살표 연결선 101"/>
          <p:cNvCxnSpPr/>
          <p:nvPr/>
        </p:nvCxnSpPr>
        <p:spPr>
          <a:xfrm flipV="1">
            <a:off x="3363379" y="2689387"/>
            <a:ext cx="0" cy="306652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 flipV="1">
            <a:off x="1476476" y="3857625"/>
            <a:ext cx="0" cy="65087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1381847" y="4197550"/>
            <a:ext cx="189258" cy="18925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1381847" y="5163207"/>
            <a:ext cx="189258" cy="18925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5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3268750" y="2933411"/>
            <a:ext cx="189258" cy="18925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6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2982695" y="2930842"/>
            <a:ext cx="189258" cy="18925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29" name="직선 화살표 연결선 128"/>
          <p:cNvCxnSpPr/>
          <p:nvPr/>
        </p:nvCxnSpPr>
        <p:spPr>
          <a:xfrm flipV="1">
            <a:off x="3632590" y="2689387"/>
            <a:ext cx="0" cy="355124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3313165" y="6015826"/>
            <a:ext cx="654000" cy="2999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STATE=</a:t>
            </a:r>
          </a:p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 가능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3" name="직선 연결선 132"/>
          <p:cNvCxnSpPr/>
          <p:nvPr/>
        </p:nvCxnSpPr>
        <p:spPr>
          <a:xfrm>
            <a:off x="2112496" y="5681736"/>
            <a:ext cx="1013145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2881117" y="5452757"/>
            <a:ext cx="654000" cy="2999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STATE=</a:t>
            </a:r>
          </a:p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 불가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3555955" y="2935148"/>
            <a:ext cx="189258" cy="18925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7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52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6"/>
          <p:cNvSpPr>
            <a:spLocks noChangeArrowheads="1"/>
          </p:cNvSpPr>
          <p:nvPr/>
        </p:nvSpPr>
        <p:spPr>
          <a:xfrm>
            <a:off x="359531" y="1286431"/>
            <a:ext cx="4153201" cy="5274917"/>
          </a:xfrm>
          <a:prstGeom prst="roundRect">
            <a:avLst>
              <a:gd name="adj" fmla="val 666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/>
          <a:lstStyle/>
          <a:p>
            <a:pPr marL="157163" lvl="1" indent="-157163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buBlip>
                <a:blip r:embed="rId2"/>
              </a:buBlip>
              <a:tabLst>
                <a:tab pos="1440180" algn="l"/>
              </a:tabLst>
              <a:defRPr lang="ko-KR"/>
            </a:pPr>
            <a:endParaRPr lang="ko-KR" altLang="en-US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26" name="AutoShape 99"/>
          <p:cNvSpPr>
            <a:spLocks noChangeArrowheads="1"/>
          </p:cNvSpPr>
          <p:nvPr/>
        </p:nvSpPr>
        <p:spPr>
          <a:xfrm>
            <a:off x="359531" y="1286430"/>
            <a:ext cx="4153201" cy="306366"/>
          </a:xfrm>
          <a:prstGeom prst="roundRect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lvl="1" indent="-457200" algn="ctr" defTabSz="1330325" eaLnBrk="0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ysClr val="windowText" lastClr="000000"/>
              </a:buClr>
              <a:buSzPct val="80000"/>
              <a:buNone/>
              <a:tabLst>
                <a:tab pos="5670709" algn="l"/>
              </a:tabLst>
              <a:defRPr lang="ko-KR"/>
            </a:pPr>
            <a:r>
              <a:rPr lang="ko-KR" altLang="en-US" sz="1200" b="1" dirty="0">
                <a:solidFill>
                  <a:schemeClr val="bg1"/>
                </a:solidFill>
              </a:rPr>
              <a:t>로그 분석 프로그램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27" name="AutoShape 36"/>
          <p:cNvSpPr>
            <a:spLocks noChangeArrowheads="1"/>
          </p:cNvSpPr>
          <p:nvPr/>
        </p:nvSpPr>
        <p:spPr>
          <a:xfrm>
            <a:off x="4665133" y="1286430"/>
            <a:ext cx="4155773" cy="5274917"/>
          </a:xfrm>
          <a:prstGeom prst="roundRect">
            <a:avLst>
              <a:gd name="adj" fmla="val 666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t"/>
          <a:lstStyle/>
          <a:p>
            <a:pPr marL="228600" indent="-228600">
              <a:buFont typeface="+mj-lt"/>
              <a:buAutoNum type="arabicPeriod"/>
            </a:pPr>
            <a:endParaRPr lang="en-US" altLang="ko-KR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20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20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20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20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정해진 시간 매 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10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분 또는 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1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시간 마다 로그 분석 프로그램을 가동시킨다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서비스 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DB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에서 서비스의 로그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, WAS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서버에서 발생되는 로그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, 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그리고 여러 </a:t>
            </a:r>
            <a:r>
              <a:rPr lang="ko-KR" altLang="en-US" sz="1200" spc="-113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도어락에서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발생되는 로그나 기록들을 수집한다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수집한 </a:t>
            </a:r>
            <a:r>
              <a:rPr lang="ko-KR" altLang="en-US" sz="1200" spc="-113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데이터들에서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사용자에게 제공할 수 있는 정보를 가공한다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가공 및 </a:t>
            </a:r>
            <a:r>
              <a:rPr lang="ko-KR" altLang="en-US" sz="1200" spc="-113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분석을통해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도출된 정보들은 그래프 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DB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에 저장이 되며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이 정보들은 웹 페이지에 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‘</a:t>
            </a:r>
            <a:r>
              <a:rPr lang="ko-KR" altLang="en-US" sz="1200" spc="-113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대쉬보드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’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형태의 페이지에서 그래프로 나타내게 될 것이다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ko-KR" altLang="en-US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28" name="AutoShape 99"/>
          <p:cNvSpPr>
            <a:spLocks noChangeArrowheads="1"/>
          </p:cNvSpPr>
          <p:nvPr/>
        </p:nvSpPr>
        <p:spPr>
          <a:xfrm>
            <a:off x="4665133" y="1286430"/>
            <a:ext cx="4155773" cy="3063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0" lvl="1" indent="-457200" algn="ctr" defTabSz="1330325" eaLnBrk="0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ysClr val="windowText" lastClr="000000"/>
              </a:buClr>
              <a:buSzPct val="80000"/>
              <a:buNone/>
              <a:tabLst>
                <a:tab pos="5670709" algn="l"/>
              </a:tabLst>
              <a:defRPr lang="ko-KR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  명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07505" y="0"/>
            <a:ext cx="3102695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88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/>
            </a:pPr>
            <a:r>
              <a:rPr lang="en-US" altLang="ko-KR" sz="1700" b="1" i="0" spc="5" dirty="0">
                <a:solidFill>
                  <a:schemeClr val="bg1"/>
                </a:solidFill>
                <a:latin typeface="+mn-ea"/>
                <a:cs typeface="+mj-cs"/>
              </a:rPr>
              <a:t>| 5. </a:t>
            </a:r>
            <a:r>
              <a:rPr lang="ko-KR" altLang="en-US" sz="1700" b="1" i="0" spc="5" dirty="0">
                <a:solidFill>
                  <a:schemeClr val="bg1"/>
                </a:solidFill>
                <a:latin typeface="+mn-ea"/>
                <a:cs typeface="+mj-cs"/>
              </a:rPr>
              <a:t>기능 흐름도</a:t>
            </a:r>
            <a:r>
              <a:rPr lang="en-US" altLang="ko-KR" sz="1700" b="1" i="0" spc="5" dirty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700" b="1" spc="5" dirty="0">
                <a:solidFill>
                  <a:schemeClr val="bg1"/>
                </a:solidFill>
                <a:latin typeface="+mn-ea"/>
                <a:cs typeface="+mj-cs"/>
              </a:rPr>
              <a:t>중요 로직</a:t>
            </a:r>
            <a:r>
              <a:rPr lang="en-US" altLang="ko-KR" sz="1700" b="1" i="0" spc="5" dirty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lang="ko-KR" altLang="en-US" sz="1700" b="0" i="0" spc="-39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cxnSp>
        <p:nvCxnSpPr>
          <p:cNvPr id="20" name="직선 화살표 연결선 19"/>
          <p:cNvCxnSpPr>
            <a:stCxn id="24" idx="1"/>
            <a:endCxn id="62" idx="3"/>
          </p:cNvCxnSpPr>
          <p:nvPr/>
        </p:nvCxnSpPr>
        <p:spPr>
          <a:xfrm flipH="1">
            <a:off x="913543" y="3326815"/>
            <a:ext cx="104595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0" t="3641" r="8272" b="17397"/>
          <a:stretch/>
        </p:blipFill>
        <p:spPr>
          <a:xfrm>
            <a:off x="515748" y="3139506"/>
            <a:ext cx="397795" cy="374617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1691680" y="3418267"/>
            <a:ext cx="1433961" cy="167330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959498" y="2972029"/>
            <a:ext cx="994476" cy="927712"/>
            <a:chOff x="1899749" y="1708946"/>
            <a:chExt cx="994476" cy="927712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749" y="1708946"/>
              <a:ext cx="994476" cy="709572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1" name="TextBox 10"/>
            <p:cNvSpPr txBox="1"/>
            <p:nvPr/>
          </p:nvSpPr>
          <p:spPr>
            <a:xfrm>
              <a:off x="2039356" y="2298104"/>
              <a:ext cx="7152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로그 분석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</a:p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프로그램</a:t>
              </a:r>
            </a:p>
          </p:txBody>
        </p:sp>
      </p:grpSp>
      <p:cxnSp>
        <p:nvCxnSpPr>
          <p:cNvPr id="59" name="직선 화살표 연결선 58"/>
          <p:cNvCxnSpPr/>
          <p:nvPr/>
        </p:nvCxnSpPr>
        <p:spPr>
          <a:xfrm flipH="1" flipV="1">
            <a:off x="1381847" y="2538354"/>
            <a:ext cx="636587" cy="48305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6" t="5376" r="12201" b="19551"/>
          <a:stretch/>
        </p:blipFill>
        <p:spPr>
          <a:xfrm>
            <a:off x="751845" y="1898291"/>
            <a:ext cx="323394" cy="3233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523051" y="2196362"/>
            <a:ext cx="7809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서비스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6" t="5376" r="12201" b="19551"/>
          <a:stretch/>
        </p:blipFill>
        <p:spPr>
          <a:xfrm>
            <a:off x="2264023" y="1730861"/>
            <a:ext cx="323394" cy="323392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2055257" y="2034142"/>
            <a:ext cx="76174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WAS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6" t="5376" r="12201" b="19551"/>
          <a:stretch/>
        </p:blipFill>
        <p:spPr>
          <a:xfrm>
            <a:off x="3685283" y="1892557"/>
            <a:ext cx="323394" cy="323392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3207217" y="2195838"/>
            <a:ext cx="130035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하드웨어 로그 파일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 flipH="1" flipV="1">
            <a:off x="2396067" y="2455333"/>
            <a:ext cx="5408" cy="45270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2824175" y="2595685"/>
            <a:ext cx="766084" cy="37919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2079538" y="4537874"/>
            <a:ext cx="721300" cy="408521"/>
            <a:chOff x="5490096" y="1307919"/>
            <a:chExt cx="923399" cy="522983"/>
          </a:xfrm>
        </p:grpSpPr>
        <p:pic>
          <p:nvPicPr>
            <p:cNvPr id="81" name="그림 80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91" t="4977" r="19546" b="16790"/>
            <a:stretch/>
          </p:blipFill>
          <p:spPr>
            <a:xfrm>
              <a:off x="5490096" y="1320542"/>
              <a:ext cx="377481" cy="466065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91" t="4977" r="19546" b="16790"/>
            <a:stretch/>
          </p:blipFill>
          <p:spPr>
            <a:xfrm>
              <a:off x="5802981" y="1411052"/>
              <a:ext cx="191850" cy="236872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91" t="4977" r="19546" b="16790"/>
            <a:stretch/>
          </p:blipFill>
          <p:spPr>
            <a:xfrm>
              <a:off x="5860440" y="1527002"/>
              <a:ext cx="246138" cy="303900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91" t="4977" r="19546" b="16790"/>
            <a:stretch/>
          </p:blipFill>
          <p:spPr>
            <a:xfrm rot="7977619">
              <a:off x="5991722" y="1263627"/>
              <a:ext cx="377481" cy="466065"/>
            </a:xfrm>
            <a:prstGeom prst="rect">
              <a:avLst/>
            </a:prstGeom>
          </p:spPr>
        </p:pic>
      </p:grpSp>
      <p:cxnSp>
        <p:nvCxnSpPr>
          <p:cNvPr id="85" name="직선 화살표 연결선 84"/>
          <p:cNvCxnSpPr/>
          <p:nvPr/>
        </p:nvCxnSpPr>
        <p:spPr>
          <a:xfrm flipV="1">
            <a:off x="2417168" y="3899741"/>
            <a:ext cx="4510" cy="52202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V="1">
            <a:off x="2417168" y="5085184"/>
            <a:ext cx="4510" cy="52202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6" t="5376" r="12201" b="19551"/>
          <a:stretch/>
        </p:blipFill>
        <p:spPr>
          <a:xfrm>
            <a:off x="2253423" y="5690303"/>
            <a:ext cx="323394" cy="323392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2024630" y="6065318"/>
            <a:ext cx="78098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그래프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555261" y="3229009"/>
            <a:ext cx="189258" cy="18925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662462" y="2722003"/>
            <a:ext cx="189258" cy="18925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320491" y="4083729"/>
            <a:ext cx="189258" cy="18925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2304142" y="2553404"/>
            <a:ext cx="189258" cy="18925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3015838" y="2722003"/>
            <a:ext cx="189258" cy="18925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2327049" y="5277850"/>
            <a:ext cx="189258" cy="18925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227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6"/>
          <p:cNvSpPr>
            <a:spLocks noChangeArrowheads="1"/>
          </p:cNvSpPr>
          <p:nvPr/>
        </p:nvSpPr>
        <p:spPr>
          <a:xfrm>
            <a:off x="359531" y="1286431"/>
            <a:ext cx="4153201" cy="5274917"/>
          </a:xfrm>
          <a:prstGeom prst="roundRect">
            <a:avLst>
              <a:gd name="adj" fmla="val 666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/>
          <a:lstStyle/>
          <a:p>
            <a:pPr marL="157163" lvl="1" indent="-157163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buBlip>
                <a:blip r:embed="rId2"/>
              </a:buBlip>
              <a:tabLst>
                <a:tab pos="1440180" algn="l"/>
              </a:tabLst>
              <a:defRPr lang="ko-KR"/>
            </a:pPr>
            <a:endParaRPr lang="ko-KR" altLang="en-US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26" name="AutoShape 99"/>
          <p:cNvSpPr>
            <a:spLocks noChangeArrowheads="1"/>
          </p:cNvSpPr>
          <p:nvPr/>
        </p:nvSpPr>
        <p:spPr>
          <a:xfrm>
            <a:off x="359531" y="1286430"/>
            <a:ext cx="4153201" cy="306366"/>
          </a:xfrm>
          <a:prstGeom prst="roundRect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lvl="1" indent="-457200" algn="ctr" defTabSz="1330325" eaLnBrk="0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ysClr val="windowText" lastClr="000000"/>
              </a:buClr>
              <a:buSzPct val="80000"/>
              <a:buNone/>
              <a:tabLst>
                <a:tab pos="5670709" algn="l"/>
              </a:tabLst>
              <a:defRPr lang="ko-KR"/>
            </a:pPr>
            <a:r>
              <a:rPr lang="ko-KR" altLang="en-US" sz="1200" b="1" dirty="0">
                <a:solidFill>
                  <a:schemeClr val="bg1"/>
                </a:solidFill>
              </a:rPr>
              <a:t>권한 부여의 기능 흐름도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27" name="AutoShape 36"/>
          <p:cNvSpPr>
            <a:spLocks noChangeArrowheads="1"/>
          </p:cNvSpPr>
          <p:nvPr/>
        </p:nvSpPr>
        <p:spPr>
          <a:xfrm>
            <a:off x="4665133" y="1286430"/>
            <a:ext cx="4155773" cy="5274917"/>
          </a:xfrm>
          <a:prstGeom prst="roundRect">
            <a:avLst>
              <a:gd name="adj" fmla="val 666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t"/>
          <a:lstStyle/>
          <a:p>
            <a:pPr marL="228600" indent="-228600">
              <a:buFont typeface="+mj-lt"/>
              <a:buAutoNum type="arabicPeriod"/>
            </a:pPr>
            <a:endParaRPr lang="en-US" altLang="ko-KR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20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endParaRPr lang="en-US" altLang="ko-KR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20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 </a:t>
            </a:r>
            <a:r>
              <a:rPr lang="ko-KR" altLang="en-US" sz="1200" spc="-113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도어락의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소유자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, 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또는 관리자의 권한을 받은 사용자는 다른 사용자에게 관리하는 </a:t>
            </a:r>
            <a:r>
              <a:rPr lang="ko-KR" altLang="en-US" sz="1200" spc="-113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도어락에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대한 열쇠를 부여할 수 있다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.  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그리고 열쇠를 부여하기 위해선 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[‘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사용자 선택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’, ‘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사용시간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/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시간 설정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’, ‘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열쇠 권한 설정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’]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을 해야한다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 1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번의 프로세스를 거치고 나면 일반 사용자에게 부여될 열쇠가 만들어지는데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, 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이 열쇠는 바로 사용가능한 열쇠가 아니다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 일반 사용자는 부여 받은 열쇠에 대해서 사용할 지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, 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말 지 선택을 해야 만한다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.  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부여 받기 원하지 않는 경우가 있기 때문이다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 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열쇠를 파기한다면 해당 열쇠는 데이터베이스 상에서 사라지게 되지만 열쇠를 사용한다고 하면  해당 열쇠는 지워지지 않고 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‘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부여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’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상태에서 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‘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사용가능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’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로 바뀐다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해당 열쇠는 사용자의 것으로 부여 받은 열쇠의 권한이 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‘MANAGER’ 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일 경우에는 다른 사람에게 권한을 부여할 수 있으며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,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‘MEMBER’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일 경우에는 단순히 이용할 수 만 있다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ko-KR" altLang="en-US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28" name="AutoShape 99"/>
          <p:cNvSpPr>
            <a:spLocks noChangeArrowheads="1"/>
          </p:cNvSpPr>
          <p:nvPr/>
        </p:nvSpPr>
        <p:spPr>
          <a:xfrm>
            <a:off x="4665133" y="1286430"/>
            <a:ext cx="4155773" cy="3063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0" lvl="1" indent="-457200" algn="ctr" defTabSz="1330325" eaLnBrk="0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ysClr val="windowText" lastClr="000000"/>
              </a:buClr>
              <a:buSzPct val="80000"/>
              <a:buNone/>
              <a:tabLst>
                <a:tab pos="5670709" algn="l"/>
              </a:tabLst>
              <a:defRPr lang="ko-KR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  명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07505" y="0"/>
            <a:ext cx="3102695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88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/>
            </a:pPr>
            <a:r>
              <a:rPr lang="en-US" altLang="ko-KR" sz="1700" b="1" i="0" spc="5" dirty="0">
                <a:solidFill>
                  <a:schemeClr val="bg1"/>
                </a:solidFill>
                <a:latin typeface="+mn-ea"/>
                <a:cs typeface="+mj-cs"/>
              </a:rPr>
              <a:t>| 5. </a:t>
            </a:r>
            <a:r>
              <a:rPr lang="ko-KR" altLang="en-US" sz="1700" b="1" i="0" spc="5" dirty="0">
                <a:solidFill>
                  <a:schemeClr val="bg1"/>
                </a:solidFill>
                <a:latin typeface="+mn-ea"/>
                <a:cs typeface="+mj-cs"/>
              </a:rPr>
              <a:t>기능 흐름도</a:t>
            </a:r>
            <a:r>
              <a:rPr lang="en-US" altLang="ko-KR" sz="1700" b="1" i="0" spc="5" dirty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700" b="1" spc="5" dirty="0">
                <a:solidFill>
                  <a:schemeClr val="bg1"/>
                </a:solidFill>
                <a:latin typeface="+mn-ea"/>
                <a:cs typeface="+mj-cs"/>
              </a:rPr>
              <a:t>중요 로직</a:t>
            </a:r>
            <a:r>
              <a:rPr lang="en-US" altLang="ko-KR" sz="1700" b="1" i="0" spc="5" dirty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lang="ko-KR" altLang="en-US" sz="1700" b="0" i="0" spc="-39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82865" y="2462282"/>
            <a:ext cx="3811003" cy="167330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578366" y="1884517"/>
            <a:ext cx="998991" cy="826138"/>
            <a:chOff x="1884122" y="1651388"/>
            <a:chExt cx="998991" cy="826138"/>
          </a:xfrm>
          <a:solidFill>
            <a:schemeClr val="bg1"/>
          </a:solidFill>
        </p:grpSpPr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50" t="5901" r="30050" b="20601"/>
            <a:stretch/>
          </p:blipFill>
          <p:spPr>
            <a:xfrm>
              <a:off x="2263155" y="1651388"/>
              <a:ext cx="257690" cy="474692"/>
            </a:xfrm>
            <a:prstGeom prst="rect">
              <a:avLst/>
            </a:prstGeom>
            <a:grpFill/>
          </p:spPr>
        </p:pic>
        <p:sp>
          <p:nvSpPr>
            <p:cNvPr id="90" name="TextBox 89"/>
            <p:cNvSpPr txBox="1"/>
            <p:nvPr/>
          </p:nvSpPr>
          <p:spPr>
            <a:xfrm>
              <a:off x="1884122" y="2157562"/>
              <a:ext cx="998991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err="1"/>
                <a:t>도어락</a:t>
              </a:r>
              <a:r>
                <a:rPr lang="ko-KR" altLang="en-US" sz="1000" dirty="0"/>
                <a:t> 관리자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148098" y="2277471"/>
              <a:ext cx="52290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/>
                <a:t>MASTER</a:t>
              </a:r>
              <a:endParaRPr lang="ko-KR" altLang="en-US" sz="7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78552" y="2719953"/>
            <a:ext cx="3812604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사용자 선택</a:t>
            </a:r>
            <a:r>
              <a:rPr lang="en-US" altLang="ko-KR" sz="1200" dirty="0"/>
              <a:t>[</a:t>
            </a:r>
            <a:r>
              <a:rPr lang="ko-KR" altLang="en-US" sz="1200" dirty="0"/>
              <a:t>이메일 검색</a:t>
            </a:r>
            <a:r>
              <a:rPr lang="en-US" altLang="ko-KR" sz="1200" dirty="0"/>
              <a:t>]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1215089" y="2995245"/>
            <a:ext cx="3083093" cy="276999"/>
          </a:xfrm>
          <a:prstGeom prst="rect">
            <a:avLst/>
          </a:prstGeom>
          <a:solidFill>
            <a:srgbClr val="FCFFC9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사용 기간</a:t>
            </a:r>
            <a:r>
              <a:rPr lang="en-US" altLang="ko-KR" sz="1200" dirty="0"/>
              <a:t>/</a:t>
            </a:r>
            <a:r>
              <a:rPr lang="ko-KR" altLang="en-US" sz="1200" dirty="0"/>
              <a:t>시간 설정</a:t>
            </a:r>
            <a:endParaRPr lang="en-US" altLang="ko-KR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2051720" y="3268874"/>
            <a:ext cx="2244623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열쇠 권한 설정</a:t>
            </a:r>
            <a:endParaRPr lang="en-US" altLang="ko-KR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959176" y="3545361"/>
            <a:ext cx="1325151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열쇠 부여</a:t>
            </a:r>
            <a:endParaRPr lang="en-US" altLang="ko-KR" sz="1200" dirty="0"/>
          </a:p>
        </p:txBody>
      </p:sp>
      <p:cxnSp>
        <p:nvCxnSpPr>
          <p:cNvPr id="104" name="직선 화살표 연결선 103"/>
          <p:cNvCxnSpPr/>
          <p:nvPr/>
        </p:nvCxnSpPr>
        <p:spPr>
          <a:xfrm flipH="1" flipV="1">
            <a:off x="1078042" y="2709633"/>
            <a:ext cx="2586817" cy="138493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/>
          <p:cNvGrpSpPr/>
          <p:nvPr/>
        </p:nvGrpSpPr>
        <p:grpSpPr>
          <a:xfrm>
            <a:off x="1963843" y="4218575"/>
            <a:ext cx="870751" cy="826138"/>
            <a:chOff x="1948242" y="1651388"/>
            <a:chExt cx="870751" cy="826138"/>
          </a:xfrm>
          <a:solidFill>
            <a:schemeClr val="bg1"/>
          </a:solidFill>
        </p:grpSpPr>
        <p:pic>
          <p:nvPicPr>
            <p:cNvPr id="107" name="그림 10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50" t="5901" r="30050" b="20601"/>
            <a:stretch/>
          </p:blipFill>
          <p:spPr>
            <a:xfrm>
              <a:off x="2263155" y="1651388"/>
              <a:ext cx="257690" cy="474692"/>
            </a:xfrm>
            <a:prstGeom prst="rect">
              <a:avLst/>
            </a:prstGeom>
            <a:grpFill/>
          </p:spPr>
        </p:pic>
        <p:sp>
          <p:nvSpPr>
            <p:cNvPr id="108" name="TextBox 107"/>
            <p:cNvSpPr txBox="1"/>
            <p:nvPr/>
          </p:nvSpPr>
          <p:spPr>
            <a:xfrm>
              <a:off x="1948242" y="2157562"/>
              <a:ext cx="870751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일반 사용자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135274" y="2277471"/>
              <a:ext cx="54854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/>
                <a:t>MEMBER</a:t>
              </a:r>
              <a:endParaRPr lang="ko-KR" altLang="en-US" sz="700" dirty="0"/>
            </a:p>
          </p:txBody>
        </p:sp>
      </p:grpSp>
      <p:cxnSp>
        <p:nvCxnSpPr>
          <p:cNvPr id="110" name="직선 화살표 연결선 109"/>
          <p:cNvCxnSpPr/>
          <p:nvPr/>
        </p:nvCxnSpPr>
        <p:spPr>
          <a:xfrm flipV="1">
            <a:off x="2630691" y="4421768"/>
            <a:ext cx="882748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3594558" y="5420231"/>
            <a:ext cx="654000" cy="2999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열쇠 파기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561089" y="5423280"/>
            <a:ext cx="654000" cy="2999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열쇠 소유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989098" y="5359828"/>
            <a:ext cx="32252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/>
              <a:t>NO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556442" y="5359828"/>
            <a:ext cx="3305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/>
              <a:t>YES</a:t>
            </a:r>
          </a:p>
        </p:txBody>
      </p:sp>
      <p:cxnSp>
        <p:nvCxnSpPr>
          <p:cNvPr id="116" name="직선 화살표 연결선 115"/>
          <p:cNvCxnSpPr/>
          <p:nvPr/>
        </p:nvCxnSpPr>
        <p:spPr>
          <a:xfrm flipH="1" flipV="1">
            <a:off x="2413000" y="4998720"/>
            <a:ext cx="875" cy="17487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/>
          <p:cNvSpPr/>
          <p:nvPr/>
        </p:nvSpPr>
        <p:spPr>
          <a:xfrm>
            <a:off x="2498823" y="5014522"/>
            <a:ext cx="189258" cy="18925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18" name="직선 화살표 연결선 117"/>
          <p:cNvCxnSpPr>
            <a:endCxn id="112" idx="1"/>
          </p:cNvCxnSpPr>
          <p:nvPr/>
        </p:nvCxnSpPr>
        <p:spPr>
          <a:xfrm>
            <a:off x="1202908" y="5568283"/>
            <a:ext cx="2391650" cy="190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다이아몬드 110"/>
          <p:cNvSpPr/>
          <p:nvPr/>
        </p:nvSpPr>
        <p:spPr>
          <a:xfrm>
            <a:off x="1758709" y="5173673"/>
            <a:ext cx="1297783" cy="799121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부여된 열쇠를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 하시겠습니까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0" t="1138" r="18426" b="20282"/>
          <a:stretch/>
        </p:blipFill>
        <p:spPr>
          <a:xfrm>
            <a:off x="3808835" y="5773693"/>
            <a:ext cx="225446" cy="288182"/>
          </a:xfrm>
          <a:prstGeom prst="rect">
            <a:avLst/>
          </a:prstGeom>
        </p:spPr>
      </p:pic>
      <p:cxnSp>
        <p:nvCxnSpPr>
          <p:cNvPr id="120" name="직선 화살표 연결선 119"/>
          <p:cNvCxnSpPr/>
          <p:nvPr/>
        </p:nvCxnSpPr>
        <p:spPr>
          <a:xfrm flipH="1">
            <a:off x="967199" y="4547734"/>
            <a:ext cx="1122050" cy="8724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/>
          <p:cNvSpPr/>
          <p:nvPr/>
        </p:nvSpPr>
        <p:spPr>
          <a:xfrm>
            <a:off x="3287448" y="3829900"/>
            <a:ext cx="189258" cy="18925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2834570" y="4329100"/>
            <a:ext cx="189258" cy="18925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3287448" y="5465254"/>
            <a:ext cx="189258" cy="18925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1334725" y="5465254"/>
            <a:ext cx="189258" cy="18925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1774336" y="4627533"/>
            <a:ext cx="189258" cy="18925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5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1" t="3799" r="11782" b="16592"/>
          <a:stretch/>
        </p:blipFill>
        <p:spPr>
          <a:xfrm>
            <a:off x="3741356" y="4077399"/>
            <a:ext cx="498839" cy="51635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1" r="7465" b="13909"/>
          <a:stretch/>
        </p:blipFill>
        <p:spPr>
          <a:xfrm>
            <a:off x="3869507" y="4203417"/>
            <a:ext cx="242536" cy="24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80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6"/>
          <p:cNvSpPr>
            <a:spLocks noChangeArrowheads="1"/>
          </p:cNvSpPr>
          <p:nvPr/>
        </p:nvSpPr>
        <p:spPr>
          <a:xfrm>
            <a:off x="359531" y="1286430"/>
            <a:ext cx="4153201" cy="5274917"/>
          </a:xfrm>
          <a:prstGeom prst="roundRect">
            <a:avLst>
              <a:gd name="adj" fmla="val 666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/>
          <a:lstStyle/>
          <a:p>
            <a:pPr marL="157163" lvl="1" indent="-157163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buBlip>
                <a:blip r:embed="rId2"/>
              </a:buBlip>
              <a:tabLst>
                <a:tab pos="1440180" algn="l"/>
              </a:tabLst>
              <a:defRPr lang="ko-KR"/>
            </a:pPr>
            <a:endParaRPr lang="ko-KR" altLang="en-US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26" name="AutoShape 99"/>
          <p:cNvSpPr>
            <a:spLocks noChangeArrowheads="1"/>
          </p:cNvSpPr>
          <p:nvPr/>
        </p:nvSpPr>
        <p:spPr>
          <a:xfrm>
            <a:off x="359531" y="1286430"/>
            <a:ext cx="4153201" cy="306366"/>
          </a:xfrm>
          <a:prstGeom prst="roundRect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lvl="1" indent="-457200" algn="ctr" defTabSz="1330325" eaLnBrk="0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ysClr val="windowText" lastClr="000000"/>
              </a:buClr>
              <a:buSzPct val="80000"/>
              <a:buNone/>
              <a:tabLst>
                <a:tab pos="5670709" algn="l"/>
              </a:tabLst>
              <a:defRPr lang="ko-KR"/>
            </a:pPr>
            <a:r>
              <a:rPr lang="ko-KR" altLang="en-US" sz="1200" b="1" dirty="0">
                <a:solidFill>
                  <a:schemeClr val="bg1"/>
                </a:solidFill>
              </a:rPr>
              <a:t>앱에서 </a:t>
            </a:r>
            <a:r>
              <a:rPr lang="en-US" altLang="ko-KR" sz="1200" b="1" dirty="0">
                <a:solidFill>
                  <a:schemeClr val="bg1"/>
                </a:solidFill>
              </a:rPr>
              <a:t>NFC</a:t>
            </a:r>
            <a:r>
              <a:rPr lang="ko-KR" altLang="en-US" sz="1200" b="1" dirty="0">
                <a:solidFill>
                  <a:schemeClr val="bg1"/>
                </a:solidFill>
              </a:rPr>
              <a:t>통신을 이용하여 문을 열 때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27" name="AutoShape 36"/>
          <p:cNvSpPr>
            <a:spLocks noChangeArrowheads="1"/>
          </p:cNvSpPr>
          <p:nvPr/>
        </p:nvSpPr>
        <p:spPr>
          <a:xfrm>
            <a:off x="4665133" y="1286430"/>
            <a:ext cx="4155773" cy="5274917"/>
          </a:xfrm>
          <a:prstGeom prst="roundRect">
            <a:avLst>
              <a:gd name="adj" fmla="val 666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t"/>
          <a:lstStyle/>
          <a:p>
            <a:pPr marL="157163" lvl="1" indent="-157163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buBlip>
                <a:blip r:embed="rId2"/>
              </a:buBlip>
              <a:tabLst>
                <a:tab pos="1440180" algn="l"/>
              </a:tabLst>
              <a:defRPr lang="ko-KR"/>
            </a:pPr>
            <a:endParaRPr lang="en-US" altLang="ko-KR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157163" lvl="1" indent="-157163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buBlip>
                <a:blip r:embed="rId2"/>
              </a:buBlip>
              <a:tabLst>
                <a:tab pos="1440180" algn="l"/>
              </a:tabLst>
              <a:defRPr lang="ko-KR"/>
            </a:pPr>
            <a:endParaRPr lang="en-US" altLang="ko-KR" sz="120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157163" lvl="1" indent="-157163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buBlip>
                <a:blip r:embed="rId2"/>
              </a:buBlip>
              <a:tabLst>
                <a:tab pos="1440180" algn="l"/>
              </a:tabLst>
              <a:defRPr lang="ko-KR"/>
            </a:pPr>
            <a:endParaRPr lang="en-US" altLang="ko-KR" sz="120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157163" lvl="1" indent="-157163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buBlip>
                <a:blip r:embed="rId2"/>
              </a:buBlip>
              <a:tabLst>
                <a:tab pos="1440180" algn="l"/>
              </a:tabLst>
              <a:defRPr lang="ko-KR"/>
            </a:pPr>
            <a:endParaRPr lang="en-US" altLang="ko-KR" sz="120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157163" lvl="1" indent="-157163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buBlip>
                <a:blip r:embed="rId2"/>
              </a:buBlip>
              <a:tabLst>
                <a:tab pos="1440180" algn="l"/>
              </a:tabLst>
              <a:defRPr lang="ko-KR"/>
            </a:pPr>
            <a:endParaRPr lang="en-US" altLang="ko-KR" sz="120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만료된 열쇠는 삭제하며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 시간이 아닌 열쇠는 사용불가 상태로 수정한다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200" b="0" i="0" spc="-113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앱 사용자의 인터넷이 연결되어 있는지 확인한다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열쇠를 선택하여 유효성을 검증한다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베이스에서 열쇠의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상태값을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파악한다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유효한 열쇠임을 검증 받았다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NFC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통신을 열쇠의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도어락에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수신받은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열쇠의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값이 해당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도어락에서도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같은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열쇠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가지고 있다면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도어락의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문을 연다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b="0" i="0" spc="-113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도어락에서</a:t>
            </a:r>
            <a:r>
              <a:rPr lang="ko-KR" altLang="en-US" sz="1200" b="0" i="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발생한 로그를 저장하고 전송한다</a:t>
            </a:r>
            <a:r>
              <a:rPr lang="en-US" altLang="ko-KR" sz="1200" b="0" i="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웹 서버는</a:t>
            </a:r>
            <a:r>
              <a:rPr lang="ko-KR" altLang="en-US" sz="1200" b="0" i="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</a:t>
            </a:r>
            <a:r>
              <a:rPr lang="ko-KR" altLang="en-US" sz="1200" b="0" i="0" spc="-113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도어락의</a:t>
            </a:r>
            <a:r>
              <a:rPr lang="ko-KR" altLang="en-US" sz="1200" b="0" i="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로그를 데이터베이스에 저장한다</a:t>
            </a:r>
            <a:r>
              <a:rPr lang="en-US" altLang="ko-KR" sz="1200" b="0" i="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/>
            </a:pPr>
            <a:endParaRPr lang="ko-KR" altLang="en-US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28" name="AutoShape 99"/>
          <p:cNvSpPr>
            <a:spLocks noChangeArrowheads="1"/>
          </p:cNvSpPr>
          <p:nvPr/>
        </p:nvSpPr>
        <p:spPr>
          <a:xfrm>
            <a:off x="4665133" y="1286430"/>
            <a:ext cx="4155773" cy="3063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0" lvl="1" indent="-457200" algn="ctr" defTabSz="1330325" eaLnBrk="0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ysClr val="windowText" lastClr="000000"/>
              </a:buClr>
              <a:buSzPct val="80000"/>
              <a:buNone/>
              <a:tabLst>
                <a:tab pos="5670709" algn="l"/>
              </a:tabLst>
              <a:defRPr lang="ko-KR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  명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07505" y="0"/>
            <a:ext cx="3102695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88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/>
            </a:pPr>
            <a:r>
              <a:rPr lang="en-US" altLang="ko-KR" sz="1700" b="1" i="0" spc="5" dirty="0">
                <a:solidFill>
                  <a:schemeClr val="bg1"/>
                </a:solidFill>
                <a:latin typeface="+mn-ea"/>
                <a:cs typeface="+mj-cs"/>
              </a:rPr>
              <a:t>| 5. </a:t>
            </a:r>
            <a:r>
              <a:rPr lang="ko-KR" altLang="en-US" sz="1700" b="1" i="0" spc="5" dirty="0">
                <a:solidFill>
                  <a:schemeClr val="bg1"/>
                </a:solidFill>
                <a:latin typeface="+mn-ea"/>
                <a:cs typeface="+mj-cs"/>
              </a:rPr>
              <a:t>기능 흐름도</a:t>
            </a:r>
            <a:r>
              <a:rPr lang="en-US" altLang="ko-KR" sz="1700" b="1" i="0" spc="5" dirty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700" b="1" spc="5" dirty="0">
                <a:solidFill>
                  <a:schemeClr val="bg1"/>
                </a:solidFill>
                <a:latin typeface="+mn-ea"/>
                <a:cs typeface="+mj-cs"/>
              </a:rPr>
              <a:t>중요 로직</a:t>
            </a:r>
            <a:r>
              <a:rPr lang="en-US" altLang="ko-KR" sz="1700" b="1" i="0" spc="5" dirty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lang="ko-KR" altLang="en-US" sz="1700" b="0" i="0" spc="-39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7" y="4290213"/>
            <a:ext cx="955150" cy="644439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H="1" flipV="1">
            <a:off x="1144605" y="4931935"/>
            <a:ext cx="535" cy="76925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2527618" y="2801310"/>
            <a:ext cx="1180286" cy="148890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972589" y="2600908"/>
            <a:ext cx="1079131" cy="156174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17" y="5864393"/>
            <a:ext cx="996340" cy="563351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 flipH="1">
            <a:off x="1145140" y="2852936"/>
            <a:ext cx="906580" cy="13564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356" y="5686114"/>
            <a:ext cx="994476" cy="7095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22937" y="6275272"/>
            <a:ext cx="957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열쇠 만료 판단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</a:p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프로그램</a:t>
            </a:r>
          </a:p>
        </p:txBody>
      </p:sp>
      <p:grpSp>
        <p:nvGrpSpPr>
          <p:cNvPr id="85" name="그룹 84"/>
          <p:cNvGrpSpPr/>
          <p:nvPr/>
        </p:nvGrpSpPr>
        <p:grpSpPr>
          <a:xfrm rot="2090910">
            <a:off x="2272800" y="1952836"/>
            <a:ext cx="741928" cy="785392"/>
            <a:chOff x="3253412" y="2348880"/>
            <a:chExt cx="983925" cy="1041566"/>
          </a:xfrm>
        </p:grpSpPr>
        <p:sp>
          <p:nvSpPr>
            <p:cNvPr id="79" name="타원 78"/>
            <p:cNvSpPr/>
            <p:nvPr/>
          </p:nvSpPr>
          <p:spPr>
            <a:xfrm>
              <a:off x="3322937" y="2348880"/>
              <a:ext cx="914400" cy="914400"/>
            </a:xfrm>
            <a:prstGeom prst="ellipse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253412" y="2743203"/>
              <a:ext cx="612319" cy="6472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이등변 삼각형 83"/>
            <p:cNvSpPr/>
            <p:nvPr/>
          </p:nvSpPr>
          <p:spPr>
            <a:xfrm flipV="1">
              <a:off x="3293069" y="2743201"/>
              <a:ext cx="69255" cy="737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75" y="2136741"/>
            <a:ext cx="403388" cy="1008475"/>
          </a:xfrm>
          <a:prstGeom prst="rect">
            <a:avLst/>
          </a:prstGeom>
        </p:spPr>
      </p:pic>
      <p:grpSp>
        <p:nvGrpSpPr>
          <p:cNvPr id="54" name="그룹 53"/>
          <p:cNvGrpSpPr/>
          <p:nvPr/>
        </p:nvGrpSpPr>
        <p:grpSpPr>
          <a:xfrm rot="12359555" flipH="1">
            <a:off x="3788634" y="4410941"/>
            <a:ext cx="718310" cy="785392"/>
            <a:chOff x="3253412" y="2348880"/>
            <a:chExt cx="983925" cy="1041566"/>
          </a:xfrm>
        </p:grpSpPr>
        <p:sp>
          <p:nvSpPr>
            <p:cNvPr id="55" name="타원 54"/>
            <p:cNvSpPr/>
            <p:nvPr/>
          </p:nvSpPr>
          <p:spPr>
            <a:xfrm>
              <a:off x="3322937" y="2348880"/>
              <a:ext cx="914400" cy="914400"/>
            </a:xfrm>
            <a:prstGeom prst="ellipse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253412" y="2743203"/>
              <a:ext cx="612319" cy="6472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이등변 삼각형 56"/>
            <p:cNvSpPr/>
            <p:nvPr/>
          </p:nvSpPr>
          <p:spPr>
            <a:xfrm flipV="1">
              <a:off x="3293069" y="2743201"/>
              <a:ext cx="69255" cy="737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453" y="4020942"/>
            <a:ext cx="820138" cy="741367"/>
          </a:xfrm>
          <a:prstGeom prst="rect">
            <a:avLst/>
          </a:prstGeom>
        </p:spPr>
      </p:pic>
      <p:cxnSp>
        <p:nvCxnSpPr>
          <p:cNvPr id="59" name="직선 화살표 연결선 58"/>
          <p:cNvCxnSpPr>
            <a:endCxn id="24" idx="1"/>
          </p:cNvCxnSpPr>
          <p:nvPr/>
        </p:nvCxnSpPr>
        <p:spPr>
          <a:xfrm>
            <a:off x="1395732" y="6040900"/>
            <a:ext cx="190862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1354456" y="4467180"/>
            <a:ext cx="2259775" cy="35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1610434" y="5946936"/>
            <a:ext cx="189258" cy="18925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2510534" y="1907594"/>
            <a:ext cx="189258" cy="18925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175903" y="3919192"/>
            <a:ext cx="189258" cy="18925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049976" y="5193196"/>
            <a:ext cx="189258" cy="18925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1800496" y="2705828"/>
            <a:ext cx="189258" cy="18925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5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3419872" y="3969060"/>
            <a:ext cx="189258" cy="18925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6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3743908" y="4859922"/>
            <a:ext cx="189258" cy="18925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7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511660" y="4388197"/>
            <a:ext cx="189258" cy="18925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8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918907" y="4934652"/>
            <a:ext cx="6920" cy="7665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/>
          <p:cNvSpPr/>
          <p:nvPr/>
        </p:nvSpPr>
        <p:spPr>
          <a:xfrm>
            <a:off x="827584" y="5337212"/>
            <a:ext cx="189258" cy="18925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92279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6"/>
          <p:cNvSpPr>
            <a:spLocks noChangeArrowheads="1"/>
          </p:cNvSpPr>
          <p:nvPr/>
        </p:nvSpPr>
        <p:spPr>
          <a:xfrm>
            <a:off x="346791" y="1286431"/>
            <a:ext cx="4153201" cy="5274917"/>
          </a:xfrm>
          <a:prstGeom prst="roundRect">
            <a:avLst>
              <a:gd name="adj" fmla="val 666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/>
          <a:lstStyle/>
          <a:p>
            <a:pPr marL="157163" lvl="1" indent="-157163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buBlip>
                <a:blip r:embed="rId3"/>
              </a:buBlip>
              <a:tabLst>
                <a:tab pos="1440180" algn="l"/>
              </a:tabLst>
              <a:defRPr lang="ko-KR"/>
            </a:pPr>
            <a:endParaRPr lang="ko-KR" altLang="en-US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26" name="AutoShape 99"/>
          <p:cNvSpPr>
            <a:spLocks noChangeArrowheads="1"/>
          </p:cNvSpPr>
          <p:nvPr/>
        </p:nvSpPr>
        <p:spPr>
          <a:xfrm>
            <a:off x="359531" y="1286430"/>
            <a:ext cx="4153201" cy="306366"/>
          </a:xfrm>
          <a:prstGeom prst="roundRect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lvl="1" indent="-457200" algn="ctr" defTabSz="1330325" eaLnBrk="0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ysClr val="windowText" lastClr="000000"/>
              </a:buClr>
              <a:buSzPct val="80000"/>
              <a:buNone/>
              <a:tabLst>
                <a:tab pos="5670709" algn="l"/>
              </a:tabLst>
              <a:defRPr lang="ko-KR"/>
            </a:pPr>
            <a:r>
              <a:rPr lang="ko-KR" altLang="en-US" sz="1200" b="1" dirty="0">
                <a:solidFill>
                  <a:schemeClr val="bg1"/>
                </a:solidFill>
              </a:rPr>
              <a:t>스마트 </a:t>
            </a:r>
            <a:r>
              <a:rPr lang="ko-KR" altLang="en-US" sz="1200" b="1" dirty="0" err="1">
                <a:solidFill>
                  <a:schemeClr val="bg1"/>
                </a:solidFill>
              </a:rPr>
              <a:t>도어락</a:t>
            </a:r>
            <a:r>
              <a:rPr lang="en-US" altLang="ko-KR" sz="1200" b="1" dirty="0">
                <a:solidFill>
                  <a:schemeClr val="bg1"/>
                </a:solidFill>
              </a:rPr>
              <a:t>[H/W] </a:t>
            </a:r>
            <a:r>
              <a:rPr lang="ko-KR" altLang="en-US" sz="1200" b="1" dirty="0">
                <a:solidFill>
                  <a:schemeClr val="bg1"/>
                </a:solidFill>
              </a:rPr>
              <a:t>최초 설치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27" name="AutoShape 36"/>
          <p:cNvSpPr>
            <a:spLocks noChangeArrowheads="1"/>
          </p:cNvSpPr>
          <p:nvPr/>
        </p:nvSpPr>
        <p:spPr>
          <a:xfrm>
            <a:off x="4665133" y="1286430"/>
            <a:ext cx="4155773" cy="5274917"/>
          </a:xfrm>
          <a:prstGeom prst="roundRect">
            <a:avLst>
              <a:gd name="adj" fmla="val 666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t"/>
          <a:lstStyle/>
          <a:p>
            <a:pPr marL="228600" indent="-228600">
              <a:buFont typeface="+mj-lt"/>
              <a:buAutoNum type="arabicPeriod"/>
            </a:pPr>
            <a:endParaRPr lang="en-US" altLang="ko-KR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20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endParaRPr lang="en-US" altLang="ko-KR" sz="120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 스마트 </a:t>
            </a:r>
            <a:r>
              <a:rPr lang="ko-KR" altLang="en-US" sz="1200" spc="-113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도어락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최초 구매자가 설치한 후 인터넷에 연결한다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 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전원이 들어오자 마자 </a:t>
            </a:r>
            <a:r>
              <a:rPr lang="ko-KR" altLang="en-US" sz="1200" spc="-113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도어락은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초기화 작업을 수행한다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.         </a:t>
            </a:r>
          </a:p>
          <a:p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ea typeface="맑은 고딕"/>
                <a:sym typeface="Wingdings"/>
              </a:rPr>
              <a:t>    - 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ea typeface="맑은 고딕"/>
                <a:sym typeface="Wingdings"/>
              </a:rPr>
              <a:t>권한 저장소 생성</a:t>
            </a:r>
            <a:endParaRPr lang="en-US" altLang="ko-KR" sz="1200" spc="-113" dirty="0">
              <a:solidFill>
                <a:prstClr val="black">
                  <a:lumMod val="75000"/>
                  <a:lumOff val="25000"/>
                </a:prstClr>
              </a:solidFill>
              <a:ea typeface="맑은 고딕"/>
              <a:sym typeface="Wingdings"/>
            </a:endParaRPr>
          </a:p>
          <a:p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ea typeface="맑은 고딕"/>
                <a:sym typeface="Wingdings"/>
              </a:rPr>
              <a:t>    - 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ea typeface="맑은 고딕"/>
                <a:sym typeface="Wingdings"/>
              </a:rPr>
              <a:t>로그 저장소 생성</a:t>
            </a:r>
            <a:endParaRPr lang="en-US" altLang="ko-KR" sz="1200" spc="-113" dirty="0">
              <a:solidFill>
                <a:prstClr val="black">
                  <a:lumMod val="75000"/>
                  <a:lumOff val="25000"/>
                </a:prstClr>
              </a:solidFill>
              <a:ea typeface="맑은 고딕"/>
              <a:sym typeface="Wingdings"/>
            </a:endParaRPr>
          </a:p>
          <a:p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ea typeface="맑은 고딕"/>
                <a:sym typeface="Wingdings"/>
              </a:rPr>
              <a:t>    - SSL 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ea typeface="맑은 고딕"/>
                <a:sym typeface="Wingdings"/>
              </a:rPr>
              <a:t>키 생성</a:t>
            </a:r>
            <a:endParaRPr lang="en-US" altLang="ko-KR" sz="1200" spc="-113" dirty="0">
              <a:solidFill>
                <a:prstClr val="black">
                  <a:lumMod val="75000"/>
                  <a:lumOff val="25000"/>
                </a:prstClr>
              </a:solidFill>
              <a:ea typeface="맑은 고딕"/>
              <a:sym typeface="Wingdings"/>
            </a:endParaRPr>
          </a:p>
          <a:p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ea typeface="맑은 고딕"/>
                <a:sym typeface="Wingdings"/>
              </a:rPr>
              <a:t>    - 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ea typeface="맑은 고딕"/>
                <a:sym typeface="Wingdings"/>
              </a:rPr>
              <a:t>하드웨어의 각 모듈 정상작동 테스트</a:t>
            </a:r>
            <a:endParaRPr lang="en-US" altLang="ko-KR" sz="120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20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en-US" altLang="ko-KR" sz="1200" b="0" i="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 </a:t>
            </a:r>
            <a:r>
              <a:rPr lang="ko-KR" altLang="en-US" sz="1200" b="0" i="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초기화 작업을 하고 대기하게 되는데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, 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이  대기 상태에는 </a:t>
            </a:r>
            <a:r>
              <a:rPr lang="ko-KR" altLang="en-US" sz="1200" spc="-113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도어락이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정상작동 하고 있을 때에도 </a:t>
            </a:r>
            <a:r>
              <a:rPr lang="ko-KR" altLang="en-US" sz="1200" spc="-113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돌입되는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상태이고 별도의 이벤트가 발생하지 않으면 대기상태에 계속 머물러 있게 된다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.</a:t>
            </a:r>
          </a:p>
          <a:p>
            <a:pPr marL="228600" indent="-228600">
              <a:buFont typeface="+mj-lt"/>
              <a:buAutoNum type="arabicPeriod" startAt="3"/>
            </a:pPr>
            <a:endParaRPr lang="en-US" altLang="ko-KR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 인터넷 연결이 실패하면 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3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번의 대기모드로 들어가게 되며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,   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연결이 허용되었을 때에는 웹 서버로 접속하게 된다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.</a:t>
            </a:r>
          </a:p>
          <a:p>
            <a:pPr marL="228600" indent="-228600">
              <a:buFont typeface="+mj-lt"/>
              <a:buAutoNum type="arabicPeriod" startAt="3"/>
            </a:pPr>
            <a:endParaRPr lang="en-US" altLang="ko-KR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 웹 서버로 </a:t>
            </a:r>
            <a:r>
              <a:rPr lang="ko-KR" altLang="en-US" sz="1200" spc="-113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접속하게된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</a:t>
            </a:r>
            <a:r>
              <a:rPr lang="ko-KR" altLang="en-US" sz="1200" spc="-113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도어락은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자신의 시리얼 넘버를 </a:t>
            </a:r>
            <a:r>
              <a:rPr lang="ko-KR" altLang="en-US" sz="1200" spc="-113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건내주며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, 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시리얼 넘버에 할당된 </a:t>
            </a:r>
            <a:r>
              <a:rPr lang="ko-KR" altLang="en-US" sz="1200" spc="-113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도어락의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정보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[‘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허용된 열쇠 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ID’ 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등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]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을 불러온다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. (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시리얼 넘버 이외에 로그가 </a:t>
            </a:r>
            <a:r>
              <a:rPr lang="ko-KR" altLang="en-US" sz="1200" spc="-113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쌓여있다면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로그도 같이 넘겨 줄 수 있다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.)</a:t>
            </a:r>
          </a:p>
          <a:p>
            <a:pPr marL="228600" indent="-228600">
              <a:buFont typeface="+mj-lt"/>
              <a:buAutoNum type="arabicPeriod" startAt="3"/>
            </a:pPr>
            <a:endParaRPr lang="en-US" altLang="ko-KR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ko-KR" altLang="en-US" sz="1200" b="0" i="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 불러온 데이터를 가지고</a:t>
            </a:r>
            <a:r>
              <a:rPr lang="en-US" altLang="ko-KR" sz="1200" b="0" i="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2</a:t>
            </a:r>
            <a:r>
              <a:rPr lang="ko-KR" altLang="en-US" sz="1200" b="0" i="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번에서 수행한 초기화 작업을 다시한번 수행된다</a:t>
            </a:r>
            <a:r>
              <a:rPr lang="en-US" altLang="ko-KR" sz="1200" b="0" i="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. </a:t>
            </a:r>
            <a:r>
              <a:rPr lang="ko-KR" altLang="en-US" sz="1200" b="0" i="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생성한 권한 리스트파일 등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을 </a:t>
            </a:r>
            <a:r>
              <a:rPr lang="ko-KR" altLang="en-US" sz="1200" spc="-113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최신화된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정보로 업데이트 한다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.</a:t>
            </a:r>
            <a:endParaRPr lang="ko-KR" altLang="en-US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28" name="AutoShape 99"/>
          <p:cNvSpPr>
            <a:spLocks noChangeArrowheads="1"/>
          </p:cNvSpPr>
          <p:nvPr/>
        </p:nvSpPr>
        <p:spPr>
          <a:xfrm>
            <a:off x="4665133" y="1286430"/>
            <a:ext cx="4155773" cy="3063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0" lvl="1" indent="-457200" algn="ctr" defTabSz="1330325" eaLnBrk="0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ysClr val="windowText" lastClr="000000"/>
              </a:buClr>
              <a:buSzPct val="80000"/>
              <a:buNone/>
              <a:tabLst>
                <a:tab pos="5670709" algn="l"/>
              </a:tabLst>
              <a:defRPr lang="ko-KR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  명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07505" y="0"/>
            <a:ext cx="3102695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88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/>
            </a:pPr>
            <a:r>
              <a:rPr lang="en-US" altLang="ko-KR" sz="1700" b="1" i="0" spc="5" dirty="0">
                <a:solidFill>
                  <a:schemeClr val="bg1"/>
                </a:solidFill>
                <a:latin typeface="+mn-ea"/>
                <a:cs typeface="+mj-cs"/>
              </a:rPr>
              <a:t>| 5. </a:t>
            </a:r>
            <a:r>
              <a:rPr lang="ko-KR" altLang="en-US" sz="1700" b="1" i="0" spc="5" dirty="0">
                <a:solidFill>
                  <a:schemeClr val="bg1"/>
                </a:solidFill>
                <a:latin typeface="+mn-ea"/>
                <a:cs typeface="+mj-cs"/>
              </a:rPr>
              <a:t>기능 흐름도</a:t>
            </a:r>
            <a:r>
              <a:rPr lang="en-US" altLang="ko-KR" sz="1700" b="1" i="0" spc="5" dirty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700" b="1" spc="5" dirty="0">
                <a:solidFill>
                  <a:schemeClr val="bg1"/>
                </a:solidFill>
                <a:latin typeface="+mn-ea"/>
                <a:cs typeface="+mj-cs"/>
              </a:rPr>
              <a:t>중요 로직</a:t>
            </a:r>
            <a:r>
              <a:rPr lang="en-US" altLang="ko-KR" sz="1700" b="1" i="0" spc="5" dirty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lang="ko-KR" altLang="en-US" sz="1700" b="0" i="0" spc="-39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2905696" y="4426618"/>
            <a:ext cx="42672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/>
              <a:t>FALSE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375537" y="4759403"/>
            <a:ext cx="3962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/>
              <a:t>TRUE</a:t>
            </a: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812" y="1942152"/>
            <a:ext cx="820138" cy="741367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2087724" y="2815936"/>
            <a:ext cx="654000" cy="2999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도어락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설치</a:t>
            </a:r>
          </a:p>
        </p:txBody>
      </p:sp>
      <p:sp>
        <p:nvSpPr>
          <p:cNvPr id="50" name="다이아몬드 49"/>
          <p:cNvSpPr/>
          <p:nvPr/>
        </p:nvSpPr>
        <p:spPr>
          <a:xfrm>
            <a:off x="1855334" y="4429890"/>
            <a:ext cx="1124022" cy="36120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인터넷 연결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087724" y="3372779"/>
            <a:ext cx="654000" cy="2999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초기화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087724" y="3905492"/>
            <a:ext cx="654000" cy="2999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대기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Wait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[60000ms]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894570" y="5024708"/>
            <a:ext cx="1044116" cy="2999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서버로 시리얼 번호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웹 서버로 전송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892666" y="5685378"/>
            <a:ext cx="1044116" cy="2999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시리얼 번호에 맞는 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데이터를 불러옴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직선 화살표 연결선 6"/>
          <p:cNvCxnSpPr>
            <a:endCxn id="47" idx="0"/>
          </p:cNvCxnSpPr>
          <p:nvPr/>
        </p:nvCxnSpPr>
        <p:spPr>
          <a:xfrm>
            <a:off x="2414724" y="2690533"/>
            <a:ext cx="0" cy="12540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51" idx="0"/>
          </p:cNvCxnSpPr>
          <p:nvPr/>
        </p:nvCxnSpPr>
        <p:spPr>
          <a:xfrm>
            <a:off x="2414724" y="3139972"/>
            <a:ext cx="0" cy="23280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1" idx="2"/>
            <a:endCxn id="52" idx="0"/>
          </p:cNvCxnSpPr>
          <p:nvPr/>
        </p:nvCxnSpPr>
        <p:spPr>
          <a:xfrm>
            <a:off x="2414724" y="3672685"/>
            <a:ext cx="0" cy="23280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52" idx="2"/>
            <a:endCxn id="50" idx="0"/>
          </p:cNvCxnSpPr>
          <p:nvPr/>
        </p:nvCxnSpPr>
        <p:spPr>
          <a:xfrm>
            <a:off x="2414724" y="4205398"/>
            <a:ext cx="2621" cy="22449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741724" y="4049651"/>
            <a:ext cx="62280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50" idx="2"/>
            <a:endCxn id="53" idx="0"/>
          </p:cNvCxnSpPr>
          <p:nvPr/>
        </p:nvCxnSpPr>
        <p:spPr>
          <a:xfrm flipH="1">
            <a:off x="2416628" y="4791098"/>
            <a:ext cx="717" cy="2336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53" idx="2"/>
            <a:endCxn id="54" idx="0"/>
          </p:cNvCxnSpPr>
          <p:nvPr/>
        </p:nvCxnSpPr>
        <p:spPr>
          <a:xfrm flipH="1">
            <a:off x="2414724" y="5324614"/>
            <a:ext cx="1904" cy="36076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51" idx="1"/>
          </p:cNvCxnSpPr>
          <p:nvPr/>
        </p:nvCxnSpPr>
        <p:spPr>
          <a:xfrm>
            <a:off x="1463329" y="3522732"/>
            <a:ext cx="62439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50" idx="3"/>
          </p:cNvCxnSpPr>
          <p:nvPr/>
        </p:nvCxnSpPr>
        <p:spPr>
          <a:xfrm>
            <a:off x="2979356" y="4610494"/>
            <a:ext cx="38516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3364524" y="4049651"/>
            <a:ext cx="0" cy="56084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54" idx="1"/>
          </p:cNvCxnSpPr>
          <p:nvPr/>
        </p:nvCxnSpPr>
        <p:spPr>
          <a:xfrm flipH="1">
            <a:off x="1463329" y="5835331"/>
            <a:ext cx="4293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1475656" y="3522732"/>
            <a:ext cx="0" cy="231259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/>
          <p:cNvSpPr/>
          <p:nvPr/>
        </p:nvSpPr>
        <p:spPr>
          <a:xfrm>
            <a:off x="1983560" y="2734690"/>
            <a:ext cx="189258" cy="18925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1988730" y="3282303"/>
            <a:ext cx="189258" cy="18925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1988730" y="3827194"/>
            <a:ext cx="189258" cy="18925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1867977" y="4513089"/>
            <a:ext cx="189258" cy="18925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1790454" y="4928412"/>
            <a:ext cx="189258" cy="18925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5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1789111" y="5601425"/>
            <a:ext cx="189258" cy="18925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6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516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6"/>
          <p:cNvSpPr>
            <a:spLocks noChangeArrowheads="1"/>
          </p:cNvSpPr>
          <p:nvPr/>
        </p:nvSpPr>
        <p:spPr>
          <a:xfrm>
            <a:off x="346791" y="1286431"/>
            <a:ext cx="4153201" cy="5274917"/>
          </a:xfrm>
          <a:prstGeom prst="roundRect">
            <a:avLst>
              <a:gd name="adj" fmla="val 666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/>
          <a:lstStyle/>
          <a:p>
            <a:pPr marL="157163" lvl="1" indent="-157163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buBlip>
                <a:blip r:embed="rId3"/>
              </a:buBlip>
              <a:tabLst>
                <a:tab pos="1440180" algn="l"/>
              </a:tabLst>
              <a:defRPr lang="ko-KR"/>
            </a:pPr>
            <a:endParaRPr lang="ko-KR" altLang="en-US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26" name="AutoShape 99"/>
          <p:cNvSpPr>
            <a:spLocks noChangeArrowheads="1"/>
          </p:cNvSpPr>
          <p:nvPr/>
        </p:nvSpPr>
        <p:spPr>
          <a:xfrm>
            <a:off x="359531" y="1286430"/>
            <a:ext cx="4153201" cy="306366"/>
          </a:xfrm>
          <a:prstGeom prst="roundRect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lvl="1" indent="-457200" algn="ctr" defTabSz="1330325" eaLnBrk="0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ysClr val="windowText" lastClr="000000"/>
              </a:buClr>
              <a:buSzPct val="80000"/>
              <a:buNone/>
              <a:tabLst>
                <a:tab pos="5670709" algn="l"/>
              </a:tabLst>
              <a:defRPr lang="ko-KR"/>
            </a:pPr>
            <a:r>
              <a:rPr lang="ko-KR" altLang="en-US" sz="1200" b="1" dirty="0">
                <a:solidFill>
                  <a:schemeClr val="bg1"/>
                </a:solidFill>
              </a:rPr>
              <a:t>스마트 </a:t>
            </a:r>
            <a:r>
              <a:rPr lang="ko-KR" altLang="en-US" sz="1200" b="1" dirty="0" err="1">
                <a:solidFill>
                  <a:schemeClr val="bg1"/>
                </a:solidFill>
              </a:rPr>
              <a:t>도어락</a:t>
            </a:r>
            <a:r>
              <a:rPr lang="en-US" altLang="ko-KR" sz="1200" b="1" dirty="0">
                <a:solidFill>
                  <a:schemeClr val="bg1"/>
                </a:solidFill>
              </a:rPr>
              <a:t>[H/W] </a:t>
            </a:r>
            <a:r>
              <a:rPr lang="ko-KR" altLang="en-US" sz="1200" b="1" dirty="0">
                <a:solidFill>
                  <a:schemeClr val="bg1"/>
                </a:solidFill>
              </a:rPr>
              <a:t>문을 열 때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27" name="AutoShape 36"/>
          <p:cNvSpPr>
            <a:spLocks noChangeArrowheads="1"/>
          </p:cNvSpPr>
          <p:nvPr/>
        </p:nvSpPr>
        <p:spPr>
          <a:xfrm>
            <a:off x="4665133" y="1286430"/>
            <a:ext cx="4155773" cy="5274917"/>
          </a:xfrm>
          <a:prstGeom prst="roundRect">
            <a:avLst>
              <a:gd name="adj" fmla="val 666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t"/>
          <a:lstStyle/>
          <a:p>
            <a:pPr marL="228600" indent="-228600">
              <a:buFont typeface="+mj-lt"/>
              <a:buAutoNum type="arabicPeriod"/>
            </a:pPr>
            <a:endParaRPr lang="en-US" altLang="ko-KR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endParaRPr lang="en-US" altLang="ko-KR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20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 앱에서  특정 스마트 </a:t>
            </a:r>
            <a:r>
              <a:rPr lang="ko-KR" altLang="en-US" sz="1200" spc="-113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도어락에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대한 열쇠를 누르고 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NFC </a:t>
            </a:r>
            <a:r>
              <a:rPr lang="ko-KR" altLang="en-US" sz="1200" spc="-113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태깅을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하면 열쇠의 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ID 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값이 담긴 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NDEF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메시지가 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NFC 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통신을 타고 스마트 </a:t>
            </a:r>
            <a:r>
              <a:rPr lang="ko-KR" altLang="en-US" sz="1200" spc="-113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도어락으로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전송된다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NDEF 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메시지를 </a:t>
            </a:r>
            <a:r>
              <a:rPr lang="ko-KR" altLang="en-US" sz="1200" spc="-113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수신받은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스마트 </a:t>
            </a:r>
            <a:r>
              <a:rPr lang="ko-KR" altLang="en-US" sz="1200" spc="-113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도어락은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메시지안에서 열쇠 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ID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를 해석해서 찾아낸다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. [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암호화 및 난독화 해서 전송할 예정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]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스마트 </a:t>
            </a:r>
            <a:r>
              <a:rPr lang="ko-KR" altLang="en-US" sz="1200" spc="-113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도어락은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권한 열쇠 리스트에서 전송된 열쇠의 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ID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값이 존재 하는지 확인하는 작업을 한다  만약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, 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열쇠가 존재한다면 문을 열고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,  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존재하지 않으면 경고음을 낸다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 startAt="4"/>
            </a:pPr>
            <a:r>
              <a:rPr lang="en-US" altLang="ko-KR" sz="1200" b="0" i="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 </a:t>
            </a:r>
            <a:r>
              <a:rPr lang="ko-KR" altLang="en-US" sz="1200" b="0" i="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문을 열거나 경고음을 냈던  어떤 사용자에 의해 스마트 </a:t>
            </a:r>
            <a:r>
              <a:rPr lang="ko-KR" altLang="en-US" sz="1200" b="0" i="0" spc="-113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도어락이</a:t>
            </a:r>
            <a:r>
              <a:rPr lang="ko-KR" altLang="en-US" sz="1200" b="0" i="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작동을 했는지에 대한 로그를 저장한다</a:t>
            </a:r>
            <a:r>
              <a:rPr lang="en-US" altLang="ko-KR" sz="1200" b="0" i="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.</a:t>
            </a:r>
          </a:p>
          <a:p>
            <a:pPr marL="228600" indent="-228600">
              <a:buFont typeface="+mj-lt"/>
              <a:buAutoNum type="arabicPeriod" startAt="4"/>
            </a:pPr>
            <a:endParaRPr lang="en-US" altLang="ko-KR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 startAt="4"/>
            </a:pP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 인터넷 연결이 실패하면 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7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번의 대기모드로 들어가게 되며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,   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연결이 허용되었을 때에는 웹 서버로 접속하여 스마트 </a:t>
            </a:r>
            <a:r>
              <a:rPr lang="ko-KR" altLang="en-US" sz="1200" spc="-113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도어락에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쌓인 로그들을 서버로 전송한다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.</a:t>
            </a:r>
          </a:p>
          <a:p>
            <a:pPr marL="228600" indent="-228600">
              <a:buFont typeface="+mj-lt"/>
              <a:buAutoNum type="arabicPeriod" startAt="4"/>
            </a:pPr>
            <a:endParaRPr lang="en-US" altLang="ko-KR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 startAt="4"/>
            </a:pP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 스마트 </a:t>
            </a:r>
            <a:r>
              <a:rPr lang="ko-KR" altLang="en-US" sz="1200" spc="-113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도어락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내부에서는 전송한 로그는 메모리 용량을 관리를 위해 삭제 시킨다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.  </a:t>
            </a:r>
          </a:p>
          <a:p>
            <a:pPr marL="228600" indent="-228600">
              <a:buFont typeface="+mj-lt"/>
              <a:buAutoNum type="arabicPeriod" startAt="4"/>
            </a:pPr>
            <a:endParaRPr lang="en-US" altLang="ko-KR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228600" indent="-228600">
              <a:buFont typeface="+mj-lt"/>
              <a:buAutoNum type="arabicPeriod" startAt="4"/>
            </a:pPr>
            <a:r>
              <a:rPr lang="ko-KR" altLang="en-US" sz="1200" b="0" i="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 </a:t>
            </a:r>
            <a:r>
              <a:rPr lang="en-US" altLang="ko-KR" sz="1200" b="0" i="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1~6</a:t>
            </a:r>
            <a:r>
              <a:rPr lang="ko-KR" altLang="en-US" sz="1200" b="0" i="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의 절차를 거치고 난 이후의 스마트 </a:t>
            </a:r>
            <a:r>
              <a:rPr lang="ko-KR" altLang="en-US" sz="1200" b="0" i="0" spc="-113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도어락은</a:t>
            </a:r>
            <a:r>
              <a:rPr lang="ko-KR" altLang="en-US" sz="1200" b="0" i="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</a:t>
            </a:r>
            <a:r>
              <a:rPr lang="ko-KR" altLang="en-US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다른 이벤트를 감지할 수 있는 대기상태로 돌입하게 된다</a:t>
            </a:r>
            <a:r>
              <a:rPr lang="en-US" altLang="ko-KR" sz="12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.</a:t>
            </a:r>
            <a:endParaRPr lang="ko-KR" altLang="en-US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28" name="AutoShape 99"/>
          <p:cNvSpPr>
            <a:spLocks noChangeArrowheads="1"/>
          </p:cNvSpPr>
          <p:nvPr/>
        </p:nvSpPr>
        <p:spPr>
          <a:xfrm>
            <a:off x="4665133" y="1286430"/>
            <a:ext cx="4155773" cy="3063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0" lvl="1" indent="-457200" algn="ctr" defTabSz="1330325" eaLnBrk="0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ysClr val="windowText" lastClr="000000"/>
              </a:buClr>
              <a:buSzPct val="80000"/>
              <a:buNone/>
              <a:tabLst>
                <a:tab pos="5670709" algn="l"/>
              </a:tabLst>
              <a:defRPr lang="ko-KR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  명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07505" y="0"/>
            <a:ext cx="3102695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88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/>
            </a:pPr>
            <a:r>
              <a:rPr lang="en-US" altLang="ko-KR" sz="1700" b="1" i="0" spc="5" dirty="0">
                <a:solidFill>
                  <a:schemeClr val="bg1"/>
                </a:solidFill>
                <a:latin typeface="+mn-ea"/>
                <a:cs typeface="+mj-cs"/>
              </a:rPr>
              <a:t>| 5. </a:t>
            </a:r>
            <a:r>
              <a:rPr lang="ko-KR" altLang="en-US" sz="1700" b="1" i="0" spc="5" dirty="0">
                <a:solidFill>
                  <a:schemeClr val="bg1"/>
                </a:solidFill>
                <a:latin typeface="+mn-ea"/>
                <a:cs typeface="+mj-cs"/>
              </a:rPr>
              <a:t>기능 흐름도</a:t>
            </a:r>
            <a:r>
              <a:rPr lang="en-US" altLang="ko-KR" sz="1700" b="1" i="0" spc="5" dirty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700" b="1" spc="5" dirty="0">
                <a:solidFill>
                  <a:schemeClr val="bg1"/>
                </a:solidFill>
                <a:latin typeface="+mn-ea"/>
                <a:cs typeface="+mj-cs"/>
              </a:rPr>
              <a:t>중요 로직</a:t>
            </a:r>
            <a:r>
              <a:rPr lang="en-US" altLang="ko-KR" sz="1700" b="1" i="0" spc="5" dirty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lang="ko-KR" altLang="en-US" sz="1700" b="0" i="0" spc="-39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2016868" y="3442422"/>
            <a:ext cx="42672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/>
              <a:t>FALSE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996760" y="3888868"/>
            <a:ext cx="3962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/>
              <a:t>TRUE</a:t>
            </a: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279" y="1741238"/>
            <a:ext cx="820138" cy="741367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2614513" y="2719281"/>
            <a:ext cx="899904" cy="2999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NFC[</a:t>
            </a:r>
            <a:r>
              <a:rPr lang="en-US" altLang="ko-KR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ndef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수신받은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열쇠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추출</a:t>
            </a:r>
          </a:p>
        </p:txBody>
      </p:sp>
      <p:cxnSp>
        <p:nvCxnSpPr>
          <p:cNvPr id="7" name="직선 화살표 연결선 6"/>
          <p:cNvCxnSpPr>
            <a:endCxn id="47" idx="0"/>
          </p:cNvCxnSpPr>
          <p:nvPr/>
        </p:nvCxnSpPr>
        <p:spPr>
          <a:xfrm>
            <a:off x="3064465" y="2414545"/>
            <a:ext cx="0" cy="30473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7" idx="2"/>
            <a:endCxn id="75" idx="0"/>
          </p:cNvCxnSpPr>
          <p:nvPr/>
        </p:nvCxnSpPr>
        <p:spPr>
          <a:xfrm>
            <a:off x="3064465" y="3019187"/>
            <a:ext cx="90" cy="27144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5" idx="1"/>
            <a:endCxn id="85" idx="3"/>
          </p:cNvCxnSpPr>
          <p:nvPr/>
        </p:nvCxnSpPr>
        <p:spPr>
          <a:xfrm flipH="1">
            <a:off x="1934698" y="3617904"/>
            <a:ext cx="40320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99" idx="2"/>
            <a:endCxn id="118" idx="0"/>
          </p:cNvCxnSpPr>
          <p:nvPr/>
        </p:nvCxnSpPr>
        <p:spPr>
          <a:xfrm>
            <a:off x="3064465" y="5589461"/>
            <a:ext cx="0" cy="42028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92" idx="1"/>
          </p:cNvCxnSpPr>
          <p:nvPr/>
        </p:nvCxnSpPr>
        <p:spPr>
          <a:xfrm flipH="1">
            <a:off x="1603139" y="4817830"/>
            <a:ext cx="113276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endCxn id="85" idx="2"/>
          </p:cNvCxnSpPr>
          <p:nvPr/>
        </p:nvCxnSpPr>
        <p:spPr>
          <a:xfrm flipV="1">
            <a:off x="1603139" y="3767857"/>
            <a:ext cx="4559" cy="104997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/>
          <p:cNvSpPr/>
          <p:nvPr/>
        </p:nvSpPr>
        <p:spPr>
          <a:xfrm>
            <a:off x="2480966" y="2638035"/>
            <a:ext cx="189258" cy="18925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433" y="1664804"/>
            <a:ext cx="324036" cy="810094"/>
          </a:xfrm>
          <a:prstGeom prst="rect">
            <a:avLst/>
          </a:prstGeom>
        </p:spPr>
      </p:pic>
      <p:cxnSp>
        <p:nvCxnSpPr>
          <p:cNvPr id="43" name="직선 화살표 연결선 42"/>
          <p:cNvCxnSpPr/>
          <p:nvPr/>
        </p:nvCxnSpPr>
        <p:spPr>
          <a:xfrm>
            <a:off x="1747469" y="2111962"/>
            <a:ext cx="114617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다이아몬드 74"/>
          <p:cNvSpPr/>
          <p:nvPr/>
        </p:nvSpPr>
        <p:spPr>
          <a:xfrm>
            <a:off x="2337898" y="3290629"/>
            <a:ext cx="1453314" cy="65455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권한 저장파일에서 열쇠의 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존재 여부 파악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2739023" y="4149080"/>
            <a:ext cx="654000" cy="2999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[!!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 열기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!!]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3" name="직선 화살표 연결선 82"/>
          <p:cNvCxnSpPr>
            <a:stCxn id="75" idx="2"/>
            <a:endCxn id="82" idx="0"/>
          </p:cNvCxnSpPr>
          <p:nvPr/>
        </p:nvCxnSpPr>
        <p:spPr>
          <a:xfrm>
            <a:off x="3064555" y="3945179"/>
            <a:ext cx="1468" cy="20390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1280698" y="3467951"/>
            <a:ext cx="654000" cy="2999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[!!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Alert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!!]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735907" y="4667877"/>
            <a:ext cx="657116" cy="2999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 저장</a:t>
            </a:r>
          </a:p>
        </p:txBody>
      </p:sp>
      <p:sp>
        <p:nvSpPr>
          <p:cNvPr id="99" name="다이아몬드 98"/>
          <p:cNvSpPr/>
          <p:nvPr/>
        </p:nvSpPr>
        <p:spPr>
          <a:xfrm>
            <a:off x="2614513" y="5169181"/>
            <a:ext cx="899904" cy="42028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인터넷 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연결</a:t>
            </a:r>
          </a:p>
        </p:txBody>
      </p:sp>
      <p:cxnSp>
        <p:nvCxnSpPr>
          <p:cNvPr id="103" name="직선 화살표 연결선 102"/>
          <p:cNvCxnSpPr>
            <a:stCxn id="82" idx="2"/>
            <a:endCxn id="92" idx="0"/>
          </p:cNvCxnSpPr>
          <p:nvPr/>
        </p:nvCxnSpPr>
        <p:spPr>
          <a:xfrm flipH="1">
            <a:off x="3064465" y="4448986"/>
            <a:ext cx="1558" cy="21889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92" idx="2"/>
            <a:endCxn id="99" idx="0"/>
          </p:cNvCxnSpPr>
          <p:nvPr/>
        </p:nvCxnSpPr>
        <p:spPr>
          <a:xfrm>
            <a:off x="3064465" y="4967783"/>
            <a:ext cx="0" cy="20139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2735907" y="6009750"/>
            <a:ext cx="657116" cy="2999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대기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1546014" y="5226297"/>
            <a:ext cx="657116" cy="2999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저장된 로그 전송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1546014" y="6009750"/>
            <a:ext cx="657116" cy="2999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전송된 로그 삭제</a:t>
            </a:r>
          </a:p>
        </p:txBody>
      </p:sp>
      <p:cxnSp>
        <p:nvCxnSpPr>
          <p:cNvPr id="124" name="직선 화살표 연결선 123"/>
          <p:cNvCxnSpPr>
            <a:stCxn id="99" idx="1"/>
            <a:endCxn id="122" idx="3"/>
          </p:cNvCxnSpPr>
          <p:nvPr/>
        </p:nvCxnSpPr>
        <p:spPr>
          <a:xfrm flipH="1" flipV="1">
            <a:off x="2203130" y="5376250"/>
            <a:ext cx="411383" cy="307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122" idx="2"/>
            <a:endCxn id="123" idx="0"/>
          </p:cNvCxnSpPr>
          <p:nvPr/>
        </p:nvCxnSpPr>
        <p:spPr>
          <a:xfrm>
            <a:off x="1874572" y="5526203"/>
            <a:ext cx="0" cy="48354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123" idx="3"/>
            <a:endCxn id="118" idx="1"/>
          </p:cNvCxnSpPr>
          <p:nvPr/>
        </p:nvCxnSpPr>
        <p:spPr>
          <a:xfrm>
            <a:off x="2203130" y="6159703"/>
            <a:ext cx="532777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996840" y="5549483"/>
            <a:ext cx="42672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/>
              <a:t>FALSE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348887" y="5349428"/>
            <a:ext cx="3962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/>
              <a:t>TRUE</a:t>
            </a:r>
          </a:p>
        </p:txBody>
      </p:sp>
      <p:sp>
        <p:nvSpPr>
          <p:cNvPr id="137" name="타원 136"/>
          <p:cNvSpPr/>
          <p:nvPr/>
        </p:nvSpPr>
        <p:spPr>
          <a:xfrm>
            <a:off x="2106856" y="3612767"/>
            <a:ext cx="189258" cy="18925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2862557" y="3909752"/>
            <a:ext cx="189258" cy="18925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2645837" y="4544849"/>
            <a:ext cx="189258" cy="18925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2476365" y="5168875"/>
            <a:ext cx="189258" cy="18925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5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2856166" y="5562335"/>
            <a:ext cx="189258" cy="18925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5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1469594" y="5875134"/>
            <a:ext cx="189258" cy="18925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6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4" name="타원 143"/>
          <p:cNvSpPr/>
          <p:nvPr/>
        </p:nvSpPr>
        <p:spPr>
          <a:xfrm>
            <a:off x="2480966" y="2009229"/>
            <a:ext cx="189258" cy="18925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2628538" y="5875134"/>
            <a:ext cx="189258" cy="18925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7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984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1485014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4175420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1319165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228248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491880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/>
          <p:nvPr/>
        </p:nvSpPr>
        <p:spPr>
          <a:xfrm>
            <a:off x="323528" y="692696"/>
            <a:ext cx="201399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/>
            </a:pPr>
            <a:r>
              <a:rPr lang="en-US" altLang="ko-KR" sz="1700" b="1" i="0" spc="5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i="0" spc="5">
                <a:solidFill>
                  <a:schemeClr val="bg1"/>
                </a:solidFill>
                <a:latin typeface="+mn-ea"/>
                <a:cs typeface="+mj-cs"/>
              </a:rPr>
              <a:t>목 차</a:t>
            </a:r>
            <a:endParaRPr lang="ko-KR" altLang="en-US" sz="1700" b="0" i="0" spc="-39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3" name="막힌 원호 12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 rotWithShape="1">
          <a:blip r:embed="rId4"/>
          <a:srcRect l="1040"/>
          <a:stretch>
            <a:fillRect/>
          </a:stretch>
        </p:blipFill>
        <p:spPr>
          <a:xfrm rot="10800000">
            <a:off x="5654982" y="4149077"/>
            <a:ext cx="3489018" cy="26074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603350" y="1419952"/>
            <a:ext cx="5976664" cy="382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defRPr lang="ko-KR" altLang="en-US"/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1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시스템 구성도</a:t>
            </a:r>
          </a:p>
          <a:p>
            <a:pPr>
              <a:lnSpc>
                <a:spcPct val="170000"/>
              </a:lnSpc>
              <a:defRPr lang="ko-KR" altLang="en-US"/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2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시스템 흐름도</a:t>
            </a:r>
          </a:p>
          <a:p>
            <a:pPr>
              <a:lnSpc>
                <a:spcPct val="170000"/>
              </a:lnSpc>
              <a:defRPr lang="ko-KR" altLang="en-US"/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3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메뉴 구성도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</a:t>
            </a:r>
          </a:p>
          <a:p>
            <a:pPr>
              <a:lnSpc>
                <a:spcPct val="170000"/>
              </a:lnSpc>
              <a:defRPr lang="ko-KR" altLang="en-US"/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4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프로그램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기능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목록</a:t>
            </a:r>
          </a:p>
          <a:p>
            <a:pPr>
              <a:lnSpc>
                <a:spcPct val="170000"/>
              </a:lnSpc>
              <a:defRPr lang="ko-KR" altLang="en-US"/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5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기능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흐름도</a:t>
            </a:r>
          </a:p>
          <a:p>
            <a:pPr>
              <a:lnSpc>
                <a:spcPct val="170000"/>
              </a:lnSpc>
              <a:defRPr lang="ko-KR" altLang="en-US"/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6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화면 설계서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),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모듈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설계서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(HW)</a:t>
            </a:r>
          </a:p>
          <a:p>
            <a:pPr>
              <a:lnSpc>
                <a:spcPct val="170000"/>
              </a:lnSpc>
              <a:defRPr lang="ko-KR" altLang="en-US"/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7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테이블 설계서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</a:t>
            </a:r>
          </a:p>
          <a:p>
            <a:pPr>
              <a:lnSpc>
                <a:spcPct val="170000"/>
              </a:lnSpc>
              <a:defRPr lang="ko-KR" altLang="en-US"/>
            </a:pP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8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개발 환경 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언어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,  Tool,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사용 시스템 등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</a:t>
            </a: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한이음 ▶ 프로그램 설계서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2482796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4047716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그림 10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5" t="3276" r="20600" b="17975"/>
          <a:stretch/>
        </p:blipFill>
        <p:spPr>
          <a:xfrm>
            <a:off x="5255137" y="2749169"/>
            <a:ext cx="162667" cy="22803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/>
            </a:pPr>
            <a:r>
              <a:rPr lang="en-US" altLang="ko-KR" sz="1700" b="1" i="0" spc="5">
                <a:solidFill>
                  <a:schemeClr val="bg1"/>
                </a:solidFill>
                <a:latin typeface="+mn-ea"/>
                <a:cs typeface="+mj-cs"/>
              </a:rPr>
              <a:t>| 2. </a:t>
            </a:r>
            <a:r>
              <a:rPr lang="ko-KR" altLang="en-US" sz="1700" b="1" i="0" spc="5">
                <a:solidFill>
                  <a:schemeClr val="bg1"/>
                </a:solidFill>
                <a:latin typeface="+mn-ea"/>
                <a:cs typeface="+mj-cs"/>
              </a:rPr>
              <a:t>시스템 흐름도</a:t>
            </a:r>
            <a:endParaRPr lang="ko-KR" altLang="en-US" sz="1700" b="0" i="0" spc="-39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2843808" y="4929568"/>
            <a:ext cx="6183957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 flipH="1">
            <a:off x="343129" y="6590008"/>
            <a:ext cx="7464" cy="196634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548" y="4005064"/>
            <a:ext cx="5106202" cy="6322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화살표: 아래쪽 15"/>
          <p:cNvSpPr/>
          <p:nvPr/>
        </p:nvSpPr>
        <p:spPr>
          <a:xfrm rot="10800000">
            <a:off x="1728700" y="3320988"/>
            <a:ext cx="341962" cy="459144"/>
          </a:xfrm>
          <a:prstGeom prst="down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563231" y="2487731"/>
            <a:ext cx="1531189" cy="774061"/>
            <a:chOff x="5479748" y="1583151"/>
            <a:chExt cx="1531189" cy="774061"/>
          </a:xfrm>
        </p:grpSpPr>
        <p:pic>
          <p:nvPicPr>
            <p:cNvPr id="96" name="그림 9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50" t="5901" r="30050" b="20601"/>
            <a:stretch/>
          </p:blipFill>
          <p:spPr>
            <a:xfrm>
              <a:off x="6123229" y="1583151"/>
              <a:ext cx="243400" cy="448368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5479748" y="2049435"/>
              <a:ext cx="1531189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부여 받은 열쇠를 이용하여</a:t>
              </a:r>
              <a:endPara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ko-KR" alt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도어락의</a:t>
              </a: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문을 열고 닫을 수 있다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484298" y="2722169"/>
            <a:ext cx="1890261" cy="550093"/>
            <a:chOff x="2374654" y="1555415"/>
            <a:chExt cx="3215785" cy="935838"/>
          </a:xfrm>
        </p:grpSpPr>
        <p:pic>
          <p:nvPicPr>
            <p:cNvPr id="88" name="그림 8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25" t="3276" r="20600" b="17975"/>
            <a:stretch/>
          </p:blipFill>
          <p:spPr>
            <a:xfrm>
              <a:off x="3573452" y="1555415"/>
              <a:ext cx="276736" cy="387946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2374654" y="1967652"/>
              <a:ext cx="3215785" cy="52360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도어락에</a:t>
              </a: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저장된 권한 리스트에서</a:t>
              </a:r>
              <a:endPara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전송 받은 열쇠와 일치하면 문을 열어준다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01" name="그림 10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4" t="4850" r="26413" b="17961"/>
          <a:stretch/>
        </p:blipFill>
        <p:spPr>
          <a:xfrm flipH="1">
            <a:off x="2316045" y="2288918"/>
            <a:ext cx="211292" cy="33556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9" r="9576" b="13306"/>
          <a:stretch/>
        </p:blipFill>
        <p:spPr>
          <a:xfrm>
            <a:off x="3256312" y="2427838"/>
            <a:ext cx="374319" cy="399965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7" name="직선 화살표 연결선 26"/>
          <p:cNvCxnSpPr/>
          <p:nvPr/>
        </p:nvCxnSpPr>
        <p:spPr>
          <a:xfrm flipV="1">
            <a:off x="1883939" y="2689659"/>
            <a:ext cx="1074426" cy="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79251" y="2699317"/>
            <a:ext cx="16017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NFC[NDEF]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부여 받은 열쇠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전송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2" t="1138" r="7287" b="14657"/>
          <a:stretch/>
        </p:blipFill>
        <p:spPr>
          <a:xfrm>
            <a:off x="5274455" y="2409863"/>
            <a:ext cx="454932" cy="453235"/>
          </a:xfrm>
          <a:prstGeom prst="rect">
            <a:avLst/>
          </a:prstGeom>
        </p:spPr>
      </p:pic>
      <p:cxnSp>
        <p:nvCxnSpPr>
          <p:cNvPr id="106" name="직선 화살표 연결선 105"/>
          <p:cNvCxnSpPr/>
          <p:nvPr/>
        </p:nvCxnSpPr>
        <p:spPr>
          <a:xfrm flipV="1">
            <a:off x="3951675" y="2689659"/>
            <a:ext cx="1074426" cy="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733423" y="2691159"/>
            <a:ext cx="14798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특정 이벤트에 대해 로그를 남김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712262" y="2957462"/>
            <a:ext cx="167866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어떤 사용자인지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언제 발생했는지에 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대한 로그를 만들고 저장한다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7" name="직선 화살표 연결선 116"/>
          <p:cNvCxnSpPr/>
          <p:nvPr/>
        </p:nvCxnSpPr>
        <p:spPr>
          <a:xfrm flipH="1" flipV="1">
            <a:off x="4841497" y="1884365"/>
            <a:ext cx="462888" cy="46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4291844" y="2028690"/>
            <a:ext cx="14478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발생되는 로그를 서버로 전송함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624228" y="2977207"/>
            <a:ext cx="2069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서버에서는 전송 받은 로그를 분석하며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pPr algn="ctr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로그를 통해 분석된 정보를 서비스로 제공한다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6" r="5877" b="13122"/>
          <a:stretch/>
        </p:blipFill>
        <p:spPr>
          <a:xfrm>
            <a:off x="7449304" y="2402587"/>
            <a:ext cx="540851" cy="527375"/>
          </a:xfrm>
          <a:prstGeom prst="rect">
            <a:avLst/>
          </a:prstGeom>
        </p:spPr>
      </p:pic>
      <p:grpSp>
        <p:nvGrpSpPr>
          <p:cNvPr id="69" name="그룹 68"/>
          <p:cNvGrpSpPr/>
          <p:nvPr/>
        </p:nvGrpSpPr>
        <p:grpSpPr>
          <a:xfrm>
            <a:off x="6316188" y="1321736"/>
            <a:ext cx="721300" cy="408521"/>
            <a:chOff x="5490096" y="1307919"/>
            <a:chExt cx="923399" cy="522983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91" t="4977" r="19546" b="16790"/>
            <a:stretch/>
          </p:blipFill>
          <p:spPr>
            <a:xfrm>
              <a:off x="5490096" y="1320542"/>
              <a:ext cx="377481" cy="466065"/>
            </a:xfrm>
            <a:prstGeom prst="rect">
              <a:avLst/>
            </a:prstGeom>
          </p:spPr>
        </p:pic>
        <p:pic>
          <p:nvPicPr>
            <p:cNvPr id="122" name="그림 121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91" t="4977" r="19546" b="16790"/>
            <a:stretch/>
          </p:blipFill>
          <p:spPr>
            <a:xfrm>
              <a:off x="5802981" y="1411052"/>
              <a:ext cx="191850" cy="236872"/>
            </a:xfrm>
            <a:prstGeom prst="rect">
              <a:avLst/>
            </a:prstGeom>
          </p:spPr>
        </p:pic>
        <p:pic>
          <p:nvPicPr>
            <p:cNvPr id="123" name="그림 122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91" t="4977" r="19546" b="16790"/>
            <a:stretch/>
          </p:blipFill>
          <p:spPr>
            <a:xfrm>
              <a:off x="5860440" y="1527002"/>
              <a:ext cx="246138" cy="303900"/>
            </a:xfrm>
            <a:prstGeom prst="rect">
              <a:avLst/>
            </a:prstGeom>
          </p:spPr>
        </p:pic>
        <p:pic>
          <p:nvPicPr>
            <p:cNvPr id="124" name="그림 12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91" t="4977" r="19546" b="16790"/>
            <a:stretch/>
          </p:blipFill>
          <p:spPr>
            <a:xfrm rot="7977619">
              <a:off x="5991722" y="1263627"/>
              <a:ext cx="377481" cy="466065"/>
            </a:xfrm>
            <a:prstGeom prst="rect">
              <a:avLst/>
            </a:prstGeom>
          </p:spPr>
        </p:pic>
      </p:grpSp>
      <p:sp>
        <p:nvSpPr>
          <p:cNvPr id="125" name="화살표: 아래쪽 124"/>
          <p:cNvSpPr/>
          <p:nvPr/>
        </p:nvSpPr>
        <p:spPr>
          <a:xfrm rot="10800000" flipV="1">
            <a:off x="7494817" y="3323870"/>
            <a:ext cx="341962" cy="501174"/>
          </a:xfrm>
          <a:prstGeom prst="down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5274455" y="4042001"/>
            <a:ext cx="1178614" cy="5560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개인별 분석 </a:t>
            </a:r>
            <a:endParaRPr lang="en-US" altLang="ko-KR" sz="900" dirty="0"/>
          </a:p>
          <a:p>
            <a:pPr algn="ctr"/>
            <a:r>
              <a:rPr lang="ko-KR" altLang="en-US" sz="900" dirty="0"/>
              <a:t>데이터 제공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6541116" y="4042001"/>
            <a:ext cx="1178614" cy="55606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카테고리별</a:t>
            </a:r>
            <a:endParaRPr lang="en-US" altLang="ko-KR" sz="900" dirty="0"/>
          </a:p>
          <a:p>
            <a:pPr algn="ctr"/>
            <a:r>
              <a:rPr lang="ko-KR" altLang="en-US" sz="900" dirty="0"/>
              <a:t>분석 데이터 제공</a:t>
            </a:r>
            <a:endParaRPr lang="en-US" altLang="ko-KR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7807777" y="4042001"/>
            <a:ext cx="1178614" cy="5560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다양한 종류의</a:t>
            </a:r>
            <a:endParaRPr lang="en-US" altLang="ko-KR" sz="900" dirty="0"/>
          </a:p>
          <a:p>
            <a:pPr algn="ctr"/>
            <a:r>
              <a:rPr lang="ko-KR" altLang="en-US" sz="900" dirty="0"/>
              <a:t>카테고리</a:t>
            </a:r>
            <a:r>
              <a:rPr lang="en-US" altLang="ko-KR" sz="900" dirty="0"/>
              <a:t>(</a:t>
            </a:r>
            <a:r>
              <a:rPr lang="ko-KR" altLang="en-US" sz="900" dirty="0"/>
              <a:t>묶음관리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0" t="3641" r="8272" b="17397"/>
          <a:stretch/>
        </p:blipFill>
        <p:spPr>
          <a:xfrm>
            <a:off x="1579251" y="1288556"/>
            <a:ext cx="397795" cy="374617"/>
          </a:xfrm>
          <a:prstGeom prst="rect">
            <a:avLst/>
          </a:prstGeom>
        </p:spPr>
      </p:pic>
      <p:cxnSp>
        <p:nvCxnSpPr>
          <p:cNvPr id="136" name="직선 화살표 연결선 135"/>
          <p:cNvCxnSpPr/>
          <p:nvPr/>
        </p:nvCxnSpPr>
        <p:spPr>
          <a:xfrm>
            <a:off x="2038154" y="1905691"/>
            <a:ext cx="260790" cy="428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051030" y="1682584"/>
            <a:ext cx="15376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기한이 만료된 열쇠인지 판단한다</a:t>
            </a:r>
          </a:p>
        </p:txBody>
      </p:sp>
      <p:cxnSp>
        <p:nvCxnSpPr>
          <p:cNvPr id="140" name="직선 화살표 연결선 139"/>
          <p:cNvCxnSpPr/>
          <p:nvPr/>
        </p:nvCxnSpPr>
        <p:spPr>
          <a:xfrm flipV="1">
            <a:off x="1309775" y="1899560"/>
            <a:ext cx="308049" cy="48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그림 145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6" t="5376" r="12201" b="19551"/>
          <a:stretch/>
        </p:blipFill>
        <p:spPr>
          <a:xfrm>
            <a:off x="4115774" y="1312694"/>
            <a:ext cx="383990" cy="38399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2010364" y="1475887"/>
            <a:ext cx="18533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권한정보의 데이터를 업데이트한다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8" name="직선 화살표 연결선 147"/>
          <p:cNvCxnSpPr/>
          <p:nvPr/>
        </p:nvCxnSpPr>
        <p:spPr>
          <a:xfrm>
            <a:off x="2161060" y="1448936"/>
            <a:ext cx="1443680" cy="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3639938" y="1666056"/>
            <a:ext cx="13580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시스템의 모든 정보를 저장함</a:t>
            </a:r>
          </a:p>
        </p:txBody>
      </p:sp>
      <p:cxnSp>
        <p:nvCxnSpPr>
          <p:cNvPr id="167" name="직선 화살표 연결선 166"/>
          <p:cNvCxnSpPr/>
          <p:nvPr/>
        </p:nvCxnSpPr>
        <p:spPr>
          <a:xfrm flipV="1">
            <a:off x="4921631" y="1463183"/>
            <a:ext cx="1074426" cy="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4738774" y="1472841"/>
            <a:ext cx="13580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서비스에서 발생된 모든 정보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5639496" y="1688523"/>
            <a:ext cx="2141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시스템에서 가져올 수 있는 로그와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정보를 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이용하여 도출된 정보를 사용자에게 제공한다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0" name="직선 화살표 연결선 169"/>
          <p:cNvCxnSpPr/>
          <p:nvPr/>
        </p:nvCxnSpPr>
        <p:spPr>
          <a:xfrm>
            <a:off x="7192991" y="1998421"/>
            <a:ext cx="260790" cy="428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/>
          <p:cNvSpPr/>
          <p:nvPr/>
        </p:nvSpPr>
        <p:spPr>
          <a:xfrm>
            <a:off x="220989" y="4924461"/>
            <a:ext cx="1789375" cy="95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이등변 삼각형 133"/>
          <p:cNvSpPr/>
          <p:nvPr/>
        </p:nvSpPr>
        <p:spPr>
          <a:xfrm rot="5400000">
            <a:off x="7636" y="4904137"/>
            <a:ext cx="557994" cy="596188"/>
          </a:xfrm>
          <a:prstGeom prst="triangle">
            <a:avLst>
              <a:gd name="adj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489079" y="5542105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</a:t>
            </a:r>
            <a:r>
              <a:rPr lang="ko-KR" alt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이용단계 </a:t>
            </a:r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-&gt;</a:t>
            </a:r>
          </a:p>
          <a:p>
            <a:r>
              <a:rPr lang="ko-KR" alt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스마트 </a:t>
            </a:r>
            <a:r>
              <a:rPr lang="ko-KR" alt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도어락</a:t>
            </a:r>
            <a:r>
              <a:rPr lang="ko-KR" alt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시스템</a:t>
            </a:r>
          </a:p>
        </p:txBody>
      </p:sp>
      <p:sp>
        <p:nvSpPr>
          <p:cNvPr id="150" name="타원 149"/>
          <p:cNvSpPr/>
          <p:nvPr/>
        </p:nvSpPr>
        <p:spPr>
          <a:xfrm>
            <a:off x="2979093" y="5034444"/>
            <a:ext cx="189258" cy="1892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51" name="TextBox 150"/>
          <p:cNvSpPr txBox="1"/>
          <p:nvPr/>
        </p:nvSpPr>
        <p:spPr>
          <a:xfrm>
            <a:off x="3134096" y="5021571"/>
            <a:ext cx="48990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로그인을 하기 위해서 회원가입을 해야하며 회원가입에는 사용 가능한 이메일 주소를 입력해야 합니다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182" name="타원 181"/>
          <p:cNvSpPr/>
          <p:nvPr/>
        </p:nvSpPr>
        <p:spPr>
          <a:xfrm>
            <a:off x="2979093" y="5284147"/>
            <a:ext cx="189258" cy="1892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183" name="TextBox 182"/>
          <p:cNvSpPr txBox="1"/>
          <p:nvPr/>
        </p:nvSpPr>
        <p:spPr>
          <a:xfrm>
            <a:off x="3134096" y="5232153"/>
            <a:ext cx="5684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소지하고 있는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도어락을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이용하기 위해서는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도어락의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시리얼 번호를 등록해야 이용할 수 있으며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등록을 하고 난 이후에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열쇠를 다른 사용자들에게 부여할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187" name="타원 186"/>
          <p:cNvSpPr/>
          <p:nvPr/>
        </p:nvSpPr>
        <p:spPr>
          <a:xfrm>
            <a:off x="2979093" y="5527493"/>
            <a:ext cx="189258" cy="1892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189" name="TextBox 188"/>
          <p:cNvSpPr txBox="1"/>
          <p:nvPr/>
        </p:nvSpPr>
        <p:spPr>
          <a:xfrm>
            <a:off x="3134096" y="5514620"/>
            <a:ext cx="4145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부여할 열쇠에는 열쇠의 만료기간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사용시간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열쇠의 권한 등급을 설정할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190" name="타원 189"/>
          <p:cNvSpPr/>
          <p:nvPr/>
        </p:nvSpPr>
        <p:spPr>
          <a:xfrm>
            <a:off x="2979093" y="5757651"/>
            <a:ext cx="189258" cy="1892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191" name="TextBox 190"/>
          <p:cNvSpPr txBox="1"/>
          <p:nvPr/>
        </p:nvSpPr>
        <p:spPr>
          <a:xfrm>
            <a:off x="3134096" y="5744778"/>
            <a:ext cx="43059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부여할 열쇠는 부여할 대상에게 전송되며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전송된 열쇠는 수락을 해야 이용할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192" name="타원 191"/>
          <p:cNvSpPr/>
          <p:nvPr/>
        </p:nvSpPr>
        <p:spPr>
          <a:xfrm>
            <a:off x="2979093" y="6007354"/>
            <a:ext cx="189258" cy="1892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193" name="TextBox 192"/>
          <p:cNvSpPr txBox="1"/>
          <p:nvPr/>
        </p:nvSpPr>
        <p:spPr>
          <a:xfrm>
            <a:off x="3134096" y="5994481"/>
            <a:ext cx="5743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부여받은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열쇠를 이용하여 스마트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도어락을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열 수 있으며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권한이 높다면 다른 사용자에게 열쇠를 부여할 수 있게 됩니다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194" name="타원 193"/>
          <p:cNvSpPr/>
          <p:nvPr/>
        </p:nvSpPr>
        <p:spPr>
          <a:xfrm>
            <a:off x="2979093" y="6250700"/>
            <a:ext cx="189258" cy="1892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195" name="TextBox 194"/>
          <p:cNvSpPr txBox="1"/>
          <p:nvPr/>
        </p:nvSpPr>
        <p:spPr>
          <a:xfrm>
            <a:off x="3134096" y="6237827"/>
            <a:ext cx="55451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스마트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도어락에서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발생되는 모든 정보는 서버로 전송되게 되며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다양한 통계 그래프 정보를 사용자에게 제공합니다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6" name="타원 195"/>
          <p:cNvSpPr/>
          <p:nvPr/>
        </p:nvSpPr>
        <p:spPr>
          <a:xfrm>
            <a:off x="2979093" y="6491333"/>
            <a:ext cx="189258" cy="1892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197" name="TextBox 196"/>
          <p:cNvSpPr txBox="1"/>
          <p:nvPr/>
        </p:nvSpPr>
        <p:spPr>
          <a:xfrm>
            <a:off x="3134096" y="6432740"/>
            <a:ext cx="5678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기업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숙박 업체에서 사용할 수 있도록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카테고리 관리 기능을 제공하며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관리할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도어락의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개체수가 많은 사용자들을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위해 유연하게 관리할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도어락을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묶을 수 있으며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통계정보도 카테고리화 된 스마트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도어락에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대해서 가져옵니다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2727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한이음 ▶ 프로그램 설계서</a:t>
            </a:r>
          </a:p>
        </p:txBody>
      </p:sp>
      <p:grpSp>
        <p:nvGrpSpPr>
          <p:cNvPr id="167" name="그룹 166"/>
          <p:cNvGrpSpPr/>
          <p:nvPr/>
        </p:nvGrpSpPr>
        <p:grpSpPr>
          <a:xfrm>
            <a:off x="2267744" y="1232756"/>
            <a:ext cx="4932296" cy="3960276"/>
            <a:chOff x="2295338" y="1232920"/>
            <a:chExt cx="4932296" cy="3960276"/>
          </a:xfrm>
        </p:grpSpPr>
        <p:sp>
          <p:nvSpPr>
            <p:cNvPr id="118" name="직사각형 117"/>
            <p:cNvSpPr/>
            <p:nvPr/>
          </p:nvSpPr>
          <p:spPr>
            <a:xfrm>
              <a:off x="2295338" y="3999100"/>
              <a:ext cx="4508910" cy="1194096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2295338" y="1406001"/>
              <a:ext cx="4508910" cy="1880039"/>
            </a:xfrm>
            <a:prstGeom prst="rect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0" name="내용 개체 틀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44" t="25293" r="22953" b="23000"/>
            <a:stretch/>
          </p:blipFill>
          <p:spPr>
            <a:xfrm>
              <a:off x="4423288" y="2631864"/>
              <a:ext cx="431293" cy="424758"/>
            </a:xfrm>
            <a:prstGeom prst="rect">
              <a:avLst/>
            </a:prstGeom>
          </p:spPr>
        </p:pic>
        <p:pic>
          <p:nvPicPr>
            <p:cNvPr id="91" name="그림 9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26" t="5376" r="12201" b="19551"/>
            <a:stretch/>
          </p:blipFill>
          <p:spPr>
            <a:xfrm>
              <a:off x="4387348" y="1553211"/>
              <a:ext cx="467233" cy="467233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4119260" y="3028702"/>
              <a:ext cx="101021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웹 서버</a:t>
              </a:r>
              <a:r>
                <a:rPr lang="en-US" altLang="ko-KR" sz="1050" dirty="0"/>
                <a:t>(WAS)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970786" y="2012514"/>
              <a:ext cx="1300356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dirty="0"/>
                <a:t>데이터 베이스 서버</a:t>
              </a:r>
            </a:p>
          </p:txBody>
        </p:sp>
        <p:pic>
          <p:nvPicPr>
            <p:cNvPr id="94" name="그림 9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5" t="11150" r="8525" b="25325"/>
            <a:stretch/>
          </p:blipFill>
          <p:spPr>
            <a:xfrm>
              <a:off x="5549522" y="4436444"/>
              <a:ext cx="531191" cy="406798"/>
            </a:xfrm>
            <a:prstGeom prst="rect">
              <a:avLst/>
            </a:prstGeom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50" t="5901" r="30050" b="20601"/>
            <a:stretch/>
          </p:blipFill>
          <p:spPr>
            <a:xfrm>
              <a:off x="6123363" y="4294388"/>
              <a:ext cx="298319" cy="549535"/>
            </a:xfrm>
            <a:prstGeom prst="rect">
              <a:avLst/>
            </a:prstGeom>
          </p:spPr>
        </p:pic>
        <p:pic>
          <p:nvPicPr>
            <p:cNvPr id="96" name="그림 9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51" r="6951" b="14300"/>
            <a:stretch/>
          </p:blipFill>
          <p:spPr>
            <a:xfrm>
              <a:off x="2930908" y="2511839"/>
              <a:ext cx="524737" cy="522303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2635943" y="3036875"/>
              <a:ext cx="1127232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dirty="0"/>
                <a:t>서비스 프로그램</a:t>
              </a:r>
              <a:endParaRPr lang="en-US" altLang="ko-KR" sz="1000" dirty="0"/>
            </a:p>
          </p:txBody>
        </p:sp>
        <p:cxnSp>
          <p:nvCxnSpPr>
            <p:cNvPr id="99" name="직선 화살표 연결선 98"/>
            <p:cNvCxnSpPr/>
            <p:nvPr/>
          </p:nvCxnSpPr>
          <p:spPr>
            <a:xfrm flipH="1">
              <a:off x="3591483" y="2282037"/>
              <a:ext cx="306703" cy="30830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/>
            <p:nvPr/>
          </p:nvCxnSpPr>
          <p:spPr>
            <a:xfrm>
              <a:off x="4620964" y="2282037"/>
              <a:ext cx="6305" cy="30830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>
              <a:endCxn id="125" idx="1"/>
            </p:cNvCxnSpPr>
            <p:nvPr/>
          </p:nvCxnSpPr>
          <p:spPr>
            <a:xfrm>
              <a:off x="4802131" y="3302560"/>
              <a:ext cx="999333" cy="863908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>
              <a:endCxn id="127" idx="3"/>
            </p:cNvCxnSpPr>
            <p:nvPr/>
          </p:nvCxnSpPr>
          <p:spPr>
            <a:xfrm flipH="1">
              <a:off x="3319555" y="3297411"/>
              <a:ext cx="1103736" cy="884759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5135188" y="3524904"/>
              <a:ext cx="3898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https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625011" y="3552981"/>
              <a:ext cx="3898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https</a:t>
              </a:r>
            </a:p>
          </p:txBody>
        </p:sp>
        <p:cxnSp>
          <p:nvCxnSpPr>
            <p:cNvPr id="106" name="직선 화살표 연결선 105"/>
            <p:cNvCxnSpPr/>
            <p:nvPr/>
          </p:nvCxnSpPr>
          <p:spPr>
            <a:xfrm flipV="1">
              <a:off x="3906516" y="4703881"/>
              <a:ext cx="1391660" cy="68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7" name="그림 106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25" t="3276" r="20600" b="17975"/>
            <a:stretch/>
          </p:blipFill>
          <p:spPr>
            <a:xfrm>
              <a:off x="2908319" y="4317249"/>
              <a:ext cx="371706" cy="521083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4444990" y="4509826"/>
              <a:ext cx="35618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NFC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577885" y="2326750"/>
              <a:ext cx="42992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oracle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698892" y="2352417"/>
              <a:ext cx="42992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oracle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355280" y="1232920"/>
              <a:ext cx="466794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100" dirty="0"/>
                <a:t>서버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659169" y="4846232"/>
              <a:ext cx="325731" cy="23782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100" dirty="0"/>
                <a:t>웹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223159" y="3871815"/>
              <a:ext cx="825867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클라이언트</a:t>
              </a:r>
              <a:endParaRPr lang="en-US" altLang="ko-KR" sz="10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110067" y="4834341"/>
              <a:ext cx="32573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100" dirty="0"/>
                <a:t>앱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568312" y="4790964"/>
              <a:ext cx="108074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100" dirty="0"/>
                <a:t>스마트 </a:t>
              </a:r>
              <a:r>
                <a:rPr lang="ko-KR" altLang="en-US" sz="1100" dirty="0" err="1"/>
                <a:t>도어락</a:t>
              </a:r>
              <a:endParaRPr lang="ko-KR" altLang="en-US" sz="11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801464" y="4043357"/>
              <a:ext cx="426720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S/W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868790" y="4059059"/>
              <a:ext cx="450765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H/W</a:t>
              </a:r>
            </a:p>
          </p:txBody>
        </p:sp>
        <p:pic>
          <p:nvPicPr>
            <p:cNvPr id="130" name="그림 129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25" t="23922" r="23029" b="33724"/>
            <a:stretch/>
          </p:blipFill>
          <p:spPr>
            <a:xfrm>
              <a:off x="5688124" y="2596338"/>
              <a:ext cx="576064" cy="453959"/>
            </a:xfrm>
            <a:prstGeom prst="rect">
              <a:avLst/>
            </a:prstGeom>
          </p:spPr>
        </p:pic>
        <p:sp>
          <p:nvSpPr>
            <p:cNvPr id="131" name="TextBox 130"/>
            <p:cNvSpPr txBox="1"/>
            <p:nvPr/>
          </p:nvSpPr>
          <p:spPr>
            <a:xfrm>
              <a:off x="5287750" y="3031068"/>
              <a:ext cx="143180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푸시 서비스</a:t>
              </a:r>
              <a:r>
                <a:rPr lang="en-US" altLang="ko-KR" sz="1050" dirty="0"/>
                <a:t>(Google)</a:t>
              </a:r>
            </a:p>
          </p:txBody>
        </p:sp>
        <p:cxnSp>
          <p:nvCxnSpPr>
            <p:cNvPr id="132" name="직선 화살표 연결선 131"/>
            <p:cNvCxnSpPr/>
            <p:nvPr/>
          </p:nvCxnSpPr>
          <p:spPr>
            <a:xfrm>
              <a:off x="5071313" y="2834927"/>
              <a:ext cx="453725" cy="3367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5103250" y="2652881"/>
              <a:ext cx="35137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http</a:t>
              </a:r>
            </a:p>
          </p:txBody>
        </p:sp>
        <p:cxnSp>
          <p:nvCxnSpPr>
            <p:cNvPr id="144" name="직선 화살표 연결선 143"/>
            <p:cNvCxnSpPr/>
            <p:nvPr/>
          </p:nvCxnSpPr>
          <p:spPr>
            <a:xfrm flipH="1">
              <a:off x="6524962" y="4576321"/>
              <a:ext cx="408661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6459212" y="2823316"/>
              <a:ext cx="465851" cy="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>
              <a:off x="6925063" y="2823317"/>
              <a:ext cx="8560" cy="1753004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6876256" y="3545712"/>
              <a:ext cx="35137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http</a:t>
              </a:r>
            </a:p>
          </p:txBody>
        </p:sp>
      </p:grpSp>
      <p:graphicFrame>
        <p:nvGraphicFramePr>
          <p:cNvPr id="169" name="다이어그램 168"/>
          <p:cNvGraphicFramePr/>
          <p:nvPr>
            <p:extLst>
              <p:ext uri="{D42A27DB-BD31-4B8C-83A1-F6EECF244321}">
                <p14:modId xmlns:p14="http://schemas.microsoft.com/office/powerpoint/2010/main" val="2527534587"/>
              </p:ext>
            </p:extLst>
          </p:nvPr>
        </p:nvGraphicFramePr>
        <p:xfrm>
          <a:off x="367184" y="5411970"/>
          <a:ext cx="6700111" cy="775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4065968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/>
            </a:pPr>
            <a:r>
              <a:rPr lang="en-US" altLang="ko-KR" sz="1700" b="1" i="0" spc="5" dirty="0">
                <a:solidFill>
                  <a:schemeClr val="bg1"/>
                </a:solidFill>
                <a:latin typeface="+mn-ea"/>
                <a:cs typeface="+mj-cs"/>
              </a:rPr>
              <a:t>| 3. </a:t>
            </a:r>
            <a:r>
              <a:rPr lang="ko-KR" altLang="en-US" sz="1700" b="1" spc="5" dirty="0">
                <a:solidFill>
                  <a:schemeClr val="bg1"/>
                </a:solidFill>
                <a:latin typeface="+mn-ea"/>
                <a:cs typeface="+mj-cs"/>
              </a:rPr>
              <a:t>서비스</a:t>
            </a:r>
            <a:r>
              <a:rPr lang="ko-KR" altLang="en-US" sz="1700" b="1" i="0" spc="5" dirty="0">
                <a:solidFill>
                  <a:schemeClr val="bg1"/>
                </a:solidFill>
                <a:latin typeface="+mn-ea"/>
                <a:cs typeface="+mj-cs"/>
              </a:rPr>
              <a:t> 구성도</a:t>
            </a: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224560" y="1196753"/>
            <a:ext cx="6766883" cy="54326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서비스 운영 서버</a:t>
            </a:r>
          </a:p>
        </p:txBody>
      </p:sp>
      <p:sp>
        <p:nvSpPr>
          <p:cNvPr id="138" name="직사각형 137"/>
          <p:cNvSpPr/>
          <p:nvPr/>
        </p:nvSpPr>
        <p:spPr>
          <a:xfrm>
            <a:off x="326045" y="1923743"/>
            <a:ext cx="1284452" cy="23922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구글 </a:t>
            </a:r>
            <a:r>
              <a:rPr lang="en-US" altLang="ko-KR" sz="1200" dirty="0">
                <a:solidFill>
                  <a:schemeClr val="tx1"/>
                </a:solidFill>
              </a:rPr>
              <a:t>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9" name="그룹 138"/>
          <p:cNvGrpSpPr/>
          <p:nvPr/>
        </p:nvGrpSpPr>
        <p:grpSpPr>
          <a:xfrm>
            <a:off x="2336379" y="1484784"/>
            <a:ext cx="4511048" cy="3603140"/>
            <a:chOff x="2329204" y="1340769"/>
            <a:chExt cx="4511048" cy="3603140"/>
          </a:xfrm>
        </p:grpSpPr>
        <p:sp>
          <p:nvSpPr>
            <p:cNvPr id="140" name="직사각형 139"/>
            <p:cNvSpPr/>
            <p:nvPr/>
          </p:nvSpPr>
          <p:spPr>
            <a:xfrm>
              <a:off x="2329204" y="1340769"/>
              <a:ext cx="4511048" cy="36031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WAS Server[Apache tomcat]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2418048" y="4618118"/>
              <a:ext cx="4320480" cy="251042"/>
            </a:xfrm>
            <a:prstGeom prst="rect">
              <a:avLst/>
            </a:prstGeom>
            <a:solidFill>
              <a:srgbClr val="FCFFC9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SSL </a:t>
              </a:r>
              <a:r>
                <a:rPr lang="ko-KR" altLang="en-US" sz="1050" dirty="0">
                  <a:solidFill>
                    <a:schemeClr val="tx1"/>
                  </a:solidFill>
                </a:rPr>
                <a:t>보안</a:t>
              </a:r>
              <a:r>
                <a:rPr lang="en-US" altLang="ko-KR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>
                  <a:solidFill>
                    <a:schemeClr val="tx1"/>
                  </a:solidFill>
                </a:rPr>
                <a:t>프로토콜 계층을 기반으로 통신</a:t>
              </a: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2418048" y="1795907"/>
              <a:ext cx="1410683" cy="27167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웹</a:t>
              </a: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828731" y="1795906"/>
              <a:ext cx="1361864" cy="27167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앱</a:t>
              </a: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2485506" y="2664508"/>
              <a:ext cx="2628964" cy="2435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열쇠 관리</a:t>
              </a: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2485506" y="2969474"/>
              <a:ext cx="2628964" cy="2435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chemeClr val="tx1"/>
                  </a:solidFill>
                </a:rPr>
                <a:t>도어락</a:t>
              </a:r>
              <a:r>
                <a:rPr lang="ko-KR" altLang="en-US" sz="1100" dirty="0">
                  <a:solidFill>
                    <a:schemeClr val="tx1"/>
                  </a:solidFill>
                </a:rPr>
                <a:t> 관리</a:t>
              </a: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2485506" y="3280324"/>
              <a:ext cx="2628964" cy="2435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타 사용자 열쇠 관리</a:t>
              </a: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2471469" y="3883939"/>
              <a:ext cx="1308443" cy="2435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카테고리 관리</a:t>
              </a: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3858207" y="3883939"/>
              <a:ext cx="1262475" cy="2435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NFC[</a:t>
              </a:r>
              <a:r>
                <a:rPr lang="ko-KR" altLang="en-US" sz="1100" dirty="0" err="1">
                  <a:solidFill>
                    <a:schemeClr val="tx1"/>
                  </a:solidFill>
                </a:rPr>
                <a:t>도어락</a:t>
              </a:r>
              <a:r>
                <a:rPr lang="ko-KR" altLang="en-US" sz="1100" dirty="0">
                  <a:solidFill>
                    <a:schemeClr val="tx1"/>
                  </a:solidFill>
                </a:rPr>
                <a:t> 이용</a:t>
              </a:r>
              <a:r>
                <a:rPr lang="en-US" altLang="ko-KR" sz="1100" dirty="0">
                  <a:solidFill>
                    <a:schemeClr val="tx1"/>
                  </a:solidFill>
                </a:rPr>
                <a:t>]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3858207" y="4205269"/>
              <a:ext cx="1262475" cy="2435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푸시 서비스</a:t>
              </a: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2485506" y="2357406"/>
              <a:ext cx="2628964" cy="2435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사용자 인증 관리</a:t>
              </a: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2473049" y="4205269"/>
              <a:ext cx="1308443" cy="2435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데이터 분석</a:t>
              </a: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5292080" y="1795906"/>
              <a:ext cx="1440160" cy="2716781"/>
            </a:xfrm>
            <a:prstGeom prst="rect">
              <a:avLst/>
            </a:prstGeom>
            <a:solidFill>
              <a:srgbClr val="FCFCFC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스마트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도어락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372472" y="2216098"/>
              <a:ext cx="1287760" cy="2435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chemeClr val="tx1"/>
                  </a:solidFill>
                </a:rPr>
                <a:t>도어락</a:t>
              </a:r>
              <a:r>
                <a:rPr lang="ko-KR" altLang="en-US" sz="1100" dirty="0">
                  <a:solidFill>
                    <a:schemeClr val="tx1"/>
                  </a:solidFill>
                </a:rPr>
                <a:t> 잠금</a:t>
              </a:r>
              <a:r>
                <a:rPr lang="en-US" altLang="ko-KR" sz="1100" dirty="0">
                  <a:solidFill>
                    <a:schemeClr val="tx1"/>
                  </a:solidFill>
                </a:rPr>
                <a:t>/</a:t>
              </a:r>
              <a:r>
                <a:rPr lang="ko-KR" altLang="en-US" sz="1100" dirty="0">
                  <a:solidFill>
                    <a:schemeClr val="tx1"/>
                  </a:solidFill>
                </a:rPr>
                <a:t>열림</a:t>
              </a: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5372472" y="2547040"/>
              <a:ext cx="1287760" cy="2435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Wi-Fi[Http]</a:t>
              </a:r>
              <a:r>
                <a:rPr lang="ko-KR" altLang="en-US" sz="1100" dirty="0">
                  <a:solidFill>
                    <a:schemeClr val="tx1"/>
                  </a:solidFill>
                </a:rPr>
                <a:t>통신</a:t>
              </a: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372472" y="2896434"/>
              <a:ext cx="1287760" cy="2435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SD-card[</a:t>
              </a:r>
              <a:r>
                <a:rPr lang="ko-KR" altLang="en-US" sz="1050" dirty="0">
                  <a:solidFill>
                    <a:schemeClr val="tx1"/>
                  </a:solidFill>
                </a:rPr>
                <a:t>로그저장</a:t>
              </a:r>
              <a:r>
                <a:rPr lang="en-US" altLang="ko-KR" sz="1050" dirty="0">
                  <a:solidFill>
                    <a:schemeClr val="tx1"/>
                  </a:solidFill>
                </a:rPr>
                <a:t>]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5372472" y="3232105"/>
              <a:ext cx="1287760" cy="2435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NFC[NDEF]</a:t>
              </a:r>
              <a:r>
                <a:rPr lang="ko-KR" altLang="en-US" sz="1100" dirty="0">
                  <a:solidFill>
                    <a:schemeClr val="tx1"/>
                  </a:solidFill>
                </a:rPr>
                <a:t>통신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472214" y="1659524"/>
              <a:ext cx="742511" cy="26161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Software</a:t>
              </a:r>
              <a:endParaRPr lang="ko-KR" altLang="en-US" sz="105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638857" y="1661015"/>
              <a:ext cx="769347" cy="26161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Hardware</a:t>
              </a:r>
              <a:endParaRPr lang="ko-KR" altLang="en-US" sz="1050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485506" y="2060849"/>
              <a:ext cx="2628964" cy="2435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알림 서비스</a:t>
              </a:r>
              <a:r>
                <a:rPr lang="en-US" altLang="ko-KR" sz="1100" dirty="0">
                  <a:solidFill>
                    <a:schemeClr val="tx1"/>
                  </a:solidFill>
                </a:rPr>
                <a:t>(</a:t>
              </a:r>
              <a:r>
                <a:rPr lang="ko-KR" altLang="en-US" sz="1100" dirty="0" err="1">
                  <a:solidFill>
                    <a:schemeClr val="tx1"/>
                  </a:solidFill>
                </a:rPr>
                <a:t>뉴스피드</a:t>
              </a:r>
              <a:r>
                <a:rPr lang="en-US" altLang="ko-KR" sz="1100" dirty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372472" y="3544506"/>
              <a:ext cx="1287760" cy="2435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RTC[</a:t>
              </a:r>
              <a:r>
                <a:rPr lang="ko-KR" altLang="en-US" sz="1100" dirty="0">
                  <a:solidFill>
                    <a:schemeClr val="tx1"/>
                  </a:solidFill>
                </a:rPr>
                <a:t>현재시간</a:t>
              </a:r>
              <a:r>
                <a:rPr lang="en-US" altLang="ko-KR" sz="1100" dirty="0">
                  <a:solidFill>
                    <a:schemeClr val="tx1"/>
                  </a:solidFill>
                </a:rPr>
                <a:t>]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372472" y="3875311"/>
              <a:ext cx="1287760" cy="2435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로그 전송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485506" y="3584479"/>
              <a:ext cx="2628964" cy="2435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로그 발생 및 저장</a:t>
              </a:r>
            </a:p>
          </p:txBody>
        </p:sp>
      </p:grpSp>
      <p:sp>
        <p:nvSpPr>
          <p:cNvPr id="162" name="직사각형 161"/>
          <p:cNvSpPr/>
          <p:nvPr/>
        </p:nvSpPr>
        <p:spPr>
          <a:xfrm>
            <a:off x="2320029" y="5579519"/>
            <a:ext cx="4511048" cy="93349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데이터베이스</a:t>
            </a:r>
          </a:p>
        </p:txBody>
      </p:sp>
      <p:sp>
        <p:nvSpPr>
          <p:cNvPr id="163" name="직사각형 162"/>
          <p:cNvSpPr/>
          <p:nvPr/>
        </p:nvSpPr>
        <p:spPr>
          <a:xfrm>
            <a:off x="4166781" y="5859948"/>
            <a:ext cx="792088" cy="56072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시스템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정보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422365" y="2283783"/>
            <a:ext cx="1103478" cy="849012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Google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이메일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전송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모듈</a:t>
            </a:r>
          </a:p>
        </p:txBody>
      </p:sp>
      <p:sp>
        <p:nvSpPr>
          <p:cNvPr id="165" name="직사각형 164"/>
          <p:cNvSpPr/>
          <p:nvPr/>
        </p:nvSpPr>
        <p:spPr>
          <a:xfrm>
            <a:off x="3288731" y="5859948"/>
            <a:ext cx="792088" cy="56072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스마트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도어락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정보</a:t>
            </a:r>
          </a:p>
        </p:txBody>
      </p:sp>
      <p:sp>
        <p:nvSpPr>
          <p:cNvPr id="166" name="직사각형 165"/>
          <p:cNvSpPr/>
          <p:nvPr/>
        </p:nvSpPr>
        <p:spPr>
          <a:xfrm>
            <a:off x="2412869" y="5859948"/>
            <a:ext cx="792088" cy="56072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정보</a:t>
            </a:r>
          </a:p>
        </p:txBody>
      </p:sp>
      <p:sp>
        <p:nvSpPr>
          <p:cNvPr id="167" name="직사각형 166"/>
          <p:cNvSpPr/>
          <p:nvPr/>
        </p:nvSpPr>
        <p:spPr>
          <a:xfrm>
            <a:off x="5936860" y="5859948"/>
            <a:ext cx="792088" cy="56072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분석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데이터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정보</a:t>
            </a:r>
          </a:p>
        </p:txBody>
      </p:sp>
      <p:sp>
        <p:nvSpPr>
          <p:cNvPr id="168" name="직사각형 167"/>
          <p:cNvSpPr/>
          <p:nvPr/>
        </p:nvSpPr>
        <p:spPr>
          <a:xfrm>
            <a:off x="5060998" y="5859948"/>
            <a:ext cx="792088" cy="56072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열쇠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정보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422365" y="3267030"/>
            <a:ext cx="1103478" cy="90548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Google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푸시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메시지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모듈</a:t>
            </a:r>
          </a:p>
        </p:txBody>
      </p:sp>
      <p:sp>
        <p:nvSpPr>
          <p:cNvPr id="170" name="화살표: 위쪽 169"/>
          <p:cNvSpPr/>
          <p:nvPr/>
        </p:nvSpPr>
        <p:spPr>
          <a:xfrm rot="16200000">
            <a:off x="1653638" y="2178958"/>
            <a:ext cx="416472" cy="1060467"/>
          </a:xfrm>
          <a:prstGeom prst="up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화살표: 위쪽 170"/>
          <p:cNvSpPr/>
          <p:nvPr/>
        </p:nvSpPr>
        <p:spPr>
          <a:xfrm rot="5400000">
            <a:off x="1668180" y="3154066"/>
            <a:ext cx="416468" cy="1097618"/>
          </a:xfrm>
          <a:prstGeom prst="up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326045" y="4581128"/>
            <a:ext cx="1284452" cy="18995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열쇠 만료 판단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프로그램</a:t>
            </a:r>
          </a:p>
        </p:txBody>
      </p:sp>
      <p:sp>
        <p:nvSpPr>
          <p:cNvPr id="173" name="직사각형 172"/>
          <p:cNvSpPr/>
          <p:nvPr/>
        </p:nvSpPr>
        <p:spPr>
          <a:xfrm>
            <a:off x="388157" y="5066833"/>
            <a:ext cx="1137686" cy="609032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모든 권한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유효성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검증 및 수정</a:t>
            </a:r>
          </a:p>
        </p:txBody>
      </p:sp>
      <p:sp>
        <p:nvSpPr>
          <p:cNvPr id="174" name="직사각형 173"/>
          <p:cNvSpPr/>
          <p:nvPr/>
        </p:nvSpPr>
        <p:spPr>
          <a:xfrm>
            <a:off x="388157" y="5779924"/>
            <a:ext cx="1137686" cy="609032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만료된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권한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75" name="화살표: 왼쪽/오른쪽 174"/>
          <p:cNvSpPr/>
          <p:nvPr/>
        </p:nvSpPr>
        <p:spPr>
          <a:xfrm>
            <a:off x="1619140" y="5517232"/>
            <a:ext cx="707767" cy="507567"/>
          </a:xfrm>
          <a:prstGeom prst="leftRightArrow">
            <a:avLst>
              <a:gd name="adj1" fmla="val 36024"/>
              <a:gd name="adj2" fmla="val 35821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>
            <a:off x="7567507" y="1196752"/>
            <a:ext cx="1321408" cy="54326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로그 분석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프로그램</a:t>
            </a:r>
          </a:p>
        </p:txBody>
      </p:sp>
      <p:sp>
        <p:nvSpPr>
          <p:cNvPr id="177" name="직사각형 176"/>
          <p:cNvSpPr/>
          <p:nvPr/>
        </p:nvSpPr>
        <p:spPr>
          <a:xfrm>
            <a:off x="7625164" y="2402368"/>
            <a:ext cx="1219944" cy="49380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서비스 로그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수집 및 저장 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7625164" y="4122200"/>
            <a:ext cx="1219944" cy="49380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분석된 데이터 이관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삭제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7625164" y="5841268"/>
            <a:ext cx="1219944" cy="49380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분석된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데이터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전송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80" name="화살표: 위쪽 179"/>
          <p:cNvSpPr/>
          <p:nvPr/>
        </p:nvSpPr>
        <p:spPr>
          <a:xfrm rot="5400000">
            <a:off x="7089243" y="3825852"/>
            <a:ext cx="416468" cy="468052"/>
          </a:xfrm>
          <a:prstGeom prst="up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화살표: 위쪽 180"/>
          <p:cNvSpPr/>
          <p:nvPr/>
        </p:nvSpPr>
        <p:spPr>
          <a:xfrm rot="16200000">
            <a:off x="6998078" y="5523864"/>
            <a:ext cx="416472" cy="1154439"/>
          </a:xfrm>
          <a:prstGeom prst="up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화살표: 위쪽/아래쪽 181"/>
          <p:cNvSpPr/>
          <p:nvPr/>
        </p:nvSpPr>
        <p:spPr>
          <a:xfrm>
            <a:off x="4438725" y="5085184"/>
            <a:ext cx="388855" cy="494335"/>
          </a:xfrm>
          <a:prstGeom prst="upDownArrow">
            <a:avLst>
              <a:gd name="adj1" fmla="val 32867"/>
              <a:gd name="adj2" fmla="val 36562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80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AutoShape 36"/>
          <p:cNvSpPr>
            <a:spLocks noChangeArrowheads="1"/>
          </p:cNvSpPr>
          <p:nvPr/>
        </p:nvSpPr>
        <p:spPr>
          <a:xfrm>
            <a:off x="359531" y="1286430"/>
            <a:ext cx="4153201" cy="5274917"/>
          </a:xfrm>
          <a:prstGeom prst="roundRect">
            <a:avLst>
              <a:gd name="adj" fmla="val 666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/>
          <a:lstStyle/>
          <a:p>
            <a:pPr marL="157163" lvl="1" indent="-157163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buBlip>
                <a:blip r:embed="rId3"/>
              </a:buBlip>
              <a:tabLst>
                <a:tab pos="1440180" algn="l"/>
              </a:tabLst>
              <a:defRPr lang="ko-KR"/>
            </a:pPr>
            <a:endParaRPr lang="ko-KR" altLang="en-US" sz="1200" b="0" i="0" spc="-113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54" name="AutoShape 99"/>
          <p:cNvSpPr>
            <a:spLocks noChangeArrowheads="1"/>
          </p:cNvSpPr>
          <p:nvPr/>
        </p:nvSpPr>
        <p:spPr>
          <a:xfrm>
            <a:off x="359531" y="1286430"/>
            <a:ext cx="4153201" cy="306366"/>
          </a:xfrm>
          <a:prstGeom prst="roundRect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lvl="1" indent="-457200" algn="ctr" defTabSz="1330325" eaLnBrk="0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ysClr val="windowText" lastClr="000000"/>
              </a:buClr>
              <a:buSzPct val="80000"/>
              <a:buNone/>
              <a:tabLst>
                <a:tab pos="5670709" algn="l"/>
              </a:tabLst>
              <a:defRPr lang="ko-KR"/>
            </a:pPr>
            <a:r>
              <a:rPr lang="ko-KR" altLang="en-US" sz="1200" b="1" dirty="0">
                <a:solidFill>
                  <a:schemeClr val="bg1"/>
                </a:solidFill>
              </a:rPr>
              <a:t>구성도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lvl="0">
              <a:spcBef>
                <a:spcPct val="0"/>
              </a:spcBef>
              <a:defRPr lang="ko-KR"/>
            </a:pPr>
            <a:r>
              <a:rPr lang="en-US" altLang="ko-KR" sz="1700" b="1">
                <a:solidFill>
                  <a:schemeClr val="bg1"/>
                </a:solidFill>
                <a:latin typeface="+mn-ea"/>
              </a:rPr>
              <a:t>| 1.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시스템 구성도</a:t>
            </a:r>
            <a:endParaRPr lang="ko-KR" altLang="en-US" sz="1700" spc="-39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6" name="AutoShape 36"/>
          <p:cNvSpPr>
            <a:spLocks noChangeArrowheads="1"/>
          </p:cNvSpPr>
          <p:nvPr/>
        </p:nvSpPr>
        <p:spPr>
          <a:xfrm>
            <a:off x="4665133" y="1286430"/>
            <a:ext cx="4155773" cy="5274917"/>
          </a:xfrm>
          <a:prstGeom prst="roundRect">
            <a:avLst>
              <a:gd name="adj" fmla="val 666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t"/>
          <a:lstStyle/>
          <a:p>
            <a:pPr marL="157163" lvl="1" indent="-157163" algn="just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buBlip>
                <a:blip r:embed="rId3"/>
              </a:buBlip>
              <a:tabLst>
                <a:tab pos="1440180" algn="l"/>
              </a:tabLst>
              <a:defRPr lang="ko-KR"/>
            </a:pPr>
            <a:endParaRPr lang="en-US" altLang="ko-KR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cs typeface="+mn-cs"/>
              <a:sym typeface="Wingdings"/>
            </a:endParaRPr>
          </a:p>
          <a:p>
            <a:pPr marL="0" lvl="1" algn="just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tabLst>
                <a:tab pos="1440180" algn="l"/>
              </a:tabLst>
              <a:defRPr lang="ko-KR"/>
            </a:pPr>
            <a:endParaRPr lang="en-US" altLang="ko-KR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cs typeface="+mn-cs"/>
              <a:sym typeface="Wingdings"/>
            </a:endParaRPr>
          </a:p>
          <a:p>
            <a:pPr marL="157163" lvl="1" indent="-157163" algn="just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buBlip>
                <a:blip r:embed="rId3"/>
              </a:buBlip>
              <a:tabLst>
                <a:tab pos="1440180" algn="l"/>
              </a:tabLst>
              <a:defRPr lang="ko-KR"/>
            </a:pPr>
            <a:r>
              <a:rPr lang="ko-KR" altLang="en-US" sz="1200" b="1" spc="-11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sym typeface="Wingdings"/>
              </a:rPr>
              <a:t>데이터 베이스 서버</a:t>
            </a:r>
            <a:endParaRPr lang="en-US" altLang="ko-KR" sz="1200" b="1" spc="-113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  <a:sym typeface="Wingdings"/>
            </a:endParaRPr>
          </a:p>
          <a:p>
            <a:pPr marL="0" lvl="1" algn="just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tabLst>
                <a:tab pos="1440180" algn="l"/>
              </a:tabLst>
              <a:defRPr lang="ko-KR"/>
            </a:pPr>
            <a:r>
              <a:rPr lang="en-US" altLang="ko-KR" sz="1000" spc="-11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sym typeface="Wingdings"/>
              </a:rPr>
              <a:t>    </a:t>
            </a:r>
            <a:r>
              <a:rPr lang="en-US" altLang="ko-KR" sz="1000" spc="-11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sym typeface="Wingdings"/>
              </a:rPr>
              <a:t>IoT</a:t>
            </a:r>
            <a:r>
              <a:rPr lang="en-US" altLang="ko-KR" sz="1000" spc="-11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sym typeface="Wingdings"/>
              </a:rPr>
              <a:t> </a:t>
            </a:r>
            <a:r>
              <a:rPr lang="ko-KR" altLang="en-US" sz="1000" spc="-11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sym typeface="Wingdings"/>
              </a:rPr>
              <a:t>도어락</a:t>
            </a:r>
            <a:r>
              <a:rPr lang="ko-KR" altLang="en-US" sz="1000" spc="-11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sym typeface="Wingdings"/>
              </a:rPr>
              <a:t> 관리 시스템에서 발생되는 모든 데이터를 저장한다</a:t>
            </a:r>
            <a:r>
              <a:rPr lang="en-US" altLang="ko-KR" sz="1000" spc="-11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sym typeface="Wingdings"/>
              </a:rPr>
              <a:t>. </a:t>
            </a:r>
          </a:p>
          <a:p>
            <a:pPr marL="0" lvl="1" algn="just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tabLst>
                <a:tab pos="1440180" algn="l"/>
              </a:tabLst>
              <a:defRPr lang="ko-KR"/>
            </a:pPr>
            <a:endParaRPr lang="en-US" altLang="ko-KR" sz="500" spc="-113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  <a:sym typeface="Wingdings"/>
            </a:endParaRPr>
          </a:p>
          <a:p>
            <a:pPr marL="0" lvl="1" algn="just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tabLst>
                <a:tab pos="1440180" algn="l"/>
              </a:tabLst>
              <a:defRPr lang="ko-KR"/>
            </a:pPr>
            <a:endParaRPr lang="en-US" altLang="ko-KR" sz="500" spc="-113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  <a:sym typeface="Wingdings"/>
            </a:endParaRPr>
          </a:p>
          <a:p>
            <a:pPr marL="157163" lvl="1" indent="-157163" algn="just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buBlip>
                <a:blip r:embed="rId3"/>
              </a:buBlip>
              <a:tabLst>
                <a:tab pos="1440180" algn="l"/>
              </a:tabLst>
              <a:defRPr lang="ko-KR"/>
            </a:pPr>
            <a:r>
              <a:rPr lang="ko-KR" altLang="en-US" sz="1200" b="1" spc="-11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sym typeface="Wingdings"/>
              </a:rPr>
              <a:t>서비스 프로그램</a:t>
            </a:r>
            <a:endParaRPr lang="en-US" altLang="ko-KR" sz="1200" b="1" spc="-113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  <a:sym typeface="Wingdings"/>
            </a:endParaRPr>
          </a:p>
          <a:p>
            <a:pPr marL="0" lvl="1" algn="just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tabLst>
                <a:tab pos="1440180" algn="l"/>
              </a:tabLst>
              <a:defRPr lang="ko-KR"/>
            </a:pPr>
            <a:r>
              <a:rPr lang="en-US" altLang="ko-KR" sz="1000" b="1" spc="-11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sym typeface="Wingdings"/>
              </a:rPr>
              <a:t>    1. </a:t>
            </a:r>
            <a:r>
              <a:rPr lang="ko-KR" altLang="en-US" sz="1000" b="1" spc="-11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sym typeface="Wingdings"/>
              </a:rPr>
              <a:t>열쇠 만료 판단 프로그램</a:t>
            </a:r>
            <a:endParaRPr lang="en-US" altLang="ko-KR" sz="1000" b="1" spc="-113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  <a:sym typeface="Wingdings"/>
            </a:endParaRPr>
          </a:p>
          <a:p>
            <a:pPr marL="0" lvl="1" algn="just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tabLst>
                <a:tab pos="1440180" algn="l"/>
              </a:tabLst>
              <a:defRPr lang="ko-KR"/>
            </a:pPr>
            <a:r>
              <a:rPr lang="en-US" altLang="ko-KR" sz="1000" spc="-11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sym typeface="Wingdings"/>
              </a:rPr>
              <a:t>        -   </a:t>
            </a:r>
            <a:r>
              <a:rPr lang="ko-KR" altLang="en-US" sz="1000" spc="-11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sym typeface="Wingdings"/>
              </a:rPr>
              <a:t>매 분 마다 열쇠의 만료기간과 사용시간을 파악하여 사용 가능한 상태 및     </a:t>
            </a:r>
            <a:endParaRPr lang="en-US" altLang="ko-KR" sz="1000" spc="-113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  <a:sym typeface="Wingdings"/>
            </a:endParaRPr>
          </a:p>
          <a:p>
            <a:pPr marL="0" lvl="1" algn="just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tabLst>
                <a:tab pos="1440180" algn="l"/>
              </a:tabLst>
              <a:defRPr lang="ko-KR"/>
            </a:pPr>
            <a:r>
              <a:rPr lang="en-US" altLang="ko-KR" sz="1000" spc="-11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sym typeface="Wingdings"/>
              </a:rPr>
              <a:t>          </a:t>
            </a:r>
            <a:r>
              <a:rPr lang="ko-KR" altLang="en-US" sz="1000" spc="-11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sym typeface="Wingdings"/>
              </a:rPr>
              <a:t>사용 불 가능한 상태를 만들어 준다</a:t>
            </a:r>
            <a:r>
              <a:rPr lang="en-US" altLang="ko-KR" sz="1000" spc="-11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sym typeface="Wingdings"/>
              </a:rPr>
              <a:t>.</a:t>
            </a:r>
          </a:p>
          <a:p>
            <a:pPr marL="0" lvl="1" algn="just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tabLst>
                <a:tab pos="1440180" algn="l"/>
              </a:tabLst>
              <a:defRPr lang="ko-KR"/>
            </a:pPr>
            <a:r>
              <a:rPr lang="en-US" altLang="ko-KR" sz="1000" b="1" spc="-11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sym typeface="Wingdings"/>
              </a:rPr>
              <a:t>    2. </a:t>
            </a:r>
            <a:r>
              <a:rPr lang="ko-KR" altLang="en-US" sz="1000" b="1" spc="-11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sym typeface="Wingdings"/>
              </a:rPr>
              <a:t>로그 분석 프로그램</a:t>
            </a:r>
            <a:endParaRPr lang="en-US" altLang="ko-KR" sz="1000" b="1" spc="-113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  <a:sym typeface="Wingdings"/>
            </a:endParaRPr>
          </a:p>
          <a:p>
            <a:pPr marL="0" lvl="1" algn="just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tabLst>
                <a:tab pos="1440180" algn="l"/>
              </a:tabLst>
              <a:defRPr lang="ko-KR"/>
            </a:pPr>
            <a:r>
              <a:rPr lang="en-US" altLang="ko-KR" sz="1000" spc="-11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sym typeface="Wingdings"/>
              </a:rPr>
              <a:t>        -  </a:t>
            </a:r>
            <a:r>
              <a:rPr lang="ko-KR" altLang="en-US" sz="1000" spc="-11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sym typeface="Wingdings"/>
              </a:rPr>
              <a:t>로그 파일의 내용을 데이터 마이닝으로 분석하여 웹페이지에 출력한다</a:t>
            </a:r>
            <a:r>
              <a:rPr lang="en-US" altLang="ko-KR" sz="1000" spc="-11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sym typeface="Wingdings"/>
              </a:rPr>
              <a:t>.</a:t>
            </a:r>
          </a:p>
          <a:p>
            <a:pPr marL="0" lvl="1" algn="just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tabLst>
                <a:tab pos="1440180" algn="l"/>
              </a:tabLst>
              <a:defRPr lang="ko-KR"/>
            </a:pPr>
            <a:endParaRPr lang="en-US" altLang="ko-KR" sz="500" spc="-113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  <a:sym typeface="Wingdings"/>
            </a:endParaRPr>
          </a:p>
          <a:p>
            <a:pPr marL="0" lvl="1" algn="just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tabLst>
                <a:tab pos="1440180" algn="l"/>
              </a:tabLst>
              <a:defRPr lang="ko-KR"/>
            </a:pPr>
            <a:endParaRPr lang="en-US" altLang="ko-KR" sz="500" spc="-113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  <a:sym typeface="Wingdings"/>
            </a:endParaRPr>
          </a:p>
          <a:p>
            <a:pPr marL="157163" lvl="1" indent="-157163" algn="just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buBlip>
                <a:blip r:embed="rId3"/>
              </a:buBlip>
              <a:tabLst>
                <a:tab pos="1440180" algn="l"/>
              </a:tabLst>
              <a:defRPr lang="ko-KR"/>
            </a:pPr>
            <a:r>
              <a:rPr lang="ko-KR" altLang="en-US" sz="1200" b="1" spc="-11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sym typeface="Wingdings"/>
              </a:rPr>
              <a:t>웹</a:t>
            </a:r>
            <a:r>
              <a:rPr lang="ko-KR" altLang="en-US" sz="1200" b="1" i="0" spc="-11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sym typeface="Wingdings"/>
              </a:rPr>
              <a:t> 서버</a:t>
            </a:r>
            <a:r>
              <a:rPr lang="en-US" altLang="ko-KR" sz="1200" b="1" i="0" spc="-11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sym typeface="Wingdings"/>
              </a:rPr>
              <a:t>(WAS)</a:t>
            </a:r>
          </a:p>
          <a:p>
            <a:pPr marL="0" lvl="1" algn="just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tabLst>
                <a:tab pos="1440180" algn="l"/>
              </a:tabLst>
              <a:defRPr lang="ko-KR"/>
            </a:pPr>
            <a:r>
              <a:rPr lang="ko-KR" altLang="en-US" sz="1000" spc="-113" dirty="0">
                <a:latin typeface="맑은 고딕"/>
                <a:ea typeface="맑은 고딕"/>
                <a:sym typeface="Wingdings"/>
              </a:rPr>
              <a:t>    웹 서버로 웹과 앱 이용자는 시스템의 관리 그리고 </a:t>
            </a:r>
            <a:r>
              <a:rPr lang="ko-KR" altLang="en-US" sz="1000" spc="-113" dirty="0" err="1">
                <a:latin typeface="맑은 고딕"/>
                <a:ea typeface="맑은 고딕"/>
                <a:sym typeface="Wingdings"/>
              </a:rPr>
              <a:t>도어락의</a:t>
            </a:r>
            <a:r>
              <a:rPr lang="ko-KR" altLang="en-US" sz="1000" spc="-113" dirty="0">
                <a:latin typeface="맑은 고딕"/>
                <a:ea typeface="맑은 고딕"/>
                <a:sym typeface="Wingdings"/>
              </a:rPr>
              <a:t> 제어를 담당한다</a:t>
            </a:r>
            <a:r>
              <a:rPr lang="en-US" altLang="ko-KR" sz="1000" spc="-113" dirty="0">
                <a:latin typeface="맑은 고딕"/>
                <a:ea typeface="맑은 고딕"/>
                <a:sym typeface="Wingdings"/>
              </a:rPr>
              <a:t>. </a:t>
            </a:r>
            <a:r>
              <a:rPr lang="ko-KR" altLang="en-US" sz="1000" spc="-113" dirty="0">
                <a:latin typeface="맑은 고딕"/>
                <a:ea typeface="맑은 고딕"/>
                <a:sym typeface="Wingdings"/>
              </a:rPr>
              <a:t>그리고 </a:t>
            </a:r>
            <a:r>
              <a:rPr lang="en-US" altLang="ko-KR" sz="1000" spc="-113" dirty="0">
                <a:latin typeface="맑은 고딕"/>
                <a:ea typeface="맑은 고딕"/>
                <a:sym typeface="Wingdings"/>
              </a:rPr>
              <a:t>SSL </a:t>
            </a:r>
            <a:r>
              <a:rPr lang="ko-KR" altLang="en-US" sz="1000" spc="-113" dirty="0">
                <a:latin typeface="맑은 고딕"/>
                <a:ea typeface="맑은 고딕"/>
                <a:sym typeface="Wingdings"/>
              </a:rPr>
              <a:t>보안 프로토콜을 적용하여</a:t>
            </a:r>
            <a:r>
              <a:rPr lang="en-US" altLang="ko-KR" sz="1000" spc="-113" dirty="0">
                <a:latin typeface="맑은 고딕"/>
                <a:ea typeface="맑은 고딕"/>
                <a:sym typeface="Wingdings"/>
              </a:rPr>
              <a:t>, </a:t>
            </a:r>
            <a:r>
              <a:rPr lang="ko-KR" altLang="en-US" sz="1000" spc="-113" dirty="0">
                <a:latin typeface="맑은 고딕"/>
                <a:ea typeface="맑은 고딕"/>
                <a:sym typeface="Wingdings"/>
              </a:rPr>
              <a:t>안전한 서비스 이용을 제공한다</a:t>
            </a:r>
            <a:r>
              <a:rPr lang="en-US" altLang="ko-KR" sz="1000" spc="-113" dirty="0">
                <a:latin typeface="맑은 고딕"/>
                <a:ea typeface="맑은 고딕"/>
                <a:sym typeface="Wingdings"/>
              </a:rPr>
              <a:t>. </a:t>
            </a:r>
            <a:r>
              <a:rPr lang="ko-KR" altLang="en-US" sz="1000" spc="-113" dirty="0">
                <a:latin typeface="맑은 고딕"/>
                <a:ea typeface="맑은 고딕"/>
                <a:sym typeface="Wingdings"/>
              </a:rPr>
              <a:t>또한</a:t>
            </a:r>
            <a:r>
              <a:rPr lang="en-US" altLang="ko-KR" sz="1000" spc="-113" dirty="0">
                <a:latin typeface="맑은 고딕"/>
                <a:ea typeface="맑은 고딕"/>
                <a:sym typeface="Wingdings"/>
              </a:rPr>
              <a:t>, </a:t>
            </a:r>
            <a:r>
              <a:rPr lang="ko-KR" altLang="en-US" sz="1000" spc="-113" dirty="0">
                <a:latin typeface="맑은 고딕"/>
                <a:ea typeface="맑은 고딕"/>
                <a:sym typeface="Wingdings"/>
              </a:rPr>
              <a:t>앱 사용자에 한해서 </a:t>
            </a:r>
            <a:r>
              <a:rPr lang="ko-KR" altLang="en-US" sz="1000" spc="-113" dirty="0" err="1">
                <a:latin typeface="맑은 고딕"/>
                <a:ea typeface="맑은 고딕"/>
                <a:sym typeface="Wingdings"/>
              </a:rPr>
              <a:t>푸쉬</a:t>
            </a:r>
            <a:r>
              <a:rPr lang="ko-KR" altLang="en-US" sz="1000" spc="-113" dirty="0">
                <a:latin typeface="맑은 고딕"/>
                <a:ea typeface="맑은 고딕"/>
                <a:sym typeface="Wingdings"/>
              </a:rPr>
              <a:t> 서비스를 제공한다</a:t>
            </a:r>
            <a:r>
              <a:rPr lang="en-US" altLang="ko-KR" sz="1000" spc="-113" dirty="0">
                <a:latin typeface="맑은 고딕"/>
                <a:ea typeface="맑은 고딕"/>
                <a:sym typeface="Wingdings"/>
              </a:rPr>
              <a:t>.</a:t>
            </a:r>
          </a:p>
          <a:p>
            <a:pPr marL="0" lvl="1" algn="just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tabLst>
                <a:tab pos="1440180" algn="l"/>
              </a:tabLst>
              <a:defRPr lang="ko-KR"/>
            </a:pPr>
            <a:endParaRPr lang="en-US" altLang="ko-KR" sz="500" spc="-113" dirty="0">
              <a:latin typeface="맑은 고딕"/>
              <a:ea typeface="맑은 고딕"/>
              <a:sym typeface="Wingdings"/>
            </a:endParaRPr>
          </a:p>
          <a:p>
            <a:pPr marL="0" lvl="1" algn="just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tabLst>
                <a:tab pos="1440180" algn="l"/>
              </a:tabLst>
              <a:defRPr lang="ko-KR"/>
            </a:pPr>
            <a:endParaRPr lang="en-US" altLang="ko-KR" sz="500" spc="-113" dirty="0">
              <a:latin typeface="맑은 고딕"/>
              <a:ea typeface="맑은 고딕"/>
              <a:sym typeface="Wingdings"/>
            </a:endParaRPr>
          </a:p>
          <a:p>
            <a:pPr marL="157163" lvl="1" indent="-157163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buBlip>
                <a:blip r:embed="rId3"/>
              </a:buBlip>
              <a:tabLst>
                <a:tab pos="1440180" algn="l"/>
              </a:tabLst>
              <a:defRPr lang="ko-KR"/>
            </a:pPr>
            <a:r>
              <a:rPr lang="ko-KR" altLang="en-US" sz="1200" b="1" i="0" spc="-113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cs typeface="+mn-cs"/>
                <a:sym typeface="Wingdings"/>
              </a:rPr>
              <a:t>푸쉬</a:t>
            </a:r>
            <a:r>
              <a:rPr lang="ko-KR" altLang="en-US" sz="1200" b="1" i="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cs typeface="+mn-cs"/>
                <a:sym typeface="Wingdings"/>
              </a:rPr>
              <a:t> 서비스</a:t>
            </a:r>
            <a:r>
              <a:rPr lang="en-US" altLang="ko-KR" sz="1200" b="1" i="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cs typeface="+mn-cs"/>
                <a:sym typeface="Wingdings"/>
              </a:rPr>
              <a:t>(Google) </a:t>
            </a:r>
            <a:endParaRPr lang="en-US" altLang="ko-KR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cs typeface="+mn-cs"/>
              <a:sym typeface="Wingdings"/>
            </a:endParaRPr>
          </a:p>
          <a:p>
            <a:pPr marL="0" lvl="1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tabLst>
                <a:tab pos="1440180" algn="l"/>
              </a:tabLst>
              <a:defRPr lang="ko-KR"/>
            </a:pPr>
            <a:r>
              <a:rPr lang="en-US" altLang="ko-KR" sz="1000" b="0" i="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cs typeface="+mn-cs"/>
                <a:sym typeface="Wingdings"/>
              </a:rPr>
              <a:t>    GCM </a:t>
            </a:r>
            <a:r>
              <a:rPr lang="ko-KR" altLang="en-US" sz="1000" b="0" i="0" spc="-113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cs typeface="+mn-cs"/>
                <a:sym typeface="Wingdings"/>
              </a:rPr>
              <a:t>푸쉬</a:t>
            </a:r>
            <a:r>
              <a:rPr lang="ko-KR" altLang="en-US" sz="1000" b="0" i="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cs typeface="+mn-cs"/>
                <a:sym typeface="Wingdings"/>
              </a:rPr>
              <a:t> </a:t>
            </a:r>
            <a:r>
              <a:rPr lang="en-US" altLang="ko-KR" sz="1000" b="0" i="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cs typeface="+mn-cs"/>
                <a:sym typeface="Wingdings"/>
              </a:rPr>
              <a:t>API </a:t>
            </a:r>
            <a:r>
              <a:rPr lang="ko-KR" altLang="en-US" sz="1000" b="0" i="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cs typeface="+mn-cs"/>
                <a:sym typeface="Wingdings"/>
              </a:rPr>
              <a:t>를 이용하여 앱 사용자에게 메시지를 전송한다</a:t>
            </a:r>
            <a:r>
              <a:rPr lang="en-US" altLang="ko-KR" sz="1000" b="0" i="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cs typeface="+mn-cs"/>
                <a:sym typeface="Wingdings"/>
              </a:rPr>
              <a:t>.</a:t>
            </a:r>
          </a:p>
          <a:p>
            <a:pPr marL="0" lvl="1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tabLst>
                <a:tab pos="1440180" algn="l"/>
              </a:tabLst>
              <a:defRPr lang="ko-KR"/>
            </a:pPr>
            <a:endParaRPr lang="en-US" altLang="ko-KR" sz="50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0" lvl="1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tabLst>
                <a:tab pos="1440180" algn="l"/>
              </a:tabLst>
              <a:defRPr lang="ko-KR"/>
            </a:pPr>
            <a:endParaRPr lang="en-US" altLang="ko-KR" sz="50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157163" lvl="1" indent="-157163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buBlip>
                <a:blip r:embed="rId3"/>
              </a:buBlip>
              <a:tabLst>
                <a:tab pos="1440180" algn="l"/>
              </a:tabLst>
              <a:defRPr lang="ko-KR"/>
            </a:pPr>
            <a:r>
              <a:rPr lang="ko-KR" altLang="en-US" sz="1200" b="1" i="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cs typeface="+mn-cs"/>
                <a:sym typeface="Wingdings"/>
              </a:rPr>
              <a:t>클라이언트</a:t>
            </a:r>
            <a:endParaRPr lang="en-US" altLang="ko-KR" sz="1200" b="1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cs typeface="+mn-cs"/>
              <a:sym typeface="Wingdings"/>
            </a:endParaRPr>
          </a:p>
          <a:p>
            <a:pPr marL="0" lvl="1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tabLst>
                <a:tab pos="1440180" algn="l"/>
              </a:tabLst>
              <a:defRPr lang="ko-KR"/>
            </a:pPr>
            <a:r>
              <a:rPr lang="ko-KR" altLang="en-US" sz="1000" b="1" i="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   </a:t>
            </a:r>
            <a:r>
              <a:rPr lang="en-US" altLang="ko-KR" sz="1000" b="1" i="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1. </a:t>
            </a:r>
            <a:r>
              <a:rPr lang="ko-KR" altLang="en-US" sz="1000" b="1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앱</a:t>
            </a:r>
            <a:r>
              <a:rPr lang="ko-KR" altLang="en-US" sz="1000" b="0" i="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</a:t>
            </a:r>
            <a:r>
              <a:rPr lang="en-US" altLang="ko-KR" sz="1000" b="0" i="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</a:t>
            </a:r>
          </a:p>
          <a:p>
            <a:pPr marL="0" lvl="1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tabLst>
                <a:tab pos="1440180" algn="l"/>
              </a:tabLst>
              <a:defRPr lang="ko-KR"/>
            </a:pPr>
            <a:r>
              <a:rPr lang="en-US" altLang="ko-KR" sz="10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         </a:t>
            </a:r>
            <a:r>
              <a:rPr lang="ko-KR" altLang="en-US" sz="10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앱 사용자는</a:t>
            </a:r>
            <a:r>
              <a:rPr lang="en-US" altLang="ko-KR" sz="10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NFC </a:t>
            </a:r>
            <a:r>
              <a:rPr lang="ko-KR" altLang="en-US" sz="10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통신을 이용하여 스마트 </a:t>
            </a:r>
            <a:r>
              <a:rPr lang="ko-KR" altLang="en-US" sz="1000" spc="-113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도어락을</a:t>
            </a:r>
            <a:r>
              <a:rPr lang="ko-KR" altLang="en-US" sz="10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제어할 수 있다</a:t>
            </a:r>
            <a:r>
              <a:rPr lang="en-US" altLang="ko-KR" sz="10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.</a:t>
            </a:r>
          </a:p>
          <a:p>
            <a:pPr marL="0" lvl="1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tabLst>
                <a:tab pos="1440180" algn="l"/>
              </a:tabLst>
              <a:defRPr lang="ko-KR"/>
            </a:pPr>
            <a:r>
              <a:rPr lang="en-US" altLang="ko-KR" sz="10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       </a:t>
            </a:r>
            <a:r>
              <a:rPr lang="ko-KR" altLang="en-US" sz="10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또한</a:t>
            </a:r>
            <a:r>
              <a:rPr lang="en-US" altLang="ko-KR" sz="10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, </a:t>
            </a:r>
            <a:r>
              <a:rPr lang="ko-KR" altLang="en-US" sz="10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관리시스템을 이용하여 열쇠를 다른 사용자에게 부여할 수 있다</a:t>
            </a:r>
            <a:r>
              <a:rPr lang="en-US" altLang="ko-KR" sz="10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.</a:t>
            </a:r>
            <a:r>
              <a:rPr lang="ko-KR" altLang="en-US" sz="10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</a:t>
            </a:r>
            <a:endParaRPr lang="en-US" altLang="ko-KR" sz="100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0" lvl="1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tabLst>
                <a:tab pos="1440180" algn="l"/>
              </a:tabLst>
              <a:defRPr lang="ko-KR"/>
            </a:pPr>
            <a:r>
              <a:rPr lang="en-US" altLang="ko-KR" sz="1000" b="1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   2. </a:t>
            </a:r>
            <a:r>
              <a:rPr lang="ko-KR" altLang="en-US" sz="1000" b="1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웹</a:t>
            </a:r>
            <a:r>
              <a:rPr lang="ko-KR" altLang="en-US" sz="10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</a:t>
            </a:r>
            <a:endParaRPr lang="en-US" altLang="ko-KR" sz="100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0" lvl="1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tabLst>
                <a:tab pos="1440180" algn="l"/>
              </a:tabLst>
              <a:defRPr lang="ko-KR"/>
            </a:pPr>
            <a:r>
              <a:rPr lang="en-US" altLang="ko-KR" sz="10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         </a:t>
            </a:r>
            <a:r>
              <a:rPr lang="ko-KR" altLang="en-US" sz="10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웹 사용자는 앱 사용자보다 좀 더 넓은 의미의 관리기능을 제공하며</a:t>
            </a:r>
            <a:r>
              <a:rPr lang="en-US" altLang="ko-KR" sz="10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, </a:t>
            </a:r>
          </a:p>
          <a:p>
            <a:pPr marL="0" lvl="1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tabLst>
                <a:tab pos="1440180" algn="l"/>
              </a:tabLst>
              <a:defRPr lang="ko-KR"/>
            </a:pPr>
            <a:r>
              <a:rPr lang="ko-KR" altLang="en-US" sz="10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       로그를 이용하여 분석된 정보들을 </a:t>
            </a:r>
            <a:r>
              <a:rPr lang="ko-KR" altLang="en-US" sz="1000" spc="-113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시각화하여</a:t>
            </a:r>
            <a:r>
              <a:rPr lang="ko-KR" altLang="en-US" sz="10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제공한다</a:t>
            </a:r>
            <a:r>
              <a:rPr lang="en-US" altLang="ko-KR" sz="10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.</a:t>
            </a:r>
          </a:p>
          <a:p>
            <a:pPr marL="0" lvl="1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tabLst>
                <a:tab pos="1440180" algn="l"/>
              </a:tabLst>
              <a:defRPr lang="ko-KR"/>
            </a:pPr>
            <a:r>
              <a:rPr lang="en-US" altLang="ko-KR" sz="1000" b="1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   3. </a:t>
            </a:r>
            <a:r>
              <a:rPr lang="ko-KR" altLang="en-US" sz="1000" b="1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스마트 </a:t>
            </a:r>
            <a:r>
              <a:rPr lang="ko-KR" altLang="en-US" sz="1000" b="1" spc="-113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도어락</a:t>
            </a:r>
            <a:r>
              <a:rPr lang="en-US" altLang="ko-KR" sz="1000" b="1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</a:t>
            </a:r>
            <a:endParaRPr lang="en-US" altLang="ko-KR" sz="100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0" lvl="1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tabLst>
                <a:tab pos="1440180" algn="l"/>
              </a:tabLst>
              <a:defRPr lang="ko-KR"/>
            </a:pPr>
            <a:r>
              <a:rPr lang="en-US" altLang="ko-KR" sz="10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         </a:t>
            </a:r>
            <a:r>
              <a:rPr lang="ko-KR" altLang="en-US" sz="10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앱 사용자와 </a:t>
            </a:r>
            <a:r>
              <a:rPr lang="en-US" altLang="ko-KR" sz="10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NFC</a:t>
            </a:r>
            <a:r>
              <a:rPr lang="ko-KR" altLang="en-US" sz="10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통신을 이용하여 기본 </a:t>
            </a:r>
            <a:r>
              <a:rPr lang="ko-KR" altLang="en-US" sz="1000" spc="-113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도어락의</a:t>
            </a:r>
            <a:r>
              <a:rPr lang="ko-KR" altLang="en-US" sz="10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기능을 수행하며</a:t>
            </a:r>
            <a:r>
              <a:rPr lang="en-US" altLang="ko-KR" sz="10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,</a:t>
            </a:r>
          </a:p>
          <a:p>
            <a:pPr marL="0" lvl="1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tabLst>
                <a:tab pos="1440180" algn="l"/>
              </a:tabLst>
              <a:defRPr lang="ko-KR"/>
            </a:pPr>
            <a:r>
              <a:rPr lang="en-US" altLang="ko-KR" sz="10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        Wi-Fi </a:t>
            </a:r>
            <a:r>
              <a:rPr lang="ko-KR" altLang="en-US" sz="10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로 인터넷을 연결하여 웹 서버와 통신하며 열쇠의 목록을 수신 받는다</a:t>
            </a:r>
            <a:r>
              <a:rPr lang="en-US" altLang="ko-KR" sz="1000" spc="-1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sym typeface="Wingdings"/>
              </a:rPr>
              <a:t>.</a:t>
            </a:r>
          </a:p>
          <a:p>
            <a:pPr marL="157163" lvl="1" indent="-157163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buBlip>
                <a:blip r:embed="rId3"/>
              </a:buBlip>
              <a:tabLst>
                <a:tab pos="1440180" algn="l"/>
              </a:tabLst>
              <a:defRPr lang="ko-KR"/>
            </a:pPr>
            <a:endParaRPr lang="en-US" altLang="ko-KR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cs typeface="+mn-cs"/>
              <a:sym typeface="Wingdings"/>
            </a:endParaRPr>
          </a:p>
          <a:p>
            <a:pPr marL="157163" lvl="1" indent="-157163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buBlip>
                <a:blip r:embed="rId3"/>
              </a:buBlip>
              <a:tabLst>
                <a:tab pos="1440180" algn="l"/>
              </a:tabLst>
              <a:defRPr lang="ko-KR"/>
            </a:pPr>
            <a:endParaRPr lang="en-US" altLang="ko-KR" sz="120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157163" lvl="1" indent="-157163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buBlip>
                <a:blip r:embed="rId3"/>
              </a:buBlip>
              <a:tabLst>
                <a:tab pos="1440180" algn="l"/>
              </a:tabLst>
              <a:defRPr lang="ko-KR"/>
            </a:pPr>
            <a:endParaRPr lang="en-US" altLang="ko-KR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cs typeface="+mn-cs"/>
              <a:sym typeface="Wingdings"/>
            </a:endParaRPr>
          </a:p>
          <a:p>
            <a:pPr marL="157163" lvl="1" indent="-157163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buBlip>
                <a:blip r:embed="rId3"/>
              </a:buBlip>
              <a:tabLst>
                <a:tab pos="1440180" algn="l"/>
              </a:tabLst>
              <a:defRPr lang="ko-KR"/>
            </a:pPr>
            <a:endParaRPr lang="en-US" altLang="ko-KR" sz="120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157163" lvl="1" indent="-157163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buBlip>
                <a:blip r:embed="rId3"/>
              </a:buBlip>
              <a:tabLst>
                <a:tab pos="1440180" algn="l"/>
              </a:tabLst>
              <a:defRPr lang="ko-KR"/>
            </a:pPr>
            <a:endParaRPr lang="en-US" altLang="ko-KR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cs typeface="+mn-cs"/>
              <a:sym typeface="Wingdings"/>
            </a:endParaRPr>
          </a:p>
          <a:p>
            <a:pPr marL="157163" lvl="1" indent="-157163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buBlip>
                <a:blip r:embed="rId3"/>
              </a:buBlip>
              <a:tabLst>
                <a:tab pos="1440180" algn="l"/>
              </a:tabLst>
              <a:defRPr lang="ko-KR"/>
            </a:pPr>
            <a:endParaRPr lang="en-US" altLang="ko-KR" sz="120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157163" lvl="1" indent="-157163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buBlip>
                <a:blip r:embed="rId3"/>
              </a:buBlip>
              <a:tabLst>
                <a:tab pos="1440180" algn="l"/>
              </a:tabLst>
              <a:defRPr lang="ko-KR"/>
            </a:pPr>
            <a:endParaRPr lang="en-US" altLang="ko-KR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cs typeface="+mn-cs"/>
              <a:sym typeface="Wingdings"/>
            </a:endParaRPr>
          </a:p>
          <a:p>
            <a:pPr marL="157163" lvl="1" indent="-157163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buBlip>
                <a:blip r:embed="rId3"/>
              </a:buBlip>
              <a:tabLst>
                <a:tab pos="1440180" algn="l"/>
              </a:tabLst>
              <a:defRPr lang="ko-KR"/>
            </a:pPr>
            <a:endParaRPr lang="en-US" altLang="ko-KR" sz="120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sym typeface="Wingdings"/>
            </a:endParaRPr>
          </a:p>
          <a:p>
            <a:pPr marL="157163" lvl="1" indent="-157163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buBlip>
                <a:blip r:embed="rId3"/>
              </a:buBlip>
              <a:tabLst>
                <a:tab pos="1440180" algn="l"/>
              </a:tabLst>
              <a:defRPr lang="ko-KR"/>
            </a:pPr>
            <a:endParaRPr lang="ko-KR" altLang="en-US" sz="1200" b="0" i="0" spc="-113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57" name="AutoShape 99"/>
          <p:cNvSpPr>
            <a:spLocks noChangeArrowheads="1"/>
          </p:cNvSpPr>
          <p:nvPr/>
        </p:nvSpPr>
        <p:spPr>
          <a:xfrm>
            <a:off x="4665133" y="1286430"/>
            <a:ext cx="4155773" cy="3063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0" lvl="1" indent="-457200" algn="ctr" defTabSz="1330325" eaLnBrk="0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ysClr val="windowText" lastClr="000000"/>
              </a:buClr>
              <a:buSzPct val="80000"/>
              <a:buNone/>
              <a:tabLst>
                <a:tab pos="5670709" algn="l"/>
              </a:tabLst>
              <a:defRPr lang="ko-KR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설명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9" name="내용 개체 틀 58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312876"/>
            <a:ext cx="4167148" cy="334915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그림 10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5" t="3276" r="20600" b="17975"/>
          <a:stretch/>
        </p:blipFill>
        <p:spPr>
          <a:xfrm>
            <a:off x="5255137" y="2749169"/>
            <a:ext cx="162667" cy="22803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/>
            </a:pPr>
            <a:r>
              <a:rPr lang="en-US" altLang="ko-KR" sz="1700" b="1" i="0" spc="5">
                <a:solidFill>
                  <a:schemeClr val="bg1"/>
                </a:solidFill>
                <a:latin typeface="+mn-ea"/>
                <a:cs typeface="+mj-cs"/>
              </a:rPr>
              <a:t>| 2. </a:t>
            </a:r>
            <a:r>
              <a:rPr lang="ko-KR" altLang="en-US" sz="1700" b="1" i="0" spc="5">
                <a:solidFill>
                  <a:schemeClr val="bg1"/>
                </a:solidFill>
                <a:latin typeface="+mn-ea"/>
                <a:cs typeface="+mj-cs"/>
              </a:rPr>
              <a:t>시스템 흐름도</a:t>
            </a:r>
            <a:endParaRPr lang="ko-KR" altLang="en-US" sz="1700" b="0" i="0" spc="-39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2843808" y="4767482"/>
            <a:ext cx="6183957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548" y="4005064"/>
            <a:ext cx="5106202" cy="6322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화살표: 아래쪽 15"/>
          <p:cNvSpPr/>
          <p:nvPr/>
        </p:nvSpPr>
        <p:spPr>
          <a:xfrm rot="10800000">
            <a:off x="1728700" y="3320988"/>
            <a:ext cx="341962" cy="459144"/>
          </a:xfrm>
          <a:prstGeom prst="down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63231" y="2487731"/>
            <a:ext cx="1531189" cy="774061"/>
            <a:chOff x="5479748" y="1583151"/>
            <a:chExt cx="1531189" cy="774061"/>
          </a:xfrm>
        </p:grpSpPr>
        <p:pic>
          <p:nvPicPr>
            <p:cNvPr id="96" name="그림 9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50" t="5901" r="30050" b="20601"/>
            <a:stretch/>
          </p:blipFill>
          <p:spPr>
            <a:xfrm>
              <a:off x="6123229" y="1583151"/>
              <a:ext cx="243400" cy="448368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5479748" y="2049435"/>
              <a:ext cx="1531189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부여 받은 열쇠를 이용하여</a:t>
              </a:r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도어락의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문을 열고 닫을 수 있다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484298" y="2722169"/>
            <a:ext cx="1890261" cy="550093"/>
            <a:chOff x="2374654" y="1555415"/>
            <a:chExt cx="3215785" cy="935838"/>
          </a:xfrm>
        </p:grpSpPr>
        <p:pic>
          <p:nvPicPr>
            <p:cNvPr id="88" name="그림 8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25" t="3276" r="20600" b="17975"/>
            <a:stretch/>
          </p:blipFill>
          <p:spPr>
            <a:xfrm>
              <a:off x="3573452" y="1555415"/>
              <a:ext cx="276736" cy="387946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2374654" y="1967652"/>
              <a:ext cx="3215785" cy="52360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도어락에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저장된 권한 리스트에서</a:t>
              </a:r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전송 받은 열쇠와 일치하면 문을 열어준다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101" name="그림 10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4" t="4850" r="26413" b="17961"/>
          <a:stretch/>
        </p:blipFill>
        <p:spPr>
          <a:xfrm flipH="1">
            <a:off x="2316045" y="2288918"/>
            <a:ext cx="211292" cy="33556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9" r="9576" b="13306"/>
          <a:stretch/>
        </p:blipFill>
        <p:spPr>
          <a:xfrm>
            <a:off x="3256312" y="2427838"/>
            <a:ext cx="374319" cy="399965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7" name="직선 화살표 연결선 26"/>
          <p:cNvCxnSpPr/>
          <p:nvPr/>
        </p:nvCxnSpPr>
        <p:spPr>
          <a:xfrm flipV="1">
            <a:off x="1883939" y="2689659"/>
            <a:ext cx="1074426" cy="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79251" y="2699317"/>
            <a:ext cx="16017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NFC[NDEF]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부여 받은 열쇠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2" t="1138" r="7287" b="14657"/>
          <a:stretch/>
        </p:blipFill>
        <p:spPr>
          <a:xfrm>
            <a:off x="5274455" y="2409863"/>
            <a:ext cx="454932" cy="453235"/>
          </a:xfrm>
          <a:prstGeom prst="rect">
            <a:avLst/>
          </a:prstGeom>
        </p:spPr>
      </p:pic>
      <p:cxnSp>
        <p:nvCxnSpPr>
          <p:cNvPr id="106" name="직선 화살표 연결선 105"/>
          <p:cNvCxnSpPr/>
          <p:nvPr/>
        </p:nvCxnSpPr>
        <p:spPr>
          <a:xfrm flipV="1">
            <a:off x="3951675" y="2689659"/>
            <a:ext cx="1074426" cy="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733423" y="2691159"/>
            <a:ext cx="14798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특정 이벤트에 대해 로그를 남김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712262" y="2957462"/>
            <a:ext cx="167866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어떤 사용자인지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언제 발생했는지에 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대한 로그를 만들고 저장한다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7" name="직선 화살표 연결선 116"/>
          <p:cNvCxnSpPr/>
          <p:nvPr/>
        </p:nvCxnSpPr>
        <p:spPr>
          <a:xfrm flipH="1" flipV="1">
            <a:off x="4841497" y="1884365"/>
            <a:ext cx="462888" cy="46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4237342" y="2028690"/>
            <a:ext cx="15568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발생되는 로그를 서버로 전송한다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624228" y="2977207"/>
            <a:ext cx="2069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서버에서는 전송 받은 로그를 분석하며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로그를 통해 분석된 정보를 서비스로 제공한다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6" r="5877" b="13122"/>
          <a:stretch/>
        </p:blipFill>
        <p:spPr>
          <a:xfrm>
            <a:off x="7449304" y="2402587"/>
            <a:ext cx="540851" cy="527375"/>
          </a:xfrm>
          <a:prstGeom prst="rect">
            <a:avLst/>
          </a:prstGeom>
        </p:spPr>
      </p:pic>
      <p:grpSp>
        <p:nvGrpSpPr>
          <p:cNvPr id="69" name="그룹 68"/>
          <p:cNvGrpSpPr/>
          <p:nvPr/>
        </p:nvGrpSpPr>
        <p:grpSpPr>
          <a:xfrm>
            <a:off x="6316188" y="1321736"/>
            <a:ext cx="721300" cy="408521"/>
            <a:chOff x="5490096" y="1307919"/>
            <a:chExt cx="923399" cy="522983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91" t="4977" r="19546" b="16790"/>
            <a:stretch/>
          </p:blipFill>
          <p:spPr>
            <a:xfrm>
              <a:off x="5490096" y="1320542"/>
              <a:ext cx="377481" cy="466065"/>
            </a:xfrm>
            <a:prstGeom prst="rect">
              <a:avLst/>
            </a:prstGeom>
          </p:spPr>
        </p:pic>
        <p:pic>
          <p:nvPicPr>
            <p:cNvPr id="122" name="그림 121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91" t="4977" r="19546" b="16790"/>
            <a:stretch/>
          </p:blipFill>
          <p:spPr>
            <a:xfrm>
              <a:off x="5802981" y="1411052"/>
              <a:ext cx="191850" cy="236872"/>
            </a:xfrm>
            <a:prstGeom prst="rect">
              <a:avLst/>
            </a:prstGeom>
          </p:spPr>
        </p:pic>
        <p:pic>
          <p:nvPicPr>
            <p:cNvPr id="123" name="그림 122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91" t="4977" r="19546" b="16790"/>
            <a:stretch/>
          </p:blipFill>
          <p:spPr>
            <a:xfrm>
              <a:off x="5860440" y="1527002"/>
              <a:ext cx="246138" cy="303900"/>
            </a:xfrm>
            <a:prstGeom prst="rect">
              <a:avLst/>
            </a:prstGeom>
          </p:spPr>
        </p:pic>
        <p:pic>
          <p:nvPicPr>
            <p:cNvPr id="124" name="그림 12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91" t="4977" r="19546" b="16790"/>
            <a:stretch/>
          </p:blipFill>
          <p:spPr>
            <a:xfrm rot="7977619">
              <a:off x="5991722" y="1263627"/>
              <a:ext cx="377481" cy="466065"/>
            </a:xfrm>
            <a:prstGeom prst="rect">
              <a:avLst/>
            </a:prstGeom>
          </p:spPr>
        </p:pic>
      </p:grpSp>
      <p:sp>
        <p:nvSpPr>
          <p:cNvPr id="125" name="화살표: 아래쪽 124"/>
          <p:cNvSpPr/>
          <p:nvPr/>
        </p:nvSpPr>
        <p:spPr>
          <a:xfrm rot="10800000" flipV="1">
            <a:off x="7494817" y="3323870"/>
            <a:ext cx="341962" cy="501174"/>
          </a:xfrm>
          <a:prstGeom prst="down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5274455" y="4042001"/>
            <a:ext cx="1178614" cy="5560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개인별 분석 </a:t>
            </a:r>
            <a:endParaRPr lang="en-US" altLang="ko-KR" sz="900" dirty="0"/>
          </a:p>
          <a:p>
            <a:pPr algn="ctr"/>
            <a:r>
              <a:rPr lang="ko-KR" altLang="en-US" sz="900" dirty="0"/>
              <a:t>데이터 제공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6541116" y="4042001"/>
            <a:ext cx="1178614" cy="55606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카테고리별</a:t>
            </a:r>
            <a:endParaRPr lang="en-US" altLang="ko-KR" sz="900" dirty="0"/>
          </a:p>
          <a:p>
            <a:pPr algn="ctr"/>
            <a:r>
              <a:rPr lang="ko-KR" altLang="en-US" sz="900" dirty="0"/>
              <a:t>분석 데이터 제공</a:t>
            </a:r>
            <a:endParaRPr lang="en-US" altLang="ko-KR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7807777" y="4042001"/>
            <a:ext cx="1178614" cy="5560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다양한 종류의</a:t>
            </a:r>
            <a:endParaRPr lang="en-US" altLang="ko-KR" sz="900" dirty="0"/>
          </a:p>
          <a:p>
            <a:pPr algn="ctr"/>
            <a:r>
              <a:rPr lang="ko-KR" altLang="en-US" sz="900" dirty="0"/>
              <a:t>카테고리</a:t>
            </a:r>
            <a:r>
              <a:rPr lang="en-US" altLang="ko-KR" sz="900" dirty="0"/>
              <a:t>(</a:t>
            </a:r>
            <a:r>
              <a:rPr lang="ko-KR" altLang="en-US" sz="900" dirty="0"/>
              <a:t>묶음관리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0" t="3641" r="8272" b="17397"/>
          <a:stretch/>
        </p:blipFill>
        <p:spPr>
          <a:xfrm>
            <a:off x="1579251" y="1288556"/>
            <a:ext cx="397795" cy="374617"/>
          </a:xfrm>
          <a:prstGeom prst="rect">
            <a:avLst/>
          </a:prstGeom>
        </p:spPr>
      </p:pic>
      <p:cxnSp>
        <p:nvCxnSpPr>
          <p:cNvPr id="136" name="직선 화살표 연결선 135"/>
          <p:cNvCxnSpPr/>
          <p:nvPr/>
        </p:nvCxnSpPr>
        <p:spPr>
          <a:xfrm>
            <a:off x="2038154" y="1905691"/>
            <a:ext cx="260790" cy="428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041412" y="1682584"/>
            <a:ext cx="15568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기한이 만료된 열쇠인지 판단한다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0" name="직선 화살표 연결선 139"/>
          <p:cNvCxnSpPr/>
          <p:nvPr/>
        </p:nvCxnSpPr>
        <p:spPr>
          <a:xfrm flipV="1">
            <a:off x="1309775" y="1899560"/>
            <a:ext cx="308049" cy="48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그림 145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6" t="5376" r="12201" b="19551"/>
          <a:stretch/>
        </p:blipFill>
        <p:spPr>
          <a:xfrm>
            <a:off x="4115774" y="1312694"/>
            <a:ext cx="383990" cy="38399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2010364" y="1264506"/>
            <a:ext cx="18533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권한정보의 데이터를 업데이트한다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8" name="직선 화살표 연결선 147"/>
          <p:cNvCxnSpPr/>
          <p:nvPr/>
        </p:nvCxnSpPr>
        <p:spPr>
          <a:xfrm>
            <a:off x="2161060" y="1448936"/>
            <a:ext cx="1443680" cy="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3585436" y="1666056"/>
            <a:ext cx="14670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시스템의 모든 정보를 저장한다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7" name="직선 화살표 연결선 166"/>
          <p:cNvCxnSpPr/>
          <p:nvPr/>
        </p:nvCxnSpPr>
        <p:spPr>
          <a:xfrm flipV="1">
            <a:off x="4921631" y="1463183"/>
            <a:ext cx="1074426" cy="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4632976" y="1268760"/>
            <a:ext cx="15696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서비스에서 발생된 모든 정보 전송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5639496" y="1688523"/>
            <a:ext cx="2141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시스템에서 가져올 수 있는 로그와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정보를 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이용하여 도출된 정보를 사용자에게 제공한다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0" name="직선 화살표 연결선 169"/>
          <p:cNvCxnSpPr/>
          <p:nvPr/>
        </p:nvCxnSpPr>
        <p:spPr>
          <a:xfrm>
            <a:off x="7192991" y="1998421"/>
            <a:ext cx="260790" cy="428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/>
          <p:cNvSpPr/>
          <p:nvPr/>
        </p:nvSpPr>
        <p:spPr>
          <a:xfrm>
            <a:off x="220989" y="4762375"/>
            <a:ext cx="1789375" cy="95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4" name="이등변 삼각형 133"/>
          <p:cNvSpPr/>
          <p:nvPr/>
        </p:nvSpPr>
        <p:spPr>
          <a:xfrm rot="5400000">
            <a:off x="7636" y="4742051"/>
            <a:ext cx="557994" cy="596188"/>
          </a:xfrm>
          <a:prstGeom prst="triangle">
            <a:avLst>
              <a:gd name="adj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89079" y="5380019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이용단계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</a:p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스마트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도어락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시스템</a:t>
            </a:r>
          </a:p>
        </p:txBody>
      </p:sp>
      <p:sp>
        <p:nvSpPr>
          <p:cNvPr id="150" name="타원 149"/>
          <p:cNvSpPr/>
          <p:nvPr/>
        </p:nvSpPr>
        <p:spPr>
          <a:xfrm>
            <a:off x="2979093" y="4872358"/>
            <a:ext cx="189258" cy="1892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134096" y="4859485"/>
            <a:ext cx="48990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로그인을 하기 위해서 회원가입을 해야하며 회원가입에는 사용 가능한 이메일 주소를 입력해야 합니다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82" name="타원 181"/>
          <p:cNvSpPr/>
          <p:nvPr/>
        </p:nvSpPr>
        <p:spPr>
          <a:xfrm>
            <a:off x="2979093" y="5122061"/>
            <a:ext cx="189258" cy="1892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134096" y="5070067"/>
            <a:ext cx="5684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소지하고 있는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도어락을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이용하기 위해서는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도어락의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시리얼 번호를 등록해야 이용할 수 있으며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등록을 하고 난 이후에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열쇠를 다른 사용자들에게 부여할 수 있습니다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87" name="타원 186"/>
          <p:cNvSpPr/>
          <p:nvPr/>
        </p:nvSpPr>
        <p:spPr>
          <a:xfrm>
            <a:off x="2979093" y="5365407"/>
            <a:ext cx="189258" cy="1892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3134096" y="5352534"/>
            <a:ext cx="4145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부여할 열쇠에는 열쇠의 만료기간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사용시간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열쇠의 권한 등급을 설정할 수 있습니다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90" name="타원 189"/>
          <p:cNvSpPr/>
          <p:nvPr/>
        </p:nvSpPr>
        <p:spPr>
          <a:xfrm>
            <a:off x="2979093" y="5595565"/>
            <a:ext cx="189258" cy="1892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134096" y="5582692"/>
            <a:ext cx="43059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부여할 열쇠는 부여할 대상에게 전송되며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전송된 열쇠는 수락을 해야 이용할 수 있습니다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92" name="타원 191"/>
          <p:cNvSpPr/>
          <p:nvPr/>
        </p:nvSpPr>
        <p:spPr>
          <a:xfrm>
            <a:off x="2979093" y="5845268"/>
            <a:ext cx="189258" cy="1892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5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134096" y="5832395"/>
            <a:ext cx="5743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부여받은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열쇠를 이용하여 스마트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도어락을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열 수 있으며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권한이 높다면 다른 사용자에게 열쇠를 부여할 수 있게 됩니다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94" name="타원 193"/>
          <p:cNvSpPr/>
          <p:nvPr/>
        </p:nvSpPr>
        <p:spPr>
          <a:xfrm>
            <a:off x="2979093" y="6088614"/>
            <a:ext cx="189258" cy="1892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6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3134096" y="6075741"/>
            <a:ext cx="55451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스마트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도어락에서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발생되는 모든 정보는 서버로 전송되게 되며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다양한 통계 그래프 정보를 사용자에게 제공합니다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6" name="타원 195"/>
          <p:cNvSpPr/>
          <p:nvPr/>
        </p:nvSpPr>
        <p:spPr>
          <a:xfrm>
            <a:off x="2979093" y="6329247"/>
            <a:ext cx="189258" cy="1892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7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3134096" y="6270654"/>
            <a:ext cx="5678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기업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상점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숙박 업체에서 사용할 수 있도록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 관리 기능을 제공하며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관리할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도어락의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개체수가 많은 사용자들을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위해 유연하게 관리할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도어락을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묶을 수 있으며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통계정보도 카테고리화 된 스마트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도어락에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대해서 가져옵니다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107504" y="6634569"/>
            <a:ext cx="8920261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99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/>
            </a:pPr>
            <a:r>
              <a:rPr lang="en-US" altLang="ko-KR" sz="1700" b="1" i="0" spc="5" dirty="0">
                <a:solidFill>
                  <a:schemeClr val="bg1"/>
                </a:solidFill>
                <a:latin typeface="+mn-ea"/>
                <a:cs typeface="+mj-cs"/>
              </a:rPr>
              <a:t>| 3. </a:t>
            </a:r>
            <a:r>
              <a:rPr lang="ko-KR" altLang="en-US" sz="1700" b="1" spc="5" dirty="0">
                <a:solidFill>
                  <a:schemeClr val="bg1"/>
                </a:solidFill>
                <a:latin typeface="+mn-ea"/>
                <a:cs typeface="+mj-cs"/>
              </a:rPr>
              <a:t>서비스</a:t>
            </a:r>
            <a:r>
              <a:rPr lang="ko-KR" altLang="en-US" sz="1700" b="1" i="0" spc="5" dirty="0">
                <a:solidFill>
                  <a:schemeClr val="bg1"/>
                </a:solidFill>
                <a:latin typeface="+mn-ea"/>
                <a:cs typeface="+mj-cs"/>
              </a:rPr>
              <a:t> 구성도</a:t>
            </a: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1412776"/>
            <a:ext cx="7812868" cy="491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4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/>
            </a:pPr>
            <a:r>
              <a:rPr lang="en-US" altLang="ko-KR" sz="1700" b="1" i="0" spc="5" dirty="0">
                <a:solidFill>
                  <a:schemeClr val="bg1"/>
                </a:solidFill>
                <a:latin typeface="+mn-ea"/>
                <a:cs typeface="+mj-cs"/>
              </a:rPr>
              <a:t>| 4. </a:t>
            </a:r>
            <a:r>
              <a:rPr lang="ko-KR" altLang="en-US" sz="1700" b="1" i="0" spc="5" dirty="0">
                <a:solidFill>
                  <a:schemeClr val="bg1"/>
                </a:solidFill>
                <a:latin typeface="+mn-ea"/>
                <a:cs typeface="+mj-cs"/>
              </a:rPr>
              <a:t>프로그램</a:t>
            </a:r>
            <a:r>
              <a:rPr lang="en-US" altLang="ko-KR" sz="1700" b="1" i="0" spc="5" dirty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 </a:t>
            </a:r>
            <a:r>
              <a:rPr lang="ko-KR" altLang="en-US" sz="1700" b="1" i="0" spc="5" dirty="0">
                <a:solidFill>
                  <a:schemeClr val="bg1"/>
                </a:solidFill>
                <a:latin typeface="+mn-ea"/>
                <a:cs typeface="+mj-cs"/>
              </a:rPr>
              <a:t>목록</a:t>
            </a:r>
            <a:endParaRPr lang="ko-KR" altLang="en-US" sz="1700" b="0" i="0" spc="-39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57" name="표 1056"/>
          <p:cNvGraphicFramePr/>
          <p:nvPr/>
        </p:nvGraphicFramePr>
        <p:xfrm>
          <a:off x="12384868" y="3212976"/>
          <a:ext cx="208280" cy="36576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002930"/>
              </p:ext>
            </p:extLst>
          </p:nvPr>
        </p:nvGraphicFramePr>
        <p:xfrm>
          <a:off x="408732" y="1340776"/>
          <a:ext cx="8267724" cy="5282488"/>
        </p:xfrm>
        <a:graphic>
          <a:graphicData uri="http://schemas.openxmlformats.org/drawingml/2006/table">
            <a:tbl>
              <a:tblPr/>
              <a:tblGrid>
                <a:gridCol w="381241">
                  <a:extLst>
                    <a:ext uri="{9D8B030D-6E8A-4147-A177-3AD203B41FA5}">
                      <a16:colId xmlns:a16="http://schemas.microsoft.com/office/drawing/2014/main" val="3443722082"/>
                    </a:ext>
                  </a:extLst>
                </a:gridCol>
                <a:gridCol w="477969">
                  <a:extLst>
                    <a:ext uri="{9D8B030D-6E8A-4147-A177-3AD203B41FA5}">
                      <a16:colId xmlns:a16="http://schemas.microsoft.com/office/drawing/2014/main" val="483279782"/>
                    </a:ext>
                  </a:extLst>
                </a:gridCol>
                <a:gridCol w="853515">
                  <a:extLst>
                    <a:ext uri="{9D8B030D-6E8A-4147-A177-3AD203B41FA5}">
                      <a16:colId xmlns:a16="http://schemas.microsoft.com/office/drawing/2014/main" val="3258986233"/>
                    </a:ext>
                  </a:extLst>
                </a:gridCol>
                <a:gridCol w="1550443">
                  <a:extLst>
                    <a:ext uri="{9D8B030D-6E8A-4147-A177-3AD203B41FA5}">
                      <a16:colId xmlns:a16="http://schemas.microsoft.com/office/drawing/2014/main" val="2814579992"/>
                    </a:ext>
                  </a:extLst>
                </a:gridCol>
                <a:gridCol w="5004556">
                  <a:extLst>
                    <a:ext uri="{9D8B030D-6E8A-4147-A177-3AD203B41FA5}">
                      <a16:colId xmlns:a16="http://schemas.microsoft.com/office/drawing/2014/main" val="2531964667"/>
                    </a:ext>
                  </a:extLst>
                </a:gridCol>
              </a:tblGrid>
              <a:tr h="32148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628" marR="29628" marT="8191" marB="81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628" marR="29628" marT="8191" marB="81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628" marR="29628" marT="8191" marB="81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132093"/>
                  </a:ext>
                </a:extLst>
              </a:tr>
              <a:tr h="259049">
                <a:tc rowSpan="1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S/W</a:t>
                      </a:r>
                    </a:p>
                  </a:txBody>
                  <a:tcPr marL="29628" marR="29628" marT="8191" marB="81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Web</a:t>
                      </a:r>
                      <a:r>
                        <a:rPr lang="en-US" sz="1100" kern="0" spc="0" baseline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 /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App</a:t>
                      </a:r>
                    </a:p>
                  </a:txBody>
                  <a:tcPr marL="29628" marR="29628" marT="8191" marB="81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사용자 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인증 관리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29628" marR="29628" marT="8191" marB="81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회원 가입</a:t>
                      </a:r>
                    </a:p>
                  </a:txBody>
                  <a:tcPr marL="29628" marR="29628" marT="8191" marB="81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ID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가 없는 경우 회원 가입을 할 수 있습니다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29628" marR="29628" marT="8191" marB="81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821766"/>
                  </a:ext>
                </a:extLst>
              </a:tr>
              <a:tr h="2590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PW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찾기</a:t>
                      </a:r>
                    </a:p>
                  </a:txBody>
                  <a:tcPr marL="29628" marR="29628" marT="8191" marB="81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패스워드 분실 시 패스워드를 찾을 수 있습니다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29628" marR="29628" marT="8191" marB="81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048537"/>
                  </a:ext>
                </a:extLst>
              </a:tr>
              <a:tr h="2590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로그인</a:t>
                      </a:r>
                    </a:p>
                  </a:txBody>
                  <a:tcPr marL="29628" marR="29628" marT="8191" marB="81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입력된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ID, PW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를 대조하여 로그인을 합니다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29628" marR="29628" marT="8191" marB="81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259011"/>
                  </a:ext>
                </a:extLst>
              </a:tr>
              <a:tr h="2590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열쇠 관리</a:t>
                      </a:r>
                    </a:p>
                  </a:txBody>
                  <a:tcPr marL="29628" marR="29628" marT="8191" marB="81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열쇠 목록 출력</a:t>
                      </a:r>
                    </a:p>
                  </a:txBody>
                  <a:tcPr marL="29628" marR="29628" marT="8191" marB="81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사용자가 가지고 있는 열쇠를 리스트화 하여 출력합니다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29628" marR="29628" marT="8191" marB="81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077199"/>
                  </a:ext>
                </a:extLst>
              </a:tr>
              <a:tr h="2590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열쇠 상세 정보 출력</a:t>
                      </a:r>
                    </a:p>
                  </a:txBody>
                  <a:tcPr marL="29628" marR="29628" marT="8191" marB="81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특정 열쇠 클릭 시 해당 열쇠의 상세 정보를 출력합니다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.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29628" marR="29628" marT="8191" marB="81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643084"/>
                  </a:ext>
                </a:extLst>
              </a:tr>
              <a:tr h="2590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열쇠 이름 수정</a:t>
                      </a:r>
                    </a:p>
                  </a:txBody>
                  <a:tcPr marL="29628" marR="29628" marT="8191" marB="81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열쇠 상세 정보에서 자신의 열쇠 이름을 수정할 수 있습니다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29628" marR="29628" marT="8191" marB="81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081782"/>
                  </a:ext>
                </a:extLst>
              </a:tr>
              <a:tr h="2590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열쇠 삭제</a:t>
                      </a:r>
                    </a:p>
                  </a:txBody>
                  <a:tcPr marL="29628" marR="29628" marT="8191" marB="81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열쇠 상세 정보에서 자신의 열쇠를 삭제할 수 있습니다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29628" marR="29628" marT="8191" marB="81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270752"/>
                  </a:ext>
                </a:extLst>
              </a:tr>
              <a:tr h="2590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도어락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 관리</a:t>
                      </a:r>
                    </a:p>
                  </a:txBody>
                  <a:tcPr marL="29628" marR="29628" marT="8191" marB="81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도어락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 목록 출력</a:t>
                      </a:r>
                    </a:p>
                  </a:txBody>
                  <a:tcPr marL="29628" marR="29628" marT="8191" marB="81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사용자가 관리 권한을 가진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도어락을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 리스트화 하여 출력합니다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29628" marR="29628" marT="8191" marB="81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791866"/>
                  </a:ext>
                </a:extLst>
              </a:tr>
              <a:tr h="2590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도어락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 상세 정보 출력</a:t>
                      </a:r>
                    </a:p>
                  </a:txBody>
                  <a:tcPr marL="29628" marR="29628" marT="8191" marB="81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특정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도어락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 클릭 시 해당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도어락의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 상세 정보를 출력합니다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29628" marR="29628" marT="8191" marB="81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027850"/>
                  </a:ext>
                </a:extLst>
              </a:tr>
              <a:tr h="2590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도어락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 이름 수정</a:t>
                      </a:r>
                    </a:p>
                  </a:txBody>
                  <a:tcPr marL="29628" marR="29628" marT="8191" marB="81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도어락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 상세 정보에서 자신의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도어락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 이름을 수정할 수 있습니다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29628" marR="29628" marT="8191" marB="81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323753"/>
                  </a:ext>
                </a:extLst>
              </a:tr>
              <a:tr h="4950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도어락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 추가</a:t>
                      </a:r>
                    </a:p>
                  </a:txBody>
                  <a:tcPr marL="29628" marR="29628" marT="8191" marB="81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새로운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도어락의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 시리얼 번호를 입력하여서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도어락을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 등록하고 해당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도어락의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 관리 권한을 얻습니다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29628" marR="29628" marT="8191" marB="81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146048"/>
                  </a:ext>
                </a:extLst>
              </a:tr>
              <a:tr h="2590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도어락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 삭제</a:t>
                      </a:r>
                    </a:p>
                  </a:txBody>
                  <a:tcPr marL="29628" marR="29628" marT="8191" marB="81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자신이 소유하고 있는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도어락을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 삭제합니다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29628" marR="29628" marT="8191" marB="81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522494"/>
                  </a:ext>
                </a:extLst>
              </a:tr>
              <a:tr h="2590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타 사용자 열쇠 관리</a:t>
                      </a:r>
                    </a:p>
                  </a:txBody>
                  <a:tcPr marL="29628" marR="29628" marT="8191" marB="81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타 사용자 열쇠 출력</a:t>
                      </a:r>
                    </a:p>
                  </a:txBody>
                  <a:tcPr marL="29628" marR="29628" marT="8191" marB="81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관리하는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도어락에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 등록되어 있는 타 사용자들을 리스트화 하여 출력합니다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29628" marR="29628" marT="8191" marB="81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632697"/>
                  </a:ext>
                </a:extLst>
              </a:tr>
              <a:tr h="2590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타 사용자 열쇠 추가</a:t>
                      </a:r>
                    </a:p>
                  </a:txBody>
                  <a:tcPr marL="29628" marR="29628" marT="8191" marB="81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관리하는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도어락에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 새로운 사용자를 등록합니다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29628" marR="29628" marT="8191" marB="81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400146"/>
                  </a:ext>
                </a:extLst>
              </a:tr>
              <a:tr h="2590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타 사용자 열쇠 삭제</a:t>
                      </a:r>
                    </a:p>
                  </a:txBody>
                  <a:tcPr marL="29628" marR="29628" marT="8191" marB="81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관리하는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도어락에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 등록되어 있는 타 사용자의 열쇠를 삭제합니다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29628" marR="29628" marT="8191" marB="81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639559"/>
                  </a:ext>
                </a:extLst>
              </a:tr>
              <a:tr h="2590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타 사용자 열쇠 수정</a:t>
                      </a:r>
                    </a:p>
                  </a:txBody>
                  <a:tcPr marL="29628" marR="29628" marT="8191" marB="81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관리하는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도어락에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 등록되어 있는 타 사용자의 열쇠 정보를 수정합니다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29628" marR="29628" marT="8191" marB="81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655353"/>
                  </a:ext>
                </a:extLst>
              </a:tr>
              <a:tr h="2590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알림 서비스</a:t>
                      </a:r>
                    </a:p>
                  </a:txBody>
                  <a:tcPr marL="29628" marR="29628" marT="8191" marB="81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부여된 열쇠 거절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 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및 수락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29628" marR="29628" marT="8191" marB="81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타 사용자 열쇠 관리에서 부여 받은 열쇠에 대하여 수락하거나 거절합니다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29628" marR="29628" marT="8191" marB="81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642644"/>
                  </a:ext>
                </a:extLst>
              </a:tr>
              <a:tr h="2590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628" marR="29628" marT="8191" marB="81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뉴스피드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29628" marR="29628" marT="8191" marB="81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도어락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 등록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열쇠 부여 등 이벤트를 리스트화 하여 출력합니다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29628" marR="29628" marT="8191" marB="81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634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/>
            </a:pPr>
            <a:r>
              <a:rPr lang="en-US" altLang="ko-KR" sz="1700" b="1" i="0" spc="5">
                <a:solidFill>
                  <a:schemeClr val="bg1"/>
                </a:solidFill>
                <a:latin typeface="+mn-ea"/>
                <a:cs typeface="+mj-cs"/>
              </a:rPr>
              <a:t>| 4. </a:t>
            </a:r>
            <a:r>
              <a:rPr lang="ko-KR" altLang="en-US" sz="1700" b="1" i="0" spc="5">
                <a:solidFill>
                  <a:schemeClr val="bg1"/>
                </a:solidFill>
                <a:latin typeface="+mn-ea"/>
                <a:cs typeface="+mj-cs"/>
              </a:rPr>
              <a:t>프로그램</a:t>
            </a:r>
            <a:r>
              <a:rPr lang="en-US" altLang="ko-KR" sz="1700" b="1" i="0" spc="5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기능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) </a:t>
            </a:r>
            <a:r>
              <a:rPr lang="ko-KR" altLang="en-US" sz="1700" b="1" i="0" spc="5">
                <a:solidFill>
                  <a:schemeClr val="bg1"/>
                </a:solidFill>
                <a:latin typeface="+mn-ea"/>
                <a:cs typeface="+mj-cs"/>
              </a:rPr>
              <a:t>목록</a:t>
            </a:r>
            <a:endParaRPr lang="ko-KR" altLang="en-US" sz="1700" b="0" i="0" spc="-39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57" name="표 1056"/>
          <p:cNvGraphicFramePr/>
          <p:nvPr/>
        </p:nvGraphicFramePr>
        <p:xfrm>
          <a:off x="12384868" y="3212976"/>
          <a:ext cx="208280" cy="36576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684377"/>
              </p:ext>
            </p:extLst>
          </p:nvPr>
        </p:nvGraphicFramePr>
        <p:xfrm>
          <a:off x="395290" y="1341638"/>
          <a:ext cx="8280397" cy="5219499"/>
        </p:xfrm>
        <a:graphic>
          <a:graphicData uri="http://schemas.openxmlformats.org/drawingml/2006/table">
            <a:tbl>
              <a:tblPr/>
              <a:tblGrid>
                <a:gridCol w="396290">
                  <a:extLst>
                    <a:ext uri="{9D8B030D-6E8A-4147-A177-3AD203B41FA5}">
                      <a16:colId xmlns:a16="http://schemas.microsoft.com/office/drawing/2014/main" val="1679000075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49949255"/>
                    </a:ext>
                  </a:extLst>
                </a:gridCol>
                <a:gridCol w="855869">
                  <a:extLst>
                    <a:ext uri="{9D8B030D-6E8A-4147-A177-3AD203B41FA5}">
                      <a16:colId xmlns:a16="http://schemas.microsoft.com/office/drawing/2014/main" val="3183143169"/>
                    </a:ext>
                  </a:extLst>
                </a:gridCol>
                <a:gridCol w="1567156">
                  <a:extLst>
                    <a:ext uri="{9D8B030D-6E8A-4147-A177-3AD203B41FA5}">
                      <a16:colId xmlns:a16="http://schemas.microsoft.com/office/drawing/2014/main" val="1069874202"/>
                    </a:ext>
                  </a:extLst>
                </a:gridCol>
                <a:gridCol w="4993030">
                  <a:extLst>
                    <a:ext uri="{9D8B030D-6E8A-4147-A177-3AD203B41FA5}">
                      <a16:colId xmlns:a16="http://schemas.microsoft.com/office/drawing/2014/main" val="593691784"/>
                    </a:ext>
                  </a:extLst>
                </a:gridCol>
              </a:tblGrid>
              <a:tr h="318879">
                <a:tc gridSpan="2">
                  <a:txBody>
                    <a:bodyPr/>
                    <a:lstStyle/>
                    <a:p>
                      <a:pPr marL="0" marR="0" lvl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56374"/>
                  </a:ext>
                </a:extLst>
              </a:tr>
              <a:tr h="249643">
                <a:tc rowSpan="11">
                  <a:txBody>
                    <a:bodyPr/>
                    <a:lstStyle/>
                    <a:p>
                      <a:pPr marL="0" marR="0" lvl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S/W</a:t>
                      </a: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Web</a:t>
                      </a: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내 정보 관리</a:t>
                      </a: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정보 수정</a:t>
                      </a: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사용자의 패스워드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이름 등의 정보를 수정합니다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230752"/>
                  </a:ext>
                </a:extLst>
              </a:tr>
              <a:tr h="2496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회원 탈퇴</a:t>
                      </a: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사용자의 계정 정보를 삭제합니다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944328"/>
                  </a:ext>
                </a:extLst>
              </a:tr>
              <a:tr h="2496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로그</a:t>
                      </a: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도어락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 로그 출력</a:t>
                      </a: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사용자가 관리하는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도어락의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 로그를 출력합니다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27827"/>
                  </a:ext>
                </a:extLst>
              </a:tr>
              <a:tr h="2496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카테고리 관리</a:t>
                      </a: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카테고리 추가</a:t>
                      </a: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사용자는 자신이 가지고 있는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도어락들을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 카테고리화 합니다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148170"/>
                  </a:ext>
                </a:extLst>
              </a:tr>
              <a:tr h="2496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카테고리 삭제</a:t>
                      </a: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등록된 카테고리를 삭제합니다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684642"/>
                  </a:ext>
                </a:extLst>
              </a:tr>
              <a:tr h="2496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카테고리 수정</a:t>
                      </a: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등록된 카테고리를 수정합니다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802373"/>
                  </a:ext>
                </a:extLst>
              </a:tr>
              <a:tr h="2496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카테고리 목록 출력</a:t>
                      </a: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등록된 카테고리를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리스트화하여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 출력합니다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863573"/>
                  </a:ext>
                </a:extLst>
              </a:tr>
              <a:tr h="4762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카테고리 데이터 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  <a:p>
                      <a:pPr marL="0" marR="0" lvl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분석 출력</a:t>
                      </a: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등록된 카테고리에 해당 하는 데이터들을 분석하여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대쉬보드화하여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 출력합니다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423584"/>
                  </a:ext>
                </a:extLst>
              </a:tr>
              <a:tr h="2496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App</a:t>
                      </a: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NFC</a:t>
                      </a: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NDEF MESSAGE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전송</a:t>
                      </a: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도어락에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 보낼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NFC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신호를 암호화하여 전송합니다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416944"/>
                  </a:ext>
                </a:extLst>
              </a:tr>
              <a:tr h="4762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사용자 인증</a:t>
                      </a: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자동 로그인</a:t>
                      </a: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사용자의 계정 정보를 저장하여 다음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로그인시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 자동으로 로그인하게 합니다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58251"/>
                  </a:ext>
                </a:extLst>
              </a:tr>
              <a:tr h="4762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푸시 서비스</a:t>
                      </a: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Notification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출력</a:t>
                      </a: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사용자에게 메시지 전송 시 스마트폰의 </a:t>
                      </a: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637542"/>
                  </a:ext>
                </a:extLst>
              </a:tr>
              <a:tr h="249643">
                <a:tc rowSpan="5" gridSpan="2">
                  <a:txBody>
                    <a:bodyPr/>
                    <a:lstStyle/>
                    <a:p>
                      <a:pPr marL="0" marR="0" lvl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H/W</a:t>
                      </a: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도어락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도어락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 잠금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열림</a:t>
                      </a: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아두이노의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 디지털 신호를 받아서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도어락을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 열고 잠급니다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112569"/>
                  </a:ext>
                </a:extLst>
              </a:tr>
              <a:tr h="24964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WiFi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쉴드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HTTPS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통신</a:t>
                      </a: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HTTPS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프로토콜을 이용하여 서버와 데이터를 주고 받습니다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368535"/>
                  </a:ext>
                </a:extLst>
              </a:tr>
              <a:tr h="24964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NFC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쉴드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NDEF MESSAGE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수신</a:t>
                      </a: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스마트 폰이 보내는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NDEF MESSAGE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를 수신합니다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491724"/>
                  </a:ext>
                </a:extLst>
              </a:tr>
              <a:tr h="24964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RTC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모듈</a:t>
                      </a: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현재 시간 측정</a:t>
                      </a: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현재 시간을 측정하여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특정 이벤트의 발생 시간을 알려줍니다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108771"/>
                  </a:ext>
                </a:extLst>
              </a:tr>
              <a:tr h="4762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SD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카드 모듈</a:t>
                      </a: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로그 데이터 저장</a:t>
                      </a: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도어락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 사용 기록을 저장하고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해당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도어락의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 사용자 열쇠를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저정합니다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고딕" panose="02010504000101010101" pitchFamily="2" charset="-127"/>
                          <a:ea typeface="휴먼고딕" panose="02010504000101010101" pitchFamily="2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 panose="02010504000101010101" pitchFamily="2" charset="-127"/>
                        <a:ea typeface="휴먼고딕" panose="02010504000101010101" pitchFamily="2" charset="-127"/>
                      </a:endParaRPr>
                    </a:p>
                  </a:txBody>
                  <a:tcPr marL="33659" marR="33659" marT="9306" marB="9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2323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/>
            </a:pPr>
            <a:r>
              <a:rPr lang="en-US" altLang="ko-KR" sz="1700" b="1" i="0" spc="5" dirty="0">
                <a:solidFill>
                  <a:schemeClr val="bg1"/>
                </a:solidFill>
                <a:latin typeface="+mn-ea"/>
                <a:cs typeface="+mj-cs"/>
              </a:rPr>
              <a:t>| 5. </a:t>
            </a:r>
            <a:r>
              <a:rPr lang="ko-KR" altLang="en-US" sz="1700" b="1" spc="5" dirty="0">
                <a:solidFill>
                  <a:schemeClr val="bg1"/>
                </a:solidFill>
                <a:latin typeface="+mn-ea"/>
                <a:cs typeface="+mj-cs"/>
              </a:rPr>
              <a:t>기능</a:t>
            </a:r>
            <a:r>
              <a:rPr lang="ko-KR" altLang="en-US" sz="1700" b="1" i="0" spc="5" dirty="0">
                <a:solidFill>
                  <a:schemeClr val="bg1"/>
                </a:solidFill>
                <a:latin typeface="+mn-ea"/>
                <a:cs typeface="+mj-cs"/>
              </a:rPr>
              <a:t> 흐름도</a:t>
            </a:r>
            <a:r>
              <a:rPr lang="en-US" altLang="ko-KR" sz="1400" b="1" i="0" spc="5" dirty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400" b="1" spc="5" dirty="0">
                <a:solidFill>
                  <a:schemeClr val="bg1"/>
                </a:solidFill>
                <a:latin typeface="+mn-ea"/>
                <a:cs typeface="+mj-cs"/>
              </a:rPr>
              <a:t>열쇠 시스템</a:t>
            </a:r>
            <a:r>
              <a:rPr lang="en-US" altLang="ko-KR" sz="1400" b="1" i="0" spc="5" dirty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lang="ko-KR" altLang="en-US" sz="1700" b="0" i="0" spc="-39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67744" y="2331955"/>
            <a:ext cx="939681" cy="376965"/>
            <a:chOff x="1221833" y="2058731"/>
            <a:chExt cx="939681" cy="376965"/>
          </a:xfrm>
        </p:grpSpPr>
        <p:sp>
          <p:nvSpPr>
            <p:cNvPr id="2" name="TextBox 1"/>
            <p:cNvSpPr txBox="1"/>
            <p:nvPr/>
          </p:nvSpPr>
          <p:spPr>
            <a:xfrm>
              <a:off x="1382135" y="2204864"/>
              <a:ext cx="6190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MASTER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21833" y="2058731"/>
              <a:ext cx="9396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도어락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주인</a:t>
              </a: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743" y="868728"/>
            <a:ext cx="983367" cy="983364"/>
          </a:xfrm>
          <a:prstGeom prst="rect">
            <a:avLst/>
          </a:prstGeom>
        </p:spPr>
      </p:pic>
      <p:grpSp>
        <p:nvGrpSpPr>
          <p:cNvPr id="88" name="그룹 87"/>
          <p:cNvGrpSpPr/>
          <p:nvPr/>
        </p:nvGrpSpPr>
        <p:grpSpPr>
          <a:xfrm>
            <a:off x="4011938" y="2344346"/>
            <a:ext cx="1080745" cy="376965"/>
            <a:chOff x="1151302" y="2058731"/>
            <a:chExt cx="1080745" cy="376965"/>
          </a:xfrm>
        </p:grpSpPr>
        <p:sp>
          <p:nvSpPr>
            <p:cNvPr id="89" name="TextBox 88"/>
            <p:cNvSpPr txBox="1"/>
            <p:nvPr/>
          </p:nvSpPr>
          <p:spPr>
            <a:xfrm>
              <a:off x="1321221" y="2204864"/>
              <a:ext cx="7409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MANAGER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151302" y="2058731"/>
              <a:ext cx="10807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도어락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관리자</a:t>
              </a: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6030670" y="2325049"/>
            <a:ext cx="1080745" cy="376965"/>
            <a:chOff x="1151301" y="2058731"/>
            <a:chExt cx="1080745" cy="376965"/>
          </a:xfrm>
        </p:grpSpPr>
        <p:sp>
          <p:nvSpPr>
            <p:cNvPr id="92" name="TextBox 91"/>
            <p:cNvSpPr txBox="1"/>
            <p:nvPr/>
          </p:nvSpPr>
          <p:spPr>
            <a:xfrm>
              <a:off x="1365303" y="2204864"/>
              <a:ext cx="65274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MEMBER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1301" y="2058731"/>
              <a:ext cx="10807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도어락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사용자</a:t>
              </a:r>
            </a:p>
          </p:txBody>
        </p:sp>
      </p:grpSp>
      <p:pic>
        <p:nvPicPr>
          <p:cNvPr id="139" name="그림 138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3" t="24374" r="5838" b="38031"/>
          <a:stretch/>
        </p:blipFill>
        <p:spPr>
          <a:xfrm>
            <a:off x="2375756" y="2146069"/>
            <a:ext cx="602830" cy="257894"/>
          </a:xfrm>
          <a:prstGeom prst="rect">
            <a:avLst/>
          </a:prstGeom>
        </p:spPr>
      </p:pic>
      <p:pic>
        <p:nvPicPr>
          <p:cNvPr id="140" name="그림 13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2" t="8001" r="27774" b="20601"/>
          <a:stretch/>
        </p:blipFill>
        <p:spPr>
          <a:xfrm>
            <a:off x="2605163" y="1710030"/>
            <a:ext cx="294004" cy="467382"/>
          </a:xfrm>
          <a:prstGeom prst="rect">
            <a:avLst/>
          </a:prstGeom>
        </p:spPr>
      </p:pic>
      <p:pic>
        <p:nvPicPr>
          <p:cNvPr id="142" name="그림 141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3" t="24374" r="5838" b="38031"/>
          <a:stretch/>
        </p:blipFill>
        <p:spPr>
          <a:xfrm>
            <a:off x="4222225" y="2117768"/>
            <a:ext cx="602830" cy="257894"/>
          </a:xfrm>
          <a:prstGeom prst="rect">
            <a:avLst/>
          </a:prstGeom>
        </p:spPr>
      </p:pic>
      <p:pic>
        <p:nvPicPr>
          <p:cNvPr id="143" name="그림 142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3" t="24374" r="5838" b="38031"/>
          <a:stretch/>
        </p:blipFill>
        <p:spPr>
          <a:xfrm>
            <a:off x="6245540" y="2096852"/>
            <a:ext cx="602830" cy="257894"/>
          </a:xfrm>
          <a:prstGeom prst="rect">
            <a:avLst/>
          </a:prstGeom>
        </p:spPr>
      </p:pic>
      <p:grpSp>
        <p:nvGrpSpPr>
          <p:cNvPr id="160" name="그룹 159"/>
          <p:cNvGrpSpPr/>
          <p:nvPr/>
        </p:nvGrpSpPr>
        <p:grpSpPr>
          <a:xfrm>
            <a:off x="1861870" y="3801653"/>
            <a:ext cx="280110" cy="303138"/>
            <a:chOff x="319538" y="3466471"/>
            <a:chExt cx="454804" cy="492194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190" y="3588203"/>
              <a:ext cx="370462" cy="370462"/>
            </a:xfrm>
            <a:prstGeom prst="rect">
              <a:avLst/>
            </a:prstGeom>
          </p:spPr>
        </p:pic>
        <p:pic>
          <p:nvPicPr>
            <p:cNvPr id="162" name="그림 161"/>
            <p:cNvPicPr>
              <a:picLocks noChangeAspect="1"/>
            </p:cNvPicPr>
            <p:nvPr/>
          </p:nvPicPr>
          <p:blipFill rotWithShape="1">
            <a:blip r:embed="rId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83" t="24374" r="5838" b="38031"/>
            <a:stretch/>
          </p:blipFill>
          <p:spPr>
            <a:xfrm>
              <a:off x="319538" y="3466471"/>
              <a:ext cx="454804" cy="194568"/>
            </a:xfrm>
            <a:prstGeom prst="rect">
              <a:avLst/>
            </a:prstGeom>
          </p:spPr>
        </p:pic>
      </p:grpSp>
      <p:grpSp>
        <p:nvGrpSpPr>
          <p:cNvPr id="166" name="그룹 165"/>
          <p:cNvGrpSpPr/>
          <p:nvPr/>
        </p:nvGrpSpPr>
        <p:grpSpPr>
          <a:xfrm>
            <a:off x="1340805" y="2981551"/>
            <a:ext cx="454804" cy="447449"/>
            <a:chOff x="319538" y="3466471"/>
            <a:chExt cx="454804" cy="492194"/>
          </a:xfrm>
        </p:grpSpPr>
        <p:pic>
          <p:nvPicPr>
            <p:cNvPr id="167" name="그림 16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190" y="3588203"/>
              <a:ext cx="370462" cy="37046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 rotWithShape="1"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83" t="24374" r="5838" b="38031"/>
            <a:stretch/>
          </p:blipFill>
          <p:spPr>
            <a:xfrm>
              <a:off x="319538" y="3466471"/>
              <a:ext cx="454804" cy="194568"/>
            </a:xfrm>
            <a:prstGeom prst="rect">
              <a:avLst/>
            </a:prstGeom>
          </p:spPr>
        </p:pic>
      </p:grpSp>
      <p:grpSp>
        <p:nvGrpSpPr>
          <p:cNvPr id="169" name="그룹 168"/>
          <p:cNvGrpSpPr/>
          <p:nvPr/>
        </p:nvGrpSpPr>
        <p:grpSpPr>
          <a:xfrm>
            <a:off x="1542644" y="3801653"/>
            <a:ext cx="280110" cy="303138"/>
            <a:chOff x="319538" y="3466471"/>
            <a:chExt cx="454804" cy="492194"/>
          </a:xfrm>
        </p:grpSpPr>
        <p:pic>
          <p:nvPicPr>
            <p:cNvPr id="170" name="그림 16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190" y="3588203"/>
              <a:ext cx="370462" cy="370462"/>
            </a:xfrm>
            <a:prstGeom prst="rect">
              <a:avLst/>
            </a:prstGeom>
          </p:spPr>
        </p:pic>
        <p:pic>
          <p:nvPicPr>
            <p:cNvPr id="171" name="그림 170"/>
            <p:cNvPicPr>
              <a:picLocks noChangeAspect="1"/>
            </p:cNvPicPr>
            <p:nvPr/>
          </p:nvPicPr>
          <p:blipFill rotWithShape="1">
            <a:blip r:embed="rId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83" t="24374" r="5838" b="38031"/>
            <a:stretch/>
          </p:blipFill>
          <p:spPr>
            <a:xfrm>
              <a:off x="319538" y="3466471"/>
              <a:ext cx="454804" cy="194568"/>
            </a:xfrm>
            <a:prstGeom prst="rect">
              <a:avLst/>
            </a:prstGeom>
          </p:spPr>
        </p:pic>
      </p:grpSp>
      <p:grpSp>
        <p:nvGrpSpPr>
          <p:cNvPr id="172" name="그룹 171"/>
          <p:cNvGrpSpPr/>
          <p:nvPr/>
        </p:nvGrpSpPr>
        <p:grpSpPr>
          <a:xfrm>
            <a:off x="1243559" y="3801653"/>
            <a:ext cx="280110" cy="303138"/>
            <a:chOff x="319538" y="3466471"/>
            <a:chExt cx="454804" cy="492194"/>
          </a:xfrm>
        </p:grpSpPr>
        <p:pic>
          <p:nvPicPr>
            <p:cNvPr id="173" name="그림 17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190" y="3588203"/>
              <a:ext cx="370462" cy="370462"/>
            </a:xfrm>
            <a:prstGeom prst="rect">
              <a:avLst/>
            </a:prstGeom>
          </p:spPr>
        </p:pic>
        <p:pic>
          <p:nvPicPr>
            <p:cNvPr id="174" name="그림 173"/>
            <p:cNvPicPr>
              <a:picLocks noChangeAspect="1"/>
            </p:cNvPicPr>
            <p:nvPr/>
          </p:nvPicPr>
          <p:blipFill rotWithShape="1">
            <a:blip r:embed="rId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83" t="24374" r="5838" b="38031"/>
            <a:stretch/>
          </p:blipFill>
          <p:spPr>
            <a:xfrm>
              <a:off x="319538" y="3466471"/>
              <a:ext cx="454804" cy="194568"/>
            </a:xfrm>
            <a:prstGeom prst="rect">
              <a:avLst/>
            </a:prstGeom>
          </p:spPr>
        </p:pic>
      </p:grpSp>
      <p:grpSp>
        <p:nvGrpSpPr>
          <p:cNvPr id="175" name="그룹 174"/>
          <p:cNvGrpSpPr/>
          <p:nvPr/>
        </p:nvGrpSpPr>
        <p:grpSpPr>
          <a:xfrm>
            <a:off x="941176" y="3801653"/>
            <a:ext cx="280110" cy="303138"/>
            <a:chOff x="319538" y="3466471"/>
            <a:chExt cx="454804" cy="492194"/>
          </a:xfrm>
        </p:grpSpPr>
        <p:pic>
          <p:nvPicPr>
            <p:cNvPr id="176" name="그림 17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190" y="3588203"/>
              <a:ext cx="370462" cy="370462"/>
            </a:xfrm>
            <a:prstGeom prst="rect">
              <a:avLst/>
            </a:prstGeom>
          </p:spPr>
        </p:pic>
        <p:pic>
          <p:nvPicPr>
            <p:cNvPr id="177" name="그림 176"/>
            <p:cNvPicPr>
              <a:picLocks noChangeAspect="1"/>
            </p:cNvPicPr>
            <p:nvPr/>
          </p:nvPicPr>
          <p:blipFill rotWithShape="1">
            <a:blip r:embed="rId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83" t="24374" r="5838" b="38031"/>
            <a:stretch/>
          </p:blipFill>
          <p:spPr>
            <a:xfrm>
              <a:off x="319538" y="3466471"/>
              <a:ext cx="454804" cy="194568"/>
            </a:xfrm>
            <a:prstGeom prst="rect">
              <a:avLst/>
            </a:prstGeom>
          </p:spPr>
        </p:pic>
      </p:grpSp>
      <p:grpSp>
        <p:nvGrpSpPr>
          <p:cNvPr id="178" name="그룹 177"/>
          <p:cNvGrpSpPr/>
          <p:nvPr/>
        </p:nvGrpSpPr>
        <p:grpSpPr>
          <a:xfrm>
            <a:off x="611560" y="3801653"/>
            <a:ext cx="280110" cy="303138"/>
            <a:chOff x="319538" y="3466471"/>
            <a:chExt cx="454804" cy="492194"/>
          </a:xfrm>
        </p:grpSpPr>
        <p:pic>
          <p:nvPicPr>
            <p:cNvPr id="179" name="그림 17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190" y="3588203"/>
              <a:ext cx="370462" cy="370462"/>
            </a:xfrm>
            <a:prstGeom prst="rect">
              <a:avLst/>
            </a:prstGeom>
          </p:spPr>
        </p:pic>
        <p:pic>
          <p:nvPicPr>
            <p:cNvPr id="180" name="그림 179"/>
            <p:cNvPicPr>
              <a:picLocks noChangeAspect="1"/>
            </p:cNvPicPr>
            <p:nvPr/>
          </p:nvPicPr>
          <p:blipFill rotWithShape="1">
            <a:blip r:embed="rId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83" t="24374" r="5838" b="38031"/>
            <a:stretch/>
          </p:blipFill>
          <p:spPr>
            <a:xfrm>
              <a:off x="319538" y="3466471"/>
              <a:ext cx="454804" cy="194568"/>
            </a:xfrm>
            <a:prstGeom prst="rect">
              <a:avLst/>
            </a:prstGeom>
          </p:spPr>
        </p:pic>
      </p:grpSp>
      <p:cxnSp>
        <p:nvCxnSpPr>
          <p:cNvPr id="183" name="직선 연결선 182"/>
          <p:cNvCxnSpPr/>
          <p:nvPr/>
        </p:nvCxnSpPr>
        <p:spPr>
          <a:xfrm>
            <a:off x="2740760" y="2776785"/>
            <a:ext cx="1" cy="93730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>
            <a:off x="751615" y="3717032"/>
            <a:ext cx="199367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/>
          <p:nvPr/>
        </p:nvCxnSpPr>
        <p:spPr>
          <a:xfrm>
            <a:off x="644305" y="2816932"/>
            <a:ext cx="0" cy="1739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/>
          <p:nvPr/>
        </p:nvCxnSpPr>
        <p:spPr>
          <a:xfrm>
            <a:off x="1701472" y="3717032"/>
            <a:ext cx="0" cy="8462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/>
          <p:cNvCxnSpPr/>
          <p:nvPr/>
        </p:nvCxnSpPr>
        <p:spPr>
          <a:xfrm>
            <a:off x="1397533" y="3717032"/>
            <a:ext cx="0" cy="8462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/>
          <p:nvPr/>
        </p:nvCxnSpPr>
        <p:spPr>
          <a:xfrm>
            <a:off x="1081231" y="3717032"/>
            <a:ext cx="0" cy="8462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/>
          <p:nvPr/>
        </p:nvCxnSpPr>
        <p:spPr>
          <a:xfrm>
            <a:off x="754268" y="3717032"/>
            <a:ext cx="0" cy="8462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741722" y="2268954"/>
            <a:ext cx="14622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/>
              <a:t>도어락</a:t>
            </a:r>
            <a:r>
              <a:rPr lang="ko-KR" altLang="en-US" sz="900" dirty="0"/>
              <a:t> 주인</a:t>
            </a:r>
            <a:r>
              <a:rPr lang="en-US" altLang="ko-KR" sz="900" dirty="0"/>
              <a:t>(MASTER)</a:t>
            </a:r>
            <a:r>
              <a:rPr lang="ko-KR" altLang="en-US" sz="900" dirty="0"/>
              <a:t>은 </a:t>
            </a:r>
            <a:endParaRPr lang="en-US" altLang="ko-KR" sz="900" dirty="0"/>
          </a:p>
          <a:p>
            <a:pPr algn="ctr"/>
            <a:r>
              <a:rPr lang="ko-KR" altLang="en-US" sz="900" dirty="0"/>
              <a:t>두 종류의 권한을 </a:t>
            </a:r>
            <a:endParaRPr lang="en-US" altLang="ko-KR" sz="900" dirty="0"/>
          </a:p>
          <a:p>
            <a:pPr algn="ctr"/>
            <a:r>
              <a:rPr lang="ko-KR" altLang="en-US" sz="900" dirty="0"/>
              <a:t>부여할 수 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cxnSp>
        <p:nvCxnSpPr>
          <p:cNvPr id="202" name="직선 연결선 201"/>
          <p:cNvCxnSpPr/>
          <p:nvPr/>
        </p:nvCxnSpPr>
        <p:spPr>
          <a:xfrm flipH="1">
            <a:off x="2260620" y="2616853"/>
            <a:ext cx="192951" cy="20007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그림 205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3" t="24374" r="5838" b="38031"/>
          <a:stretch/>
        </p:blipFill>
        <p:spPr>
          <a:xfrm>
            <a:off x="6218330" y="1327085"/>
            <a:ext cx="456428" cy="195262"/>
          </a:xfrm>
          <a:prstGeom prst="rect">
            <a:avLst/>
          </a:prstGeom>
        </p:spPr>
      </p:pic>
      <p:pic>
        <p:nvPicPr>
          <p:cNvPr id="207" name="그림 20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2" t="8001" r="27774" b="20601"/>
          <a:stretch/>
        </p:blipFill>
        <p:spPr>
          <a:xfrm>
            <a:off x="6392854" y="1025330"/>
            <a:ext cx="222602" cy="353874"/>
          </a:xfrm>
          <a:prstGeom prst="rect">
            <a:avLst/>
          </a:prstGeom>
        </p:spPr>
      </p:pic>
      <p:sp>
        <p:nvSpPr>
          <p:cNvPr id="208" name="TextBox 207"/>
          <p:cNvSpPr txBox="1"/>
          <p:nvPr/>
        </p:nvSpPr>
        <p:spPr>
          <a:xfrm>
            <a:off x="6902032" y="615742"/>
            <a:ext cx="7425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/>
              <a:t>...</a:t>
            </a:r>
            <a:endParaRPr lang="ko-KR" altLang="en-US" sz="6600" dirty="0"/>
          </a:p>
        </p:txBody>
      </p:sp>
      <p:cxnSp>
        <p:nvCxnSpPr>
          <p:cNvPr id="211" name="직선 연결선 210"/>
          <p:cNvCxnSpPr/>
          <p:nvPr/>
        </p:nvCxnSpPr>
        <p:spPr>
          <a:xfrm flipH="1">
            <a:off x="4639734" y="1489557"/>
            <a:ext cx="1457525" cy="55091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4181857" y="3128800"/>
            <a:ext cx="165949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err="1"/>
              <a:t>도어락</a:t>
            </a:r>
            <a:r>
              <a:rPr lang="ko-KR" altLang="en-US" sz="900" dirty="0"/>
              <a:t> 관리자</a:t>
            </a:r>
            <a:r>
              <a:rPr lang="en-US" altLang="ko-KR" sz="900" dirty="0"/>
              <a:t>(MANAGER)</a:t>
            </a:r>
            <a:r>
              <a:rPr lang="ko-KR" altLang="en-US" sz="900" dirty="0"/>
              <a:t>는</a:t>
            </a:r>
            <a:endParaRPr lang="en-US" altLang="ko-KR" sz="900" dirty="0"/>
          </a:p>
          <a:p>
            <a:pPr algn="r"/>
            <a:r>
              <a:rPr lang="ko-KR" altLang="en-US" sz="900" dirty="0" err="1"/>
              <a:t>도어락</a:t>
            </a:r>
            <a:r>
              <a:rPr lang="ko-KR" altLang="en-US" sz="900" dirty="0"/>
              <a:t> 사용자</a:t>
            </a:r>
            <a:r>
              <a:rPr lang="en-US" altLang="ko-KR" sz="900" dirty="0"/>
              <a:t>(MEMBER)</a:t>
            </a:r>
          </a:p>
          <a:p>
            <a:pPr algn="r"/>
            <a:r>
              <a:rPr lang="ko-KR" altLang="en-US" sz="900" dirty="0"/>
              <a:t>권한만 줄 수 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pSp>
        <p:nvGrpSpPr>
          <p:cNvPr id="221" name="그룹 220"/>
          <p:cNvGrpSpPr/>
          <p:nvPr/>
        </p:nvGrpSpPr>
        <p:grpSpPr>
          <a:xfrm>
            <a:off x="4922931" y="3801653"/>
            <a:ext cx="280110" cy="303138"/>
            <a:chOff x="319538" y="3466471"/>
            <a:chExt cx="454804" cy="492194"/>
          </a:xfrm>
        </p:grpSpPr>
        <p:pic>
          <p:nvPicPr>
            <p:cNvPr id="222" name="그림 2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190" y="3588203"/>
              <a:ext cx="370462" cy="370462"/>
            </a:xfrm>
            <a:prstGeom prst="rect">
              <a:avLst/>
            </a:prstGeom>
          </p:spPr>
        </p:pic>
        <p:pic>
          <p:nvPicPr>
            <p:cNvPr id="223" name="그림 222"/>
            <p:cNvPicPr>
              <a:picLocks noChangeAspect="1"/>
            </p:cNvPicPr>
            <p:nvPr/>
          </p:nvPicPr>
          <p:blipFill rotWithShape="1">
            <a:blip r:embed="rId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83" t="24374" r="5838" b="38031"/>
            <a:stretch/>
          </p:blipFill>
          <p:spPr>
            <a:xfrm>
              <a:off x="319538" y="3466471"/>
              <a:ext cx="454804" cy="194568"/>
            </a:xfrm>
            <a:prstGeom prst="rect">
              <a:avLst/>
            </a:prstGeom>
          </p:spPr>
        </p:pic>
      </p:grpSp>
      <p:grpSp>
        <p:nvGrpSpPr>
          <p:cNvPr id="224" name="그룹 223"/>
          <p:cNvGrpSpPr/>
          <p:nvPr/>
        </p:nvGrpSpPr>
        <p:grpSpPr>
          <a:xfrm>
            <a:off x="4603705" y="3801653"/>
            <a:ext cx="280110" cy="303138"/>
            <a:chOff x="319538" y="3466471"/>
            <a:chExt cx="454804" cy="492194"/>
          </a:xfrm>
        </p:grpSpPr>
        <p:pic>
          <p:nvPicPr>
            <p:cNvPr id="225" name="그림 2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190" y="3588203"/>
              <a:ext cx="370462" cy="370462"/>
            </a:xfrm>
            <a:prstGeom prst="rect">
              <a:avLst/>
            </a:prstGeom>
          </p:spPr>
        </p:pic>
        <p:pic>
          <p:nvPicPr>
            <p:cNvPr id="226" name="그림 225"/>
            <p:cNvPicPr>
              <a:picLocks noChangeAspect="1"/>
            </p:cNvPicPr>
            <p:nvPr/>
          </p:nvPicPr>
          <p:blipFill rotWithShape="1">
            <a:blip r:embed="rId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83" t="24374" r="5838" b="38031"/>
            <a:stretch/>
          </p:blipFill>
          <p:spPr>
            <a:xfrm>
              <a:off x="319538" y="3466471"/>
              <a:ext cx="454804" cy="194568"/>
            </a:xfrm>
            <a:prstGeom prst="rect">
              <a:avLst/>
            </a:prstGeom>
          </p:spPr>
        </p:pic>
      </p:grpSp>
      <p:grpSp>
        <p:nvGrpSpPr>
          <p:cNvPr id="227" name="그룹 226"/>
          <p:cNvGrpSpPr/>
          <p:nvPr/>
        </p:nvGrpSpPr>
        <p:grpSpPr>
          <a:xfrm>
            <a:off x="4304620" y="3801653"/>
            <a:ext cx="280110" cy="303138"/>
            <a:chOff x="319538" y="3466471"/>
            <a:chExt cx="454804" cy="492194"/>
          </a:xfrm>
        </p:grpSpPr>
        <p:pic>
          <p:nvPicPr>
            <p:cNvPr id="228" name="그림 2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190" y="3588203"/>
              <a:ext cx="370462" cy="370462"/>
            </a:xfrm>
            <a:prstGeom prst="rect">
              <a:avLst/>
            </a:prstGeom>
          </p:spPr>
        </p:pic>
        <p:pic>
          <p:nvPicPr>
            <p:cNvPr id="229" name="그림 228"/>
            <p:cNvPicPr>
              <a:picLocks noChangeAspect="1"/>
            </p:cNvPicPr>
            <p:nvPr/>
          </p:nvPicPr>
          <p:blipFill rotWithShape="1">
            <a:blip r:embed="rId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83" t="24374" r="5838" b="38031"/>
            <a:stretch/>
          </p:blipFill>
          <p:spPr>
            <a:xfrm>
              <a:off x="319538" y="3466471"/>
              <a:ext cx="454804" cy="194568"/>
            </a:xfrm>
            <a:prstGeom prst="rect">
              <a:avLst/>
            </a:prstGeom>
          </p:spPr>
        </p:pic>
      </p:grpSp>
      <p:grpSp>
        <p:nvGrpSpPr>
          <p:cNvPr id="230" name="그룹 229"/>
          <p:cNvGrpSpPr/>
          <p:nvPr/>
        </p:nvGrpSpPr>
        <p:grpSpPr>
          <a:xfrm>
            <a:off x="4002237" y="3801653"/>
            <a:ext cx="280110" cy="303138"/>
            <a:chOff x="319538" y="3466471"/>
            <a:chExt cx="454804" cy="492194"/>
          </a:xfrm>
        </p:grpSpPr>
        <p:pic>
          <p:nvPicPr>
            <p:cNvPr id="231" name="그림 2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190" y="3588203"/>
              <a:ext cx="370462" cy="370462"/>
            </a:xfrm>
            <a:prstGeom prst="rect">
              <a:avLst/>
            </a:prstGeom>
          </p:spPr>
        </p:pic>
        <p:pic>
          <p:nvPicPr>
            <p:cNvPr id="232" name="그림 231"/>
            <p:cNvPicPr>
              <a:picLocks noChangeAspect="1"/>
            </p:cNvPicPr>
            <p:nvPr/>
          </p:nvPicPr>
          <p:blipFill rotWithShape="1">
            <a:blip r:embed="rId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83" t="24374" r="5838" b="38031"/>
            <a:stretch/>
          </p:blipFill>
          <p:spPr>
            <a:xfrm>
              <a:off x="319538" y="3466471"/>
              <a:ext cx="454804" cy="194568"/>
            </a:xfrm>
            <a:prstGeom prst="rect">
              <a:avLst/>
            </a:prstGeom>
          </p:spPr>
        </p:pic>
      </p:grpSp>
      <p:grpSp>
        <p:nvGrpSpPr>
          <p:cNvPr id="233" name="그룹 232"/>
          <p:cNvGrpSpPr/>
          <p:nvPr/>
        </p:nvGrpSpPr>
        <p:grpSpPr>
          <a:xfrm>
            <a:off x="3672621" y="3801653"/>
            <a:ext cx="280110" cy="303138"/>
            <a:chOff x="319538" y="3466471"/>
            <a:chExt cx="454804" cy="492194"/>
          </a:xfrm>
        </p:grpSpPr>
        <p:pic>
          <p:nvPicPr>
            <p:cNvPr id="234" name="그림 2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190" y="3588203"/>
              <a:ext cx="370462" cy="370462"/>
            </a:xfrm>
            <a:prstGeom prst="rect">
              <a:avLst/>
            </a:prstGeom>
          </p:spPr>
        </p:pic>
        <p:pic>
          <p:nvPicPr>
            <p:cNvPr id="235" name="그림 234"/>
            <p:cNvPicPr>
              <a:picLocks noChangeAspect="1"/>
            </p:cNvPicPr>
            <p:nvPr/>
          </p:nvPicPr>
          <p:blipFill rotWithShape="1">
            <a:blip r:embed="rId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83" t="24374" r="5838" b="38031"/>
            <a:stretch/>
          </p:blipFill>
          <p:spPr>
            <a:xfrm>
              <a:off x="319538" y="3466471"/>
              <a:ext cx="454804" cy="194568"/>
            </a:xfrm>
            <a:prstGeom prst="rect">
              <a:avLst/>
            </a:prstGeom>
          </p:spPr>
        </p:pic>
      </p:grpSp>
      <p:grpSp>
        <p:nvGrpSpPr>
          <p:cNvPr id="241" name="그룹 240"/>
          <p:cNvGrpSpPr/>
          <p:nvPr/>
        </p:nvGrpSpPr>
        <p:grpSpPr>
          <a:xfrm>
            <a:off x="840391" y="2981551"/>
            <a:ext cx="454804" cy="447449"/>
            <a:chOff x="319538" y="3466471"/>
            <a:chExt cx="454804" cy="492194"/>
          </a:xfrm>
        </p:grpSpPr>
        <p:pic>
          <p:nvPicPr>
            <p:cNvPr id="242" name="그림 2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190" y="3588203"/>
              <a:ext cx="370462" cy="370462"/>
            </a:xfrm>
            <a:prstGeom prst="rect">
              <a:avLst/>
            </a:prstGeom>
          </p:spPr>
        </p:pic>
        <p:pic>
          <p:nvPicPr>
            <p:cNvPr id="243" name="그림 242"/>
            <p:cNvPicPr>
              <a:picLocks noChangeAspect="1"/>
            </p:cNvPicPr>
            <p:nvPr/>
          </p:nvPicPr>
          <p:blipFill rotWithShape="1"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83" t="24374" r="5838" b="38031"/>
            <a:stretch/>
          </p:blipFill>
          <p:spPr>
            <a:xfrm>
              <a:off x="319538" y="3466471"/>
              <a:ext cx="454804" cy="194568"/>
            </a:xfrm>
            <a:prstGeom prst="rect">
              <a:avLst/>
            </a:prstGeom>
          </p:spPr>
        </p:pic>
      </p:grpSp>
      <p:grpSp>
        <p:nvGrpSpPr>
          <p:cNvPr id="244" name="그룹 243"/>
          <p:cNvGrpSpPr/>
          <p:nvPr/>
        </p:nvGrpSpPr>
        <p:grpSpPr>
          <a:xfrm>
            <a:off x="367899" y="2981551"/>
            <a:ext cx="454804" cy="447449"/>
            <a:chOff x="319538" y="3466471"/>
            <a:chExt cx="454804" cy="492194"/>
          </a:xfrm>
        </p:grpSpPr>
        <p:pic>
          <p:nvPicPr>
            <p:cNvPr id="245" name="그림 24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190" y="3588203"/>
              <a:ext cx="370462" cy="370462"/>
            </a:xfrm>
            <a:prstGeom prst="rect">
              <a:avLst/>
            </a:prstGeom>
          </p:spPr>
        </p:pic>
        <p:pic>
          <p:nvPicPr>
            <p:cNvPr id="246" name="그림 245"/>
            <p:cNvPicPr>
              <a:picLocks noChangeAspect="1"/>
            </p:cNvPicPr>
            <p:nvPr/>
          </p:nvPicPr>
          <p:blipFill rotWithShape="1"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83" t="24374" r="5838" b="38031"/>
            <a:stretch/>
          </p:blipFill>
          <p:spPr>
            <a:xfrm>
              <a:off x="319538" y="3466471"/>
              <a:ext cx="454804" cy="194568"/>
            </a:xfrm>
            <a:prstGeom prst="rect">
              <a:avLst/>
            </a:prstGeom>
          </p:spPr>
        </p:pic>
      </p:grpSp>
      <p:cxnSp>
        <p:nvCxnSpPr>
          <p:cNvPr id="251" name="직선 연결선 250"/>
          <p:cNvCxnSpPr/>
          <p:nvPr/>
        </p:nvCxnSpPr>
        <p:spPr>
          <a:xfrm>
            <a:off x="1084274" y="2816932"/>
            <a:ext cx="0" cy="15486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>
            <a:off x="1591536" y="2816932"/>
            <a:ext cx="0" cy="19296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" name="그림 2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436" y="1949833"/>
            <a:ext cx="584932" cy="584930"/>
          </a:xfrm>
          <a:prstGeom prst="rect">
            <a:avLst/>
          </a:prstGeom>
        </p:spPr>
      </p:pic>
      <p:pic>
        <p:nvPicPr>
          <p:cNvPr id="257" name="그림 256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3" t="24374" r="5838" b="38031"/>
          <a:stretch/>
        </p:blipFill>
        <p:spPr>
          <a:xfrm>
            <a:off x="8052841" y="2538586"/>
            <a:ext cx="602830" cy="257894"/>
          </a:xfrm>
          <a:prstGeom prst="rect">
            <a:avLst/>
          </a:prstGeom>
        </p:spPr>
      </p:pic>
      <p:cxnSp>
        <p:nvCxnSpPr>
          <p:cNvPr id="258" name="직선 연결선 257"/>
          <p:cNvCxnSpPr/>
          <p:nvPr/>
        </p:nvCxnSpPr>
        <p:spPr>
          <a:xfrm>
            <a:off x="6705739" y="1486987"/>
            <a:ext cx="1419310" cy="53712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화살표: 위쪽 261"/>
          <p:cNvSpPr/>
          <p:nvPr/>
        </p:nvSpPr>
        <p:spPr>
          <a:xfrm>
            <a:off x="8057030" y="2910729"/>
            <a:ext cx="582686" cy="704288"/>
          </a:xfrm>
          <a:prstGeom prst="upArrow">
            <a:avLst>
              <a:gd name="adj1" fmla="val 32530"/>
              <a:gd name="adj2" fmla="val 61436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TextBox 262"/>
          <p:cNvSpPr txBox="1"/>
          <p:nvPr/>
        </p:nvSpPr>
        <p:spPr>
          <a:xfrm>
            <a:off x="6406424" y="3198167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/>
              <a:t>도어락</a:t>
            </a:r>
            <a:r>
              <a:rPr lang="ko-KR" altLang="en-US" sz="800" dirty="0"/>
              <a:t> 주인</a:t>
            </a:r>
            <a:r>
              <a:rPr lang="en-US" altLang="ko-KR" sz="800" dirty="0"/>
              <a:t>(MASTER)</a:t>
            </a:r>
            <a:r>
              <a:rPr lang="ko-KR" altLang="en-US" sz="800" dirty="0"/>
              <a:t>와</a:t>
            </a:r>
            <a:endParaRPr lang="en-US" altLang="ko-KR" sz="800" dirty="0"/>
          </a:p>
          <a:p>
            <a:pPr algn="ctr"/>
            <a:r>
              <a:rPr lang="ko-KR" altLang="en-US" sz="800" dirty="0" err="1"/>
              <a:t>도어락</a:t>
            </a:r>
            <a:r>
              <a:rPr lang="ko-KR" altLang="en-US" sz="800" dirty="0"/>
              <a:t> 관리자는 사용자의</a:t>
            </a:r>
            <a:endParaRPr lang="en-US" altLang="ko-KR" sz="800" dirty="0"/>
          </a:p>
          <a:p>
            <a:pPr algn="ctr"/>
            <a:r>
              <a:rPr lang="ko-KR" altLang="en-US" sz="800" dirty="0"/>
              <a:t>열쇠를 회수 할 수 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pic>
        <p:nvPicPr>
          <p:cNvPr id="265" name="그림 2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197" y="3876627"/>
            <a:ext cx="228164" cy="228164"/>
          </a:xfrm>
          <a:prstGeom prst="rect">
            <a:avLst/>
          </a:prstGeom>
        </p:spPr>
      </p:pic>
      <p:pic>
        <p:nvPicPr>
          <p:cNvPr id="266" name="그림 265"/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3" t="24374" r="5838" b="38031"/>
          <a:stretch/>
        </p:blipFill>
        <p:spPr>
          <a:xfrm>
            <a:off x="8221591" y="2787753"/>
            <a:ext cx="280110" cy="119833"/>
          </a:xfrm>
          <a:prstGeom prst="rect">
            <a:avLst/>
          </a:prstGeom>
        </p:spPr>
      </p:pic>
      <p:pic>
        <p:nvPicPr>
          <p:cNvPr id="268" name="그림 2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971" y="3876627"/>
            <a:ext cx="228164" cy="228164"/>
          </a:xfrm>
          <a:prstGeom prst="rect">
            <a:avLst/>
          </a:prstGeom>
        </p:spPr>
      </p:pic>
      <p:pic>
        <p:nvPicPr>
          <p:cNvPr id="269" name="그림 268"/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3" t="24374" r="5838" b="38031"/>
          <a:stretch/>
        </p:blipFill>
        <p:spPr>
          <a:xfrm>
            <a:off x="8220028" y="2954806"/>
            <a:ext cx="280110" cy="119833"/>
          </a:xfrm>
          <a:prstGeom prst="rect">
            <a:avLst/>
          </a:prstGeom>
        </p:spPr>
      </p:pic>
      <p:pic>
        <p:nvPicPr>
          <p:cNvPr id="271" name="그림 2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886" y="3876627"/>
            <a:ext cx="228164" cy="228164"/>
          </a:xfrm>
          <a:prstGeom prst="rect">
            <a:avLst/>
          </a:prstGeom>
        </p:spPr>
      </p:pic>
      <p:pic>
        <p:nvPicPr>
          <p:cNvPr id="272" name="그림 271"/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3" t="24374" r="5838" b="38031"/>
          <a:stretch/>
        </p:blipFill>
        <p:spPr>
          <a:xfrm>
            <a:off x="8211526" y="3634669"/>
            <a:ext cx="280110" cy="119833"/>
          </a:xfrm>
          <a:prstGeom prst="rect">
            <a:avLst/>
          </a:prstGeom>
        </p:spPr>
      </p:pic>
      <p:pic>
        <p:nvPicPr>
          <p:cNvPr id="274" name="그림 27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503" y="3876627"/>
            <a:ext cx="228164" cy="228164"/>
          </a:xfrm>
          <a:prstGeom prst="rect">
            <a:avLst/>
          </a:prstGeom>
        </p:spPr>
      </p:pic>
      <p:pic>
        <p:nvPicPr>
          <p:cNvPr id="275" name="그림 274"/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3" t="24374" r="5838" b="38031"/>
          <a:stretch/>
        </p:blipFill>
        <p:spPr>
          <a:xfrm>
            <a:off x="8204577" y="3186918"/>
            <a:ext cx="280110" cy="119833"/>
          </a:xfrm>
          <a:prstGeom prst="rect">
            <a:avLst/>
          </a:prstGeom>
        </p:spPr>
      </p:pic>
      <p:pic>
        <p:nvPicPr>
          <p:cNvPr id="277" name="그림 2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887" y="3876627"/>
            <a:ext cx="228164" cy="228164"/>
          </a:xfrm>
          <a:prstGeom prst="rect">
            <a:avLst/>
          </a:prstGeom>
        </p:spPr>
      </p:pic>
      <p:pic>
        <p:nvPicPr>
          <p:cNvPr id="278" name="그림 277"/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3" t="24374" r="5838" b="38031"/>
          <a:stretch/>
        </p:blipFill>
        <p:spPr>
          <a:xfrm>
            <a:off x="8208318" y="3373812"/>
            <a:ext cx="280110" cy="119833"/>
          </a:xfrm>
          <a:prstGeom prst="rect">
            <a:avLst/>
          </a:prstGeom>
        </p:spPr>
      </p:pic>
      <p:cxnSp>
        <p:nvCxnSpPr>
          <p:cNvPr id="144" name="직선 연결선 143"/>
          <p:cNvCxnSpPr/>
          <p:nvPr/>
        </p:nvCxnSpPr>
        <p:spPr>
          <a:xfrm>
            <a:off x="636478" y="2816932"/>
            <a:ext cx="162414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화살표: 위쪽 156"/>
          <p:cNvSpPr/>
          <p:nvPr/>
        </p:nvSpPr>
        <p:spPr>
          <a:xfrm rot="10800000">
            <a:off x="3833216" y="3014722"/>
            <a:ext cx="402844" cy="597476"/>
          </a:xfrm>
          <a:prstGeom prst="upArrow">
            <a:avLst>
              <a:gd name="adj1" fmla="val 32530"/>
              <a:gd name="adj2" fmla="val 61436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 flipH="1">
            <a:off x="3330652" y="1325441"/>
            <a:ext cx="2210" cy="282428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 flipH="1">
            <a:off x="5964698" y="1325441"/>
            <a:ext cx="2210" cy="282428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화살표: 위쪽 163"/>
          <p:cNvSpPr/>
          <p:nvPr/>
        </p:nvSpPr>
        <p:spPr>
          <a:xfrm rot="5907710">
            <a:off x="7256407" y="2055075"/>
            <a:ext cx="400968" cy="484646"/>
          </a:xfrm>
          <a:prstGeom prst="upArrow">
            <a:avLst>
              <a:gd name="adj1" fmla="val 32530"/>
              <a:gd name="adj2" fmla="val 61436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5" name="그림 184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3" t="24374" r="5838" b="38031"/>
          <a:stretch/>
        </p:blipFill>
        <p:spPr>
          <a:xfrm>
            <a:off x="8180284" y="845462"/>
            <a:ext cx="304008" cy="130056"/>
          </a:xfrm>
          <a:prstGeom prst="rect">
            <a:avLst/>
          </a:prstGeom>
        </p:spPr>
      </p:pic>
      <p:pic>
        <p:nvPicPr>
          <p:cNvPr id="186" name="그림 18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2" t="8001" r="27774" b="20601"/>
          <a:stretch/>
        </p:blipFill>
        <p:spPr>
          <a:xfrm>
            <a:off x="8302383" y="655603"/>
            <a:ext cx="148266" cy="235700"/>
          </a:xfrm>
          <a:prstGeom prst="rect">
            <a:avLst/>
          </a:prstGeom>
        </p:spPr>
      </p:pic>
      <p:pic>
        <p:nvPicPr>
          <p:cNvPr id="187" name="그림 186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3" t="24374" r="5838" b="38031"/>
          <a:stretch/>
        </p:blipFill>
        <p:spPr>
          <a:xfrm>
            <a:off x="8177525" y="1022960"/>
            <a:ext cx="309183" cy="132270"/>
          </a:xfrm>
          <a:prstGeom prst="rect">
            <a:avLst/>
          </a:prstGeom>
        </p:spPr>
      </p:pic>
      <p:pic>
        <p:nvPicPr>
          <p:cNvPr id="188" name="그림 187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3" t="24374" r="5838" b="38031"/>
          <a:stretch/>
        </p:blipFill>
        <p:spPr>
          <a:xfrm>
            <a:off x="8176566" y="1209452"/>
            <a:ext cx="309917" cy="132584"/>
          </a:xfrm>
          <a:prstGeom prst="rect">
            <a:avLst/>
          </a:prstGeom>
        </p:spPr>
      </p:pic>
      <p:sp>
        <p:nvSpPr>
          <p:cNvPr id="190" name="TextBox 189"/>
          <p:cNvSpPr txBox="1"/>
          <p:nvPr/>
        </p:nvSpPr>
        <p:spPr>
          <a:xfrm>
            <a:off x="8472287" y="726933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마스터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MASTER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8442326" y="944724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MANAGER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8412173" y="1155931"/>
            <a:ext cx="596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일반 사용자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MEMBER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3990751" y="689714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서비스 이용자</a:t>
            </a:r>
          </a:p>
        </p:txBody>
      </p:sp>
    </p:spTree>
    <p:extLst>
      <p:ext uri="{BB962C8B-B14F-4D97-AF65-F5344CB8AC3E}">
        <p14:creationId xmlns:p14="http://schemas.microsoft.com/office/powerpoint/2010/main" val="368469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/>
            </a:pPr>
            <a:r>
              <a:rPr lang="en-US" altLang="ko-KR" sz="1700" b="1" i="0" spc="5" dirty="0">
                <a:solidFill>
                  <a:schemeClr val="bg1"/>
                </a:solidFill>
                <a:latin typeface="+mn-ea"/>
                <a:cs typeface="+mj-cs"/>
              </a:rPr>
              <a:t>| 5. </a:t>
            </a:r>
            <a:r>
              <a:rPr lang="ko-KR" altLang="en-US" sz="1700" b="1" spc="5" dirty="0">
                <a:solidFill>
                  <a:schemeClr val="bg1"/>
                </a:solidFill>
                <a:latin typeface="+mn-ea"/>
                <a:cs typeface="+mj-cs"/>
              </a:rPr>
              <a:t>기능</a:t>
            </a:r>
            <a:r>
              <a:rPr lang="ko-KR" altLang="en-US" sz="1700" b="1" i="0" spc="5" dirty="0">
                <a:solidFill>
                  <a:schemeClr val="bg1"/>
                </a:solidFill>
                <a:latin typeface="+mn-ea"/>
                <a:cs typeface="+mj-cs"/>
              </a:rPr>
              <a:t> 흐름도</a:t>
            </a:r>
            <a:r>
              <a:rPr lang="en-US" altLang="ko-KR" sz="1700" b="1" i="0" spc="5" dirty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700" b="1" i="0" spc="5" dirty="0">
                <a:solidFill>
                  <a:schemeClr val="bg1"/>
                </a:solidFill>
                <a:latin typeface="+mn-ea"/>
                <a:cs typeface="+mj-cs"/>
              </a:rPr>
              <a:t>전체 로직</a:t>
            </a:r>
            <a:r>
              <a:rPr lang="en-US" altLang="ko-KR" sz="1700" b="1" i="0" spc="5" dirty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lang="ko-KR" altLang="en-US" sz="1700" b="0" i="0" spc="-39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1" y="1294743"/>
            <a:ext cx="8833298" cy="5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07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2817</TotalTime>
  <Words>2512</Words>
  <Application>Microsoft Office PowerPoint</Application>
  <PresentationFormat>화면 슬라이드 쇼(4:3)</PresentationFormat>
  <Paragraphs>602</Paragraphs>
  <Slides>24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Wingdings</vt:lpstr>
      <vt:lpstr>휴먼고딕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이낙선</dc:creator>
  <cp:keywords/>
  <dc:description/>
  <cp:lastModifiedBy>ChoYongJin</cp:lastModifiedBy>
  <cp:revision>1096</cp:revision>
  <dcterms:created xsi:type="dcterms:W3CDTF">2014-04-16T00:55:54Z</dcterms:created>
  <dcterms:modified xsi:type="dcterms:W3CDTF">2016-09-26T04:48:10Z</dcterms:modified>
  <cp:category/>
</cp:coreProperties>
</file>