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7/15/2019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7/15/2019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7/15/2019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7/15/2019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7/15/2019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7/15/2019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7/15/2019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7/15/2019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7/15/2019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7/15/2019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7/15/2019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7/15/2019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7/15/2019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7/15/2019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7/15/2019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7/15/2019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7/15/2019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7/15/2019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List_of_neighborhoods_in_Chicago"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3145833"/>
            <a:ext cx="8144134" cy="1373070"/>
          </a:xfrm>
        </p:spPr>
        <p:txBody>
          <a:bodyPr/>
          <a:lstStyle/>
          <a:p>
            <a:r>
              <a:rPr lang="en-US" sz="2800" b="1" dirty="0"/>
              <a:t>Predicting the best neighborhood in Chicago, United States </a:t>
            </a:r>
            <a:r>
              <a:rPr lang="en-US" sz="2800" b="1" dirty="0" smtClean="0"/>
              <a:t> - to </a:t>
            </a:r>
            <a:r>
              <a:rPr lang="en-US" sz="2800" b="1" dirty="0"/>
              <a:t>start an Indian Restaurant</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smtClean="0"/>
              <a:t>Leeja Bijoy</a:t>
            </a:r>
          </a:p>
          <a:p>
            <a:r>
              <a:rPr lang="en-US" dirty="0" smtClean="0"/>
              <a:t>July 2019</a:t>
            </a:r>
            <a:endParaRPr lang="en-US" dirty="0"/>
          </a:p>
        </p:txBody>
      </p:sp>
    </p:spTree>
    <p:extLst>
      <p:ext uri="{BB962C8B-B14F-4D97-AF65-F5344CB8AC3E}">
        <p14:creationId xmlns:p14="http://schemas.microsoft.com/office/powerpoint/2010/main" val="2151590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367" y="753228"/>
            <a:ext cx="9907816" cy="1080938"/>
          </a:xfrm>
        </p:spPr>
        <p:txBody>
          <a:bodyPr/>
          <a:lstStyle/>
          <a:p>
            <a:r>
              <a:rPr lang="en-US" dirty="0" smtClean="0"/>
              <a:t>Data Exploration – Unique Categories</a:t>
            </a:r>
            <a:endParaRPr lang="en-US" sz="2800" dirty="0"/>
          </a:p>
        </p:txBody>
      </p:sp>
      <p:sp>
        <p:nvSpPr>
          <p:cNvPr id="3" name="TextBox 2"/>
          <p:cNvSpPr txBox="1"/>
          <p:nvPr/>
        </p:nvSpPr>
        <p:spPr>
          <a:xfrm>
            <a:off x="231821" y="2021982"/>
            <a:ext cx="11462196" cy="882678"/>
          </a:xfrm>
          <a:prstGeom prst="rect">
            <a:avLst/>
          </a:prstGeom>
          <a:noFill/>
        </p:spPr>
        <p:txBody>
          <a:bodyPr wrap="square" rtlCol="0">
            <a:spAutoFit/>
          </a:bodyPr>
          <a:lstStyle/>
          <a:p>
            <a:pPr marL="800100" indent="-342900">
              <a:lnSpc>
                <a:spcPct val="107000"/>
              </a:lnSpc>
              <a:spcAft>
                <a:spcPts val="800"/>
              </a:spcAft>
              <a:buFont typeface="Arial" panose="020B0604020202020204" pitchFamily="34" charset="0"/>
              <a:buChar char="•"/>
            </a:pPr>
            <a:r>
              <a:rPr lang="en-US" sz="2400" dirty="0" smtClean="0"/>
              <a:t>Data is checked for </a:t>
            </a:r>
            <a:r>
              <a:rPr lang="en-US" sz="2400" dirty="0"/>
              <a:t>how many unique categories can be returned for the venues</a:t>
            </a:r>
          </a:p>
        </p:txBody>
      </p:sp>
      <p:pic>
        <p:nvPicPr>
          <p:cNvPr id="5" name="Picture 4"/>
          <p:cNvPicPr>
            <a:picLocks noChangeAspect="1"/>
          </p:cNvPicPr>
          <p:nvPr/>
        </p:nvPicPr>
        <p:blipFill>
          <a:blip r:embed="rId2"/>
          <a:stretch>
            <a:fillRect/>
          </a:stretch>
        </p:blipFill>
        <p:spPr>
          <a:xfrm>
            <a:off x="2176530" y="2843324"/>
            <a:ext cx="7096259" cy="3687677"/>
          </a:xfrm>
          <a:prstGeom prst="rect">
            <a:avLst/>
          </a:prstGeom>
        </p:spPr>
      </p:pic>
    </p:spTree>
    <p:extLst>
      <p:ext uri="{BB962C8B-B14F-4D97-AF65-F5344CB8AC3E}">
        <p14:creationId xmlns:p14="http://schemas.microsoft.com/office/powerpoint/2010/main" val="2615880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367" y="753228"/>
            <a:ext cx="9907816" cy="1080938"/>
          </a:xfrm>
        </p:spPr>
        <p:txBody>
          <a:bodyPr/>
          <a:lstStyle/>
          <a:p>
            <a:r>
              <a:rPr lang="en-US" dirty="0" smtClean="0"/>
              <a:t>Clustering Data </a:t>
            </a:r>
            <a:endParaRPr lang="en-US" sz="2800" dirty="0"/>
          </a:p>
        </p:txBody>
      </p:sp>
      <p:sp>
        <p:nvSpPr>
          <p:cNvPr id="7" name="Rectangle 3"/>
          <p:cNvSpPr>
            <a:spLocks noChangeArrowheads="1"/>
          </p:cNvSpPr>
          <p:nvPr/>
        </p:nvSpPr>
        <p:spPr bwMode="auto">
          <a:xfrm>
            <a:off x="278297" y="2234011"/>
            <a:ext cx="10746018" cy="3664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800100" marR="0" lvl="0" indent="-342900" fontAlgn="base">
              <a:lnSpc>
                <a:spcPct val="107000"/>
              </a:lnSpc>
              <a:spcBef>
                <a:spcPct val="0"/>
              </a:spcBef>
              <a:spcAft>
                <a:spcPts val="800"/>
              </a:spcAft>
              <a:buClrTx/>
              <a:buSzTx/>
              <a:buFont typeface="Arial" panose="020B0604020202020204" pitchFamily="34" charset="0"/>
              <a:buChar char="•"/>
              <a:tabLst/>
            </a:pPr>
            <a:r>
              <a:rPr lang="en-US" altLang="en-US" sz="2400" dirty="0" smtClean="0"/>
              <a:t>The </a:t>
            </a:r>
            <a:r>
              <a:rPr lang="en-US" altLang="en-US" sz="2400" dirty="0" err="1"/>
              <a:t>neighbourhoods</a:t>
            </a:r>
            <a:r>
              <a:rPr lang="en-US" altLang="en-US" sz="2400" dirty="0"/>
              <a:t> in Chicago will be clustered based on the processed data obtained </a:t>
            </a:r>
            <a:r>
              <a:rPr lang="en-US" altLang="en-US" sz="2400" dirty="0" smtClean="0"/>
              <a:t>above</a:t>
            </a:r>
            <a:endParaRPr lang="en-US" altLang="en-US" sz="2400" dirty="0"/>
          </a:p>
          <a:p>
            <a:pPr marL="800100" marR="0" lvl="0" indent="-342900" fontAlgn="base">
              <a:lnSpc>
                <a:spcPct val="107000"/>
              </a:lnSpc>
              <a:spcBef>
                <a:spcPct val="0"/>
              </a:spcBef>
              <a:spcAft>
                <a:spcPts val="800"/>
              </a:spcAft>
              <a:buClrTx/>
              <a:buSzTx/>
              <a:buFont typeface="Arial" panose="020B0604020202020204" pitchFamily="34" charset="0"/>
              <a:buChar char="•"/>
              <a:tabLst/>
            </a:pPr>
            <a:r>
              <a:rPr lang="en-US" altLang="en-US" sz="2400" dirty="0"/>
              <a:t>Using the </a:t>
            </a:r>
            <a:r>
              <a:rPr lang="en-US" altLang="en-US" sz="2400" dirty="0" err="1"/>
              <a:t>geopy</a:t>
            </a:r>
            <a:r>
              <a:rPr lang="en-US" altLang="en-US" sz="2400" dirty="0"/>
              <a:t> library, the latitude and longitude values of Chicago is </a:t>
            </a:r>
            <a:r>
              <a:rPr lang="en-US" altLang="en-US" sz="2400" dirty="0" smtClean="0"/>
              <a:t>obtained</a:t>
            </a:r>
          </a:p>
          <a:p>
            <a:pPr marL="800100" marR="0" lvl="0" indent="-342900" fontAlgn="base">
              <a:lnSpc>
                <a:spcPct val="107000"/>
              </a:lnSpc>
              <a:spcBef>
                <a:spcPct val="0"/>
              </a:spcBef>
              <a:spcAft>
                <a:spcPts val="800"/>
              </a:spcAft>
              <a:buClrTx/>
              <a:buSzTx/>
              <a:buFont typeface="Arial" panose="020B0604020202020204" pitchFamily="34" charset="0"/>
              <a:buChar char="•"/>
              <a:tabLst/>
            </a:pPr>
            <a:r>
              <a:rPr lang="en-US" altLang="en-US" sz="2400" dirty="0" smtClean="0"/>
              <a:t>The</a:t>
            </a:r>
            <a:r>
              <a:rPr lang="en-US" altLang="en-US" sz="2400" dirty="0"/>
              <a:t> folium library is then used to obtain the </a:t>
            </a:r>
            <a:r>
              <a:rPr lang="en-US" altLang="en-US" sz="2400" dirty="0" smtClean="0"/>
              <a:t>coordinates</a:t>
            </a:r>
            <a:endParaRPr lang="en-US" altLang="en-US" sz="2400" dirty="0"/>
          </a:p>
          <a:p>
            <a:pPr marL="800100" marR="0" lvl="0" indent="-342900" fontAlgn="base">
              <a:lnSpc>
                <a:spcPct val="107000"/>
              </a:lnSpc>
              <a:spcBef>
                <a:spcPct val="0"/>
              </a:spcBef>
              <a:spcAft>
                <a:spcPts val="800"/>
              </a:spcAft>
              <a:buClrTx/>
              <a:buSzTx/>
              <a:buFont typeface="Arial" panose="020B0604020202020204" pitchFamily="34" charset="0"/>
              <a:buChar char="•"/>
              <a:tabLst/>
            </a:pPr>
            <a:r>
              <a:rPr lang="en-US" altLang="en-US" sz="2400" dirty="0" smtClean="0"/>
              <a:t>The </a:t>
            </a:r>
            <a:r>
              <a:rPr lang="en-US" altLang="en-US" sz="2400" dirty="0" err="1"/>
              <a:t>Chciago</a:t>
            </a:r>
            <a:r>
              <a:rPr lang="en-US" altLang="en-US" sz="2400" dirty="0"/>
              <a:t> </a:t>
            </a:r>
            <a:r>
              <a:rPr lang="en-US" altLang="en-US" sz="2400" dirty="0" err="1"/>
              <a:t>neighbourhoods</a:t>
            </a:r>
            <a:r>
              <a:rPr lang="en-US" altLang="en-US" sz="2400" dirty="0"/>
              <a:t> are then superimposed on top as shown </a:t>
            </a:r>
            <a:r>
              <a:rPr lang="en-US" altLang="en-US" sz="2400" dirty="0" smtClean="0"/>
              <a:t>below using </a:t>
            </a:r>
            <a:r>
              <a:rPr lang="en-US" altLang="en-US" sz="2400" dirty="0"/>
              <a:t>the folium </a:t>
            </a:r>
            <a:r>
              <a:rPr lang="en-US" altLang="en-US" sz="2400" dirty="0" smtClean="0"/>
              <a:t>library</a:t>
            </a:r>
          </a:p>
          <a:p>
            <a:pPr marL="800100" marR="0" lvl="0" indent="-342900" fontAlgn="base">
              <a:lnSpc>
                <a:spcPct val="107000"/>
              </a:lnSpc>
              <a:spcBef>
                <a:spcPct val="0"/>
              </a:spcBef>
              <a:spcAft>
                <a:spcPts val="800"/>
              </a:spcAft>
              <a:buClrTx/>
              <a:buSzTx/>
              <a:buFont typeface="Arial" panose="020B0604020202020204" pitchFamily="34" charset="0"/>
              <a:buChar char="•"/>
              <a:tabLst/>
            </a:pPr>
            <a:r>
              <a:rPr lang="en-US" altLang="en-US" sz="2400" dirty="0" smtClean="0"/>
              <a:t>Markers are added to the map</a:t>
            </a:r>
            <a:endParaRPr lang="en-US" altLang="en-US" sz="2400" dirty="0"/>
          </a:p>
        </p:txBody>
      </p:sp>
    </p:spTree>
    <p:extLst>
      <p:ext uri="{BB962C8B-B14F-4D97-AF65-F5344CB8AC3E}">
        <p14:creationId xmlns:p14="http://schemas.microsoft.com/office/powerpoint/2010/main" val="395174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367" y="753228"/>
            <a:ext cx="9907816" cy="1080938"/>
          </a:xfrm>
        </p:spPr>
        <p:txBody>
          <a:bodyPr/>
          <a:lstStyle/>
          <a:p>
            <a:r>
              <a:rPr lang="en-US" dirty="0" smtClean="0"/>
              <a:t>Clustering Data </a:t>
            </a:r>
            <a:endParaRPr lang="en-US" sz="2800" dirty="0"/>
          </a:p>
        </p:txBody>
      </p:sp>
      <p:pic>
        <p:nvPicPr>
          <p:cNvPr id="4" name="Picture 3"/>
          <p:cNvPicPr/>
          <p:nvPr/>
        </p:nvPicPr>
        <p:blipFill>
          <a:blip r:embed="rId2"/>
          <a:stretch>
            <a:fillRect/>
          </a:stretch>
        </p:blipFill>
        <p:spPr>
          <a:xfrm>
            <a:off x="2537406" y="2592074"/>
            <a:ext cx="5829300" cy="3914775"/>
          </a:xfrm>
          <a:prstGeom prst="rect">
            <a:avLst/>
          </a:prstGeom>
        </p:spPr>
      </p:pic>
    </p:spTree>
    <p:extLst>
      <p:ext uri="{BB962C8B-B14F-4D97-AF65-F5344CB8AC3E}">
        <p14:creationId xmlns:p14="http://schemas.microsoft.com/office/powerpoint/2010/main" val="3161599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367" y="753228"/>
            <a:ext cx="9907816" cy="1080938"/>
          </a:xfrm>
        </p:spPr>
        <p:txBody>
          <a:bodyPr/>
          <a:lstStyle/>
          <a:p>
            <a:r>
              <a:rPr lang="en-US" dirty="0" smtClean="0"/>
              <a:t>Clustering Data </a:t>
            </a:r>
            <a:endParaRPr lang="en-US" sz="2800" dirty="0"/>
          </a:p>
        </p:txBody>
      </p:sp>
      <p:sp>
        <p:nvSpPr>
          <p:cNvPr id="3" name="Rectangle 2"/>
          <p:cNvSpPr/>
          <p:nvPr/>
        </p:nvSpPr>
        <p:spPr>
          <a:xfrm>
            <a:off x="386367" y="2099256"/>
            <a:ext cx="8757633" cy="865173"/>
          </a:xfrm>
          <a:prstGeom prst="rect">
            <a:avLst/>
          </a:prstGeom>
        </p:spPr>
        <p:txBody>
          <a:bodyPr wrap="square">
            <a:spAutoFit/>
          </a:bodyPr>
          <a:lstStyle/>
          <a:p>
            <a:pPr marL="800100" indent="-342900" fontAlgn="base">
              <a:lnSpc>
                <a:spcPct val="107000"/>
              </a:lnSpc>
              <a:spcBef>
                <a:spcPct val="0"/>
              </a:spcBef>
              <a:spcAft>
                <a:spcPts val="800"/>
              </a:spcAft>
              <a:buFont typeface="Arial" panose="020B0604020202020204" pitchFamily="34" charset="0"/>
              <a:buChar char="•"/>
            </a:pPr>
            <a:r>
              <a:rPr lang="en-US" sz="2400" dirty="0"/>
              <a:t>One-hot encoding is done and then grouping of each </a:t>
            </a:r>
            <a:r>
              <a:rPr lang="en-US" sz="2400" dirty="0" err="1"/>
              <a:t>Neighbourhoods</a:t>
            </a:r>
            <a:r>
              <a:rPr lang="en-US" sz="2400" dirty="0"/>
              <a:t> with 10 common venues is done.</a:t>
            </a:r>
          </a:p>
        </p:txBody>
      </p:sp>
      <p:pic>
        <p:nvPicPr>
          <p:cNvPr id="5" name="Picture 4"/>
          <p:cNvPicPr/>
          <p:nvPr/>
        </p:nvPicPr>
        <p:blipFill>
          <a:blip r:embed="rId2"/>
          <a:stretch>
            <a:fillRect/>
          </a:stretch>
        </p:blipFill>
        <p:spPr>
          <a:xfrm>
            <a:off x="1094682" y="3425780"/>
            <a:ext cx="9723572" cy="2622864"/>
          </a:xfrm>
          <a:prstGeom prst="rect">
            <a:avLst/>
          </a:prstGeom>
        </p:spPr>
      </p:pic>
    </p:spTree>
    <p:extLst>
      <p:ext uri="{BB962C8B-B14F-4D97-AF65-F5344CB8AC3E}">
        <p14:creationId xmlns:p14="http://schemas.microsoft.com/office/powerpoint/2010/main" val="3387665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367" y="753228"/>
            <a:ext cx="9907816" cy="1080938"/>
          </a:xfrm>
        </p:spPr>
        <p:txBody>
          <a:bodyPr/>
          <a:lstStyle/>
          <a:p>
            <a:r>
              <a:rPr lang="en-US" dirty="0" smtClean="0"/>
              <a:t>Clustering Data </a:t>
            </a:r>
            <a:endParaRPr lang="en-US" sz="2800" dirty="0"/>
          </a:p>
        </p:txBody>
      </p:sp>
      <p:sp>
        <p:nvSpPr>
          <p:cNvPr id="3" name="Rectangle 2"/>
          <p:cNvSpPr/>
          <p:nvPr/>
        </p:nvSpPr>
        <p:spPr>
          <a:xfrm>
            <a:off x="386367" y="2099256"/>
            <a:ext cx="8757633" cy="830997"/>
          </a:xfrm>
          <a:prstGeom prst="rect">
            <a:avLst/>
          </a:prstGeom>
        </p:spPr>
        <p:txBody>
          <a:bodyPr wrap="square">
            <a:spAutoFit/>
          </a:bodyPr>
          <a:lstStyle/>
          <a:p>
            <a:pPr marL="342900" indent="-342900">
              <a:buFont typeface="Arial" panose="020B0604020202020204" pitchFamily="34" charset="0"/>
              <a:buChar char="•"/>
            </a:pPr>
            <a:r>
              <a:rPr lang="en-US" sz="2400" dirty="0" smtClean="0"/>
              <a:t>Created </a:t>
            </a:r>
            <a:r>
              <a:rPr lang="en-US" sz="2400" dirty="0"/>
              <a:t>clusters of the neighborhood using the k-means to cluster the neighborhood into 5 clusters</a:t>
            </a:r>
          </a:p>
        </p:txBody>
      </p:sp>
      <p:pic>
        <p:nvPicPr>
          <p:cNvPr id="6" name="Picture 5"/>
          <p:cNvPicPr/>
          <p:nvPr/>
        </p:nvPicPr>
        <p:blipFill>
          <a:blip r:embed="rId2"/>
          <a:stretch>
            <a:fillRect/>
          </a:stretch>
        </p:blipFill>
        <p:spPr>
          <a:xfrm>
            <a:off x="758450" y="3053675"/>
            <a:ext cx="9535733" cy="3589493"/>
          </a:xfrm>
          <a:prstGeom prst="rect">
            <a:avLst/>
          </a:prstGeom>
        </p:spPr>
      </p:pic>
    </p:spTree>
    <p:extLst>
      <p:ext uri="{BB962C8B-B14F-4D97-AF65-F5344CB8AC3E}">
        <p14:creationId xmlns:p14="http://schemas.microsoft.com/office/powerpoint/2010/main" val="1314013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367" y="753228"/>
            <a:ext cx="9907816" cy="1080938"/>
          </a:xfrm>
        </p:spPr>
        <p:txBody>
          <a:bodyPr/>
          <a:lstStyle/>
          <a:p>
            <a:r>
              <a:rPr lang="en-US" dirty="0" smtClean="0"/>
              <a:t>Clustering Data </a:t>
            </a:r>
            <a:endParaRPr lang="en-US" sz="2800" dirty="0"/>
          </a:p>
        </p:txBody>
      </p:sp>
      <p:sp>
        <p:nvSpPr>
          <p:cNvPr id="3" name="Rectangle 2"/>
          <p:cNvSpPr/>
          <p:nvPr/>
        </p:nvSpPr>
        <p:spPr>
          <a:xfrm>
            <a:off x="386367" y="2099256"/>
            <a:ext cx="8757633" cy="461665"/>
          </a:xfrm>
          <a:prstGeom prst="rect">
            <a:avLst/>
          </a:prstGeom>
        </p:spPr>
        <p:txBody>
          <a:bodyPr wrap="square">
            <a:spAutoFit/>
          </a:bodyPr>
          <a:lstStyle/>
          <a:p>
            <a:pPr marL="342900" indent="-342900">
              <a:buFont typeface="Arial" panose="020B0604020202020204" pitchFamily="34" charset="0"/>
              <a:buChar char="•"/>
            </a:pPr>
            <a:r>
              <a:rPr lang="en-US" sz="2400" dirty="0" smtClean="0"/>
              <a:t>Each clusters are now examined for most popular venues</a:t>
            </a:r>
            <a:endParaRPr lang="en-US" sz="2400" dirty="0"/>
          </a:p>
        </p:txBody>
      </p:sp>
      <p:pic>
        <p:nvPicPr>
          <p:cNvPr id="5" name="Picture 4"/>
          <p:cNvPicPr/>
          <p:nvPr/>
        </p:nvPicPr>
        <p:blipFill>
          <a:blip r:embed="rId2"/>
          <a:stretch>
            <a:fillRect/>
          </a:stretch>
        </p:blipFill>
        <p:spPr>
          <a:xfrm>
            <a:off x="741607" y="3246858"/>
            <a:ext cx="9780431" cy="3326202"/>
          </a:xfrm>
          <a:prstGeom prst="rect">
            <a:avLst/>
          </a:prstGeom>
        </p:spPr>
      </p:pic>
    </p:spTree>
    <p:extLst>
      <p:ext uri="{BB962C8B-B14F-4D97-AF65-F5344CB8AC3E}">
        <p14:creationId xmlns:p14="http://schemas.microsoft.com/office/powerpoint/2010/main" val="2709284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367" y="753228"/>
            <a:ext cx="9907816" cy="1080938"/>
          </a:xfrm>
        </p:spPr>
        <p:txBody>
          <a:bodyPr/>
          <a:lstStyle/>
          <a:p>
            <a:r>
              <a:rPr lang="en-US" dirty="0" smtClean="0"/>
              <a:t>Result</a:t>
            </a:r>
            <a:endParaRPr lang="en-US" sz="2800" dirty="0"/>
          </a:p>
        </p:txBody>
      </p:sp>
      <p:sp>
        <p:nvSpPr>
          <p:cNvPr id="3" name="Rectangle 2"/>
          <p:cNvSpPr/>
          <p:nvPr/>
        </p:nvSpPr>
        <p:spPr>
          <a:xfrm>
            <a:off x="386367" y="2099256"/>
            <a:ext cx="8757633" cy="4154984"/>
          </a:xfrm>
          <a:prstGeom prst="rect">
            <a:avLst/>
          </a:prstGeom>
        </p:spPr>
        <p:txBody>
          <a:bodyPr wrap="square">
            <a:spAutoFit/>
          </a:bodyPr>
          <a:lstStyle/>
          <a:p>
            <a:r>
              <a:rPr lang="en-US" sz="2400" dirty="0"/>
              <a:t>On analyzing 5 clusters it can be observed that: </a:t>
            </a:r>
            <a:endParaRPr lang="en-US" sz="2400" dirty="0" smtClean="0"/>
          </a:p>
          <a:p>
            <a:r>
              <a:rPr lang="en-US" sz="2400" dirty="0" smtClean="0"/>
              <a:t> </a:t>
            </a:r>
            <a:endParaRPr lang="en-US" dirty="0"/>
          </a:p>
          <a:p>
            <a:pPr marL="342900" indent="-342900">
              <a:buFont typeface="Arial" panose="020B0604020202020204" pitchFamily="34" charset="0"/>
              <a:buChar char="•"/>
            </a:pPr>
            <a:r>
              <a:rPr lang="en-US" b="1" i="1" dirty="0" smtClean="0"/>
              <a:t> </a:t>
            </a:r>
            <a:r>
              <a:rPr lang="en-US" b="1" i="1" dirty="0"/>
              <a:t>Fast food restaurants, Pizza places and Coffee Shops are popular in the </a:t>
            </a:r>
            <a:r>
              <a:rPr lang="en-US" b="1" i="1" dirty="0" err="1"/>
              <a:t>Chciago</a:t>
            </a:r>
            <a:r>
              <a:rPr lang="en-US" b="1" i="1" dirty="0"/>
              <a:t> neighborhoods  </a:t>
            </a:r>
            <a:endParaRPr lang="en-US" b="1" i="1" dirty="0" smtClean="0"/>
          </a:p>
          <a:p>
            <a:endParaRPr lang="en-US" b="1" i="1" dirty="0"/>
          </a:p>
          <a:p>
            <a:pPr marL="342900" indent="-342900">
              <a:buFont typeface="Arial" panose="020B0604020202020204" pitchFamily="34" charset="0"/>
              <a:buChar char="•"/>
            </a:pPr>
            <a:r>
              <a:rPr lang="en-US" b="1" i="1" dirty="0" smtClean="0"/>
              <a:t>If </a:t>
            </a:r>
            <a:r>
              <a:rPr lang="en-US" b="1" i="1" dirty="0"/>
              <a:t>we consider restaurants, Mexican </a:t>
            </a:r>
            <a:r>
              <a:rPr lang="en-US" b="1" i="1" dirty="0" err="1"/>
              <a:t>resataurants</a:t>
            </a:r>
            <a:r>
              <a:rPr lang="en-US" b="1" i="1" dirty="0"/>
              <a:t> are very popular in Cluster 5  </a:t>
            </a:r>
            <a:endParaRPr lang="en-US" b="1" i="1" dirty="0" smtClean="0"/>
          </a:p>
          <a:p>
            <a:endParaRPr lang="en-US" b="1" i="1" dirty="0"/>
          </a:p>
          <a:p>
            <a:pPr marL="342900" indent="-342900">
              <a:buFont typeface="Arial" panose="020B0604020202020204" pitchFamily="34" charset="0"/>
              <a:buChar char="•"/>
            </a:pPr>
            <a:r>
              <a:rPr lang="en-US" b="1" i="1" dirty="0" smtClean="0"/>
              <a:t> </a:t>
            </a:r>
            <a:r>
              <a:rPr lang="en-US" b="1" i="1" dirty="0"/>
              <a:t>Chrysler Village, West Ridge, West Rogers Park, South East Ravenswood and Eden Green already have popular Indian restaurants  </a:t>
            </a:r>
            <a:endParaRPr lang="en-US" b="1" i="1" dirty="0" smtClean="0"/>
          </a:p>
          <a:p>
            <a:endParaRPr lang="en-US" b="1" i="1" dirty="0"/>
          </a:p>
          <a:p>
            <a:pPr marL="342900" indent="-342900">
              <a:buFont typeface="Arial" panose="020B0604020202020204" pitchFamily="34" charset="0"/>
              <a:buChar char="•"/>
            </a:pPr>
            <a:r>
              <a:rPr lang="en-US" b="1" i="1" dirty="0" smtClean="0"/>
              <a:t> </a:t>
            </a:r>
            <a:r>
              <a:rPr lang="en-US" b="1" i="1" dirty="0"/>
              <a:t>Cluster 1 has more Asian restaurants   </a:t>
            </a:r>
            <a:endParaRPr lang="en-US" b="1" i="1" dirty="0" smtClean="0"/>
          </a:p>
          <a:p>
            <a:endParaRPr lang="en-US" b="1" i="1" dirty="0"/>
          </a:p>
          <a:p>
            <a:pPr marL="342900" indent="-342900">
              <a:buFont typeface="Arial" panose="020B0604020202020204" pitchFamily="34" charset="0"/>
              <a:buChar char="•"/>
            </a:pPr>
            <a:r>
              <a:rPr lang="en-US" b="1" i="1" dirty="0" smtClean="0"/>
              <a:t> </a:t>
            </a:r>
            <a:r>
              <a:rPr lang="en-US" b="1" i="1" dirty="0"/>
              <a:t>Cluster 5 has lots of popular Mexican restaurants  </a:t>
            </a:r>
          </a:p>
        </p:txBody>
      </p:sp>
    </p:spTree>
    <p:extLst>
      <p:ext uri="{BB962C8B-B14F-4D97-AF65-F5344CB8AC3E}">
        <p14:creationId xmlns:p14="http://schemas.microsoft.com/office/powerpoint/2010/main" val="4010511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367" y="753228"/>
            <a:ext cx="9907816" cy="1080938"/>
          </a:xfrm>
        </p:spPr>
        <p:txBody>
          <a:bodyPr/>
          <a:lstStyle/>
          <a:p>
            <a:r>
              <a:rPr lang="en-US" dirty="0" smtClean="0"/>
              <a:t>Conclusion</a:t>
            </a:r>
            <a:endParaRPr lang="en-US" sz="2800" dirty="0"/>
          </a:p>
        </p:txBody>
      </p:sp>
      <p:sp>
        <p:nvSpPr>
          <p:cNvPr id="3" name="Rectangle 2"/>
          <p:cNvSpPr/>
          <p:nvPr/>
        </p:nvSpPr>
        <p:spPr>
          <a:xfrm>
            <a:off x="386367" y="2099256"/>
            <a:ext cx="8757633" cy="3416320"/>
          </a:xfrm>
          <a:prstGeom prst="rect">
            <a:avLst/>
          </a:prstGeom>
        </p:spPr>
        <p:txBody>
          <a:bodyPr wrap="square">
            <a:spAutoFit/>
          </a:bodyPr>
          <a:lstStyle/>
          <a:p>
            <a:pPr marL="285750" indent="-285750">
              <a:buFont typeface="Arial" panose="020B0604020202020204" pitchFamily="34" charset="0"/>
              <a:buChar char="•"/>
            </a:pPr>
            <a:r>
              <a:rPr lang="en-US" i="1" dirty="0"/>
              <a:t> Clusters 3 and 4 are the most feasible options for starting 'Royal Indian' </a:t>
            </a:r>
            <a:r>
              <a:rPr lang="en-US" i="1" dirty="0" smtClean="0"/>
              <a:t>restaurants</a:t>
            </a:r>
          </a:p>
          <a:p>
            <a:endParaRPr lang="en-US" i="1" dirty="0" smtClean="0"/>
          </a:p>
          <a:p>
            <a:pPr marL="285750" indent="-285750">
              <a:buFont typeface="Arial" panose="020B0604020202020204" pitchFamily="34" charset="0"/>
              <a:buChar char="•"/>
            </a:pPr>
            <a:r>
              <a:rPr lang="en-US" i="1" dirty="0" smtClean="0"/>
              <a:t>They </a:t>
            </a:r>
            <a:r>
              <a:rPr lang="en-US" i="1" dirty="0"/>
              <a:t>don't have restaurants that serve any kind of Asian cuisines. So including other Asian cuisines like Thai, Japanese, Arab along with Indian menu is also a good </a:t>
            </a:r>
            <a:r>
              <a:rPr lang="en-US" i="1" dirty="0" smtClean="0"/>
              <a:t>option</a:t>
            </a:r>
          </a:p>
          <a:p>
            <a:endParaRPr lang="en-US" i="1" dirty="0" smtClean="0"/>
          </a:p>
          <a:p>
            <a:pPr marL="285750" indent="-285750">
              <a:buFont typeface="Arial" panose="020B0604020202020204" pitchFamily="34" charset="0"/>
              <a:buChar char="•"/>
            </a:pPr>
            <a:r>
              <a:rPr lang="en-US" i="1" dirty="0" smtClean="0"/>
              <a:t>Neighborhoods </a:t>
            </a:r>
            <a:r>
              <a:rPr lang="en-US" i="1" dirty="0"/>
              <a:t>like Auburn Gresham, Beverly View, East Beverly, and Oakland in Cluster 3 doesn't have restaurants as 1st most common venue and also has convenience stores, grocery stores, discount stores and farmer's markets in the vicinity. So they can be considered as good options to start Indian </a:t>
            </a:r>
            <a:r>
              <a:rPr lang="en-US" i="1" dirty="0" smtClean="0"/>
              <a:t>restaurants </a:t>
            </a:r>
          </a:p>
          <a:p>
            <a:pPr marL="285750" indent="-285750">
              <a:buFont typeface="Arial" panose="020B0604020202020204" pitchFamily="34" charset="0"/>
              <a:buChar char="•"/>
            </a:pPr>
            <a:endParaRPr lang="en-US" i="1" dirty="0" smtClean="0"/>
          </a:p>
        </p:txBody>
      </p:sp>
    </p:spTree>
    <p:extLst>
      <p:ext uri="{BB962C8B-B14F-4D97-AF65-F5344CB8AC3E}">
        <p14:creationId xmlns:p14="http://schemas.microsoft.com/office/powerpoint/2010/main" val="2172959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367" y="753228"/>
            <a:ext cx="9907816" cy="1080938"/>
          </a:xfrm>
        </p:spPr>
        <p:txBody>
          <a:bodyPr/>
          <a:lstStyle/>
          <a:p>
            <a:r>
              <a:rPr lang="en-US" dirty="0" smtClean="0"/>
              <a:t>Conclusion </a:t>
            </a:r>
            <a:r>
              <a:rPr lang="en-US" sz="2400" dirty="0" smtClean="0"/>
              <a:t>contd.</a:t>
            </a:r>
            <a:endParaRPr lang="en-US" sz="2400" dirty="0"/>
          </a:p>
        </p:txBody>
      </p:sp>
      <p:sp>
        <p:nvSpPr>
          <p:cNvPr id="3" name="Rectangle 2"/>
          <p:cNvSpPr/>
          <p:nvPr/>
        </p:nvSpPr>
        <p:spPr>
          <a:xfrm>
            <a:off x="386367" y="2099256"/>
            <a:ext cx="8757633" cy="1754326"/>
          </a:xfrm>
          <a:prstGeom prst="rect">
            <a:avLst/>
          </a:prstGeom>
        </p:spPr>
        <p:txBody>
          <a:bodyPr wrap="square">
            <a:spAutoFit/>
          </a:bodyPr>
          <a:lstStyle/>
          <a:p>
            <a:pPr marL="285750" indent="-285750">
              <a:buFont typeface="Arial" panose="020B0604020202020204" pitchFamily="34" charset="0"/>
              <a:buChar char="•"/>
            </a:pPr>
            <a:r>
              <a:rPr lang="en-US" i="1" dirty="0"/>
              <a:t> </a:t>
            </a:r>
            <a:r>
              <a:rPr lang="en-US" i="1" dirty="0"/>
              <a:t>Cluster 4 has more of hotels and gyms as the most common venues. So it looks more like a business location rather than a location where people would love to hang out and dine </a:t>
            </a:r>
            <a:r>
              <a:rPr lang="en-US" i="1" dirty="0" smtClean="0"/>
              <a:t>out</a:t>
            </a:r>
            <a:endParaRPr lang="en-US" i="1" dirty="0"/>
          </a:p>
          <a:p>
            <a:endParaRPr lang="en-US" i="1" dirty="0"/>
          </a:p>
          <a:p>
            <a:pPr marL="285750" indent="-285750">
              <a:buFont typeface="Arial" panose="020B0604020202020204" pitchFamily="34" charset="0"/>
              <a:buChar char="•"/>
            </a:pPr>
            <a:r>
              <a:rPr lang="en-US" i="1" dirty="0"/>
              <a:t>Considering this, Cluster 3 seems to be the best cluster for the client to explore options of starting an </a:t>
            </a:r>
            <a:r>
              <a:rPr lang="en-US" i="1"/>
              <a:t>Indian </a:t>
            </a:r>
            <a:r>
              <a:rPr lang="en-US" i="1" smtClean="0"/>
              <a:t>restaurant</a:t>
            </a:r>
            <a:endParaRPr lang="en-US" i="1" dirty="0"/>
          </a:p>
        </p:txBody>
      </p:sp>
    </p:spTree>
    <p:extLst>
      <p:ext uri="{BB962C8B-B14F-4D97-AF65-F5344CB8AC3E}">
        <p14:creationId xmlns:p14="http://schemas.microsoft.com/office/powerpoint/2010/main" val="2056119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 </a:t>
            </a:r>
            <a:r>
              <a:rPr lang="en-US" sz="3200" dirty="0" smtClean="0"/>
              <a:t>Requirement &amp; Background</a:t>
            </a:r>
            <a:endParaRPr lang="en-US" sz="3200" dirty="0"/>
          </a:p>
        </p:txBody>
      </p:sp>
      <p:sp>
        <p:nvSpPr>
          <p:cNvPr id="4" name="TextBox 3"/>
          <p:cNvSpPr txBox="1"/>
          <p:nvPr/>
        </p:nvSpPr>
        <p:spPr>
          <a:xfrm>
            <a:off x="796231" y="2253804"/>
            <a:ext cx="9497951" cy="4524315"/>
          </a:xfrm>
          <a:prstGeom prst="rect">
            <a:avLst/>
          </a:prstGeom>
          <a:noFill/>
        </p:spPr>
        <p:txBody>
          <a:bodyPr wrap="square" rtlCol="0">
            <a:spAutoFit/>
          </a:bodyPr>
          <a:lstStyle/>
          <a:p>
            <a:r>
              <a:rPr lang="en-US" sz="2400" dirty="0"/>
              <a:t>A client, a successful restaurant chain in India is looking to expand operation into United States. They want to begin with Chicago as it has a large Indian community. They want to create a high-end restaurant that serves all Indian cuisines like Punjabi, Bengali, </a:t>
            </a:r>
            <a:r>
              <a:rPr lang="en-US" sz="2400" dirty="0" err="1"/>
              <a:t>Rajashtani</a:t>
            </a:r>
            <a:r>
              <a:rPr lang="en-US" sz="2400" dirty="0"/>
              <a:t>, Andhra, Tamil, Kerala, Maharashtrian, </a:t>
            </a:r>
            <a:r>
              <a:rPr lang="en-US" sz="2400" dirty="0" err="1"/>
              <a:t>Goan</a:t>
            </a:r>
            <a:r>
              <a:rPr lang="en-US" sz="2400" dirty="0"/>
              <a:t> etc. Their target is not only Indians but all Asians who  would love Indian  cuisine</a:t>
            </a:r>
            <a:r>
              <a:rPr lang="en-US" sz="2400" dirty="0"/>
              <a:t>.</a:t>
            </a:r>
            <a:r>
              <a:rPr lang="en-US" sz="2400" dirty="0"/>
              <a:t> The client requires a deeper insight into the demographics of Chicago so that they can decide on where to establish their first 'Royal Indian' restaurant that would provide a wide variety of Indian cuisine and the ambience of the restaurant would represent variety of Indian cultural attributes.</a:t>
            </a:r>
          </a:p>
          <a:p>
            <a:endParaRPr lang="en-US" sz="2400" dirty="0"/>
          </a:p>
        </p:txBody>
      </p:sp>
    </p:spTree>
    <p:extLst>
      <p:ext uri="{BB962C8B-B14F-4D97-AF65-F5344CB8AC3E}">
        <p14:creationId xmlns:p14="http://schemas.microsoft.com/office/powerpoint/2010/main" val="1973331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Acquisition </a:t>
            </a:r>
            <a:endParaRPr lang="en-US" dirty="0"/>
          </a:p>
        </p:txBody>
      </p:sp>
      <p:sp>
        <p:nvSpPr>
          <p:cNvPr id="4" name="TextBox 3"/>
          <p:cNvSpPr txBox="1"/>
          <p:nvPr/>
        </p:nvSpPr>
        <p:spPr>
          <a:xfrm>
            <a:off x="796231" y="2253804"/>
            <a:ext cx="9497951" cy="2308324"/>
          </a:xfrm>
          <a:prstGeom prst="rect">
            <a:avLst/>
          </a:prstGeom>
          <a:noFill/>
        </p:spPr>
        <p:txBody>
          <a:bodyPr wrap="square" rtlCol="0">
            <a:spAutoFit/>
          </a:bodyPr>
          <a:lstStyle/>
          <a:p>
            <a:r>
              <a:rPr lang="en-US" sz="2400" dirty="0"/>
              <a:t>This project will rely on public data from Wikipedia and Foursquare. In this project, data is taken from the </a:t>
            </a:r>
            <a:r>
              <a:rPr lang="en-US" sz="2400" dirty="0" err="1"/>
              <a:t>wikipedia</a:t>
            </a:r>
            <a:r>
              <a:rPr lang="en-US" sz="2400" dirty="0"/>
              <a:t> link </a:t>
            </a:r>
            <a:r>
              <a:rPr lang="en-US" sz="2400" u="sng" dirty="0">
                <a:hlinkClick r:id="rId2"/>
              </a:rPr>
              <a:t>https://en.wikipedia.org/wiki/List_of_neighborhoods_in_Chicago</a:t>
            </a:r>
            <a:r>
              <a:rPr lang="en-US" sz="2400" dirty="0"/>
              <a:t> . There are 246 community areas ( neighborhoods) in Chicago as per the above link.</a:t>
            </a:r>
          </a:p>
          <a:p>
            <a:endParaRPr lang="en-US" sz="2400" dirty="0"/>
          </a:p>
        </p:txBody>
      </p:sp>
      <p:pic>
        <p:nvPicPr>
          <p:cNvPr id="3" name="Picture 2"/>
          <p:cNvPicPr>
            <a:picLocks noChangeAspect="1"/>
          </p:cNvPicPr>
          <p:nvPr/>
        </p:nvPicPr>
        <p:blipFill>
          <a:blip r:embed="rId3"/>
          <a:stretch>
            <a:fillRect/>
          </a:stretch>
        </p:blipFill>
        <p:spPr>
          <a:xfrm>
            <a:off x="3611181" y="4394703"/>
            <a:ext cx="3832807" cy="2248580"/>
          </a:xfrm>
          <a:prstGeom prst="rect">
            <a:avLst/>
          </a:prstGeom>
        </p:spPr>
      </p:pic>
    </p:spTree>
    <p:extLst>
      <p:ext uri="{BB962C8B-B14F-4D97-AF65-F5344CB8AC3E}">
        <p14:creationId xmlns:p14="http://schemas.microsoft.com/office/powerpoint/2010/main" val="2927633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Acquisition &amp; Cleaning</a:t>
            </a:r>
            <a:endParaRPr lang="en-US" dirty="0"/>
          </a:p>
        </p:txBody>
      </p:sp>
      <p:sp>
        <p:nvSpPr>
          <p:cNvPr id="5" name="Rectangle 4"/>
          <p:cNvSpPr/>
          <p:nvPr/>
        </p:nvSpPr>
        <p:spPr>
          <a:xfrm>
            <a:off x="218941" y="2272049"/>
            <a:ext cx="8834907" cy="4644413"/>
          </a:xfrm>
          <a:prstGeom prst="rect">
            <a:avLst/>
          </a:prstGeom>
        </p:spPr>
        <p:txBody>
          <a:bodyPr wrap="square">
            <a:spAutoFit/>
          </a:bodyPr>
          <a:lstStyle/>
          <a:p>
            <a:pPr marL="800100" marR="0" indent="-342900">
              <a:lnSpc>
                <a:spcPct val="107000"/>
              </a:lnSpc>
              <a:spcBef>
                <a:spcPts val="0"/>
              </a:spcBef>
              <a:spcAft>
                <a:spcPts val="800"/>
              </a:spcAft>
              <a:buFont typeface="Arial" panose="020B0604020202020204" pitchFamily="34" charset="0"/>
              <a:buChar char="•"/>
            </a:pPr>
            <a:r>
              <a:rPr lang="en-US" sz="2400" dirty="0"/>
              <a:t>We are interested only the Neighborhood. </a:t>
            </a:r>
            <a:r>
              <a:rPr lang="en-US" sz="2400" dirty="0"/>
              <a:t>Hence the ‘Community Area’ column is </a:t>
            </a:r>
            <a:r>
              <a:rPr lang="en-US" sz="2400" dirty="0" smtClean="0"/>
              <a:t>dropped</a:t>
            </a:r>
            <a:endParaRPr lang="en-US" sz="2400" dirty="0"/>
          </a:p>
          <a:p>
            <a:pPr marL="800100" marR="0" indent="-342900">
              <a:lnSpc>
                <a:spcPct val="107000"/>
              </a:lnSpc>
              <a:spcBef>
                <a:spcPts val="0"/>
              </a:spcBef>
              <a:spcAft>
                <a:spcPts val="800"/>
              </a:spcAft>
              <a:buFont typeface="Arial" panose="020B0604020202020204" pitchFamily="34" charset="0"/>
              <a:buChar char="•"/>
            </a:pPr>
            <a:r>
              <a:rPr lang="en-US" sz="2400" dirty="0"/>
              <a:t>In obtaining the location data of the locations, the Geocoder package is used with the </a:t>
            </a:r>
            <a:r>
              <a:rPr lang="en-US" sz="2400" dirty="0" err="1"/>
              <a:t>arcgis_geocoder</a:t>
            </a:r>
            <a:r>
              <a:rPr lang="en-US" sz="2400" dirty="0"/>
              <a:t> to obtain the latitude and longitude of the needed </a:t>
            </a:r>
            <a:r>
              <a:rPr lang="en-US" sz="2400" dirty="0" smtClean="0"/>
              <a:t>locations</a:t>
            </a:r>
            <a:endParaRPr lang="en-US" sz="2400" dirty="0"/>
          </a:p>
          <a:p>
            <a:pPr marL="800100" marR="0" indent="-342900">
              <a:lnSpc>
                <a:spcPct val="107000"/>
              </a:lnSpc>
              <a:spcBef>
                <a:spcPts val="0"/>
              </a:spcBef>
              <a:spcAft>
                <a:spcPts val="800"/>
              </a:spcAft>
              <a:buFont typeface="Arial" panose="020B0604020202020204" pitchFamily="34" charset="0"/>
              <a:buChar char="•"/>
            </a:pPr>
            <a:r>
              <a:rPr lang="en-US" sz="2400" dirty="0"/>
              <a:t>These will help to create a new </a:t>
            </a:r>
            <a:r>
              <a:rPr lang="en-US" sz="2400" dirty="0" err="1"/>
              <a:t>dataframe</a:t>
            </a:r>
            <a:r>
              <a:rPr lang="en-US" sz="2400" dirty="0"/>
              <a:t> that will be used subsequently for the Chicago area. This data frame  has  the latitudes and longitudes for neighborhood from the Chicago neighbor hood . Both the </a:t>
            </a:r>
            <a:r>
              <a:rPr lang="en-US" sz="2400" dirty="0" err="1"/>
              <a:t>dataframes</a:t>
            </a:r>
            <a:r>
              <a:rPr lang="en-US" sz="2400" dirty="0"/>
              <a:t> are merged together to get a new </a:t>
            </a:r>
            <a:r>
              <a:rPr lang="en-US" sz="2400" dirty="0" err="1"/>
              <a:t>dataframe</a:t>
            </a:r>
            <a:r>
              <a:rPr lang="en-US" sz="2400" dirty="0"/>
              <a:t> </a:t>
            </a:r>
          </a:p>
        </p:txBody>
      </p:sp>
    </p:spTree>
    <p:extLst>
      <p:ext uri="{BB962C8B-B14F-4D97-AF65-F5344CB8AC3E}">
        <p14:creationId xmlns:p14="http://schemas.microsoft.com/office/powerpoint/2010/main" val="1099498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367" y="753228"/>
            <a:ext cx="9907816" cy="1080938"/>
          </a:xfrm>
        </p:spPr>
        <p:txBody>
          <a:bodyPr/>
          <a:lstStyle/>
          <a:p>
            <a:r>
              <a:rPr lang="en-US" dirty="0" smtClean="0"/>
              <a:t>Merged Data Frame with Location Information</a:t>
            </a:r>
            <a:endParaRPr lang="en-US" dirty="0"/>
          </a:p>
        </p:txBody>
      </p:sp>
      <p:pic>
        <p:nvPicPr>
          <p:cNvPr id="4" name="Picture 3"/>
          <p:cNvPicPr/>
          <p:nvPr/>
        </p:nvPicPr>
        <p:blipFill>
          <a:blip r:embed="rId2"/>
          <a:stretch>
            <a:fillRect/>
          </a:stretch>
        </p:blipFill>
        <p:spPr>
          <a:xfrm>
            <a:off x="2356834" y="2528666"/>
            <a:ext cx="7160653" cy="3781425"/>
          </a:xfrm>
          <a:prstGeom prst="rect">
            <a:avLst/>
          </a:prstGeom>
        </p:spPr>
      </p:pic>
    </p:spTree>
    <p:extLst>
      <p:ext uri="{BB962C8B-B14F-4D97-AF65-F5344CB8AC3E}">
        <p14:creationId xmlns:p14="http://schemas.microsoft.com/office/powerpoint/2010/main" val="1395291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367" y="753228"/>
            <a:ext cx="9907816" cy="1080938"/>
          </a:xfrm>
        </p:spPr>
        <p:txBody>
          <a:bodyPr/>
          <a:lstStyle/>
          <a:p>
            <a:r>
              <a:rPr lang="en-US" dirty="0" smtClean="0"/>
              <a:t>Data Acquisition – Foursquare API</a:t>
            </a:r>
            <a:endParaRPr lang="en-US" dirty="0"/>
          </a:p>
        </p:txBody>
      </p:sp>
      <p:sp>
        <p:nvSpPr>
          <p:cNvPr id="3" name="TextBox 2"/>
          <p:cNvSpPr txBox="1"/>
          <p:nvPr/>
        </p:nvSpPr>
        <p:spPr>
          <a:xfrm>
            <a:off x="231821" y="2021982"/>
            <a:ext cx="11462196" cy="4747005"/>
          </a:xfrm>
          <a:prstGeom prst="rect">
            <a:avLst/>
          </a:prstGeom>
          <a:noFill/>
        </p:spPr>
        <p:txBody>
          <a:bodyPr wrap="square" rtlCol="0">
            <a:spAutoFit/>
          </a:bodyPr>
          <a:lstStyle/>
          <a:p>
            <a:pPr marL="800100" indent="-342900">
              <a:lnSpc>
                <a:spcPct val="107000"/>
              </a:lnSpc>
              <a:spcAft>
                <a:spcPts val="800"/>
              </a:spcAft>
              <a:buFont typeface="Arial" panose="020B0604020202020204" pitchFamily="34" charset="0"/>
              <a:buChar char="•"/>
            </a:pPr>
            <a:r>
              <a:rPr lang="en-US" sz="2400" dirty="0"/>
              <a:t>The Foursquare API will be used to obtain the Chicago Area venues for the geographical location data. </a:t>
            </a:r>
            <a:r>
              <a:rPr lang="en-US" sz="2400" dirty="0"/>
              <a:t>These will be used to explore the neighborhoods of Chicago </a:t>
            </a:r>
            <a:r>
              <a:rPr lang="en-US" sz="2400" dirty="0" smtClean="0"/>
              <a:t>accordingly</a:t>
            </a:r>
            <a:endParaRPr lang="en-US" sz="2400" dirty="0"/>
          </a:p>
          <a:p>
            <a:pPr marL="800100" indent="-342900">
              <a:lnSpc>
                <a:spcPct val="107000"/>
              </a:lnSpc>
              <a:spcAft>
                <a:spcPts val="800"/>
              </a:spcAft>
              <a:buFont typeface="Arial" panose="020B0604020202020204" pitchFamily="34" charset="0"/>
              <a:buChar char="•"/>
            </a:pPr>
            <a:r>
              <a:rPr lang="en-US" sz="2400" dirty="0"/>
              <a:t>The venues within the neighborhoods Chicago like the area’s restaurants and proximity to amenities would be </a:t>
            </a:r>
            <a:r>
              <a:rPr lang="en-US" sz="2400" dirty="0" smtClean="0"/>
              <a:t>correlated</a:t>
            </a:r>
          </a:p>
          <a:p>
            <a:pPr marL="800100" indent="-342900">
              <a:lnSpc>
                <a:spcPct val="107000"/>
              </a:lnSpc>
              <a:spcAft>
                <a:spcPts val="800"/>
              </a:spcAft>
              <a:buFont typeface="Arial" panose="020B0604020202020204" pitchFamily="34" charset="0"/>
              <a:buChar char="•"/>
            </a:pPr>
            <a:r>
              <a:rPr lang="en-US" sz="2400" dirty="0" smtClean="0"/>
              <a:t>Accessibility </a:t>
            </a:r>
            <a:r>
              <a:rPr lang="en-US" sz="2400" dirty="0"/>
              <a:t>and ease of supplies would be considered as it relates to </a:t>
            </a:r>
            <a:r>
              <a:rPr lang="en-US" sz="2400" dirty="0" smtClean="0"/>
              <a:t>venues</a:t>
            </a:r>
          </a:p>
          <a:p>
            <a:pPr marL="800100" indent="-342900">
              <a:lnSpc>
                <a:spcPct val="107000"/>
              </a:lnSpc>
              <a:spcAft>
                <a:spcPts val="800"/>
              </a:spcAft>
              <a:buFont typeface="Arial" panose="020B0604020202020204" pitchFamily="34" charset="0"/>
              <a:buChar char="•"/>
            </a:pPr>
            <a:r>
              <a:rPr lang="en-US" sz="2400" dirty="0" smtClean="0"/>
              <a:t>The </a:t>
            </a:r>
            <a:r>
              <a:rPr lang="en-US" sz="2400" dirty="0"/>
              <a:t>data from the both the datasets will be explored by considering the venues within different neighborhood of Chicago. These areas' restaurants would be checked in terms of the types of restaurants within a certain mile </a:t>
            </a:r>
            <a:r>
              <a:rPr lang="en-US" sz="2400" dirty="0" smtClean="0"/>
              <a:t>radius</a:t>
            </a:r>
            <a:endParaRPr lang="en-US" sz="2400" dirty="0"/>
          </a:p>
        </p:txBody>
      </p:sp>
    </p:spTree>
    <p:extLst>
      <p:ext uri="{BB962C8B-B14F-4D97-AF65-F5344CB8AC3E}">
        <p14:creationId xmlns:p14="http://schemas.microsoft.com/office/powerpoint/2010/main" val="3557943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367" y="753228"/>
            <a:ext cx="9907816" cy="1080938"/>
          </a:xfrm>
        </p:spPr>
        <p:txBody>
          <a:bodyPr/>
          <a:lstStyle/>
          <a:p>
            <a:r>
              <a:rPr lang="en-US" dirty="0" smtClean="0"/>
              <a:t>Methodology – Data Exploration</a:t>
            </a:r>
            <a:endParaRPr lang="en-US" dirty="0"/>
          </a:p>
        </p:txBody>
      </p:sp>
      <p:sp>
        <p:nvSpPr>
          <p:cNvPr id="3" name="TextBox 2"/>
          <p:cNvSpPr txBox="1"/>
          <p:nvPr/>
        </p:nvSpPr>
        <p:spPr>
          <a:xfrm>
            <a:off x="231821" y="2021982"/>
            <a:ext cx="11462196" cy="1878206"/>
          </a:xfrm>
          <a:prstGeom prst="rect">
            <a:avLst/>
          </a:prstGeom>
          <a:noFill/>
        </p:spPr>
        <p:txBody>
          <a:bodyPr wrap="square" rtlCol="0">
            <a:spAutoFit/>
          </a:bodyPr>
          <a:lstStyle/>
          <a:p>
            <a:pPr marL="800100" indent="-342900">
              <a:lnSpc>
                <a:spcPct val="107000"/>
              </a:lnSpc>
              <a:spcAft>
                <a:spcPts val="800"/>
              </a:spcAft>
              <a:buFont typeface="Arial" panose="020B0604020202020204" pitchFamily="34" charset="0"/>
              <a:buChar char="•"/>
            </a:pPr>
            <a:r>
              <a:rPr lang="en-US" sz="2400" dirty="0"/>
              <a:t>An initial exploration of a single neighborhood within the Chicago area is done to examine the Foursquare </a:t>
            </a:r>
            <a:r>
              <a:rPr lang="en-US" sz="2400" dirty="0" smtClean="0"/>
              <a:t>workability</a:t>
            </a:r>
          </a:p>
          <a:p>
            <a:pPr marL="800100" indent="-342900">
              <a:lnSpc>
                <a:spcPct val="107000"/>
              </a:lnSpc>
              <a:spcAft>
                <a:spcPts val="800"/>
              </a:spcAft>
              <a:buFont typeface="Arial" panose="020B0604020202020204" pitchFamily="34" charset="0"/>
              <a:buChar char="•"/>
            </a:pPr>
            <a:r>
              <a:rPr lang="en-US" sz="2400" dirty="0" smtClean="0"/>
              <a:t>'Albany </a:t>
            </a:r>
            <a:r>
              <a:rPr lang="en-US" sz="2400" dirty="0"/>
              <a:t>Park' neighborhood is chosen </a:t>
            </a:r>
            <a:r>
              <a:rPr lang="en-US" sz="2400" dirty="0" smtClean="0"/>
              <a:t>here</a:t>
            </a:r>
          </a:p>
          <a:p>
            <a:pPr marL="800100" indent="-342900">
              <a:lnSpc>
                <a:spcPct val="107000"/>
              </a:lnSpc>
              <a:spcAft>
                <a:spcPts val="800"/>
              </a:spcAft>
              <a:buFont typeface="Arial" panose="020B0604020202020204" pitchFamily="34" charset="0"/>
              <a:buChar char="•"/>
            </a:pPr>
            <a:r>
              <a:rPr lang="en-US" sz="2400" dirty="0" smtClean="0"/>
              <a:t>The </a:t>
            </a:r>
            <a:r>
              <a:rPr lang="en-US" sz="2400" dirty="0"/>
              <a:t>result is then cleaned up from </a:t>
            </a:r>
            <a:r>
              <a:rPr lang="en-US" sz="2400" dirty="0" err="1"/>
              <a:t>json</a:t>
            </a:r>
            <a:r>
              <a:rPr lang="en-US" sz="2400" dirty="0"/>
              <a:t> to a structured pandas </a:t>
            </a:r>
            <a:r>
              <a:rPr lang="en-US" sz="2400" dirty="0" err="1"/>
              <a:t>dataframe</a:t>
            </a:r>
            <a:r>
              <a:rPr lang="en-US" sz="2400" dirty="0"/>
              <a:t> </a:t>
            </a:r>
          </a:p>
        </p:txBody>
      </p:sp>
      <p:pic>
        <p:nvPicPr>
          <p:cNvPr id="4" name="Picture 3"/>
          <p:cNvPicPr>
            <a:picLocks noChangeAspect="1"/>
          </p:cNvPicPr>
          <p:nvPr/>
        </p:nvPicPr>
        <p:blipFill>
          <a:blip r:embed="rId2"/>
          <a:stretch>
            <a:fillRect/>
          </a:stretch>
        </p:blipFill>
        <p:spPr>
          <a:xfrm>
            <a:off x="1442434" y="4059920"/>
            <a:ext cx="8693239" cy="2486025"/>
          </a:xfrm>
          <a:prstGeom prst="rect">
            <a:avLst/>
          </a:prstGeom>
        </p:spPr>
      </p:pic>
    </p:spTree>
    <p:extLst>
      <p:ext uri="{BB962C8B-B14F-4D97-AF65-F5344CB8AC3E}">
        <p14:creationId xmlns:p14="http://schemas.microsoft.com/office/powerpoint/2010/main" val="2989126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367" y="753228"/>
            <a:ext cx="9907816" cy="1080938"/>
          </a:xfrm>
        </p:spPr>
        <p:txBody>
          <a:bodyPr/>
          <a:lstStyle/>
          <a:p>
            <a:r>
              <a:rPr lang="en-US" dirty="0" smtClean="0"/>
              <a:t>Data Exploration – Grouping by Category</a:t>
            </a:r>
            <a:endParaRPr lang="en-US" dirty="0"/>
          </a:p>
        </p:txBody>
      </p:sp>
      <p:sp>
        <p:nvSpPr>
          <p:cNvPr id="3" name="TextBox 2"/>
          <p:cNvSpPr txBox="1"/>
          <p:nvPr/>
        </p:nvSpPr>
        <p:spPr>
          <a:xfrm>
            <a:off x="231821" y="2021982"/>
            <a:ext cx="11462196" cy="985270"/>
          </a:xfrm>
          <a:prstGeom prst="rect">
            <a:avLst/>
          </a:prstGeom>
          <a:noFill/>
        </p:spPr>
        <p:txBody>
          <a:bodyPr wrap="square" rtlCol="0">
            <a:spAutoFit/>
          </a:bodyPr>
          <a:lstStyle/>
          <a:p>
            <a:pPr marL="800100" indent="-342900">
              <a:lnSpc>
                <a:spcPct val="107000"/>
              </a:lnSpc>
              <a:spcAft>
                <a:spcPts val="800"/>
              </a:spcAft>
              <a:buFont typeface="Arial" panose="020B0604020202020204" pitchFamily="34" charset="0"/>
              <a:buChar char="•"/>
            </a:pPr>
            <a:r>
              <a:rPr lang="en-US" sz="2400" dirty="0" smtClean="0"/>
              <a:t>Data </a:t>
            </a:r>
            <a:r>
              <a:rPr lang="en-US" sz="2400" dirty="0"/>
              <a:t>is then grouped to find the unique </a:t>
            </a:r>
            <a:r>
              <a:rPr lang="en-US" sz="2400" dirty="0" smtClean="0"/>
              <a:t>categories</a:t>
            </a:r>
          </a:p>
          <a:p>
            <a:pPr marL="800100" indent="-342900">
              <a:lnSpc>
                <a:spcPct val="107000"/>
              </a:lnSpc>
              <a:spcAft>
                <a:spcPts val="800"/>
              </a:spcAft>
              <a:buFont typeface="Arial" panose="020B0604020202020204" pitchFamily="34" charset="0"/>
              <a:buChar char="•"/>
            </a:pPr>
            <a:r>
              <a:rPr lang="en-US" sz="2400" dirty="0" smtClean="0"/>
              <a:t>There </a:t>
            </a:r>
            <a:r>
              <a:rPr lang="en-US" sz="2400" dirty="0"/>
              <a:t>are 59 categories in </a:t>
            </a:r>
            <a:r>
              <a:rPr lang="en-US" sz="2400" dirty="0" smtClean="0"/>
              <a:t>total</a:t>
            </a:r>
            <a:endParaRPr lang="en-US" sz="2400" dirty="0"/>
          </a:p>
        </p:txBody>
      </p:sp>
      <p:pic>
        <p:nvPicPr>
          <p:cNvPr id="5" name="Picture 4"/>
          <p:cNvPicPr>
            <a:picLocks noChangeAspect="1"/>
          </p:cNvPicPr>
          <p:nvPr/>
        </p:nvPicPr>
        <p:blipFill>
          <a:blip r:embed="rId2"/>
          <a:stretch>
            <a:fillRect/>
          </a:stretch>
        </p:blipFill>
        <p:spPr>
          <a:xfrm>
            <a:off x="4111178" y="3007252"/>
            <a:ext cx="2990850" cy="3752850"/>
          </a:xfrm>
          <a:prstGeom prst="rect">
            <a:avLst/>
          </a:prstGeom>
        </p:spPr>
      </p:pic>
    </p:spTree>
    <p:extLst>
      <p:ext uri="{BB962C8B-B14F-4D97-AF65-F5344CB8AC3E}">
        <p14:creationId xmlns:p14="http://schemas.microsoft.com/office/powerpoint/2010/main" val="3969274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367" y="753228"/>
            <a:ext cx="9907816" cy="1080938"/>
          </a:xfrm>
        </p:spPr>
        <p:txBody>
          <a:bodyPr/>
          <a:lstStyle/>
          <a:p>
            <a:r>
              <a:rPr lang="en-US" dirty="0" smtClean="0"/>
              <a:t>Data Exploration – </a:t>
            </a:r>
            <a:r>
              <a:rPr lang="en-US" sz="2800" dirty="0" smtClean="0"/>
              <a:t>Exploring multiple neighborhoods</a:t>
            </a:r>
            <a:endParaRPr lang="en-US" sz="2800" dirty="0"/>
          </a:p>
        </p:txBody>
      </p:sp>
      <p:sp>
        <p:nvSpPr>
          <p:cNvPr id="3" name="TextBox 2"/>
          <p:cNvSpPr txBox="1"/>
          <p:nvPr/>
        </p:nvSpPr>
        <p:spPr>
          <a:xfrm>
            <a:off x="231821" y="2021982"/>
            <a:ext cx="11462196" cy="1352358"/>
          </a:xfrm>
          <a:prstGeom prst="rect">
            <a:avLst/>
          </a:prstGeom>
          <a:noFill/>
        </p:spPr>
        <p:txBody>
          <a:bodyPr wrap="square" rtlCol="0">
            <a:spAutoFit/>
          </a:bodyPr>
          <a:lstStyle/>
          <a:p>
            <a:pPr marL="800100" indent="-342900">
              <a:lnSpc>
                <a:spcPct val="107000"/>
              </a:lnSpc>
              <a:spcAft>
                <a:spcPts val="800"/>
              </a:spcAft>
              <a:buFont typeface="Arial" panose="020B0604020202020204" pitchFamily="34" charset="0"/>
              <a:buChar char="•"/>
            </a:pPr>
            <a:r>
              <a:rPr lang="en-US" sz="2400" dirty="0"/>
              <a:t>Then multiple neighborhoods are </a:t>
            </a:r>
            <a:r>
              <a:rPr lang="en-US" sz="2400" dirty="0" smtClean="0"/>
              <a:t>explored</a:t>
            </a:r>
          </a:p>
          <a:p>
            <a:pPr marL="800100" indent="-342900">
              <a:lnSpc>
                <a:spcPct val="107000"/>
              </a:lnSpc>
              <a:spcAft>
                <a:spcPts val="800"/>
              </a:spcAft>
              <a:buFont typeface="Arial" panose="020B0604020202020204" pitchFamily="34" charset="0"/>
              <a:buChar char="•"/>
            </a:pPr>
            <a:r>
              <a:rPr lang="en-US" sz="2400" dirty="0" smtClean="0"/>
              <a:t> </a:t>
            </a:r>
            <a:r>
              <a:rPr lang="en-US" sz="2400" dirty="0"/>
              <a:t>The number of venues returned for each neighborhoods is then explored as follows</a:t>
            </a:r>
          </a:p>
        </p:txBody>
      </p:sp>
      <p:pic>
        <p:nvPicPr>
          <p:cNvPr id="4" name="Picture 3"/>
          <p:cNvPicPr>
            <a:picLocks noChangeAspect="1"/>
          </p:cNvPicPr>
          <p:nvPr/>
        </p:nvPicPr>
        <p:blipFill>
          <a:blip r:embed="rId2"/>
          <a:stretch>
            <a:fillRect/>
          </a:stretch>
        </p:blipFill>
        <p:spPr>
          <a:xfrm>
            <a:off x="1275008" y="3489989"/>
            <a:ext cx="9530367" cy="3039265"/>
          </a:xfrm>
          <a:prstGeom prst="rect">
            <a:avLst/>
          </a:prstGeom>
        </p:spPr>
      </p:pic>
    </p:spTree>
    <p:extLst>
      <p:ext uri="{BB962C8B-B14F-4D97-AF65-F5344CB8AC3E}">
        <p14:creationId xmlns:p14="http://schemas.microsoft.com/office/powerpoint/2010/main" val="419625926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34</TotalTime>
  <Words>814</Words>
  <Application>Microsoft Office PowerPoint</Application>
  <PresentationFormat>Widescreen</PresentationFormat>
  <Paragraphs>64</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Trebuchet MS</vt:lpstr>
      <vt:lpstr>Berlin</vt:lpstr>
      <vt:lpstr>Predicting the best neighborhood in Chicago, United States  - to start an Indian Restaurant </vt:lpstr>
      <vt:lpstr>Introduction – Requirement &amp; Background</vt:lpstr>
      <vt:lpstr>Data Acquisition </vt:lpstr>
      <vt:lpstr>Data  Acquisition &amp; Cleaning</vt:lpstr>
      <vt:lpstr>Merged Data Frame with Location Information</vt:lpstr>
      <vt:lpstr>Data Acquisition – Foursquare API</vt:lpstr>
      <vt:lpstr>Methodology – Data Exploration</vt:lpstr>
      <vt:lpstr>Data Exploration – Grouping by Category</vt:lpstr>
      <vt:lpstr>Data Exploration – Exploring multiple neighborhoods</vt:lpstr>
      <vt:lpstr>Data Exploration – Unique Categories</vt:lpstr>
      <vt:lpstr>Clustering Data </vt:lpstr>
      <vt:lpstr>Clustering Data </vt:lpstr>
      <vt:lpstr>Clustering Data </vt:lpstr>
      <vt:lpstr>Clustering Data </vt:lpstr>
      <vt:lpstr>Clustering Data </vt:lpstr>
      <vt:lpstr>Result</vt:lpstr>
      <vt:lpstr>Conclusion</vt:lpstr>
      <vt:lpstr>Conclusion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best neighborhood in Chicago, United States  - to start an Indian Restaurant </dc:title>
  <dc:creator>Leeja Bijoy</dc:creator>
  <cp:lastModifiedBy>Leeja Bijoy</cp:lastModifiedBy>
  <cp:revision>14</cp:revision>
  <dcterms:created xsi:type="dcterms:W3CDTF">2019-07-15T08:56:57Z</dcterms:created>
  <dcterms:modified xsi:type="dcterms:W3CDTF">2019-07-15T09:31:42Z</dcterms:modified>
</cp:coreProperties>
</file>