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75" r:id="rId12"/>
    <p:sldId id="267" r:id="rId13"/>
    <p:sldId id="276" r:id="rId14"/>
    <p:sldId id="268" r:id="rId15"/>
    <p:sldId id="277" r:id="rId16"/>
    <p:sldId id="269" r:id="rId17"/>
    <p:sldId id="278" r:id="rId18"/>
    <p:sldId id="270" r:id="rId19"/>
    <p:sldId id="279" r:id="rId20"/>
    <p:sldId id="271" r:id="rId21"/>
    <p:sldId id="280" r:id="rId22"/>
    <p:sldId id="272" r:id="rId23"/>
    <p:sldId id="281" r:id="rId24"/>
    <p:sldId id="273" r:id="rId25"/>
    <p:sldId id="282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84" r:id="rId38"/>
    <p:sldId id="296" r:id="rId39"/>
    <p:sldId id="297" r:id="rId40"/>
  </p:sldIdLst>
  <p:sldSz cx="12192000" cy="6858000"/>
  <p:notesSz cx="6858000" cy="9144000"/>
  <p:embeddedFontLst>
    <p:embeddedFont>
      <p:font typeface="DejaVu Sans Mono" panose="020B0609030804020204" pitchFamily="49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Segoe UI Light" panose="020B0502040204020203" pitchFamily="34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10607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8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4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8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1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2236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3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4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27D9-75D2-418B-AE51-5BD2F9C6EF69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7838-DDC5-4B33-84DD-45FA28008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malloc/malloc.c#L421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malloc/malloc.c#L34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ttera/glibc/blob/master/malloc/malloc.c#L4290" TargetMode="External"/><Relationship Id="rId2" Type="http://schemas.openxmlformats.org/officeDocument/2006/relationships/hyperlink" Target="https://github.com/lattera/glibc/blob/master/malloc/malloc.c#L41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glibc/wiki/MallocInternals" TargetMode="External"/><Relationship Id="rId7" Type="http://schemas.openxmlformats.org/officeDocument/2006/relationships/hyperlink" Target="https://github.com/lattera/glibc/tree/master/malloc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lloc.de/en/" TargetMode="External"/><Relationship Id="rId5" Type="http://schemas.openxmlformats.org/officeDocument/2006/relationships/hyperlink" Target="http://tribal1012.tistory.com/141" TargetMode="External"/><Relationship Id="rId4" Type="http://schemas.openxmlformats.org/officeDocument/2006/relationships/hyperlink" Target="http://studyfoss.egloos.com/520697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malloc/malloc.c#L433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mtae.xyz/255" TargetMode="External"/><Relationship Id="rId2" Type="http://schemas.openxmlformats.org/officeDocument/2006/relationships/hyperlink" Target="https://github.com/david942j/one_gad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lloc.de/en/" TargetMode="External"/><Relationship Id="rId5" Type="http://schemas.openxmlformats.org/officeDocument/2006/relationships/hyperlink" Target="https://github.com/lattera/glibc/blob/master/malloc/malloc.c" TargetMode="External"/><Relationship Id="rId4" Type="http://schemas.openxmlformats.org/officeDocument/2006/relationships/hyperlink" Target="https://uaf.io/exploitation/2017/03/19/0ctf-Quals-2017-BabyHeap2017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t-unreach.org/socat/doc/soca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jaehyeon/whois_pwnable_study_winter_2019/blob/master/jaehyeon/18-01-14/ex_babyheap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380FB-5001-402B-8B96-C70F5A575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Babyheap</a:t>
            </a:r>
            <a:r>
              <a:rPr lang="en-US" altLang="ko-KR" dirty="0"/>
              <a:t> write-up by </a:t>
            </a:r>
            <a:r>
              <a:rPr lang="en-US" altLang="ko-KR" dirty="0" err="1"/>
              <a:t>jaehyeon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918EA-2F00-41F8-88DE-274860ED7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19-01-12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28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111F-34F8-489C-903B-054544D7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CBA0-FECB-4B82-ABA2-821D15F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570810"/>
            <a:ext cx="1074936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세 번의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allocation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가정하자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alloc(32-8), alloc(32-8), alloc(512-8)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Then there exist chunk0 with size 32, chunk1 with size 32 and chunk2 with size 512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30972"/>
              </p:ext>
            </p:extLst>
          </p:nvPr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0x?? (x – 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x | PREV_INUSE (top size)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(0x1f0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C546112-FC96-42CD-8DF2-A21D92C7347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5D19F64A-B1E6-4EF8-AE70-FC062E98AC4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3EBE14-E7E0-4B4A-A067-E1FC26A73F08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5C2C1E7-3A76-4DA5-A4F6-1AAF7982EABF}"/>
              </a:ext>
            </a:extLst>
          </p:cNvPr>
          <p:cNvGrpSpPr/>
          <p:nvPr/>
        </p:nvGrpSpPr>
        <p:grpSpPr>
          <a:xfrm>
            <a:off x="5175681" y="6422730"/>
            <a:ext cx="2061126" cy="307777"/>
            <a:chOff x="5072836" y="5955072"/>
            <a:chExt cx="2061126" cy="307777"/>
          </a:xfrm>
        </p:grpSpPr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3A11E494-3FF0-4F2A-A9C1-D32D74619D7A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5106AA-B3E0-4CDE-A27E-07342C4A938C}"/>
                </a:ext>
              </a:extLst>
            </p:cNvPr>
            <p:cNvSpPr txBox="1"/>
            <p:nvPr/>
          </p:nvSpPr>
          <p:spPr>
            <a:xfrm>
              <a:off x="5330288" y="5955072"/>
              <a:ext cx="1803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5251989-B45F-40A3-AA79-31130CC4C6DE}"/>
              </a:ext>
            </a:extLst>
          </p:cNvPr>
          <p:cNvGrpSpPr/>
          <p:nvPr/>
        </p:nvGrpSpPr>
        <p:grpSpPr>
          <a:xfrm>
            <a:off x="5175678" y="4534796"/>
            <a:ext cx="1583194" cy="523220"/>
            <a:chOff x="5072836" y="5955072"/>
            <a:chExt cx="1583194" cy="523220"/>
          </a:xfrm>
        </p:grpSpPr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B0227819-8FBC-4959-9D6E-4AFAE0D86C7C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850A4B-B9C4-490C-8D62-CF2DC8B71420}"/>
                </a:ext>
              </a:extLst>
            </p:cNvPr>
            <p:cNvSpPr txBox="1"/>
            <p:nvPr/>
          </p:nvSpPr>
          <p:spPr>
            <a:xfrm>
              <a:off x="5330288" y="5955072"/>
              <a:ext cx="132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05AE2A2-C36A-41B2-9167-3BC4C2480BCD}"/>
              </a:ext>
            </a:extLst>
          </p:cNvPr>
          <p:cNvGrpSpPr/>
          <p:nvPr/>
        </p:nvGrpSpPr>
        <p:grpSpPr>
          <a:xfrm>
            <a:off x="5175679" y="3592590"/>
            <a:ext cx="1484082" cy="523220"/>
            <a:chOff x="5072836" y="5955072"/>
            <a:chExt cx="1484082" cy="523220"/>
          </a:xfrm>
        </p:grpSpPr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53CC7576-B606-4C95-8999-65E604E213F9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6314C5-BDD8-4ED9-9012-55F39800E559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93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111F-34F8-489C-903B-054544D7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CBA0-FECB-4B82-ABA2-821D15F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570810"/>
            <a:ext cx="1074936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세 번의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allocation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가정하자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alloc(32-8), alloc(32-8), alloc(512-8)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Then there exist chunk0 with size 32, chunk1 with size 32 and chunk2 with size 512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/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0x?? (x – 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x | PREV_INUSE (top size)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(0x1f0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C546112-FC96-42CD-8DF2-A21D92C7347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5D19F64A-B1E6-4EF8-AE70-FC062E98AC4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3EBE14-E7E0-4B4A-A067-E1FC26A73F08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5C2C1E7-3A76-4DA5-A4F6-1AAF7982EABF}"/>
              </a:ext>
            </a:extLst>
          </p:cNvPr>
          <p:cNvGrpSpPr/>
          <p:nvPr/>
        </p:nvGrpSpPr>
        <p:grpSpPr>
          <a:xfrm>
            <a:off x="5175681" y="6422730"/>
            <a:ext cx="2061126" cy="307777"/>
            <a:chOff x="5072836" y="5955072"/>
            <a:chExt cx="2061126" cy="307777"/>
          </a:xfrm>
        </p:grpSpPr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3A11E494-3FF0-4F2A-A9C1-D32D74619D7A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5106AA-B3E0-4CDE-A27E-07342C4A938C}"/>
                </a:ext>
              </a:extLst>
            </p:cNvPr>
            <p:cNvSpPr txBox="1"/>
            <p:nvPr/>
          </p:nvSpPr>
          <p:spPr>
            <a:xfrm>
              <a:off x="5330288" y="5955072"/>
              <a:ext cx="1803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5251989-B45F-40A3-AA79-31130CC4C6DE}"/>
              </a:ext>
            </a:extLst>
          </p:cNvPr>
          <p:cNvGrpSpPr/>
          <p:nvPr/>
        </p:nvGrpSpPr>
        <p:grpSpPr>
          <a:xfrm>
            <a:off x="5175678" y="4534796"/>
            <a:ext cx="1583194" cy="523220"/>
            <a:chOff x="5072836" y="5955072"/>
            <a:chExt cx="1583194" cy="523220"/>
          </a:xfrm>
        </p:grpSpPr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B0227819-8FBC-4959-9D6E-4AFAE0D86C7C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850A4B-B9C4-490C-8D62-CF2DC8B71420}"/>
                </a:ext>
              </a:extLst>
            </p:cNvPr>
            <p:cNvSpPr txBox="1"/>
            <p:nvPr/>
          </p:nvSpPr>
          <p:spPr>
            <a:xfrm>
              <a:off x="5330288" y="5955072"/>
              <a:ext cx="132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05AE2A2-C36A-41B2-9167-3BC4C2480BCD}"/>
              </a:ext>
            </a:extLst>
          </p:cNvPr>
          <p:cNvGrpSpPr/>
          <p:nvPr/>
        </p:nvGrpSpPr>
        <p:grpSpPr>
          <a:xfrm>
            <a:off x="5175679" y="3592590"/>
            <a:ext cx="1484082" cy="523220"/>
            <a:chOff x="5072836" y="5955072"/>
            <a:chExt cx="1484082" cy="523220"/>
          </a:xfrm>
        </p:grpSpPr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53CC7576-B606-4C95-8999-65E604E213F9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6314C5-BDD8-4ED9-9012-55F39800E559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92BE850-73F4-4E56-87F4-4A5AAD4D1ABB}"/>
              </a:ext>
            </a:extLst>
          </p:cNvPr>
          <p:cNvSpPr txBox="1"/>
          <p:nvPr/>
        </p:nvSpPr>
        <p:spPr>
          <a:xfrm>
            <a:off x="7236807" y="2738070"/>
            <a:ext cx="3888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0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대상으로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dirty="0">
              <a:solidFill>
                <a:srgbClr val="00B0F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입력 길이 제한이 없으므로 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field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원하는 값으로 덮을 수 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Assume that we overwrote it by ‘0x40’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8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CBA0-FECB-4B82-ABA2-821D15F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570810"/>
            <a:ext cx="1074936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세 번의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allocation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가정하자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alloc(32-8), alloc(32-8), alloc(512-8)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Then there exist chunk0 with size 32, chunk1 with size 32 and chunk2 with size 512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81370"/>
              </p:ext>
            </p:extLst>
          </p:nvPr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0x?? (x – 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x | PREV_INUSE (top size)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(0x1f0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061126" cy="307777"/>
            <a:chOff x="5072836" y="5955072"/>
            <a:chExt cx="206112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803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583194" cy="523220"/>
            <a:chOff x="5072836" y="5955072"/>
            <a:chExt cx="1583194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32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484082" cy="523220"/>
            <a:chOff x="5072836" y="5955072"/>
            <a:chExt cx="1484082" cy="523220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2104A41-1DD0-44E4-96B7-771D37D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2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CBA0-FECB-4B82-ABA2-821D15F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570810"/>
            <a:ext cx="1074936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세 번의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allocation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가정하자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alloc(32-8), alloc(32-8), alloc(512-8)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Then there exist chunk0 with size 32, chunk1 with size 32 and chunk2 with size 512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9424"/>
              </p:ext>
            </p:extLst>
          </p:nvPr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0x?? (x – 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x | PREV_INUSE (top size)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(0x1f0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061126" cy="307777"/>
            <a:chOff x="5072836" y="5955072"/>
            <a:chExt cx="206112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803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583194" cy="523220"/>
            <a:chOff x="5072836" y="5955072"/>
            <a:chExt cx="1583194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32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484082" cy="523220"/>
            <a:chOff x="5072836" y="5955072"/>
            <a:chExt cx="1484082" cy="523220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2104A41-1DD0-44E4-96B7-771D37D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DC1F8C-760F-47CE-974B-0FD036139837}"/>
              </a:ext>
            </a:extLst>
          </p:cNvPr>
          <p:cNvSpPr txBox="1"/>
          <p:nvPr/>
        </p:nvSpPr>
        <p:spPr>
          <a:xfrm>
            <a:off x="7236803" y="2742190"/>
            <a:ext cx="4091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</a:t>
            </a:r>
            <a:r>
              <a:rPr lang="en-US" altLang="ko-KR" dirty="0"/>
              <a:t> </a:t>
            </a:r>
            <a:r>
              <a:rPr lang="en-US" altLang="ko-KR" i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“free(): invalid next size (fast)”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에러 메세지를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출력 하는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security checking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우회하기 위해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next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(measured by &amp;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+ 0x40)</a:t>
            </a:r>
          </a:p>
          <a:p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field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적당한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가지도록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2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block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대상으로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 (&amp;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chunk1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 + 0x40)-&gt;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size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0x40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Wingdings" panose="05000000000000000000" pitchFamily="2" charset="2"/>
              </a:rPr>
              <a:t> 이 되도록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8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79129"/>
              </p:ext>
            </p:extLst>
          </p:nvPr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061122" cy="307777"/>
            <a:chOff x="5072836" y="5955072"/>
            <a:chExt cx="2061122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8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E05E0B6-21D6-4A54-A4CD-90F6E69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8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37709"/>
              </p:ext>
            </p:extLst>
          </p:nvPr>
        </p:nvGraphicFramePr>
        <p:xfrm>
          <a:off x="1299826" y="2796466"/>
          <a:ext cx="3556259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59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061122" cy="307777"/>
            <a:chOff x="5072836" y="5955072"/>
            <a:chExt cx="2061122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8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E05E0B6-21D6-4A54-A4CD-90F6E69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89717-4627-49CD-B3D4-CE2184F4966B}"/>
              </a:ext>
            </a:extLst>
          </p:cNvPr>
          <p:cNvSpPr txBox="1"/>
          <p:nvPr/>
        </p:nvSpPr>
        <p:spPr>
          <a:xfrm>
            <a:off x="7236802" y="2742190"/>
            <a:ext cx="4091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block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대상으로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호출되며 이는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반환된다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72414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free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1"/>
            <a:ext cx="1961966" cy="307777"/>
            <a:chOff x="5072836" y="5955073"/>
            <a:chExt cx="196196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3"/>
              <a:ext cx="1704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41C7DDE1-F89D-422A-8EDD-DCAD356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9548C-AF63-43B4-B0E6-116150179CAF}"/>
              </a:ext>
            </a:extLst>
          </p:cNvPr>
          <p:cNvSpPr txBox="1"/>
          <p:nvPr/>
        </p:nvSpPr>
        <p:spPr>
          <a:xfrm>
            <a:off x="7236802" y="2742190"/>
            <a:ext cx="4091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since 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is 0x40,</a:t>
            </a:r>
          </a:p>
          <a:p>
            <a:r>
              <a:rPr lang="en-US" altLang="ko-KR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fastbinsY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[2] -&gt; 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-&gt; 0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fastbinsY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[2] is for chunks with size : 0x40)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0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13754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1"/>
            <a:ext cx="1961966" cy="307777"/>
            <a:chOff x="5072836" y="5955073"/>
            <a:chExt cx="196196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3"/>
              <a:ext cx="1704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41C7DDE1-F89D-422A-8EDD-DCAD356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557FD6-D6BA-4BD3-A451-1CB3C45BB3FD}"/>
              </a:ext>
            </a:extLst>
          </p:cNvPr>
          <p:cNvSpPr txBox="1"/>
          <p:nvPr/>
        </p:nvSpPr>
        <p:spPr>
          <a:xfrm>
            <a:off x="7236802" y="2742190"/>
            <a:ext cx="4091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(3)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이후에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56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으로 하는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allocate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수행하게 되면 다시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1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chunk1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주어진다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calloc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호출되므로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&amp;chunk1+0x10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부터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next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prev_size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대응되는 영역까지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으로 초기화 시킨다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.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7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8713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alloc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899822" cy="307777"/>
            <a:chOff x="5072836" y="5955072"/>
            <a:chExt cx="1899822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642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5279D007-4073-49A3-AC8E-B049C1D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19B8E-C74B-408C-AFD7-B36EBB46BE81}"/>
              </a:ext>
            </a:extLst>
          </p:cNvPr>
          <p:cNvSpPr txBox="1"/>
          <p:nvPr/>
        </p:nvSpPr>
        <p:spPr>
          <a:xfrm>
            <a:off x="7236802" y="2742190"/>
            <a:ext cx="4091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이전과 다르게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block1.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값이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56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이므로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block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dump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 수행 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앞부분을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할 수 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endParaRPr lang="en-US" altLang="ko-KR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4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68531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899822" cy="307777"/>
            <a:chOff x="5072836" y="5955072"/>
            <a:chExt cx="1899822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642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5279D007-4073-49A3-AC8E-B049C1D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233F9-3393-45F3-ABFD-3CC5BC8E140A}"/>
              </a:ext>
            </a:extLst>
          </p:cNvPr>
          <p:cNvSpPr txBox="1"/>
          <p:nvPr/>
        </p:nvSpPr>
        <p:spPr>
          <a:xfrm>
            <a:off x="7236802" y="2742190"/>
            <a:ext cx="41887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5. (4)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이후에 바로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시도하게 되면 </a:t>
            </a:r>
            <a:r>
              <a:rPr lang="en-US" altLang="ko-KR" sz="1600" i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"free(): invalid pointer“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에러 메세지를 만난다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값이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이고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(unsigned)&amp;chunk2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보다 크기 때문이다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endParaRPr lang="en-US" altLang="ko-KR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따라서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1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block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수행하여 </a:t>
            </a:r>
            <a:r>
              <a:rPr lang="en-US" altLang="ko-KR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0x201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으로 덮어주자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600" i="1" dirty="0">
              <a:solidFill>
                <a:srgbClr val="00B05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PREV_INUSE bit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세팅해주는 이유는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대해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호출할 때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3"/>
              </a:rPr>
              <a:t>chunk1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3"/>
              </a:rPr>
              <a:t>과의 병합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막기 위해서이다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5748-A34E-4D44-B5FE-C0D92E7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5FBDE-F0B1-4F31-AE59-8DF5054B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1536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structure of the heap : </a:t>
            </a:r>
            <a:r>
              <a:rPr lang="en-US" altLang="ko-KR" dirty="0">
                <a:hlinkClick r:id="rId2"/>
              </a:rPr>
              <a:t>Understanding the glibc malloc (ptmalloc2) 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malloc, free sequence : </a:t>
            </a:r>
            <a:r>
              <a:rPr lang="en-US" altLang="ko-KR" dirty="0">
                <a:hlinkClick r:id="rId3"/>
              </a:rPr>
              <a:t>wiki</a:t>
            </a:r>
            <a:r>
              <a:rPr lang="en-US" altLang="ko-KR" dirty="0"/>
              <a:t> (</a:t>
            </a:r>
            <a:r>
              <a:rPr lang="en-US" altLang="ko-KR" dirty="0" err="1"/>
              <a:t>en</a:t>
            </a:r>
            <a:r>
              <a:rPr lang="en-US" altLang="ko-KR" dirty="0"/>
              <a:t>), </a:t>
            </a:r>
            <a:r>
              <a:rPr lang="en-US" altLang="ko-KR" dirty="0">
                <a:hlinkClick r:id="rId4"/>
              </a:rPr>
              <a:t>f/</a:t>
            </a:r>
            <a:r>
              <a:rPr lang="en-US" altLang="ko-KR" dirty="0" err="1">
                <a:hlinkClick r:id="rId4"/>
              </a:rPr>
              <a:t>oss</a:t>
            </a:r>
            <a:r>
              <a:rPr lang="en-US" altLang="ko-KR" dirty="0">
                <a:hlinkClick r:id="rId4"/>
              </a:rPr>
              <a:t> study</a:t>
            </a:r>
            <a:r>
              <a:rPr lang="en-US" altLang="ko-KR" dirty="0"/>
              <a:t> (</a:t>
            </a:r>
            <a:r>
              <a:rPr lang="en-US" altLang="ko-KR" dirty="0" err="1"/>
              <a:t>kr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종합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heap </a:t>
            </a:r>
            <a:r>
              <a:rPr lang="ko-KR" altLang="en-US" dirty="0">
                <a:hlinkClick r:id="rId5"/>
              </a:rPr>
              <a:t>영역 정리</a:t>
            </a:r>
            <a:r>
              <a:rPr lang="en-US" altLang="ko-KR" dirty="0"/>
              <a:t>(</a:t>
            </a:r>
            <a:r>
              <a:rPr lang="en-US" altLang="ko-KR" dirty="0" err="1"/>
              <a:t>kr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 매크로 정리 </a:t>
            </a:r>
            <a:r>
              <a:rPr lang="en-US" altLang="ko-KR" dirty="0"/>
              <a:t>, malloc &amp; free sequence </a:t>
            </a:r>
            <a:r>
              <a:rPr lang="ko-KR" altLang="en-US" dirty="0"/>
              <a:t>플로우 차트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ptmalloc2</a:t>
            </a:r>
            <a:r>
              <a:rPr lang="ko-KR" altLang="en-US" dirty="0"/>
              <a:t>의 </a:t>
            </a:r>
            <a:r>
              <a:rPr lang="ko-KR" altLang="en-US" dirty="0" err="1"/>
              <a:t>힙</a:t>
            </a:r>
            <a:r>
              <a:rPr lang="ko-KR" altLang="en-US" dirty="0"/>
              <a:t> 구조를 알아야 하며 </a:t>
            </a:r>
            <a:r>
              <a:rPr lang="en-US" altLang="ko-KR" dirty="0"/>
              <a:t>malloc, free </a:t>
            </a:r>
            <a:r>
              <a:rPr lang="ko-KR" altLang="en-US" dirty="0"/>
              <a:t>함수의 호출 시 어떤 알고리즘이 수행되는지를 알아야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6"/>
              </a:rPr>
              <a:t>ptmalloc2 </a:t>
            </a:r>
            <a:r>
              <a:rPr lang="ko-KR" altLang="en-US" dirty="0">
                <a:hlinkClick r:id="rId6"/>
              </a:rPr>
              <a:t>코드</a:t>
            </a:r>
            <a:r>
              <a:rPr lang="ko-KR" altLang="en-US" dirty="0"/>
              <a:t>와 위의 문서들을 반복해서 읽어볼 것 </a:t>
            </a:r>
            <a:r>
              <a:rPr lang="en-US" altLang="ko-KR" dirty="0"/>
              <a:t>(</a:t>
            </a:r>
            <a:r>
              <a:rPr lang="en-US" altLang="ko-KR" dirty="0">
                <a:hlinkClick r:id="rId7"/>
              </a:rPr>
              <a:t>glibc malloc code</a:t>
            </a:r>
            <a:r>
              <a:rPr lang="ko-KR" altLang="en-US" dirty="0"/>
              <a:t>는 </a:t>
            </a:r>
            <a:r>
              <a:rPr lang="en-US" altLang="ko-KR" dirty="0"/>
              <a:t>exploit </a:t>
            </a:r>
            <a:r>
              <a:rPr lang="ko-KR" altLang="en-US" dirty="0"/>
              <a:t>공부하면서 볼 것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5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1876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88E760B-A143-42AA-A0D2-21E3AF8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277A9-8433-4650-9770-13FC6906680D}"/>
              </a:ext>
            </a:extLst>
          </p:cNvPr>
          <p:cNvGrpSpPr/>
          <p:nvPr/>
        </p:nvGrpSpPr>
        <p:grpSpPr>
          <a:xfrm>
            <a:off x="5175681" y="6422730"/>
            <a:ext cx="2061122" cy="307777"/>
            <a:chOff x="5072836" y="5955072"/>
            <a:chExt cx="2061122" cy="307777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6ADCDC9-976E-4AA9-A8A3-C3CEF6036747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22AD3D-CB3F-48A4-85CB-01A093BF8952}"/>
                </a:ext>
              </a:extLst>
            </p:cNvPr>
            <p:cNvSpPr txBox="1"/>
            <p:nvPr/>
          </p:nvSpPr>
          <p:spPr>
            <a:xfrm>
              <a:off x="5330288" y="5955072"/>
              <a:ext cx="18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02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0789"/>
              </p:ext>
            </p:extLst>
          </p:nvPr>
        </p:nvGraphicFramePr>
        <p:xfrm>
          <a:off x="1299826" y="2796466"/>
          <a:ext cx="3556260" cy="37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88E760B-A143-42AA-A0D2-21E3AF8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277A9-8433-4650-9770-13FC6906680D}"/>
              </a:ext>
            </a:extLst>
          </p:cNvPr>
          <p:cNvGrpSpPr/>
          <p:nvPr/>
        </p:nvGrpSpPr>
        <p:grpSpPr>
          <a:xfrm>
            <a:off x="5175681" y="6422730"/>
            <a:ext cx="2061122" cy="307777"/>
            <a:chOff x="5072836" y="5955072"/>
            <a:chExt cx="2061122" cy="307777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6ADCDC9-976E-4AA9-A8A3-C3CEF6036747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22AD3D-CB3F-48A4-85CB-01A093BF8952}"/>
                </a:ext>
              </a:extLst>
            </p:cNvPr>
            <p:cNvSpPr txBox="1"/>
            <p:nvPr/>
          </p:nvSpPr>
          <p:spPr>
            <a:xfrm>
              <a:off x="5330288" y="5955072"/>
              <a:ext cx="18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FA5FF5E-5420-498F-9C59-7E975AE60DE3}"/>
              </a:ext>
            </a:extLst>
          </p:cNvPr>
          <p:cNvSpPr txBox="1"/>
          <p:nvPr/>
        </p:nvSpPr>
        <p:spPr>
          <a:xfrm>
            <a:off x="7236802" y="2737396"/>
            <a:ext cx="4529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6. 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와 인접한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large chunk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이기 때문에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호출 시에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top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와 병합된다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2"/>
              </a:rPr>
              <a:t>.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우리의 목적은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main_arena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하여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libcbase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알아내는 것이기 때문에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병합되지 않고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unsorted 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들어가도록 해야 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따라서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allocate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한번 더 수행하여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 chunk 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사이에 다른 할당된 메모리 공간을 만들자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69017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| PREV_INUSE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855434" cy="307777"/>
            <a:chOff x="5072836" y="5955072"/>
            <a:chExt cx="1855434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597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 chunk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77" y="1689408"/>
            <a:ext cx="1484082" cy="523220"/>
            <a:chOff x="5072836" y="5955072"/>
            <a:chExt cx="1484082" cy="523220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4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94881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| PREV_INUSE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855434" cy="307777"/>
            <a:chOff x="5072836" y="5955072"/>
            <a:chExt cx="1855434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597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77" y="1689408"/>
            <a:ext cx="1484082" cy="523220"/>
            <a:chOff x="5072836" y="5955072"/>
            <a:chExt cx="1484082" cy="523220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49DD4F-08E7-418F-9D63-F94CF9D73772}"/>
              </a:ext>
            </a:extLst>
          </p:cNvPr>
          <p:cNvSpPr txBox="1"/>
          <p:nvPr/>
        </p:nvSpPr>
        <p:spPr>
          <a:xfrm>
            <a:off x="7236802" y="2737396"/>
            <a:ext cx="4529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호출하면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unsorted 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연결되고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freed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상태의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(unsorted 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주소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 0x10)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값을 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.fd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.bk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field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저장한다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05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3415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av-&gt;bins-0x10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BK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av-&gt;bins-0x10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961966" cy="307777"/>
            <a:chOff x="5072836" y="5955072"/>
            <a:chExt cx="196196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704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free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77" y="1689408"/>
            <a:ext cx="1484082" cy="523220"/>
            <a:chOff x="5072836" y="5955072"/>
            <a:chExt cx="1484082" cy="523220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7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00357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3269990913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(0x1d0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av-&gt;bins-0x10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BK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av-&gt;bins-0x10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0x40 (overwritten)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0x20 | PREV_INUSE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99C9E9-89A8-4B9D-903F-47E3AE482FC2}"/>
              </a:ext>
            </a:extLst>
          </p:cNvPr>
          <p:cNvGrpSpPr/>
          <p:nvPr/>
        </p:nvGrpSpPr>
        <p:grpSpPr>
          <a:xfrm>
            <a:off x="5175680" y="5477003"/>
            <a:ext cx="1305017" cy="523220"/>
            <a:chOff x="5072836" y="5955072"/>
            <a:chExt cx="1305017" cy="523220"/>
          </a:xfrm>
        </p:grpSpPr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6F6E981-F4E7-4D4C-9A19-C004D7BDF7AE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1F86A9-A4A9-4387-8E9C-C80AA655B4C0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chunk1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1961966" cy="307777"/>
            <a:chOff x="5072836" y="5955072"/>
            <a:chExt cx="1961966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8" y="5955072"/>
              <a:ext cx="1704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chunk0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D42EEC-2F3F-4B04-B8EE-71FFAA3D40EA}"/>
              </a:ext>
            </a:extLst>
          </p:cNvPr>
          <p:cNvGrpSpPr/>
          <p:nvPr/>
        </p:nvGrpSpPr>
        <p:grpSpPr>
          <a:xfrm>
            <a:off x="5175678" y="4534796"/>
            <a:ext cx="1305017" cy="523220"/>
            <a:chOff x="5072836" y="5955072"/>
            <a:chExt cx="1305017" cy="523220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2FAE87B-5F51-4C59-B21B-E89435CB1863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F22233-4BEA-493C-8C8C-E816C62AEA19}"/>
                </a:ext>
              </a:extLst>
            </p:cNvPr>
            <p:cNvSpPr txBox="1"/>
            <p:nvPr/>
          </p:nvSpPr>
          <p:spPr>
            <a:xfrm>
              <a:off x="5330288" y="5955072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chunk2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A89851-A5A9-4403-8154-2630E5FF21E0}"/>
              </a:ext>
            </a:extLst>
          </p:cNvPr>
          <p:cNvGrpSpPr/>
          <p:nvPr/>
        </p:nvGrpSpPr>
        <p:grpSpPr>
          <a:xfrm>
            <a:off x="5175679" y="3592590"/>
            <a:ext cx="1961968" cy="307777"/>
            <a:chOff x="5072836" y="5955072"/>
            <a:chExt cx="1961968" cy="307777"/>
          </a:xfrm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CAFE310A-BADC-4CE7-A897-8A5176EF490B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18F7DB-404B-4DDF-B956-FD4473E8149B}"/>
                </a:ext>
              </a:extLst>
            </p:cNvPr>
            <p:cNvSpPr txBox="1"/>
            <p:nvPr/>
          </p:nvSpPr>
          <p:spPr>
            <a:xfrm>
              <a:off x="5330288" y="5955072"/>
              <a:ext cx="170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&amp;chunk1 + 0x40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0A7320-3059-493C-AFFE-1CCF699E934C}"/>
              </a:ext>
            </a:extLst>
          </p:cNvPr>
          <p:cNvGrpSpPr/>
          <p:nvPr/>
        </p:nvGrpSpPr>
        <p:grpSpPr>
          <a:xfrm>
            <a:off x="5175677" y="2648623"/>
            <a:ext cx="1484082" cy="523220"/>
            <a:chOff x="5072836" y="5955072"/>
            <a:chExt cx="1484082" cy="52322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6BE76E5D-0431-4D72-9A2B-2EE3506F8986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E1078-66D8-4C35-AED6-2BB013BD46CA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77" y="1689408"/>
            <a:ext cx="1484082" cy="523220"/>
            <a:chOff x="5072836" y="5955072"/>
            <a:chExt cx="1484082" cy="523220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8" y="5955072"/>
              <a:ext cx="1226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</a:t>
              </a:r>
            </a:p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–libc leak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D48B0-C3ED-4425-8101-04C0D12A4E98}"/>
              </a:ext>
            </a:extLst>
          </p:cNvPr>
          <p:cNvSpPr txBox="1"/>
          <p:nvPr/>
        </p:nvSpPr>
        <p:spPr>
          <a:xfrm>
            <a:off x="7236802" y="2737396"/>
            <a:ext cx="4529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8.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이제 </a:t>
            </a:r>
            <a:r>
              <a:rPr lang="en-US" altLang="ko-KR" dirty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1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대해서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dump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명령어를 수행하면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&amp;chunk1 + 0x10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부터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56 bytes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stdout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출력해준다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dumped : 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p64(0) + p64(0) + p64(0) + p64(0x201) + p64(chunk1.fd) + p64(chunk1.bk) + p64(0)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이를 통해 우리는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main_arena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주소를 얻어냈고 오프셋을 이용해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libcbase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구할 수 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5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234B0-4B77-4697-9265-DCE9F9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ED12-51A1-4B41-8190-DE46ECFB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66"/>
            <a:ext cx="5257800" cy="4992430"/>
          </a:xfrm>
        </p:spPr>
        <p:txBody>
          <a:bodyPr>
            <a:normAutofit/>
          </a:bodyPr>
          <a:lstStyle/>
          <a:p>
            <a:r>
              <a:rPr lang="en-US" altLang="ko-KR" dirty="0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main_arena </a:t>
            </a:r>
            <a:r>
              <a:rPr lang="ko-KR" altLang="en-US" dirty="0"/>
              <a:t>구조체의 시작 주소로 부터 </a:t>
            </a:r>
            <a:r>
              <a:rPr lang="en-US" altLang="ko-KR" dirty="0"/>
              <a:t>2 * SIZE_SZ bytes </a:t>
            </a:r>
            <a:r>
              <a:rPr lang="ko-KR" altLang="en-US" dirty="0"/>
              <a:t>떨어진 곳에는 </a:t>
            </a:r>
            <a:r>
              <a:rPr lang="en-US" altLang="ko-KR" dirty="0"/>
              <a:t>__</a:t>
            </a:r>
            <a:r>
              <a:rPr lang="en-US" altLang="ko-KR" dirty="0" err="1"/>
              <a:t>malloc_hook</a:t>
            </a:r>
            <a:r>
              <a:rPr lang="en-US" altLang="ko-KR" dirty="0"/>
              <a:t> </a:t>
            </a:r>
            <a:r>
              <a:rPr lang="ko-KR" altLang="en-US" dirty="0"/>
              <a:t>함수 포인터를 위한 공간이 마련되어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user </a:t>
            </a:r>
            <a:r>
              <a:rPr lang="ko-KR" altLang="en-US" dirty="0"/>
              <a:t>가 </a:t>
            </a:r>
            <a:r>
              <a:rPr lang="en-US" altLang="ko-KR" dirty="0"/>
              <a:t>malloc() </a:t>
            </a:r>
            <a:r>
              <a:rPr lang="ko-KR" altLang="en-US" dirty="0"/>
              <a:t>을 호출할 때 </a:t>
            </a:r>
            <a:r>
              <a:rPr lang="en-US" altLang="ko-KR" dirty="0"/>
              <a:t>__</a:t>
            </a:r>
            <a:r>
              <a:rPr lang="en-US" altLang="ko-KR" dirty="0" err="1"/>
              <a:t>malloc_hook</a:t>
            </a:r>
            <a:r>
              <a:rPr lang="en-US" altLang="ko-KR" dirty="0"/>
              <a:t> </a:t>
            </a:r>
            <a:r>
              <a:rPr lang="ko-KR" altLang="en-US" dirty="0"/>
              <a:t>함수 포인터가 </a:t>
            </a:r>
            <a:r>
              <a:rPr lang="en-US" altLang="ko-KR" dirty="0"/>
              <a:t>NULL </a:t>
            </a:r>
            <a:r>
              <a:rPr lang="ko-KR" altLang="en-US" dirty="0"/>
              <a:t>이 아니라면 해당 포인터가 가리키는 </a:t>
            </a:r>
            <a:r>
              <a:rPr lang="en-US" altLang="ko-KR" dirty="0"/>
              <a:t>customized malloc </a:t>
            </a:r>
            <a:r>
              <a:rPr lang="ko-KR" altLang="en-US" dirty="0"/>
              <a:t>이 실행된다</a:t>
            </a:r>
            <a:r>
              <a:rPr lang="en-US" altLang="ko-KR" dirty="0"/>
              <a:t>. (calloc() </a:t>
            </a:r>
            <a:r>
              <a:rPr lang="ko-KR" altLang="en-US" dirty="0"/>
              <a:t>도 마찬가지로 </a:t>
            </a:r>
            <a:r>
              <a:rPr lang="en-US" altLang="ko-KR" dirty="0"/>
              <a:t>__</a:t>
            </a:r>
            <a:r>
              <a:rPr lang="en-US" altLang="ko-KR" dirty="0" err="1"/>
              <a:t>malloc_hook</a:t>
            </a:r>
            <a:r>
              <a:rPr lang="en-US" altLang="ko-KR" dirty="0"/>
              <a:t> </a:t>
            </a:r>
            <a:r>
              <a:rPr lang="ko-KR" altLang="en-US" dirty="0"/>
              <a:t>변수를 먼저 확인하고 </a:t>
            </a:r>
            <a:r>
              <a:rPr lang="en-US" altLang="ko-KR" dirty="0"/>
              <a:t>__</a:t>
            </a:r>
            <a:r>
              <a:rPr lang="en-US" altLang="ko-KR" dirty="0" err="1"/>
              <a:t>malloc_hook</a:t>
            </a:r>
            <a:r>
              <a:rPr lang="en-US" altLang="ko-KR" dirty="0"/>
              <a:t>()</a:t>
            </a:r>
            <a:r>
              <a:rPr lang="ko-KR" altLang="en-US" dirty="0"/>
              <a:t>을 호출한 후 할당된 메모리에 대해서 </a:t>
            </a:r>
            <a:r>
              <a:rPr lang="en-US" altLang="ko-KR" dirty="0" err="1"/>
              <a:t>memset</a:t>
            </a:r>
            <a:r>
              <a:rPr lang="en-US" altLang="ko-KR" dirty="0"/>
              <a:t>() </a:t>
            </a:r>
            <a:r>
              <a:rPr lang="ko-KR" altLang="en-US" dirty="0"/>
              <a:t>을 수행한다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__</a:t>
            </a:r>
            <a:r>
              <a:rPr lang="en-US" altLang="ko-KR" dirty="0" err="1"/>
              <a:t>malloc_hook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one-shot gadget </a:t>
            </a:r>
            <a:r>
              <a:rPr lang="ko-KR" altLang="en-US" dirty="0"/>
              <a:t>의 주소를 덮음으로써 다음 </a:t>
            </a:r>
            <a:r>
              <a:rPr lang="en-US" altLang="ko-KR" dirty="0"/>
              <a:t>allocate </a:t>
            </a:r>
            <a:r>
              <a:rPr lang="ko-KR" altLang="en-US" dirty="0"/>
              <a:t>명령어가 수행될 때 쉘을 획득할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CE7BA-7844-4A1C-8505-6B640E5E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92" y="1825625"/>
            <a:ext cx="5365581" cy="883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F7C463-11DA-4B52-BA7A-A6D63467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92" y="3164295"/>
            <a:ext cx="5365581" cy="1801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9F087-91B9-4A3A-8AEA-83C9DB7C6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92" y="5326039"/>
            <a:ext cx="3049473" cy="1272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7598A-C150-46BE-BD1D-41B0AFBB22F3}"/>
              </a:ext>
            </a:extLst>
          </p:cNvPr>
          <p:cNvSpPr txBox="1"/>
          <p:nvPr/>
        </p:nvSpPr>
        <p:spPr>
          <a:xfrm>
            <a:off x="9445841" y="577936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in calloc()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50372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6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5494523"/>
            <a:ext cx="2061122" cy="307777"/>
            <a:chOff x="5072836" y="5955072"/>
            <a:chExt cx="2061122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8" y="5955072"/>
              <a:ext cx="180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D48B0-C3ED-4425-8101-04C0D12A4E98}"/>
              </a:ext>
            </a:extLst>
          </p:cNvPr>
          <p:cNvSpPr txBox="1"/>
          <p:nvPr/>
        </p:nvSpPr>
        <p:spPr>
          <a:xfrm>
            <a:off x="7236802" y="2737396"/>
            <a:ext cx="4529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new chunk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부터 다시 위로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쌓자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(libc leak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사용되었던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chunk2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unsorted 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으로부터 미리 </a:t>
            </a:r>
            <a:r>
              <a:rPr lang="ko-KR" alt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할당받자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new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할당 이후로 각각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0x20bytes, 0x70bytes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청크들을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로부터 분리하여 할당하자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(by allocate with the sizes 0x18, 0x68)</a:t>
            </a:r>
          </a:p>
        </p:txBody>
      </p:sp>
    </p:spTree>
    <p:extLst>
      <p:ext uri="{BB962C8B-B14F-4D97-AF65-F5344CB8AC3E}">
        <p14:creationId xmlns:p14="http://schemas.microsoft.com/office/powerpoint/2010/main" val="151839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89702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6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(0x60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(alloc)</a:t>
              </a:r>
              <a:endParaRPr lang="ko-KR" altLang="en-US" sz="1400" dirty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0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72395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26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(0x60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EE9548A-9568-4649-BBC9-7B9B5EED9B9D}"/>
              </a:ext>
            </a:extLst>
          </p:cNvPr>
          <p:cNvSpPr txBox="1"/>
          <p:nvPr/>
        </p:nvSpPr>
        <p:spPr>
          <a:xfrm>
            <a:off x="6800295" y="3817398"/>
            <a:ext cx="3169328" cy="158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D8C108-E546-4677-9A7B-981D6662A443}"/>
              </a:ext>
            </a:extLst>
          </p:cNvPr>
          <p:cNvSpPr txBox="1"/>
          <p:nvPr/>
        </p:nvSpPr>
        <p:spPr>
          <a:xfrm>
            <a:off x="7236802" y="2737396"/>
            <a:ext cx="4529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 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대해서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호출하자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굳이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 structure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얘기를 꺼낼 필요는 없을 것 같다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.) 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배열에 아무런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없으니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chunk4.fd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대입될 것 이다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main function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244F-92B1-4D88-B9FE-AE79E8E4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1" y="1420427"/>
            <a:ext cx="4666225" cy="1021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1B2C25-D336-4433-9218-EA0610A9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1" y="2521613"/>
            <a:ext cx="2636125" cy="4207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221A7-74FA-4DA2-B268-D9C21151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86" y="2521613"/>
            <a:ext cx="2030100" cy="4207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45ABA-F47B-4E2D-A457-9FA02E9F9B31}"/>
              </a:ext>
            </a:extLst>
          </p:cNvPr>
          <p:cNvSpPr txBox="1"/>
          <p:nvPr/>
        </p:nvSpPr>
        <p:spPr>
          <a:xfrm>
            <a:off x="5717219" y="2547891"/>
            <a:ext cx="5636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Initialization()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 the </a:t>
            </a:r>
            <a:r>
              <a:rPr lang="en-US" altLang="ko-KR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stdio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buffer size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call </a:t>
            </a:r>
            <a:r>
              <a:rPr lang="en-US" altLang="ko-KR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mmap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that returns an area with enough size</a:t>
            </a:r>
          </a:p>
          <a:p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print_menu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: prints the menu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i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“1. alloc, 2. fill, 3. free, 4. dump, 5. exit”</a:t>
            </a:r>
          </a:p>
          <a:p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read_num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: reads a string from stdin and converts it to the corresponding integer</a:t>
            </a:r>
          </a:p>
          <a:p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68072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289972575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FD : 0x0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0x0(0x58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</a:t>
              </a:r>
              <a:r>
                <a:rPr lang="en-US" altLang="ko-KR" sz="1400" dirty="0"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free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DEBB4-6824-4E6E-9D6E-878F07D40CC5}"/>
              </a:ext>
            </a:extLst>
          </p:cNvPr>
          <p:cNvSpPr txBox="1"/>
          <p:nvPr/>
        </p:nvSpPr>
        <p:spPr>
          <a:xfrm>
            <a:off x="7236802" y="2737396"/>
            <a:ext cx="470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ko-KR" alt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토막 상식</a:t>
            </a:r>
            <a:r>
              <a:rPr lang="en-US" altLang="ko-KR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 chunk size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가지므로 해당 </a:t>
            </a:r>
            <a:r>
              <a:rPr lang="ko-KR" alt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청크에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대한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free()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호출 시 인접한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와 병합되지 않는다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또한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 chunk free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시 다른 범주의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들과 다르게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next chunk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dirty="0" err="1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prev_size</a:t>
            </a:r>
            <a:r>
              <a:rPr lang="en-US" altLang="ko-KR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field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PREV_IN_ USE bit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setting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또한 이루어지지 않는다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79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75054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289972575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FD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0x0(0x58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DEBB4-6824-4E6E-9D6E-878F07D40CC5}"/>
              </a:ext>
            </a:extLst>
          </p:cNvPr>
          <p:cNvSpPr txBox="1"/>
          <p:nvPr/>
        </p:nvSpPr>
        <p:spPr>
          <a:xfrm>
            <a:off x="7236802" y="2737396"/>
            <a:ext cx="4703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우리의 원래 목적은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__malloc_hook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변수를 우리가 원하는 값으로 덮어씌우는 것이었다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</a:t>
            </a:r>
          </a:p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따라서 처음 떠오르는 </a:t>
            </a:r>
            <a:r>
              <a:rPr lang="en-US" altLang="ko-KR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다음과 같다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 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fd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&amp;__malloc_hook – 0x10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으로 덮고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 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할당한다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그러면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가졌던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우리가 만든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fake 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가리킨다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c. fake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ko-KR" alt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할당받아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__malloc_hook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변수를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one shot gadget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으로 덮는다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2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234B0-4B77-4697-9265-DCE9F9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ED12-51A1-4B41-8190-DE46ECFB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66"/>
            <a:ext cx="5257800" cy="4992430"/>
          </a:xfrm>
        </p:spPr>
        <p:txBody>
          <a:bodyPr>
            <a:normAutofit/>
          </a:bodyPr>
          <a:lstStyle/>
          <a:p>
            <a:r>
              <a:rPr lang="ko-KR" altLang="en-US" dirty="0"/>
              <a:t>결과적으로 위의 시나리오로 진행을 하면 </a:t>
            </a:r>
            <a:r>
              <a:rPr lang="en-US" altLang="ko-KR" dirty="0"/>
              <a:t>fastbin</a:t>
            </a:r>
            <a:r>
              <a:rPr lang="ko-KR" altLang="en-US" dirty="0"/>
              <a:t>으로부터 메모리를 할당할 때 실행되는 </a:t>
            </a:r>
            <a:r>
              <a:rPr lang="en-US" altLang="ko-KR" dirty="0"/>
              <a:t>security checking </a:t>
            </a:r>
            <a:r>
              <a:rPr lang="ko-KR" altLang="en-US" dirty="0"/>
              <a:t>에 의해 다음과 같은 에러를 뱉는다</a:t>
            </a:r>
            <a:r>
              <a:rPr lang="en-US" altLang="ko-KR" dirty="0"/>
              <a:t>. </a:t>
            </a:r>
            <a:r>
              <a:rPr lang="en-US" altLang="ko-KR" i="1" dirty="0"/>
              <a:t>"malloc(): memory corruption (fast)“</a:t>
            </a:r>
          </a:p>
          <a:p>
            <a:r>
              <a:rPr lang="ko-KR" altLang="en-US" dirty="0" err="1"/>
              <a:t>왜냐</a:t>
            </a:r>
            <a:r>
              <a:rPr lang="en-US" altLang="ko-KR" dirty="0"/>
              <a:t>? fake chunk</a:t>
            </a:r>
            <a:r>
              <a:rPr lang="ko-KR" altLang="en-US" dirty="0"/>
              <a:t>의 </a:t>
            </a:r>
            <a:r>
              <a:rPr lang="en-US" altLang="ko-KR" dirty="0"/>
              <a:t>.size field </a:t>
            </a:r>
            <a:r>
              <a:rPr lang="ko-KR" altLang="en-US" dirty="0"/>
              <a:t>값에 대한</a:t>
            </a:r>
            <a:r>
              <a:rPr lang="en-US" altLang="ko-KR" dirty="0" err="1"/>
              <a:t>fastbin_index</a:t>
            </a:r>
            <a:r>
              <a:rPr lang="en-US" altLang="ko-KR" dirty="0"/>
              <a:t>() macro </a:t>
            </a:r>
            <a:r>
              <a:rPr lang="ko-KR" altLang="en-US" dirty="0"/>
              <a:t>반환 값이 </a:t>
            </a:r>
            <a:r>
              <a:rPr lang="en-US" altLang="ko-KR" dirty="0"/>
              <a:t>fake chunk</a:t>
            </a:r>
            <a:r>
              <a:rPr lang="ko-KR" altLang="en-US" dirty="0"/>
              <a:t>가 들어있던 </a:t>
            </a:r>
            <a:r>
              <a:rPr lang="en-US" altLang="ko-KR" dirty="0"/>
              <a:t>fastbin </a:t>
            </a:r>
            <a:r>
              <a:rPr lang="ko-KR" altLang="en-US" dirty="0"/>
              <a:t>배열의 </a:t>
            </a:r>
            <a:r>
              <a:rPr lang="en-US" altLang="ko-KR" dirty="0"/>
              <a:t>index </a:t>
            </a:r>
            <a:r>
              <a:rPr lang="ko-KR" altLang="en-US" dirty="0"/>
              <a:t>값과 다르기 때문이다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fake chunk</a:t>
            </a:r>
            <a:r>
              <a:rPr lang="ko-KR" altLang="en-US" dirty="0"/>
              <a:t>를 할당하기 위해서는 </a:t>
            </a:r>
            <a:r>
              <a:rPr lang="en-US" altLang="ko-KR" dirty="0"/>
              <a:t>fake chunk</a:t>
            </a:r>
            <a:r>
              <a:rPr lang="ko-KR" altLang="en-US" dirty="0"/>
              <a:t> 가 속한 </a:t>
            </a:r>
            <a:r>
              <a:rPr lang="en-US" altLang="ko-KR" dirty="0"/>
              <a:t>fastbin </a:t>
            </a:r>
            <a:r>
              <a:rPr lang="ko-KR" altLang="en-US" dirty="0"/>
              <a:t>에서 기본적으로 처리하는 청크의 </a:t>
            </a:r>
            <a:r>
              <a:rPr lang="en-US" altLang="ko-KR" dirty="0"/>
              <a:t>size </a:t>
            </a:r>
            <a:r>
              <a:rPr lang="ko-KR" altLang="en-US" dirty="0"/>
              <a:t>와 </a:t>
            </a:r>
            <a:r>
              <a:rPr lang="en-US" altLang="ko-KR" dirty="0"/>
              <a:t>fake chunk </a:t>
            </a:r>
            <a:r>
              <a:rPr lang="ko-KR" altLang="en-US" dirty="0"/>
              <a:t>의 </a:t>
            </a:r>
            <a:r>
              <a:rPr lang="en-US" altLang="ko-KR" dirty="0"/>
              <a:t>.size field </a:t>
            </a:r>
            <a:r>
              <a:rPr lang="ko-KR" altLang="en-US" dirty="0"/>
              <a:t>값과 같도록 조작을 해야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C7320-26BF-455F-9101-0D9C9CEE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9178"/>
            <a:ext cx="5687092" cy="1443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A12CAB-EEA6-446D-B60B-1C75D668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5508"/>
            <a:ext cx="4903433" cy="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234B0-4B77-4697-9265-DCE9F9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ED12-51A1-4B41-8190-DE46ECFB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66"/>
            <a:ext cx="5257800" cy="4992430"/>
          </a:xfrm>
        </p:spPr>
        <p:txBody>
          <a:bodyPr>
            <a:normAutofit/>
          </a:bodyPr>
          <a:lstStyle/>
          <a:p>
            <a:r>
              <a:rPr lang="en-US" altLang="ko-KR" dirty="0"/>
              <a:t>chunk4 </a:t>
            </a:r>
            <a:r>
              <a:rPr lang="ko-KR" altLang="en-US" dirty="0"/>
              <a:t>의 </a:t>
            </a:r>
            <a:r>
              <a:rPr lang="en-US" altLang="ko-KR" dirty="0"/>
              <a:t>fd</a:t>
            </a:r>
            <a:r>
              <a:rPr lang="ko-KR" altLang="en-US" dirty="0"/>
              <a:t>를 </a:t>
            </a:r>
            <a:r>
              <a:rPr lang="en-US" altLang="ko-KR" dirty="0"/>
              <a:t>&amp;__malloc_hook – 0x10</a:t>
            </a:r>
            <a:r>
              <a:rPr lang="ko-KR" altLang="en-US" dirty="0"/>
              <a:t>으로 덮는다고 가정하자</a:t>
            </a:r>
            <a:r>
              <a:rPr lang="en-US" altLang="ko-KR" dirty="0"/>
              <a:t>. fake chunk</a:t>
            </a:r>
            <a:r>
              <a:rPr lang="ko-KR" altLang="en-US" dirty="0"/>
              <a:t>의 할당을 시도하려고 하면 애초에 </a:t>
            </a:r>
            <a:r>
              <a:rPr lang="en-US" altLang="ko-KR" dirty="0"/>
              <a:t>.size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 가 너무 큰 값이라 </a:t>
            </a:r>
            <a:r>
              <a:rPr lang="en-US" altLang="ko-KR" dirty="0"/>
              <a:t>security checking </a:t>
            </a:r>
            <a:r>
              <a:rPr lang="ko-KR" altLang="en-US" dirty="0"/>
              <a:t>를 통과하지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오른쪽 해당 메모리 공간을 통으로 보면 </a:t>
            </a:r>
            <a:r>
              <a:rPr lang="en-US" altLang="ko-KR" dirty="0"/>
              <a:t>‘\x00’ byte </a:t>
            </a:r>
            <a:r>
              <a:rPr lang="ko-KR" altLang="en-US" dirty="0"/>
              <a:t>들이 연속적으로 중첩되어 있는 것들을 볼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fastbin range (0x20 ~ 0x80) </a:t>
            </a:r>
            <a:r>
              <a:rPr lang="ko-KR" altLang="en-US" dirty="0"/>
              <a:t>내의 값을 가지는 </a:t>
            </a:r>
            <a:r>
              <a:rPr lang="en-US" altLang="ko-KR" dirty="0"/>
              <a:t>QWORD </a:t>
            </a:r>
            <a:r>
              <a:rPr lang="ko-KR" altLang="en-US" dirty="0"/>
              <a:t>를 </a:t>
            </a:r>
            <a:r>
              <a:rPr lang="en-US" altLang="ko-KR" dirty="0"/>
              <a:t>size field </a:t>
            </a:r>
            <a:r>
              <a:rPr lang="ko-KR" altLang="en-US" dirty="0"/>
              <a:t>로 사용하여 </a:t>
            </a:r>
            <a:r>
              <a:rPr lang="en-US" altLang="ko-KR" dirty="0"/>
              <a:t>fake chunk</a:t>
            </a:r>
            <a:r>
              <a:rPr lang="ko-KR" altLang="en-US" dirty="0"/>
              <a:t>를 할당할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</a:t>
            </a:r>
            <a:r>
              <a:rPr lang="en-US" altLang="ko-KR" dirty="0"/>
              <a:t> chunk4 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0x70</a:t>
            </a:r>
            <a:r>
              <a:rPr lang="ko-KR" altLang="en-US" dirty="0"/>
              <a:t>으로 한 것도 </a:t>
            </a:r>
            <a:r>
              <a:rPr lang="en-US" altLang="ko-KR" dirty="0"/>
              <a:t>fake chunk</a:t>
            </a:r>
            <a:r>
              <a:rPr lang="ko-KR" altLang="en-US" dirty="0"/>
              <a:t>의 </a:t>
            </a:r>
            <a:r>
              <a:rPr lang="en-US" altLang="ko-KR" dirty="0"/>
              <a:t>size field</a:t>
            </a:r>
            <a:r>
              <a:rPr lang="ko-KR" altLang="en-US" dirty="0"/>
              <a:t>를 </a:t>
            </a:r>
            <a:r>
              <a:rPr lang="en-US" altLang="ko-KR" dirty="0"/>
              <a:t>0x7f </a:t>
            </a:r>
            <a:r>
              <a:rPr lang="ko-KR" altLang="en-US" dirty="0"/>
              <a:t>로 설정할 수 있기 때문이다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A770C-849C-48B0-A662-8522621E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78" y="1852258"/>
            <a:ext cx="5464200" cy="805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1D453-09C0-4D79-89D8-4C3B9D6D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78" y="3472371"/>
            <a:ext cx="5464200" cy="795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73D8C1-00F4-4D4B-A284-DF8E194F9BA4}"/>
              </a:ext>
            </a:extLst>
          </p:cNvPr>
          <p:cNvSpPr txBox="1"/>
          <p:nvPr/>
        </p:nvSpPr>
        <p:spPr>
          <a:xfrm>
            <a:off x="6610905" y="5122416"/>
            <a:ext cx="546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ejaVu Sans Mono" panose="020B0609030804020204" pitchFamily="49" charset="0"/>
              </a:rPr>
              <a:t>fastbin_index</a:t>
            </a:r>
            <a:r>
              <a:rPr lang="en-US" altLang="ko-KR" sz="1600" dirty="0">
                <a:latin typeface="DejaVu Sans Mono" panose="020B0609030804020204" pitchFamily="49" charset="0"/>
              </a:rPr>
              <a:t>(0x70) = 5</a:t>
            </a:r>
          </a:p>
          <a:p>
            <a:r>
              <a:rPr lang="en-US" altLang="ko-KR" sz="1600" dirty="0" err="1">
                <a:latin typeface="DejaVu Sans Mono" panose="020B0609030804020204" pitchFamily="49" charset="0"/>
              </a:rPr>
              <a:t>fastbin_index</a:t>
            </a:r>
            <a:r>
              <a:rPr lang="en-US" altLang="ko-KR" sz="1600" dirty="0">
                <a:latin typeface="DejaVu Sans Mono" panose="020B0609030804020204" pitchFamily="49" charset="0"/>
              </a:rPr>
              <a:t>(0x7f) = 5</a:t>
            </a:r>
          </a:p>
          <a:p>
            <a:r>
              <a:rPr lang="ko-KR" altLang="en-US" sz="1600" dirty="0">
                <a:latin typeface="DejaVu Sans Mono" panose="020B0609030804020204" pitchFamily="49" charset="0"/>
              </a:rPr>
              <a:t>이므로 이전의 </a:t>
            </a:r>
            <a:r>
              <a:rPr lang="en-US" altLang="ko-KR" sz="1600" dirty="0">
                <a:latin typeface="DejaVu Sans Mono" panose="020B0609030804020204" pitchFamily="49" charset="0"/>
              </a:rPr>
              <a:t>security check </a:t>
            </a:r>
            <a:r>
              <a:rPr lang="ko-KR" altLang="en-US" sz="1600" dirty="0">
                <a:latin typeface="DejaVu Sans Mono" panose="020B0609030804020204" pitchFamily="49" charset="0"/>
              </a:rPr>
              <a:t>를 통과한다</a:t>
            </a:r>
            <a:r>
              <a:rPr lang="en-US" altLang="ko-KR" sz="1600" dirty="0">
                <a:latin typeface="DejaVu Sans Mono" panose="020B0609030804020204" pitchFamily="49" charset="0"/>
              </a:rPr>
              <a:t>.</a:t>
            </a:r>
          </a:p>
          <a:p>
            <a:r>
              <a:rPr lang="en-US" altLang="ko-KR" sz="1600" dirty="0">
                <a:latin typeface="DejaVu Sans Mono" panose="020B0609030804020204" pitchFamily="49" charset="0"/>
              </a:rPr>
              <a:t>( size &gt;&gt; 4 </a:t>
            </a:r>
            <a:r>
              <a:rPr lang="ko-KR" altLang="en-US" sz="1600" dirty="0">
                <a:latin typeface="DejaVu Sans Mono" panose="020B0609030804020204" pitchFamily="49" charset="0"/>
              </a:rPr>
              <a:t>를 수행한 후 비교하기 때문에 </a:t>
            </a:r>
            <a:r>
              <a:rPr lang="en-US" altLang="ko-KR" sz="1600" dirty="0">
                <a:latin typeface="DejaVu Sans Mono" panose="020B0609030804020204" pitchFamily="49" charset="0"/>
              </a:rPr>
              <a:t>heap</a:t>
            </a:r>
            <a:r>
              <a:rPr lang="ko-KR" altLang="en-US" sz="1600" dirty="0">
                <a:latin typeface="DejaVu Sans Mono" panose="020B0609030804020204" pitchFamily="49" charset="0"/>
              </a:rPr>
              <a:t> </a:t>
            </a:r>
            <a:r>
              <a:rPr lang="en-US" altLang="ko-KR" sz="1600" dirty="0">
                <a:latin typeface="DejaVu Sans Mono" panose="020B0609030804020204" pitchFamily="49" charset="0"/>
              </a:rPr>
              <a:t>segment</a:t>
            </a:r>
            <a:r>
              <a:rPr lang="ko-KR" altLang="en-US" sz="1600" dirty="0">
                <a:latin typeface="DejaVu Sans Mono" panose="020B0609030804020204" pitchFamily="49" charset="0"/>
              </a:rPr>
              <a:t>의 시작주소가 </a:t>
            </a:r>
            <a:r>
              <a:rPr lang="en-US" altLang="ko-KR" sz="1600" dirty="0">
                <a:latin typeface="DejaVu Sans Mono" panose="020B0609030804020204" pitchFamily="49" charset="0"/>
              </a:rPr>
              <a:t>0x7f </a:t>
            </a:r>
            <a:r>
              <a:rPr lang="ko-KR" altLang="en-US" sz="1600" dirty="0">
                <a:latin typeface="DejaVu Sans Mono" panose="020B0609030804020204" pitchFamily="49" charset="0"/>
              </a:rPr>
              <a:t>가 아닌 </a:t>
            </a:r>
            <a:r>
              <a:rPr lang="en-US" altLang="ko-KR" sz="1600" dirty="0">
                <a:latin typeface="DejaVu Sans Mono" panose="020B0609030804020204" pitchFamily="49" charset="0"/>
              </a:rPr>
              <a:t>0x5d </a:t>
            </a:r>
            <a:r>
              <a:rPr lang="ko-KR" altLang="en-US" sz="1600" dirty="0">
                <a:latin typeface="DejaVu Sans Mono" panose="020B0609030804020204" pitchFamily="49" charset="0"/>
              </a:rPr>
              <a:t>라든가 해도 대부분 적절한 </a:t>
            </a:r>
            <a:r>
              <a:rPr lang="en-US" altLang="ko-KR" sz="1600" dirty="0">
                <a:latin typeface="DejaVu Sans Mono" panose="020B0609030804020204" pitchFamily="49" charset="0"/>
              </a:rPr>
              <a:t>fastbin </a:t>
            </a:r>
            <a:r>
              <a:rPr lang="ko-KR" altLang="en-US" sz="1600" dirty="0">
                <a:latin typeface="DejaVu Sans Mono" panose="020B0609030804020204" pitchFamily="49" charset="0"/>
              </a:rPr>
              <a:t>을 찾을 수 있다</a:t>
            </a:r>
            <a:r>
              <a:rPr lang="en-US" altLang="ko-KR" sz="1600" dirty="0">
                <a:latin typeface="DejaVu Sans Mono" panose="020B0609030804020204" pitchFamily="49" charset="0"/>
              </a:rPr>
              <a:t>.)</a:t>
            </a:r>
            <a:endParaRPr lang="ko-KR" altLang="en-US" sz="1600" dirty="0">
              <a:latin typeface="DejaVu Sans Mono" panose="020B06090308040202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183B71C-DE3B-4B82-B51E-EC69F9E04E74}"/>
              </a:ext>
            </a:extLst>
          </p:cNvPr>
          <p:cNvSpPr/>
          <p:nvPr/>
        </p:nvSpPr>
        <p:spPr>
          <a:xfrm rot="10800000">
            <a:off x="6104878" y="5774081"/>
            <a:ext cx="359539" cy="2663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4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/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289972575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FD : 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0x0(0x58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DEBB4-6824-4E6E-9D6E-878F07D40CC5}"/>
              </a:ext>
            </a:extLst>
          </p:cNvPr>
          <p:cNvSpPr txBox="1"/>
          <p:nvPr/>
        </p:nvSpPr>
        <p:spPr>
          <a:xfrm>
            <a:off x="7236802" y="2737396"/>
            <a:ext cx="470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3’.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chunk4.size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fake_chunk.size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ko-KR" altLang="en-US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1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r>
              <a:rPr lang="en-US" altLang="ko-KR" sz="105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가정하에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fd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     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&amp;fake_chunk-&gt;size – 0x8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로 덮자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8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56149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289972575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FD : &amp;fake_chunk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0x0(0x58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DEBB4-6824-4E6E-9D6E-878F07D40CC5}"/>
              </a:ext>
            </a:extLst>
          </p:cNvPr>
          <p:cNvSpPr txBox="1"/>
          <p:nvPr/>
        </p:nvSpPr>
        <p:spPr>
          <a:xfrm>
            <a:off x="7236802" y="2737396"/>
            <a:ext cx="47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CAD31-653A-4FE9-A77C-37AC19B0DC53}"/>
              </a:ext>
            </a:extLst>
          </p:cNvPr>
          <p:cNvSpPr txBox="1"/>
          <p:nvPr/>
        </p:nvSpPr>
        <p:spPr>
          <a:xfrm>
            <a:off x="7236802" y="2737396"/>
            <a:ext cx="4703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경우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속한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은 다음과 같이 나타낼 수 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fastbin[</a:t>
            </a:r>
            <a:r>
              <a:rPr lang="en-US" altLang="ko-KR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fastbin_index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(chunk4.size)]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-&gt;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chunk4 -&gt; fake_chunk -&gt; ????</a:t>
            </a:r>
          </a:p>
          <a:p>
            <a:endParaRPr lang="en-US" altLang="ko-KR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fake_chunk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대한 메모리 뷰는 다음과 같다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&lt;fake_chunk+0&gt; 0x????????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&lt;fake_chunk+8&gt; 0x0000007f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....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&lt;__malloc_hook-α&gt; ......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....</a:t>
            </a:r>
          </a:p>
          <a:p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&lt;__malloc_hook+β&gt; ......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93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7D7CCFC-7A9F-437F-8619-A4A6CE09C798}"/>
              </a:ext>
            </a:extLst>
          </p:cNvPr>
          <p:cNvSpPr txBox="1"/>
          <p:nvPr/>
        </p:nvSpPr>
        <p:spPr>
          <a:xfrm>
            <a:off x="426128" y="274219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high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0A793-C05B-429E-80EC-D54539E060D1}"/>
              </a:ext>
            </a:extLst>
          </p:cNvPr>
          <p:cNvSpPr txBox="1"/>
          <p:nvPr/>
        </p:nvSpPr>
        <p:spPr>
          <a:xfrm>
            <a:off x="426128" y="6295774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low</a:t>
            </a:r>
            <a:endParaRPr lang="ko-KR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D8616A9-9094-44EB-A4E8-4CCD3EC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67861"/>
              </p:ext>
            </p:extLst>
          </p:nvPr>
        </p:nvGraphicFramePr>
        <p:xfrm>
          <a:off x="1304262" y="1846321"/>
          <a:ext cx="3556260" cy="473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30">
                  <a:extLst>
                    <a:ext uri="{9D8B030D-6E8A-4147-A177-3AD203B41FA5}">
                      <a16:colId xmlns:a16="http://schemas.microsoft.com/office/drawing/2014/main" val="715973696"/>
                    </a:ext>
                  </a:extLst>
                </a:gridCol>
                <a:gridCol w="1778130">
                  <a:extLst>
                    <a:ext uri="{9D8B030D-6E8A-4147-A177-3AD203B41FA5}">
                      <a16:colId xmlns:a16="http://schemas.microsoft.com/office/drawing/2014/main" val="289972575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5106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275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28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878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64123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073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FD : &amp;fake_chunk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0x0(0x58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870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0291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73239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4049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0x21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936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4531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0x0 (y – 0x10 bytes)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89022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size : 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5717"/>
                  </a:ext>
                </a:extLst>
              </a:tr>
              <a:tr h="3159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prev_size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ejaVu Sans Mono" panose="020B0609030804020204" pitchFamily="49" charset="0"/>
                          <a:cs typeface="DejaVu Sans Mono" panose="020B0609030804020204" pitchFamily="49" charset="0"/>
                        </a:rPr>
                        <a:t>0x200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9992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id="{186901F9-8C84-4CBC-A265-518A33B79ACC}"/>
              </a:ext>
            </a:extLst>
          </p:cNvPr>
          <p:cNvGrpSpPr/>
          <p:nvPr/>
        </p:nvGrpSpPr>
        <p:grpSpPr>
          <a:xfrm>
            <a:off x="5175681" y="6422730"/>
            <a:ext cx="2155798" cy="307777"/>
            <a:chOff x="5072836" y="5955072"/>
            <a:chExt cx="2155798" cy="307777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C6C6C6E8-99BB-45EB-B880-F8B464A2206D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BD573-63C7-4C14-B76C-73018C98662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new</a:t>
              </a:r>
              <a:r>
                <a:rPr lang="ko-KR" alt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4C0CDA-0C20-49FD-8D9A-795BD3B5EEE0}"/>
              </a:ext>
            </a:extLst>
          </p:cNvPr>
          <p:cNvGrpSpPr/>
          <p:nvPr/>
        </p:nvGrpSpPr>
        <p:grpSpPr>
          <a:xfrm>
            <a:off x="5175680" y="3582306"/>
            <a:ext cx="2050743" cy="307777"/>
            <a:chOff x="5072836" y="5955072"/>
            <a:chExt cx="2050743" cy="307777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532CA20-5B3E-45AF-80E8-32B4B1E3A18F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E5A06-5981-464B-9373-7827AF3CD311}"/>
                </a:ext>
              </a:extLst>
            </p:cNvPr>
            <p:cNvSpPr txBox="1"/>
            <p:nvPr/>
          </p:nvSpPr>
          <p:spPr>
            <a:xfrm>
              <a:off x="5330287" y="5955072"/>
              <a:ext cx="1793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top chunk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611CC218-222E-47E9-9C0D-37EC7AF1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/>
          <a:lstStyle/>
          <a:p>
            <a:r>
              <a:rPr lang="en-US" altLang="ko-KR" dirty="0"/>
              <a:t>Exploit – overwriting the __</a:t>
            </a:r>
            <a:r>
              <a:rPr lang="en-US" altLang="ko-KR" dirty="0" err="1"/>
              <a:t>malloc_hook</a:t>
            </a:r>
            <a:r>
              <a:rPr lang="en-US" altLang="ko-KR" dirty="0"/>
              <a:t> variable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15EE4-71BF-4E72-9635-668EB9C7FC3C}"/>
              </a:ext>
            </a:extLst>
          </p:cNvPr>
          <p:cNvGrpSpPr/>
          <p:nvPr/>
        </p:nvGrpSpPr>
        <p:grpSpPr>
          <a:xfrm>
            <a:off x="5175679" y="4533424"/>
            <a:ext cx="2155798" cy="307777"/>
            <a:chOff x="5072836" y="5955072"/>
            <a:chExt cx="2155798" cy="307777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4231F7-141E-437F-A8D8-069DEA604725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EBE0A-F681-4483-B040-3EB822BBE431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chunk4 (free)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211B1-3311-42E8-AABA-7BAD34E34A0A}"/>
              </a:ext>
            </a:extLst>
          </p:cNvPr>
          <p:cNvGrpSpPr/>
          <p:nvPr/>
        </p:nvGrpSpPr>
        <p:grpSpPr>
          <a:xfrm>
            <a:off x="5175681" y="5498247"/>
            <a:ext cx="2155798" cy="307777"/>
            <a:chOff x="5072836" y="5955072"/>
            <a:chExt cx="2155798" cy="307777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0FFE6A-7170-459E-B9CA-5414D4B63F60}"/>
                </a:ext>
              </a:extLst>
            </p:cNvPr>
            <p:cNvSpPr/>
            <p:nvPr/>
          </p:nvSpPr>
          <p:spPr>
            <a:xfrm rot="10800000">
              <a:off x="5072836" y="6011306"/>
              <a:ext cx="257452" cy="19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AE4F-3BD6-4AB0-ADF7-47B17070026C}"/>
                </a:ext>
              </a:extLst>
            </p:cNvPr>
            <p:cNvSpPr txBox="1"/>
            <p:nvPr/>
          </p:nvSpPr>
          <p:spPr>
            <a:xfrm>
              <a:off x="5330287" y="5955072"/>
              <a:ext cx="1898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chunk3 (alloc)</a:t>
              </a:r>
              <a:endPara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DEBB4-6824-4E6E-9D6E-878F07D40CC5}"/>
              </a:ext>
            </a:extLst>
          </p:cNvPr>
          <p:cNvSpPr txBox="1"/>
          <p:nvPr/>
        </p:nvSpPr>
        <p:spPr>
          <a:xfrm>
            <a:off x="7236802" y="2737396"/>
            <a:ext cx="47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CAD31-653A-4FE9-A77C-37AC19B0DC53}"/>
              </a:ext>
            </a:extLst>
          </p:cNvPr>
          <p:cNvSpPr txBox="1"/>
          <p:nvPr/>
        </p:nvSpPr>
        <p:spPr>
          <a:xfrm>
            <a:off x="7236802" y="2737396"/>
            <a:ext cx="4703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chunk4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할당 받고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fake_chunk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할당 받아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 operation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통해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__malloc_hook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변수를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one shot gadget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주소로 덮으면 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마지막으로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calloc()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한 번 더 호출해주면 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shell </a:t>
            </a:r>
            <a:r>
              <a:rPr lang="ko-KR" alt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획득할 수 있다</a:t>
            </a:r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776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E305-7EDE-47A5-B940-B509D083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B400F-D22B-4F30-B543-C690EAC1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961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one gadget</a:t>
            </a:r>
            <a:r>
              <a:rPr lang="en-US" altLang="ko-KR" dirty="0"/>
              <a:t> : for installing the tools to find the offset of one gadgets</a:t>
            </a:r>
          </a:p>
          <a:p>
            <a:r>
              <a:rPr lang="en-US" altLang="ko-KR" dirty="0">
                <a:hlinkClick r:id="rId3"/>
              </a:rPr>
              <a:t>write-up1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libc</a:t>
            </a:r>
            <a:r>
              <a:rPr lang="ko-KR" altLang="en-US" dirty="0"/>
              <a:t> </a:t>
            </a:r>
            <a:r>
              <a:rPr lang="en-US" altLang="ko-KR" dirty="0"/>
              <a:t>leak</a:t>
            </a:r>
            <a:r>
              <a:rPr lang="ko-KR" altLang="en-US" dirty="0"/>
              <a:t> 할 때 </a:t>
            </a:r>
            <a:r>
              <a:rPr lang="en-US" altLang="ko-KR" dirty="0"/>
              <a:t>‘</a:t>
            </a:r>
            <a:r>
              <a:rPr lang="ko-KR" altLang="en-US" dirty="0"/>
              <a:t>작은 </a:t>
            </a:r>
            <a:r>
              <a:rPr lang="en-US" altLang="ko-KR" dirty="0"/>
              <a:t>size </a:t>
            </a:r>
            <a:r>
              <a:rPr lang="ko-KR" altLang="en-US" dirty="0"/>
              <a:t>의 </a:t>
            </a:r>
            <a:r>
              <a:rPr lang="en-US" altLang="ko-KR" dirty="0"/>
              <a:t>chunk</a:t>
            </a:r>
            <a:r>
              <a:rPr lang="ko-KR" altLang="en-US" dirty="0"/>
              <a:t>를 큰 </a:t>
            </a:r>
            <a:r>
              <a:rPr lang="en-US" altLang="ko-KR" dirty="0"/>
              <a:t>size</a:t>
            </a:r>
            <a:r>
              <a:rPr lang="ko-KR" altLang="en-US" dirty="0"/>
              <a:t>의 </a:t>
            </a:r>
            <a:r>
              <a:rPr lang="en-US" altLang="ko-KR" dirty="0"/>
              <a:t>chunk  </a:t>
            </a:r>
            <a:r>
              <a:rPr lang="ko-KR" altLang="en-US" dirty="0"/>
              <a:t>인 것 처럼 속인다는 것＇ 여기서 실마리를 얻었음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write-up2</a:t>
            </a:r>
            <a:r>
              <a:rPr lang="en-US" altLang="ko-KR" dirty="0"/>
              <a:t> : malloc_hook overwriting</a:t>
            </a:r>
            <a:r>
              <a:rPr lang="ko-KR" altLang="en-US" dirty="0"/>
              <a:t> 이 어떻게 이루어지는지 참고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glibc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malloc source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/>
              <a:t>:</a:t>
            </a:r>
            <a:r>
              <a:rPr lang="ko-KR" altLang="en-US" dirty="0"/>
              <a:t> 여러 </a:t>
            </a:r>
            <a:r>
              <a:rPr lang="en-US" altLang="ko-KR" dirty="0"/>
              <a:t>security checking </a:t>
            </a:r>
            <a:r>
              <a:rPr lang="ko-KR" altLang="en-US" dirty="0"/>
              <a:t>이 어떻게 이루어지는지 참고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ptmalloc2 malloc source</a:t>
            </a:r>
            <a:r>
              <a:rPr lang="en-US" altLang="ko-KR" dirty="0"/>
              <a:t> : malloc / free algorithm </a:t>
            </a:r>
            <a:r>
              <a:rPr lang="ko-KR" altLang="en-US" dirty="0"/>
              <a:t>세부사항 확인</a:t>
            </a:r>
          </a:p>
        </p:txBody>
      </p:sp>
    </p:spTree>
    <p:extLst>
      <p:ext uri="{BB962C8B-B14F-4D97-AF65-F5344CB8AC3E}">
        <p14:creationId xmlns:p14="http://schemas.microsoft.com/office/powerpoint/2010/main" val="94909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In WSL!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glibc version : libc-2.23.so (do not use </a:t>
            </a:r>
            <a:r>
              <a:rPr lang="en-US" altLang="ko-KR" dirty="0" err="1"/>
              <a:t>tcache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used </a:t>
            </a:r>
            <a:r>
              <a:rPr lang="en-US" altLang="ko-KR" dirty="0">
                <a:hlinkClick r:id="rId2"/>
              </a:rPr>
              <a:t>socat</a:t>
            </a:r>
            <a:r>
              <a:rPr lang="en-US" altLang="ko-KR" dirty="0"/>
              <a:t> to run the program in the port 10003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debugging with </a:t>
            </a:r>
            <a:r>
              <a:rPr lang="en-US" altLang="ko-KR" dirty="0" err="1"/>
              <a:t>peda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853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 (</a:t>
            </a:r>
            <a:r>
              <a:rPr lang="en-US" altLang="ko-KR" dirty="0" err="1"/>
              <a:t>github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2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__alloc__ function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1C1C1-4466-461F-A3F2-F3E1EEB8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69280"/>
            <a:ext cx="1952625" cy="188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38C55-D8B7-45E4-8E78-5DEE4816CFAC}"/>
              </a:ext>
            </a:extLst>
          </p:cNvPr>
          <p:cNvSpPr txBox="1"/>
          <p:nvPr/>
        </p:nvSpPr>
        <p:spPr>
          <a:xfrm>
            <a:off x="3240350" y="1686757"/>
            <a:ext cx="7466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주어진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mmaped area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개의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들로 간주한다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따라서 각 블록마다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~ 15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까지의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가 주어진다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Allocate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명령어는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idx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~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까지의 블록들을 순차 검색하여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.is_allocated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flag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가 설정되지 않은 첫 번째 블록에게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에 대응되는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 space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를 넘겨준다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입력 받는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calloc()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인자로 들어가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calloc(size, 1)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을 호출하며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 value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를 블록의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p_content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field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에 저장한다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Allocate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 명령어를 통해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에 대응되는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를 받은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블록은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.size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field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와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.is_allocated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flag </a:t>
            </a:r>
            <a:r>
              <a:rPr lang="ko-KR" altLang="en-US" dirty="0">
                <a:latin typeface="DejaVu Sans Mono" panose="020B0609030804020204" pitchFamily="49" charset="0"/>
                <a:ea typeface="+mj-ea"/>
                <a:cs typeface="DejaVu Sans Mono" panose="020B0609030804020204" pitchFamily="49" charset="0"/>
              </a:rPr>
              <a:t>가 설정된다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89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__fill__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38C55-D8B7-45E4-8E78-5DEE4816CFAC}"/>
              </a:ext>
            </a:extLst>
          </p:cNvPr>
          <p:cNvSpPr txBox="1"/>
          <p:nvPr/>
        </p:nvSpPr>
        <p:spPr>
          <a:xfrm>
            <a:off x="3240350" y="1686757"/>
            <a:ext cx="746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에 대응되는 블록이 가지는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 space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값을 채우는 함수이다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때 블록에 명시된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 space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.size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field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이용하지 않고 임의의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다시 입력 받아서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writing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 진행하기 때문에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overflow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일으킬 수 있다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E4477-CB09-4BDE-882B-0C45B78A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86757"/>
            <a:ext cx="2019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__free__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38C55-D8B7-45E4-8E78-5DEE4816CFAC}"/>
              </a:ext>
            </a:extLst>
          </p:cNvPr>
          <p:cNvSpPr txBox="1"/>
          <p:nvPr/>
        </p:nvSpPr>
        <p:spPr>
          <a:xfrm>
            <a:off x="3240350" y="1686757"/>
            <a:ext cx="746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에 대응되는 블록이 가지는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 space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하고 블록의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.is_allocated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flag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으로 만든다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4425C-1CAD-49B6-880D-4C99D6D2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86757"/>
            <a:ext cx="1333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__dump__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38C55-D8B7-45E4-8E78-5DEE4816CFAC}"/>
              </a:ext>
            </a:extLst>
          </p:cNvPr>
          <p:cNvSpPr txBox="1"/>
          <p:nvPr/>
        </p:nvSpPr>
        <p:spPr>
          <a:xfrm>
            <a:off x="3240350" y="1686757"/>
            <a:ext cx="746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에 대응되는 블록이 가지는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 memory space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내용을 블록의 </a:t>
            </a:r>
            <a:r>
              <a:rPr lang="en-US" altLang="ko-KR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(.size field)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bytes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만큼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stdout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출력해준다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leak </a:t>
            </a:r>
            <a:r>
              <a:rPr lang="ko-KR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 일어날 가능성이 가능 높은 루틴이다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F794C-FF92-41C8-A8EA-FA02ABCF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9" y="1686757"/>
            <a:ext cx="1550072" cy="46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06C90-8351-4CB6-A185-4D5EA0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 – memory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8DD71-02E1-4335-B47A-A356A135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947863"/>
            <a:ext cx="2409825" cy="1133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C8CD9-7766-4398-835F-F5C779E42625}"/>
              </a:ext>
            </a:extLst>
          </p:cNvPr>
          <p:cNvSpPr txBox="1"/>
          <p:nvPr/>
        </p:nvSpPr>
        <p:spPr>
          <a:xfrm>
            <a:off x="3568823" y="1947863"/>
            <a:ext cx="743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덕지덕지 많이도 붙여 놓았다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GOT overwrite</a:t>
            </a:r>
            <a:r>
              <a:rPr lang="ko-KR" altLang="en-US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는 애초에 불가능하고 </a:t>
            </a:r>
            <a:endParaRPr lang="en-US" altLang="ko-KR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rop chain </a:t>
            </a:r>
            <a:r>
              <a:rPr lang="ko-KR" altLang="en-US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생성도 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 base leak </a:t>
            </a:r>
            <a:r>
              <a:rPr lang="ko-KR" altLang="en-US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이후에나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가능하다</a:t>
            </a:r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55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111F-34F8-489C-903B-054544D7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CBA0-FECB-4B82-ABA2-821D15F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48169" cy="473497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fill </a:t>
            </a:r>
            <a:r>
              <a:rPr lang="ko-KR" altLang="en-US" dirty="0"/>
              <a:t>함수에서 대놓고 </a:t>
            </a:r>
            <a:r>
              <a:rPr lang="en-US" altLang="ko-KR" dirty="0"/>
              <a:t>heap overflow</a:t>
            </a:r>
            <a:r>
              <a:rPr lang="ko-KR" altLang="en-US" dirty="0"/>
              <a:t>를 허용해서 이를 이용하여 </a:t>
            </a:r>
            <a:r>
              <a:rPr lang="en-US" altLang="ko-KR" dirty="0"/>
              <a:t>exploit</a:t>
            </a:r>
            <a:r>
              <a:rPr lang="ko-KR" altLang="en-US" dirty="0"/>
              <a:t>을 진행할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첫 번째로 </a:t>
            </a:r>
            <a:r>
              <a:rPr lang="en-US" altLang="ko-KR" dirty="0">
                <a:solidFill>
                  <a:schemeClr val="tx1"/>
                </a:solidFill>
              </a:rPr>
              <a:t>size x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fast chunk</a:t>
            </a:r>
            <a:r>
              <a:rPr lang="ko-KR" altLang="en-US" dirty="0">
                <a:solidFill>
                  <a:schemeClr val="tx1"/>
                </a:solidFill>
              </a:rPr>
              <a:t>를 더 큰 </a:t>
            </a:r>
            <a:r>
              <a:rPr lang="en-US" altLang="ko-KR" dirty="0">
                <a:solidFill>
                  <a:schemeClr val="tx1"/>
                </a:solidFill>
              </a:rPr>
              <a:t>size</a:t>
            </a:r>
            <a:r>
              <a:rPr lang="ko-KR" altLang="en-US" dirty="0">
                <a:solidFill>
                  <a:schemeClr val="tx1"/>
                </a:solidFill>
              </a:rPr>
              <a:t>를 가진 </a:t>
            </a:r>
            <a:r>
              <a:rPr lang="en-US" altLang="ko-KR" dirty="0">
                <a:solidFill>
                  <a:schemeClr val="tx1"/>
                </a:solidFill>
              </a:rPr>
              <a:t>fast chunk </a:t>
            </a:r>
            <a:r>
              <a:rPr lang="ko-KR" altLang="en-US" dirty="0">
                <a:solidFill>
                  <a:schemeClr val="tx1"/>
                </a:solidFill>
              </a:rPr>
              <a:t>인 것 처럼 </a:t>
            </a:r>
            <a:r>
              <a:rPr lang="en-US" altLang="ko-KR" dirty="0">
                <a:solidFill>
                  <a:schemeClr val="tx1"/>
                </a:solidFill>
              </a:rPr>
              <a:t>free() function</a:t>
            </a:r>
            <a:r>
              <a:rPr lang="ko-KR" altLang="en-US" dirty="0">
                <a:solidFill>
                  <a:schemeClr val="tx1"/>
                </a:solidFill>
              </a:rPr>
              <a:t>을 속여야 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size x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fast chunk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size </a:t>
            </a:r>
            <a:r>
              <a:rPr lang="en-US" altLang="ko-KR" dirty="0">
                <a:solidFill>
                  <a:schemeClr val="tx1"/>
                </a:solidFill>
              </a:rPr>
              <a:t>field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x -&gt; y </a:t>
            </a:r>
            <a:r>
              <a:rPr lang="ko-KR" altLang="en-US" dirty="0">
                <a:solidFill>
                  <a:schemeClr val="tx1"/>
                </a:solidFill>
              </a:rPr>
              <a:t>로 변조하고 </a:t>
            </a:r>
            <a:r>
              <a:rPr lang="en-US" altLang="ko-KR" dirty="0">
                <a:solidFill>
                  <a:schemeClr val="tx1"/>
                </a:solidFill>
              </a:rPr>
              <a:t>(x &lt; y)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ko-KR" altLang="en-US" dirty="0">
                <a:solidFill>
                  <a:schemeClr val="tx1"/>
                </a:solidFill>
              </a:rPr>
              <a:t>을 대상으로 </a:t>
            </a:r>
            <a:r>
              <a:rPr lang="en-US" altLang="ko-KR" dirty="0">
                <a:solidFill>
                  <a:schemeClr val="tx1"/>
                </a:solidFill>
              </a:rPr>
              <a:t>free() 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call</a:t>
            </a:r>
            <a:r>
              <a:rPr lang="ko-KR" altLang="en-US" dirty="0">
                <a:solidFill>
                  <a:schemeClr val="tx1"/>
                </a:solidFill>
              </a:rPr>
              <a:t>하면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size y </a:t>
            </a:r>
            <a:r>
              <a:rPr lang="ko-KR" altLang="en-US" dirty="0">
                <a:solidFill>
                  <a:schemeClr val="tx1"/>
                </a:solidFill>
              </a:rPr>
              <a:t>에 대응되는 </a:t>
            </a:r>
            <a:r>
              <a:rPr lang="en-US" altLang="ko-KR" dirty="0">
                <a:solidFill>
                  <a:schemeClr val="tx1"/>
                </a:solidFill>
              </a:rPr>
              <a:t>fastbin </a:t>
            </a:r>
            <a:r>
              <a:rPr lang="ko-KR" altLang="en-US" dirty="0">
                <a:solidFill>
                  <a:schemeClr val="tx1"/>
                </a:solidFill>
              </a:rPr>
              <a:t>에 저장된다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free() </a:t>
            </a:r>
            <a:r>
              <a:rPr lang="ko-KR" altLang="en-US" dirty="0">
                <a:solidFill>
                  <a:schemeClr val="tx1"/>
                </a:solidFill>
              </a:rPr>
              <a:t>를 호출할 때 </a:t>
            </a:r>
            <a:r>
              <a:rPr lang="en-US" altLang="ko-KR" dirty="0">
                <a:solidFill>
                  <a:schemeClr val="tx1"/>
                </a:solidFill>
              </a:rPr>
              <a:t>glibc </a:t>
            </a:r>
            <a:r>
              <a:rPr lang="ko-KR" altLang="en-US" dirty="0">
                <a:solidFill>
                  <a:schemeClr val="tx1"/>
                </a:solidFill>
              </a:rPr>
              <a:t>에서는 </a:t>
            </a:r>
            <a:r>
              <a:rPr lang="en-US" altLang="ko-KR" dirty="0">
                <a:solidFill>
                  <a:schemeClr val="tx1"/>
                </a:solidFill>
              </a:rPr>
              <a:t>free </a:t>
            </a:r>
            <a:r>
              <a:rPr lang="ko-KR" altLang="en-US" dirty="0">
                <a:solidFill>
                  <a:schemeClr val="tx1"/>
                </a:solidFill>
              </a:rPr>
              <a:t>의 대상이 되는 </a:t>
            </a:r>
            <a:r>
              <a:rPr lang="en-US" altLang="ko-KR" dirty="0">
                <a:solidFill>
                  <a:schemeClr val="tx1"/>
                </a:solidFill>
              </a:rPr>
              <a:t>chunk</a:t>
            </a:r>
            <a:r>
              <a:rPr lang="ko-KR" altLang="en-US" dirty="0">
                <a:solidFill>
                  <a:schemeClr val="tx1"/>
                </a:solidFill>
              </a:rPr>
              <a:t>의 다음 </a:t>
            </a:r>
            <a:r>
              <a:rPr lang="en-US" altLang="ko-KR" dirty="0">
                <a:solidFill>
                  <a:schemeClr val="tx1"/>
                </a:solidFill>
              </a:rPr>
              <a:t>chunk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size </a:t>
            </a:r>
            <a:r>
              <a:rPr lang="en-US" altLang="ko-KR" dirty="0">
                <a:solidFill>
                  <a:schemeClr val="tx1"/>
                </a:solidFill>
              </a:rPr>
              <a:t>field </a:t>
            </a:r>
            <a:r>
              <a:rPr lang="ko-KR" altLang="en-US" dirty="0">
                <a:solidFill>
                  <a:schemeClr val="tx1"/>
                </a:solidFill>
              </a:rPr>
              <a:t>값의 유효성을 검사한다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즉 너무 작거나 너무 큰 경우 </a:t>
            </a:r>
            <a:r>
              <a:rPr lang="en-US" altLang="ko-KR" dirty="0">
                <a:solidFill>
                  <a:schemeClr val="tx1"/>
                </a:solidFill>
              </a:rPr>
              <a:t>free()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error routine</a:t>
            </a:r>
            <a:r>
              <a:rPr lang="ko-KR" altLang="en-US" dirty="0">
                <a:solidFill>
                  <a:schemeClr val="tx1"/>
                </a:solidFill>
              </a:rPr>
              <a:t>으로 넘어가므로 </a:t>
            </a:r>
            <a:r>
              <a:rPr lang="en-US" altLang="ko-KR" dirty="0">
                <a:solidFill>
                  <a:schemeClr val="tx1"/>
                </a:solidFill>
              </a:rPr>
              <a:t>(1)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size </a:t>
            </a:r>
            <a:r>
              <a:rPr lang="en-US" altLang="ko-KR" dirty="0">
                <a:solidFill>
                  <a:schemeClr val="tx1"/>
                </a:solidFill>
              </a:rPr>
              <a:t>field 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로 변조할 때 </a:t>
            </a:r>
            <a:r>
              <a:rPr lang="en-US" altLang="ko-KR" dirty="0">
                <a:solidFill>
                  <a:schemeClr val="tx1"/>
                </a:solidFill>
              </a:rPr>
              <a:t>(&amp;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en-US" altLang="ko-KR" dirty="0">
                <a:solidFill>
                  <a:schemeClr val="tx1"/>
                </a:solidFill>
              </a:rPr>
              <a:t> + y)-&gt;</a:t>
            </a:r>
            <a:r>
              <a:rPr lang="en-US" altLang="ko-KR" dirty="0">
                <a:solidFill>
                  <a:srgbClr val="00B050"/>
                </a:solidFill>
              </a:rPr>
              <a:t>size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값이 적절한 범위내에 위치하도록 메모리를 변조해야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*** </a:t>
            </a:r>
            <a:r>
              <a:rPr lang="en-US" altLang="ko-KR" dirty="0" err="1">
                <a:solidFill>
                  <a:schemeClr val="tx1"/>
                </a:solidFill>
              </a:rPr>
              <a:t>tcache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를 사용하지 않는 환경에서 문제풀이를 진행할 것 </a:t>
            </a:r>
            <a:r>
              <a:rPr lang="en-US" altLang="ko-KR" dirty="0">
                <a:solidFill>
                  <a:schemeClr val="tx1"/>
                </a:solidFill>
              </a:rPr>
              <a:t>***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9843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FD2C1D9-BE12-4D5B-B548-719181E3A580}" vid="{915AABA6-F4CD-49C6-9979-09DB8E5EA3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2453</TotalTime>
  <Words>4060</Words>
  <Application>Microsoft Office PowerPoint</Application>
  <PresentationFormat>와이드스크린</PresentationFormat>
  <Paragraphs>675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Segoe UI</vt:lpstr>
      <vt:lpstr>Arial</vt:lpstr>
      <vt:lpstr>DejaVu Sans Mono</vt:lpstr>
      <vt:lpstr>Segoe UI Light</vt:lpstr>
      <vt:lpstr>테마1</vt:lpstr>
      <vt:lpstr>Babyheap write-up by jaehyeon</vt:lpstr>
      <vt:lpstr>Prerequisite</vt:lpstr>
      <vt:lpstr>Binary Analysis – main function</vt:lpstr>
      <vt:lpstr>Binary Analysis – __alloc__ function</vt:lpstr>
      <vt:lpstr>Binary Analysis – __fill__ function</vt:lpstr>
      <vt:lpstr>Binary Analysis – __free__ function</vt:lpstr>
      <vt:lpstr>Binary Analysis – __dump__ function</vt:lpstr>
      <vt:lpstr>Binary Analysis – memory protection</vt:lpstr>
      <vt:lpstr>Exploit 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–libc leak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Exploit – overwriting the __malloc_hook variable</vt:lpstr>
      <vt:lpstr>reference</vt:lpstr>
      <vt:lpstr>environment information</vt:lpstr>
      <vt:lpstr>exploit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Babyheap write-up by jaehyeon</dc:title>
  <dc:creator>재현 이</dc:creator>
  <cp:lastModifiedBy>재현 이</cp:lastModifiedBy>
  <cp:revision>76</cp:revision>
  <dcterms:created xsi:type="dcterms:W3CDTF">2019-01-12T04:02:03Z</dcterms:created>
  <dcterms:modified xsi:type="dcterms:W3CDTF">2019-01-13T20:55:24Z</dcterms:modified>
</cp:coreProperties>
</file>