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6" r:id="rId16"/>
    <p:sldId id="26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80" r:id="rId26"/>
    <p:sldId id="281" r:id="rId27"/>
    <p:sldId id="282" r:id="rId28"/>
    <p:sldId id="285" r:id="rId29"/>
    <p:sldId id="284" r:id="rId30"/>
    <p:sldId id="286" r:id="rId31"/>
    <p:sldId id="287" r:id="rId32"/>
    <p:sldId id="296" r:id="rId33"/>
    <p:sldId id="297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6"/>
      <p:bold r:id="rId37"/>
    </p:embeddedFont>
    <p:embeddedFont>
      <p:font typeface="DejaVu Sans Mono" panose="020B0609030804020204" pitchFamily="49" charset="0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  <p:embeddedFont>
      <p:font typeface="Segoe UI Light" panose="020B0502040204020203" pitchFamily="34" charset="0"/>
      <p:regular r:id="rId46"/>
      <p: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11E55-E07A-444A-9EC5-4FCA459B353E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377C-0DDF-41BD-B510-53C280BDA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5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110607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F94A-A31F-4631-9312-7C5905A7E62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60E4-7195-43EE-BF68-8EDA07CA3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F94A-A31F-4631-9312-7C5905A7E62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60E4-7195-43EE-BF68-8EDA07CA3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69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4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8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F94A-A31F-4631-9312-7C5905A7E62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60E4-7195-43EE-BF68-8EDA07CA3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4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6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cs typeface="DejaVu Sans Mono" panose="020B0609030804020204" pitchFamily="49" charset="0"/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cs typeface="DejaVu Sans Mono" panose="020B0609030804020204" pitchFamily="49" charset="0"/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cs typeface="DejaVu Sans Mono" panose="020B0609030804020204" pitchFamily="49" charset="0"/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cs typeface="DejaVu Sans Mono" panose="020B0609030804020204" pitchFamily="49" charset="0"/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cs typeface="DejaVu Sans Mono" panose="020B060903080402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F94A-A31F-4631-9312-7C5905A7E62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60E4-7195-43EE-BF68-8EDA07CA3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1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2236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F94A-A31F-4631-9312-7C5905A7E62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60E4-7195-43EE-BF68-8EDA07CA3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5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F94A-A31F-4631-9312-7C5905A7E62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60E4-7195-43EE-BF68-8EDA07CA3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2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F94A-A31F-4631-9312-7C5905A7E62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60E4-7195-43EE-BF68-8EDA07CA3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6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F94A-A31F-4631-9312-7C5905A7E62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60E4-7195-43EE-BF68-8EDA07CA3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9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F94A-A31F-4631-9312-7C5905A7E62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60E4-7195-43EE-BF68-8EDA07CA3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마스터 텍스트 스타일 편집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둘째 수준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셋째 수준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넷째 수준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F94A-A31F-4631-9312-7C5905A7E62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60E4-7195-43EE-BF68-8EDA07CA3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F94A-A31F-4631-9312-7C5905A7E62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60E4-7195-43EE-BF68-8EDA07CA3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3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F94A-A31F-4631-9312-7C5905A7E629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60E4-7195-43EE-BF68-8EDA07CA3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7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zenca.net/display/TEC/unsafe+unlink" TargetMode="External"/><Relationship Id="rId2" Type="http://schemas.openxmlformats.org/officeDocument/2006/relationships/hyperlink" Target="https://github.com/shellphish/how2heap/blob/master/glibc_2.25/fastbin_dup_consolidate.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hQQ/public_writeup/blob/master/hitcon2016/SleepyHolder/exp.py" TargetMode="External"/><Relationship Id="rId2" Type="http://schemas.openxmlformats.org/officeDocument/2006/relationships/hyperlink" Target="https://www.lazenca.net/pages/viewpage.action?pageId=753665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ttera/glibc/blob/master/malloc/malloc.c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st-unreach.org/socat/doc/soca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ejaehyeon/whois_pwnable_study_winter_2019/blob/master/jaehyeon/2019-01-15/ex_slee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ttera/glibc/blob/master/malloc/malloc.c#L363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zenca.net/display/TEC/unsafe+un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EF155-5340-4158-8011-E192EA857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Sleepy holder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6F599-4F15-4232-9E79-DD41EA9EC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19-01-17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9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49D29-DFE6-4F0D-82E9-1D61E2B0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Analysis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40633B-A342-4761-83B0-575F78C04B24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8" y="2408942"/>
            <a:ext cx="2764753" cy="383185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14465-3706-4D40-98A8-11E64BCBD9FE}"/>
              </a:ext>
            </a:extLst>
          </p:cNvPr>
          <p:cNvSpPr txBox="1"/>
          <p:nvPr/>
        </p:nvSpPr>
        <p:spPr>
          <a:xfrm>
            <a:off x="4377212" y="2388622"/>
            <a:ext cx="7020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할당 할 수 있는 </a:t>
            </a:r>
            <a:r>
              <a:rPr lang="en-US" altLang="ko-KR" dirty="0"/>
              <a:t>chunk</a:t>
            </a:r>
            <a:r>
              <a:rPr lang="ko-KR" altLang="en-US" dirty="0"/>
              <a:t>의 종류가 세 개로 제한 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small chunk – user heap size : 0x28, chunk size : 0x30</a:t>
            </a:r>
          </a:p>
          <a:p>
            <a:r>
              <a:rPr lang="en-US" altLang="ko-KR" dirty="0"/>
              <a:t>large chunk – user heap size : 0xfa0, chunk size : 0xfb0</a:t>
            </a:r>
          </a:p>
          <a:p>
            <a:r>
              <a:rPr lang="en-US" altLang="ko-KR" dirty="0"/>
              <a:t>huge chunk – user heap size : 0x61a80, chunk size : 0x61a90</a:t>
            </a:r>
          </a:p>
          <a:p>
            <a:endParaRPr lang="en-US" altLang="ko-KR" dirty="0"/>
          </a:p>
          <a:p>
            <a:r>
              <a:rPr lang="en-US" altLang="ko-KR" dirty="0"/>
              <a:t>keep() </a:t>
            </a:r>
            <a:r>
              <a:rPr lang="ko-KR" altLang="en-US" dirty="0"/>
              <a:t>은 할당과 동시에 </a:t>
            </a:r>
            <a:r>
              <a:rPr lang="en-US" altLang="ko-KR" dirty="0"/>
              <a:t>read() </a:t>
            </a:r>
            <a:r>
              <a:rPr lang="ko-KR" altLang="en-US" dirty="0"/>
              <a:t>로 </a:t>
            </a:r>
            <a:r>
              <a:rPr lang="en-US" altLang="ko-KR" dirty="0"/>
              <a:t>user input </a:t>
            </a:r>
            <a:r>
              <a:rPr lang="ko-KR" altLang="en-US" dirty="0"/>
              <a:t>을 받고</a:t>
            </a:r>
            <a:endParaRPr lang="en-US" altLang="ko-KR" dirty="0"/>
          </a:p>
          <a:p>
            <a:r>
              <a:rPr lang="en-US" altLang="ko-KR" dirty="0"/>
              <a:t>renew()</a:t>
            </a:r>
            <a:r>
              <a:rPr lang="ko-KR" altLang="en-US" dirty="0"/>
              <a:t>는 이미 할당 된 </a:t>
            </a:r>
            <a:r>
              <a:rPr lang="en-US" altLang="ko-KR" dirty="0"/>
              <a:t>user heap </a:t>
            </a:r>
            <a:r>
              <a:rPr lang="ko-KR" altLang="en-US" dirty="0"/>
              <a:t>의 내용을 수정한다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small chunk </a:t>
            </a:r>
            <a:r>
              <a:rPr lang="ko-KR" altLang="en-US" dirty="0"/>
              <a:t>는 </a:t>
            </a:r>
            <a:r>
              <a:rPr lang="en-US" altLang="ko-KR" dirty="0"/>
              <a:t>fast chunk size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en-US" altLang="ko-KR" dirty="0"/>
              <a:t>large chunk </a:t>
            </a:r>
            <a:r>
              <a:rPr lang="ko-KR" altLang="en-US" dirty="0"/>
              <a:t>는 </a:t>
            </a:r>
            <a:r>
              <a:rPr lang="en-US" altLang="ko-KR" dirty="0"/>
              <a:t>large chunk size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en-US" altLang="ko-KR" dirty="0"/>
              <a:t>huge chunk </a:t>
            </a:r>
            <a:r>
              <a:rPr lang="ko-KR" altLang="en-US" dirty="0"/>
              <a:t>는 </a:t>
            </a:r>
            <a:r>
              <a:rPr lang="en-US" altLang="ko-KR" dirty="0" err="1"/>
              <a:t>mmap</a:t>
            </a:r>
            <a:r>
              <a:rPr lang="en-US" altLang="ko-KR" dirty="0"/>
              <a:t>() </a:t>
            </a:r>
            <a:r>
              <a:rPr lang="en-US" altLang="ko-KR" dirty="0" err="1"/>
              <a:t>syscall</a:t>
            </a:r>
            <a:r>
              <a:rPr lang="en-US" altLang="ko-KR" dirty="0"/>
              <a:t> </a:t>
            </a:r>
            <a:r>
              <a:rPr lang="ko-KR" altLang="en-US" dirty="0"/>
              <a:t>을 통해 할당된다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4CC38-9883-4CFA-AEBF-D239A21A8E24}"/>
              </a:ext>
            </a:extLst>
          </p:cNvPr>
          <p:cNvSpPr txBox="1"/>
          <p:nvPr/>
        </p:nvSpPr>
        <p:spPr>
          <a:xfrm>
            <a:off x="721360" y="1657102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part</a:t>
            </a:r>
            <a:r>
              <a:rPr lang="ko-KR" altLang="en-US" b="1" dirty="0"/>
              <a:t> </a:t>
            </a:r>
            <a:r>
              <a:rPr lang="en-US" altLang="ko-KR" b="1" dirty="0"/>
              <a:t>of</a:t>
            </a:r>
            <a:r>
              <a:rPr lang="ko-KR" altLang="en-US" b="1" dirty="0"/>
              <a:t> </a:t>
            </a:r>
            <a:r>
              <a:rPr lang="en-US" altLang="ko-KR" b="1" dirty="0"/>
              <a:t>keep()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774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49D29-DFE6-4F0D-82E9-1D61E2B0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Analysis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40633B-A342-4761-83B0-575F78C04B24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8" y="2559911"/>
            <a:ext cx="2764753" cy="173817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14465-3706-4D40-98A8-11E64BCBD9FE}"/>
              </a:ext>
            </a:extLst>
          </p:cNvPr>
          <p:cNvSpPr txBox="1"/>
          <p:nvPr/>
        </p:nvSpPr>
        <p:spPr>
          <a:xfrm>
            <a:off x="4377212" y="2388622"/>
            <a:ext cx="702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할당이 될 때 </a:t>
            </a:r>
            <a:r>
              <a:rPr lang="en-US" altLang="ko-KR" dirty="0"/>
              <a:t>calloc() </a:t>
            </a:r>
            <a:r>
              <a:rPr lang="ko-KR" altLang="en-US" dirty="0"/>
              <a:t>의 </a:t>
            </a:r>
            <a:r>
              <a:rPr lang="en-US" altLang="ko-KR" dirty="0"/>
              <a:t>return </a:t>
            </a:r>
            <a:r>
              <a:rPr lang="ko-KR" altLang="en-US" dirty="0"/>
              <a:t>값은 </a:t>
            </a:r>
            <a:r>
              <a:rPr lang="en-US" altLang="ko-KR" dirty="0"/>
              <a:t>bss </a:t>
            </a:r>
            <a:r>
              <a:rPr lang="ko-KR" altLang="en-US" dirty="0"/>
              <a:t>영역에 저장된다</a:t>
            </a:r>
            <a:r>
              <a:rPr lang="en-US" altLang="ko-KR" dirty="0"/>
              <a:t>. free() </a:t>
            </a:r>
            <a:r>
              <a:rPr lang="ko-KR" altLang="en-US" dirty="0"/>
              <a:t>할 때 역시 </a:t>
            </a:r>
            <a:r>
              <a:rPr lang="en-US" altLang="ko-KR" dirty="0"/>
              <a:t>bss </a:t>
            </a:r>
            <a:r>
              <a:rPr lang="ko-KR" altLang="en-US" dirty="0"/>
              <a:t>영역에 저장된 포인터를 인자로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heap </a:t>
            </a:r>
            <a:r>
              <a:rPr lang="ko-KR" altLang="en-US" dirty="0"/>
              <a:t>영역에 대한 포인터를 저장하는 공간 이후에는 실제로 할당되었는지 확인하는 </a:t>
            </a:r>
            <a:r>
              <a:rPr lang="en-US" altLang="ko-KR" dirty="0"/>
              <a:t>flag</a:t>
            </a:r>
            <a:r>
              <a:rPr lang="ko-KR" altLang="en-US" dirty="0"/>
              <a:t>가 종류별로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919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49D29-DFE6-4F0D-82E9-1D61E2B0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Analysis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40633B-A342-4761-83B0-575F78C04B24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4434" y="2490222"/>
            <a:ext cx="3205301" cy="383185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14465-3706-4D40-98A8-11E64BCBD9FE}"/>
              </a:ext>
            </a:extLst>
          </p:cNvPr>
          <p:cNvSpPr txBox="1"/>
          <p:nvPr/>
        </p:nvSpPr>
        <p:spPr>
          <a:xfrm>
            <a:off x="5039360" y="2571502"/>
            <a:ext cx="461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wipe </a:t>
            </a:r>
            <a:r>
              <a:rPr lang="ko-KR" altLang="en-US" dirty="0"/>
              <a:t>루틴에서 메모리 할당 여부를 체크하지 않고 바로 </a:t>
            </a:r>
            <a:r>
              <a:rPr lang="en-US" altLang="ko-KR" dirty="0"/>
              <a:t>free </a:t>
            </a:r>
            <a:r>
              <a:rPr lang="ko-KR" altLang="en-US" dirty="0"/>
              <a:t>를 하다 보니</a:t>
            </a:r>
            <a:endParaRPr lang="en-US" altLang="ko-KR" dirty="0"/>
          </a:p>
          <a:p>
            <a:r>
              <a:rPr lang="en-US" altLang="ko-KR" dirty="0"/>
              <a:t>exploit </a:t>
            </a:r>
            <a:r>
              <a:rPr lang="ko-KR" altLang="en-US" dirty="0"/>
              <a:t>에 취약할 수 밖에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keep, wipe </a:t>
            </a:r>
            <a:r>
              <a:rPr lang="ko-KR" altLang="en-US" dirty="0"/>
              <a:t>을 반복적으로 사용하여 </a:t>
            </a:r>
            <a:r>
              <a:rPr lang="en-US" altLang="ko-KR" dirty="0"/>
              <a:t>fastbin_dup_consolidate </a:t>
            </a:r>
            <a:r>
              <a:rPr lang="ko-KR" altLang="en-US" dirty="0"/>
              <a:t>를 일으킬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chunk</a:t>
            </a:r>
            <a:r>
              <a:rPr lang="ko-KR" altLang="en-US" dirty="0"/>
              <a:t> 를 </a:t>
            </a:r>
            <a:r>
              <a:rPr lang="en-US" altLang="ko-KR" dirty="0"/>
              <a:t>fastbin </a:t>
            </a:r>
            <a:r>
              <a:rPr lang="ko-KR" altLang="en-US" dirty="0"/>
              <a:t>에 그리고 </a:t>
            </a:r>
            <a:r>
              <a:rPr lang="en-US" altLang="ko-KR" dirty="0"/>
              <a:t>smallbin </a:t>
            </a:r>
            <a:r>
              <a:rPr lang="ko-KR" altLang="en-US" dirty="0"/>
              <a:t>에 위치하도록 조작할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62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99DC9-082D-4871-A8E1-E56A36BD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eXPLOIT</a:t>
            </a:r>
            <a:r>
              <a:rPr lang="en-US" altLang="ko-KR" dirty="0"/>
              <a:t> – fastbin_dup_consolidate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2F049-11E1-422E-A7E8-5B98A2E6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204" y="2110105"/>
            <a:ext cx="4167753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KEEP_SMALL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KEEP_LARGE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WIPE_SMALL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KEEP_HUGE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WIPE_SMALL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A0469-54E8-49F0-AF2F-3DFF0983B448}"/>
              </a:ext>
            </a:extLst>
          </p:cNvPr>
          <p:cNvSpPr txBox="1"/>
          <p:nvPr/>
        </p:nvSpPr>
        <p:spPr>
          <a:xfrm>
            <a:off x="5181600" y="2140585"/>
            <a:ext cx="504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 쪽과 같은 </a:t>
            </a:r>
            <a:r>
              <a:rPr lang="en-US" altLang="ko-KR" dirty="0"/>
              <a:t>sequence </a:t>
            </a:r>
            <a:r>
              <a:rPr lang="ko-KR" altLang="en-US" dirty="0"/>
              <a:t>로</a:t>
            </a:r>
            <a:r>
              <a:rPr lang="en-US" altLang="ko-KR" dirty="0"/>
              <a:t> fastbin_dup_consolidate </a:t>
            </a:r>
            <a:r>
              <a:rPr lang="ko-KR" altLang="en-US" dirty="0"/>
              <a:t>를 일으킬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Keep </a:t>
            </a:r>
            <a:r>
              <a:rPr lang="ko-KR" altLang="en-US" dirty="0"/>
              <a:t>에서의 </a:t>
            </a:r>
            <a:r>
              <a:rPr lang="en-US" altLang="ko-KR" dirty="0"/>
              <a:t>secret </a:t>
            </a:r>
            <a:r>
              <a:rPr lang="ko-KR" altLang="en-US" dirty="0"/>
              <a:t>내용은 중요하지 않다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08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99DC9-082D-4871-A8E1-E56A36BD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eXPLOIT</a:t>
            </a:r>
            <a:r>
              <a:rPr lang="en-US" altLang="ko-KR" dirty="0"/>
              <a:t> – fastbin_dup_consolidate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2F049-11E1-422E-A7E8-5B98A2E6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204" y="2110105"/>
            <a:ext cx="4167753" cy="4351338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KEEP_SMALL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KEEP_LARGE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WIPE_SMALL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KEEP_HUGE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WIPE_SMALL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95E3E0-2100-46C8-8201-B4846AD17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63631"/>
              </p:ext>
            </p:extLst>
          </p:nvPr>
        </p:nvGraphicFramePr>
        <p:xfrm>
          <a:off x="5328877" y="2263986"/>
          <a:ext cx="2280963" cy="3994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0963">
                  <a:extLst>
                    <a:ext uri="{9D8B030D-6E8A-4147-A177-3AD203B41FA5}">
                      <a16:colId xmlns:a16="http://schemas.microsoft.com/office/drawing/2014/main" val="3987723127"/>
                    </a:ext>
                  </a:extLst>
                </a:gridCol>
              </a:tblGrid>
              <a:tr h="32020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TOP CHUNK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55828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CHUNK1(0X30)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92327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4B7982-2583-4C9A-BD49-6A758FEB6B91}"/>
              </a:ext>
            </a:extLst>
          </p:cNvPr>
          <p:cNvSpPr txBox="1"/>
          <p:nvPr/>
        </p:nvSpPr>
        <p:spPr>
          <a:xfrm>
            <a:off x="7979152" y="2284614"/>
            <a:ext cx="211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fastbin[x] -&gt; NULL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77594-ABCD-435A-9191-4D9C9F816123}"/>
              </a:ext>
            </a:extLst>
          </p:cNvPr>
          <p:cNvSpPr txBox="1"/>
          <p:nvPr/>
        </p:nvSpPr>
        <p:spPr>
          <a:xfrm>
            <a:off x="7979152" y="4790076"/>
            <a:ext cx="337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small_bin[x] &lt;-&gt; small_bin[x]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DB56E-0001-4D4C-94C5-EAE506582686}"/>
              </a:ext>
            </a:extLst>
          </p:cNvPr>
          <p:cNvSpPr txBox="1"/>
          <p:nvPr/>
        </p:nvSpPr>
        <p:spPr>
          <a:xfrm>
            <a:off x="7979152" y="3498334"/>
            <a:ext cx="346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unsorted_bin &lt;-&gt; unsorted_bin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62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99DC9-082D-4871-A8E1-E56A36BD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eXPLOIT</a:t>
            </a:r>
            <a:r>
              <a:rPr lang="en-US" altLang="ko-KR" dirty="0"/>
              <a:t> – fastbin_dup_consolidate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2F049-11E1-422E-A7E8-5B98A2E6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204" y="2110105"/>
            <a:ext cx="4167753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KEEP_SMALL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KEEP_LARGE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WIPE_SMALL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KEEP_HUGE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WIPE_SMALL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B7982-2583-4C9A-BD49-6A758FEB6B91}"/>
              </a:ext>
            </a:extLst>
          </p:cNvPr>
          <p:cNvSpPr txBox="1"/>
          <p:nvPr/>
        </p:nvSpPr>
        <p:spPr>
          <a:xfrm>
            <a:off x="7979152" y="2284614"/>
            <a:ext cx="211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fastbin[x] -&gt; NULL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77594-ABCD-435A-9191-4D9C9F816123}"/>
              </a:ext>
            </a:extLst>
          </p:cNvPr>
          <p:cNvSpPr txBox="1"/>
          <p:nvPr/>
        </p:nvSpPr>
        <p:spPr>
          <a:xfrm>
            <a:off x="7979152" y="4790076"/>
            <a:ext cx="337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small_bin[x] &lt;-&gt; small_bin[x]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DB56E-0001-4D4C-94C5-EAE506582686}"/>
              </a:ext>
            </a:extLst>
          </p:cNvPr>
          <p:cNvSpPr txBox="1"/>
          <p:nvPr/>
        </p:nvSpPr>
        <p:spPr>
          <a:xfrm>
            <a:off x="7979152" y="3498334"/>
            <a:ext cx="346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unsorted_bin &lt;-&gt; unsorted_bin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A2A5F8-CA46-4812-A24D-52F46EC88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78298"/>
              </p:ext>
            </p:extLst>
          </p:nvPr>
        </p:nvGraphicFramePr>
        <p:xfrm>
          <a:off x="5328877" y="2263986"/>
          <a:ext cx="2280963" cy="3994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0963">
                  <a:extLst>
                    <a:ext uri="{9D8B030D-6E8A-4147-A177-3AD203B41FA5}">
                      <a16:colId xmlns:a16="http://schemas.microsoft.com/office/drawing/2014/main" val="3987723127"/>
                    </a:ext>
                  </a:extLst>
                </a:gridCol>
              </a:tblGrid>
              <a:tr h="23384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TOP CHUNK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55828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CHUNK2(0XFB0)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22922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CHUNK1(0X30)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923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07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99DC9-082D-4871-A8E1-E56A36BD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eXPLOIT</a:t>
            </a:r>
            <a:r>
              <a:rPr lang="en-US" altLang="ko-KR" dirty="0"/>
              <a:t> – fastbin_dup_consolidate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2F049-11E1-422E-A7E8-5B98A2E6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204" y="2110105"/>
            <a:ext cx="4167753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KEEP_SMALL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KEEP_LARGE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WIPE_SMALL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KEEP_HUGE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WIPE_SMALL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B7982-2583-4C9A-BD49-6A758FEB6B91}"/>
              </a:ext>
            </a:extLst>
          </p:cNvPr>
          <p:cNvSpPr txBox="1"/>
          <p:nvPr/>
        </p:nvSpPr>
        <p:spPr>
          <a:xfrm>
            <a:off x="7979152" y="2284614"/>
            <a:ext cx="355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fastbin[x] -&gt; </a:t>
            </a:r>
            <a:r>
              <a:rPr lang="en-US" altLang="ko-KR" dirty="0">
                <a:solidFill>
                  <a:srgbClr val="FF0000"/>
                </a:solidFill>
              </a:rPr>
              <a:t>CHUNK1</a:t>
            </a:r>
            <a:r>
              <a:rPr lang="en-US" altLang="ko-KR" dirty="0"/>
              <a:t>-&gt; NULL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77594-ABCD-435A-9191-4D9C9F816123}"/>
              </a:ext>
            </a:extLst>
          </p:cNvPr>
          <p:cNvSpPr txBox="1"/>
          <p:nvPr/>
        </p:nvSpPr>
        <p:spPr>
          <a:xfrm>
            <a:off x="7979152" y="4790076"/>
            <a:ext cx="337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small_bin[x] &lt;-&gt; small_bin[x]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DB56E-0001-4D4C-94C5-EAE506582686}"/>
              </a:ext>
            </a:extLst>
          </p:cNvPr>
          <p:cNvSpPr txBox="1"/>
          <p:nvPr/>
        </p:nvSpPr>
        <p:spPr>
          <a:xfrm>
            <a:off x="7979152" y="3498334"/>
            <a:ext cx="346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unsorted_bin &lt;-&gt; unsorted_bin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A2A5F8-CA46-4812-A24D-52F46EC88443}"/>
              </a:ext>
            </a:extLst>
          </p:cNvPr>
          <p:cNvGraphicFramePr>
            <a:graphicFrameLocks noGrp="1"/>
          </p:cNvGraphicFramePr>
          <p:nvPr/>
        </p:nvGraphicFramePr>
        <p:xfrm>
          <a:off x="5328877" y="2263986"/>
          <a:ext cx="2280963" cy="3994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0963">
                  <a:extLst>
                    <a:ext uri="{9D8B030D-6E8A-4147-A177-3AD203B41FA5}">
                      <a16:colId xmlns:a16="http://schemas.microsoft.com/office/drawing/2014/main" val="3987723127"/>
                    </a:ext>
                  </a:extLst>
                </a:gridCol>
              </a:tblGrid>
              <a:tr h="23384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TOP CHUNK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55828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CHUNK2(0XFB0)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22922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CHUNK1(0X30)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923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80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99DC9-082D-4871-A8E1-E56A36BD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eXPLOIT</a:t>
            </a:r>
            <a:r>
              <a:rPr lang="en-US" altLang="ko-KR" dirty="0"/>
              <a:t> – fastbin_dup_consolidate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2F049-11E1-422E-A7E8-5B98A2E6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204" y="2110105"/>
            <a:ext cx="4167753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KEEP_SMALL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KEEP_LARGE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WIPE_SMALL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KEEP_HUGE </a:t>
            </a:r>
            <a:r>
              <a:rPr lang="en-US" altLang="ko-KR" dirty="0">
                <a:solidFill>
                  <a:schemeClr val="tx1"/>
                </a:solidFill>
              </a:rPr>
              <a:t>: large request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WIPE_SMALL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B7982-2583-4C9A-BD49-6A758FEB6B91}"/>
              </a:ext>
            </a:extLst>
          </p:cNvPr>
          <p:cNvSpPr txBox="1"/>
          <p:nvPr/>
        </p:nvSpPr>
        <p:spPr>
          <a:xfrm>
            <a:off x="7979152" y="2284614"/>
            <a:ext cx="355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fastbin[x] -&gt; NULL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77594-ABCD-435A-9191-4D9C9F816123}"/>
              </a:ext>
            </a:extLst>
          </p:cNvPr>
          <p:cNvSpPr txBox="1"/>
          <p:nvPr/>
        </p:nvSpPr>
        <p:spPr>
          <a:xfrm>
            <a:off x="7979152" y="4790076"/>
            <a:ext cx="337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small_bin[x] &lt;-&gt; </a:t>
            </a:r>
            <a:r>
              <a:rPr lang="en-US" altLang="ko-KR" dirty="0">
                <a:solidFill>
                  <a:srgbClr val="FF0000"/>
                </a:solidFill>
              </a:rPr>
              <a:t>CHUNK1 </a:t>
            </a:r>
            <a:r>
              <a:rPr lang="en-US" altLang="ko-KR" dirty="0"/>
              <a:t>&lt;-&gt; small_bin[x]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DB56E-0001-4D4C-94C5-EAE506582686}"/>
              </a:ext>
            </a:extLst>
          </p:cNvPr>
          <p:cNvSpPr txBox="1"/>
          <p:nvPr/>
        </p:nvSpPr>
        <p:spPr>
          <a:xfrm>
            <a:off x="7979152" y="3498334"/>
            <a:ext cx="346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unsorted_bin &lt;-&gt; unsorted_bin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A2A5F8-CA46-4812-A24D-52F46EC88443}"/>
              </a:ext>
            </a:extLst>
          </p:cNvPr>
          <p:cNvGraphicFramePr>
            <a:graphicFrameLocks noGrp="1"/>
          </p:cNvGraphicFramePr>
          <p:nvPr/>
        </p:nvGraphicFramePr>
        <p:xfrm>
          <a:off x="5328877" y="2263986"/>
          <a:ext cx="2280963" cy="3994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0963">
                  <a:extLst>
                    <a:ext uri="{9D8B030D-6E8A-4147-A177-3AD203B41FA5}">
                      <a16:colId xmlns:a16="http://schemas.microsoft.com/office/drawing/2014/main" val="3987723127"/>
                    </a:ext>
                  </a:extLst>
                </a:gridCol>
              </a:tblGrid>
              <a:tr h="23384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TOP CHUNK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55828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CHUNK2(0XFB0)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22922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CHUNK1(0X30)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923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08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99DC9-082D-4871-A8E1-E56A36BD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eXPLOIT</a:t>
            </a:r>
            <a:r>
              <a:rPr lang="en-US" altLang="ko-KR" dirty="0"/>
              <a:t> – fastbin_dup_consolidate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2F049-11E1-422E-A7E8-5B98A2E6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204" y="2110105"/>
            <a:ext cx="4167753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KEEP_SMALL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KEEP_LARGE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WIPE_SMALL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KEEP_HUGE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WIPE_SMALL </a:t>
            </a:r>
            <a:r>
              <a:rPr lang="en-US" altLang="ko-KR" dirty="0">
                <a:solidFill>
                  <a:schemeClr val="tx1"/>
                </a:solidFill>
              </a:rPr>
              <a:t>: double free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B7982-2583-4C9A-BD49-6A758FEB6B91}"/>
              </a:ext>
            </a:extLst>
          </p:cNvPr>
          <p:cNvSpPr txBox="1"/>
          <p:nvPr/>
        </p:nvSpPr>
        <p:spPr>
          <a:xfrm>
            <a:off x="7979152" y="2284614"/>
            <a:ext cx="355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fastbin[x] -&gt; </a:t>
            </a:r>
            <a:r>
              <a:rPr lang="en-US" altLang="ko-KR" dirty="0">
                <a:solidFill>
                  <a:srgbClr val="FF0000"/>
                </a:solidFill>
              </a:rPr>
              <a:t>CHUNK1</a:t>
            </a:r>
            <a:r>
              <a:rPr lang="en-US" altLang="ko-KR" dirty="0"/>
              <a:t> -&gt; NULL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77594-ABCD-435A-9191-4D9C9F816123}"/>
              </a:ext>
            </a:extLst>
          </p:cNvPr>
          <p:cNvSpPr txBox="1"/>
          <p:nvPr/>
        </p:nvSpPr>
        <p:spPr>
          <a:xfrm>
            <a:off x="7979152" y="4790076"/>
            <a:ext cx="337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small_bin[x] &lt;-&gt; CHUNK1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&lt;-&gt; small_bin[x]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DB56E-0001-4D4C-94C5-EAE506582686}"/>
              </a:ext>
            </a:extLst>
          </p:cNvPr>
          <p:cNvSpPr txBox="1"/>
          <p:nvPr/>
        </p:nvSpPr>
        <p:spPr>
          <a:xfrm>
            <a:off x="7979152" y="3498334"/>
            <a:ext cx="346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unsorted_bin &lt;-&gt; unsorted_bin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A2A5F8-CA46-4812-A24D-52F46EC88443}"/>
              </a:ext>
            </a:extLst>
          </p:cNvPr>
          <p:cNvGraphicFramePr>
            <a:graphicFrameLocks noGrp="1"/>
          </p:cNvGraphicFramePr>
          <p:nvPr/>
        </p:nvGraphicFramePr>
        <p:xfrm>
          <a:off x="5328877" y="2263986"/>
          <a:ext cx="2280963" cy="3994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0963">
                  <a:extLst>
                    <a:ext uri="{9D8B030D-6E8A-4147-A177-3AD203B41FA5}">
                      <a16:colId xmlns:a16="http://schemas.microsoft.com/office/drawing/2014/main" val="3987723127"/>
                    </a:ext>
                  </a:extLst>
                </a:gridCol>
              </a:tblGrid>
              <a:tr h="23384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TOP CHUNK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55828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CHUNK2(0XFB0)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22922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CHUNK1(0X30)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923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4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CA19-BBCE-401D-A669-63AA767F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 unsafe unlink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DF380-C8E5-4ABC-842D-54775E79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8680" cy="4575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chunk2 </a:t>
            </a:r>
            <a:r>
              <a:rPr lang="ko-KR" altLang="en-US" dirty="0"/>
              <a:t>의 </a:t>
            </a:r>
            <a:r>
              <a:rPr lang="en-US" altLang="ko-KR" dirty="0"/>
              <a:t>PREV_IN_USE bit </a:t>
            </a:r>
            <a:r>
              <a:rPr lang="ko-KR" altLang="en-US" dirty="0"/>
              <a:t>가 </a:t>
            </a:r>
            <a:r>
              <a:rPr lang="en-US" altLang="ko-KR" dirty="0"/>
              <a:t>malloc_consolidate() </a:t>
            </a:r>
            <a:r>
              <a:rPr lang="ko-KR" altLang="en-US" dirty="0"/>
              <a:t>로 인해 </a:t>
            </a:r>
            <a:r>
              <a:rPr lang="en-US" altLang="ko-KR" dirty="0"/>
              <a:t>0</a:t>
            </a:r>
            <a:r>
              <a:rPr lang="ko-KR" altLang="en-US" dirty="0"/>
              <a:t>의 값을 가지므로 </a:t>
            </a:r>
            <a:r>
              <a:rPr lang="en-US" altLang="ko-KR" dirty="0"/>
              <a:t>chunk2 </a:t>
            </a:r>
            <a:r>
              <a:rPr lang="ko-KR" altLang="en-US" dirty="0"/>
              <a:t>에 대한 </a:t>
            </a:r>
            <a:r>
              <a:rPr lang="en-US" altLang="ko-KR" dirty="0"/>
              <a:t>free() </a:t>
            </a:r>
            <a:r>
              <a:rPr lang="ko-KR" altLang="en-US" dirty="0"/>
              <a:t>가 호출되면 </a:t>
            </a:r>
            <a:r>
              <a:rPr lang="en-US" altLang="ko-KR" dirty="0"/>
              <a:t>backward consolidate </a:t>
            </a:r>
            <a:r>
              <a:rPr lang="ko-KR" altLang="en-US" dirty="0"/>
              <a:t>를 시도한다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때 우리는 </a:t>
            </a:r>
            <a:r>
              <a:rPr lang="en-US" altLang="ko-KR" dirty="0"/>
              <a:t>unlink </a:t>
            </a:r>
            <a:r>
              <a:rPr lang="ko-KR" altLang="en-US" dirty="0"/>
              <a:t>의 대상이 </a:t>
            </a:r>
            <a:r>
              <a:rPr lang="en-US" altLang="ko-KR" dirty="0"/>
              <a:t>chunk1 </a:t>
            </a:r>
            <a:r>
              <a:rPr lang="ko-KR" altLang="en-US" dirty="0"/>
              <a:t>이 아니라 </a:t>
            </a:r>
            <a:r>
              <a:rPr lang="en-US" altLang="ko-KR" dirty="0"/>
              <a:t>chunk1 </a:t>
            </a:r>
            <a:r>
              <a:rPr lang="ko-KR" altLang="en-US" dirty="0"/>
              <a:t>보다 조금 앞에 있는 </a:t>
            </a:r>
            <a:r>
              <a:rPr lang="en-US" altLang="ko-KR" dirty="0"/>
              <a:t>fake chunk </a:t>
            </a:r>
            <a:r>
              <a:rPr lang="ko-KR" altLang="en-US" dirty="0"/>
              <a:t>가 되게끔 </a:t>
            </a:r>
            <a:r>
              <a:rPr lang="en-US" altLang="ko-KR" dirty="0"/>
              <a:t>fake chunk</a:t>
            </a:r>
            <a:r>
              <a:rPr lang="ko-KR" altLang="en-US" dirty="0"/>
              <a:t>를 만들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먼저 </a:t>
            </a:r>
            <a:r>
              <a:rPr lang="en-US" altLang="ko-KR" dirty="0"/>
              <a:t>chunk1 </a:t>
            </a:r>
            <a:r>
              <a:rPr lang="ko-KR" altLang="en-US" dirty="0"/>
              <a:t>을 먼저 할당 받고 다음과 같은 내용을 채워 넣자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p64(0) + p64(0x20) + p64(&amp;p_smallMem-0x18) + p64(&amp;p_smallMem-0x10) + p64(0x21) (0x28b)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때 </a:t>
            </a:r>
            <a:r>
              <a:rPr lang="en-US" altLang="ko-KR" dirty="0"/>
              <a:t>&amp;</a:t>
            </a:r>
            <a:r>
              <a:rPr lang="en-US" altLang="ko-KR" dirty="0" err="1"/>
              <a:t>p_smallMem</a:t>
            </a:r>
            <a:r>
              <a:rPr lang="en-US" altLang="ko-KR" dirty="0"/>
              <a:t> </a:t>
            </a:r>
            <a:r>
              <a:rPr lang="ko-KR" altLang="en-US" dirty="0"/>
              <a:t>이 가리키는 영역은 </a:t>
            </a:r>
            <a:r>
              <a:rPr lang="en-US" altLang="ko-KR" dirty="0"/>
              <a:t>small request </a:t>
            </a:r>
            <a:r>
              <a:rPr lang="ko-KR" altLang="en-US" dirty="0"/>
              <a:t>를 위한 </a:t>
            </a:r>
            <a:r>
              <a:rPr lang="en-US" altLang="ko-KR" dirty="0"/>
              <a:t>calloc</a:t>
            </a:r>
            <a:r>
              <a:rPr lang="ko-KR" altLang="en-US" dirty="0"/>
              <a:t>의 </a:t>
            </a:r>
            <a:r>
              <a:rPr lang="en-US" altLang="ko-KR" dirty="0"/>
              <a:t>return value </a:t>
            </a:r>
            <a:r>
              <a:rPr lang="ko-KR" altLang="en-US" dirty="0"/>
              <a:t>가 저장되는 영역이다</a:t>
            </a:r>
            <a:r>
              <a:rPr lang="en-US" altLang="ko-KR" dirty="0"/>
              <a:t>. (the return value of calloc for small request points to the heap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이를 자세히 나타내면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93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9848-E7DB-47BE-9573-8723E8CF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8FC03-8F4C-462C-ABC4-D5EC0D4B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힙에</a:t>
            </a:r>
            <a:r>
              <a:rPr lang="ko-KR" altLang="en-US" dirty="0"/>
              <a:t> 대한 상식들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2"/>
              </a:rPr>
              <a:t>fastbin_dup_consolidate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3"/>
              </a:rPr>
              <a:t>unsafe unlink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422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99DC9-082D-4871-A8E1-E56A36BD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 unsafe unlink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B7982-2583-4C9A-BD49-6A758FEB6B91}"/>
              </a:ext>
            </a:extLst>
          </p:cNvPr>
          <p:cNvSpPr txBox="1"/>
          <p:nvPr/>
        </p:nvSpPr>
        <p:spPr>
          <a:xfrm>
            <a:off x="8548112" y="2263986"/>
            <a:ext cx="355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fastbin[x] -&gt; NULL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77594-ABCD-435A-9191-4D9C9F816123}"/>
              </a:ext>
            </a:extLst>
          </p:cNvPr>
          <p:cNvSpPr txBox="1"/>
          <p:nvPr/>
        </p:nvSpPr>
        <p:spPr>
          <a:xfrm>
            <a:off x="8548112" y="3279648"/>
            <a:ext cx="3377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small_bin[x] &lt;-&gt; CHUNK1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&lt;-&gt; small_bin[x]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DB56E-0001-4D4C-94C5-EAE506582686}"/>
              </a:ext>
            </a:extLst>
          </p:cNvPr>
          <p:cNvSpPr txBox="1"/>
          <p:nvPr/>
        </p:nvSpPr>
        <p:spPr>
          <a:xfrm>
            <a:off x="8548112" y="2771817"/>
            <a:ext cx="346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unsorted_bin &lt;-&gt; unsorted_bin</a:t>
            </a:r>
            <a:endParaRPr lang="ko-KR" altLang="en-US" sz="16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BA2A5F8-CA46-4812-A24D-52F46EC88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38848"/>
              </p:ext>
            </p:extLst>
          </p:nvPr>
        </p:nvGraphicFramePr>
        <p:xfrm>
          <a:off x="6197600" y="2263986"/>
          <a:ext cx="2280963" cy="3994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0963">
                  <a:extLst>
                    <a:ext uri="{9D8B030D-6E8A-4147-A177-3AD203B41FA5}">
                      <a16:colId xmlns:a16="http://schemas.microsoft.com/office/drawing/2014/main" val="3987723127"/>
                    </a:ext>
                  </a:extLst>
                </a:gridCol>
              </a:tblGrid>
              <a:tr h="2338494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TOP CHUNK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55828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CHUNK2(0XFB0)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22922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CHUNK1(0X30)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923278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72936B-0B26-4310-9659-CC8033B15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666729"/>
              </p:ext>
            </p:extLst>
          </p:nvPr>
        </p:nvGraphicFramePr>
        <p:xfrm>
          <a:off x="2123440" y="4064000"/>
          <a:ext cx="331216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2160">
                  <a:extLst>
                    <a:ext uri="{9D8B030D-6E8A-4147-A177-3AD203B41FA5}">
                      <a16:colId xmlns:a16="http://schemas.microsoft.com/office/drawing/2014/main" val="528973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fake_bk</a:t>
                      </a:r>
                      <a:r>
                        <a:rPr lang="en-US" altLang="ko-KR" dirty="0"/>
                        <a:t>   :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&amp;p_smallMem-0x10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563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fake_fd</a:t>
                      </a:r>
                      <a:r>
                        <a:rPr lang="en-US" altLang="ko-KR" dirty="0"/>
                        <a:t>    :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&amp;p_smallMem-0x18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077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fake_size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0x20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3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fake_prev_size1 :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0x0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4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: 0x30 | 0x1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979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prev_size</a:t>
                      </a:r>
                      <a:r>
                        <a:rPr lang="en-US" altLang="ko-KR" dirty="0"/>
                        <a:t> : ---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82543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AE06CF8-6485-4F93-8610-F14A01D3D88D}"/>
              </a:ext>
            </a:extLst>
          </p:cNvPr>
          <p:cNvCxnSpPr>
            <a:cxnSpLocks/>
          </p:cNvCxnSpPr>
          <p:nvPr/>
        </p:nvCxnSpPr>
        <p:spPr>
          <a:xfrm>
            <a:off x="5430520" y="4064000"/>
            <a:ext cx="767080" cy="1381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BF2E10-4802-43A2-92B8-5B7BF5B89C4F}"/>
              </a:ext>
            </a:extLst>
          </p:cNvPr>
          <p:cNvCxnSpPr>
            <a:cxnSpLocks/>
          </p:cNvCxnSpPr>
          <p:nvPr/>
        </p:nvCxnSpPr>
        <p:spPr>
          <a:xfrm>
            <a:off x="5430520" y="6228080"/>
            <a:ext cx="7670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F44A4D5-E12C-42E9-8CA5-BD01FD780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28389"/>
              </p:ext>
            </p:extLst>
          </p:nvPr>
        </p:nvGraphicFramePr>
        <p:xfrm>
          <a:off x="2123440" y="2265279"/>
          <a:ext cx="3312160" cy="1690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2160">
                  <a:extLst>
                    <a:ext uri="{9D8B030D-6E8A-4147-A177-3AD203B41FA5}">
                      <a16:colId xmlns:a16="http://schemas.microsoft.com/office/drawing/2014/main" val="311579727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user data (0xfa0 bytes)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44207"/>
                  </a:ext>
                </a:extLst>
              </a:tr>
              <a:tr h="406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 : 0xfb0 | 0x0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815141"/>
                  </a:ext>
                </a:extLst>
              </a:tr>
              <a:tr h="4198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fake_prev_size2 :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0x20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6069383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92DC62-12FB-449B-8438-8C1658A42799}"/>
              </a:ext>
            </a:extLst>
          </p:cNvPr>
          <p:cNvCxnSpPr>
            <a:cxnSpLocks/>
          </p:cNvCxnSpPr>
          <p:nvPr/>
        </p:nvCxnSpPr>
        <p:spPr>
          <a:xfrm>
            <a:off x="5430520" y="3955462"/>
            <a:ext cx="777240" cy="14870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749DFD-47A7-42F9-B80F-C893419B94D3}"/>
              </a:ext>
            </a:extLst>
          </p:cNvPr>
          <p:cNvCxnSpPr>
            <a:cxnSpLocks/>
          </p:cNvCxnSpPr>
          <p:nvPr/>
        </p:nvCxnSpPr>
        <p:spPr>
          <a:xfrm>
            <a:off x="5435600" y="2336963"/>
            <a:ext cx="772160" cy="22845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80C9CD7-68CF-4BAF-9E94-E7B91BE7CC5E}"/>
              </a:ext>
            </a:extLst>
          </p:cNvPr>
          <p:cNvGrpSpPr/>
          <p:nvPr/>
        </p:nvGrpSpPr>
        <p:grpSpPr>
          <a:xfrm>
            <a:off x="172720" y="5335786"/>
            <a:ext cx="1950720" cy="369332"/>
            <a:chOff x="172720" y="5335786"/>
            <a:chExt cx="195072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B2BA6F-768E-4A47-91D2-E9B31E9E1A5D}"/>
                </a:ext>
              </a:extLst>
            </p:cNvPr>
            <p:cNvSpPr txBox="1"/>
            <p:nvPr/>
          </p:nvSpPr>
          <p:spPr>
            <a:xfrm>
              <a:off x="172720" y="5335786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p_smallMem</a:t>
              </a:r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ADF39E1-7254-49AA-9970-96D0F66AF34B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1635760" y="5520452"/>
              <a:ext cx="4876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731BC80-3033-4F14-BED3-15DB004A0BD4}"/>
              </a:ext>
            </a:extLst>
          </p:cNvPr>
          <p:cNvGrpSpPr/>
          <p:nvPr/>
        </p:nvGrpSpPr>
        <p:grpSpPr>
          <a:xfrm>
            <a:off x="172720" y="2946122"/>
            <a:ext cx="1950720" cy="369332"/>
            <a:chOff x="172720" y="5335786"/>
            <a:chExt cx="1950720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F235F0-4900-421B-894C-A00DC475BCCB}"/>
                </a:ext>
              </a:extLst>
            </p:cNvPr>
            <p:cNvSpPr txBox="1"/>
            <p:nvPr/>
          </p:nvSpPr>
          <p:spPr>
            <a:xfrm>
              <a:off x="172720" y="5335786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p_largeMem</a:t>
              </a:r>
              <a:endParaRPr lang="ko-KR" altLang="en-US" dirty="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9FC8F64-4015-46EC-BA57-BB5493CE281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635760" y="5520452"/>
              <a:ext cx="4876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8120E8BB-5303-4784-890E-B8D66D7A6FED}"/>
              </a:ext>
            </a:extLst>
          </p:cNvPr>
          <p:cNvSpPr/>
          <p:nvPr/>
        </p:nvSpPr>
        <p:spPr>
          <a:xfrm>
            <a:off x="1778000" y="4064001"/>
            <a:ext cx="345440" cy="1456422"/>
          </a:xfrm>
          <a:prstGeom prst="leftBrace">
            <a:avLst>
              <a:gd name="adj1" fmla="val 7009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550BAE-EAF2-4996-B644-EBFD7D16FD66}"/>
              </a:ext>
            </a:extLst>
          </p:cNvPr>
          <p:cNvSpPr txBox="1"/>
          <p:nvPr/>
        </p:nvSpPr>
        <p:spPr>
          <a:xfrm>
            <a:off x="274320" y="45720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fake chunk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8880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CA19-BBCE-401D-A669-63AA767F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 unsafe unlink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DF380-C8E5-4ABC-842D-54775E79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464"/>
            <a:ext cx="11028680" cy="4575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이제 </a:t>
            </a:r>
            <a:r>
              <a:rPr lang="en-US" altLang="ko-KR" dirty="0"/>
              <a:t>large chunk </a:t>
            </a:r>
            <a:r>
              <a:rPr lang="ko-KR" altLang="en-US" dirty="0"/>
              <a:t>에 대한 </a:t>
            </a:r>
            <a:r>
              <a:rPr lang="en-US" altLang="ko-KR" dirty="0"/>
              <a:t>free() </a:t>
            </a:r>
            <a:r>
              <a:rPr lang="ko-KR" altLang="en-US" dirty="0"/>
              <a:t>를 호출하면 </a:t>
            </a:r>
            <a:r>
              <a:rPr lang="en-US" altLang="ko-KR" dirty="0"/>
              <a:t>fake chunk </a:t>
            </a:r>
            <a:r>
              <a:rPr lang="ko-KR" altLang="en-US" dirty="0"/>
              <a:t>와 </a:t>
            </a:r>
            <a:r>
              <a:rPr lang="en-US" altLang="ko-KR" dirty="0"/>
              <a:t>chunk2</a:t>
            </a:r>
            <a:r>
              <a:rPr lang="ko-KR" altLang="en-US" dirty="0"/>
              <a:t>의 병합이 진행되고 </a:t>
            </a:r>
            <a:r>
              <a:rPr lang="en-US" altLang="ko-KR" dirty="0"/>
              <a:t>fake chunk</a:t>
            </a:r>
            <a:r>
              <a:rPr lang="ko-KR" altLang="en-US" dirty="0"/>
              <a:t>에 대한 </a:t>
            </a:r>
            <a:r>
              <a:rPr lang="en-US" altLang="ko-KR" dirty="0"/>
              <a:t>unlink </a:t>
            </a:r>
            <a:r>
              <a:rPr lang="ko-KR" altLang="en-US" dirty="0"/>
              <a:t>가 수행된다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이후 </a:t>
            </a:r>
            <a:r>
              <a:rPr lang="en-US" altLang="ko-KR" dirty="0"/>
              <a:t>large chunk with fake chunk </a:t>
            </a:r>
            <a:r>
              <a:rPr lang="ko-KR" altLang="en-US" dirty="0"/>
              <a:t>와 </a:t>
            </a:r>
            <a:r>
              <a:rPr lang="en-US" altLang="ko-KR" dirty="0"/>
              <a:t>top chunk </a:t>
            </a:r>
            <a:r>
              <a:rPr lang="ko-KR" altLang="en-US" dirty="0"/>
              <a:t>가 인접하기 때문에 다시 두 청크가 합쳐져서 새로운 </a:t>
            </a:r>
            <a:r>
              <a:rPr lang="en-US" altLang="ko-KR" dirty="0"/>
              <a:t>top chunk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free() </a:t>
            </a:r>
            <a:r>
              <a:rPr lang="ko-KR" altLang="en-US" dirty="0"/>
              <a:t>에서 </a:t>
            </a:r>
            <a:r>
              <a:rPr lang="en-US" altLang="ko-KR" dirty="0"/>
              <a:t>heap </a:t>
            </a:r>
            <a:r>
              <a:rPr lang="ko-KR" altLang="en-US" dirty="0"/>
              <a:t>영역의 메모리가 변하는 부분은 </a:t>
            </a:r>
            <a:r>
              <a:rPr lang="en-US" altLang="ko-KR" dirty="0" err="1"/>
              <a:t>fake_size</a:t>
            </a:r>
            <a:r>
              <a:rPr lang="en-US" altLang="ko-KR" dirty="0"/>
              <a:t> field </a:t>
            </a:r>
            <a:r>
              <a:rPr lang="ko-KR" altLang="en-US" dirty="0"/>
              <a:t>밖에 없다</a:t>
            </a:r>
            <a:r>
              <a:rPr lang="en-US" altLang="ko-KR" dirty="0"/>
              <a:t>. (‘</a:t>
            </a:r>
            <a:r>
              <a:rPr lang="ko-KR" altLang="en-US" dirty="0"/>
              <a:t>새로운 </a:t>
            </a:r>
            <a:r>
              <a:rPr lang="en-US" altLang="ko-KR" dirty="0"/>
              <a:t>top chunk </a:t>
            </a:r>
            <a:r>
              <a:rPr lang="ko-KR" altLang="en-US" dirty="0"/>
              <a:t>의 크기 </a:t>
            </a:r>
            <a:r>
              <a:rPr lang="en-US" altLang="ko-KR" dirty="0"/>
              <a:t>| 0x1’</a:t>
            </a:r>
            <a:r>
              <a:rPr lang="ko-KR" altLang="en-US" dirty="0"/>
              <a:t> 이 대입됨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또한 </a:t>
            </a:r>
            <a:r>
              <a:rPr lang="en-US" altLang="ko-KR" dirty="0"/>
              <a:t>freelist </a:t>
            </a:r>
            <a:r>
              <a:rPr lang="ko-KR" altLang="en-US" dirty="0"/>
              <a:t>역시 이전과 다를 게 없다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우리가 관심있는 부분은 </a:t>
            </a:r>
            <a:r>
              <a:rPr lang="en-US" altLang="ko-KR" dirty="0"/>
              <a:t>fake chunk</a:t>
            </a:r>
            <a:r>
              <a:rPr lang="ko-KR" altLang="en-US" dirty="0"/>
              <a:t>에 대한 </a:t>
            </a:r>
            <a:r>
              <a:rPr lang="en-US" altLang="ko-KR" dirty="0"/>
              <a:t>unlink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일단 </a:t>
            </a:r>
            <a:r>
              <a:rPr lang="en-US" altLang="ko-KR" dirty="0"/>
              <a:t>fake chunk </a:t>
            </a:r>
            <a:r>
              <a:rPr lang="ko-KR" altLang="en-US" dirty="0"/>
              <a:t>가 </a:t>
            </a:r>
            <a:r>
              <a:rPr lang="en-US" altLang="ko-KR" dirty="0"/>
              <a:t>unlink </a:t>
            </a:r>
            <a:r>
              <a:rPr lang="ko-KR" altLang="en-US" dirty="0"/>
              <a:t>가 수행되는 동안의 </a:t>
            </a:r>
            <a:r>
              <a:rPr lang="en-US" altLang="ko-KR" dirty="0"/>
              <a:t>security checking </a:t>
            </a:r>
            <a:r>
              <a:rPr lang="ko-KR" altLang="en-US" dirty="0"/>
              <a:t>들을 어떻게 회피하는지 알아보려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186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CA19-BBCE-401D-A669-63AA767F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 unsafe unlink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DF380-C8E5-4ABC-842D-54775E79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464"/>
            <a:ext cx="11028680" cy="4575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조건문은 </a:t>
            </a:r>
            <a:r>
              <a:rPr lang="en-US" altLang="ko-KR" dirty="0"/>
              <a:t>fake chunk </a:t>
            </a:r>
            <a:r>
              <a:rPr lang="ko-KR" altLang="en-US" dirty="0"/>
              <a:t>의 </a:t>
            </a:r>
            <a:r>
              <a:rPr lang="en-US" altLang="ko-KR" dirty="0"/>
              <a:t>size field </a:t>
            </a:r>
            <a:r>
              <a:rPr lang="ko-KR" altLang="en-US" dirty="0"/>
              <a:t>와 </a:t>
            </a:r>
            <a:r>
              <a:rPr lang="en-US" altLang="ko-KR" dirty="0"/>
              <a:t>next chunk </a:t>
            </a:r>
            <a:r>
              <a:rPr lang="ko-KR" altLang="en-US" dirty="0"/>
              <a:t>의 </a:t>
            </a:r>
            <a:r>
              <a:rPr lang="en-US" altLang="ko-KR" dirty="0"/>
              <a:t>prev_size field (fake prev_size2) </a:t>
            </a:r>
            <a:r>
              <a:rPr lang="ko-KR" altLang="en-US" dirty="0"/>
              <a:t>이 동일하게 </a:t>
            </a:r>
            <a:r>
              <a:rPr lang="en-US" altLang="ko-KR" dirty="0"/>
              <a:t>0x20 </a:t>
            </a:r>
            <a:r>
              <a:rPr lang="ko-KR" altLang="en-US" dirty="0"/>
              <a:t>이므로 </a:t>
            </a:r>
            <a:r>
              <a:rPr lang="en-US" altLang="ko-KR" dirty="0"/>
              <a:t>pass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먼저 </a:t>
            </a:r>
            <a:r>
              <a:rPr lang="en-US" altLang="ko-KR" dirty="0"/>
              <a:t>P </a:t>
            </a:r>
            <a:r>
              <a:rPr lang="ko-KR" altLang="en-US" dirty="0"/>
              <a:t>는 </a:t>
            </a:r>
            <a:r>
              <a:rPr lang="en-US" altLang="ko-KR" dirty="0"/>
              <a:t>fake chunk </a:t>
            </a:r>
            <a:r>
              <a:rPr lang="ko-KR" altLang="en-US" dirty="0"/>
              <a:t>의 시작주소로 </a:t>
            </a:r>
            <a:r>
              <a:rPr lang="en-US" altLang="ko-KR" dirty="0"/>
              <a:t>p_smallMem </a:t>
            </a:r>
            <a:r>
              <a:rPr lang="ko-KR" altLang="en-US" dirty="0"/>
              <a:t>전역변수에 저장된 포인터이다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FD-&gt;bk : *(FD+0x18) : *(&amp;p_smallMem-0x18+0x18) : p_smallMem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BK-&gt;fd : *(BK+0x10) : *(&amp;p_smallMem-0x10+0x10) : p_smallMem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해당 </a:t>
            </a:r>
            <a:r>
              <a:rPr lang="en-US" altLang="ko-KR" dirty="0"/>
              <a:t>security checking </a:t>
            </a:r>
            <a:r>
              <a:rPr lang="ko-KR" altLang="en-US" dirty="0"/>
              <a:t>을 아주 멋지게 </a:t>
            </a:r>
            <a:r>
              <a:rPr lang="en-US" altLang="ko-KR" dirty="0"/>
              <a:t>pass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1BBAB1-2FA5-4A3A-8DF1-6038FDD9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" y="1815464"/>
            <a:ext cx="6581775" cy="6096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255AF6-C542-47DE-961C-4ECAF08EF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" y="3295013"/>
            <a:ext cx="5172075" cy="6000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768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CA19-BBCE-401D-A669-63AA767F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 unsafe unlink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DF380-C8E5-4ABC-842D-54775E79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464"/>
            <a:ext cx="11028680" cy="4575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</a:t>
            </a:r>
            <a:r>
              <a:rPr lang="en-US" altLang="ko-KR" dirty="0"/>
              <a:t>unlink</a:t>
            </a:r>
            <a:r>
              <a:rPr lang="ko-KR" altLang="en-US" dirty="0"/>
              <a:t>를 진행하면 위와 같은 </a:t>
            </a:r>
            <a:r>
              <a:rPr lang="en-US" altLang="ko-KR" dirty="0"/>
              <a:t>operation</a:t>
            </a:r>
            <a:r>
              <a:rPr lang="ko-KR" altLang="en-US" dirty="0"/>
              <a:t>이 진행되고 다음과 같이 해석된다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since FD</a:t>
            </a:r>
            <a:r>
              <a:rPr lang="ko-KR" altLang="en-US" dirty="0"/>
              <a:t> </a:t>
            </a:r>
            <a:r>
              <a:rPr lang="en-US" altLang="ko-KR" dirty="0"/>
              <a:t>: &amp;p_smallMem-0x18, BK : &amp;p_smallMem-0x10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FD-&gt;bk = BK; </a:t>
            </a:r>
            <a:r>
              <a:rPr lang="en-US" altLang="ko-KR" dirty="0">
                <a:sym typeface="Wingdings" panose="05000000000000000000" pitchFamily="2" charset="2"/>
              </a:rPr>
              <a:t> p_smallMem = </a:t>
            </a:r>
            <a:r>
              <a:rPr lang="en-US" altLang="ko-KR" dirty="0"/>
              <a:t>&amp;p_smallMem-0x10;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BK-&gt;fd = FD; </a:t>
            </a:r>
            <a:r>
              <a:rPr lang="en-US" altLang="ko-KR" dirty="0">
                <a:sym typeface="Wingdings" panose="05000000000000000000" pitchFamily="2" charset="2"/>
              </a:rPr>
              <a:t> p_smallMem = &amp;p_smallMem-0x18;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p_smallMem </a:t>
            </a:r>
            <a:r>
              <a:rPr lang="ko-KR" altLang="en-US" dirty="0">
                <a:sym typeface="Wingdings" panose="05000000000000000000" pitchFamily="2" charset="2"/>
              </a:rPr>
              <a:t>변수의 담긴 값의 변화는 다음과 같다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p_smallMem : &amp;fake_chunk -&gt; &amp;p_smallMem-0x10 -&gt; &amp;p_smallMem-0x18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1BBAB1-2FA5-4A3A-8DF1-6038FDD97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5464"/>
            <a:ext cx="5320141" cy="6096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456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CA19-BBCE-401D-A669-63AA767F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 unsafe unlink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DF380-C8E5-4ABC-842D-54775E79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464"/>
            <a:ext cx="6395720" cy="48494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이제 중요한 사실은 아까 </a:t>
            </a:r>
            <a:r>
              <a:rPr lang="en-US" altLang="ko-KR" dirty="0">
                <a:sym typeface="Wingdings" panose="05000000000000000000" pitchFamily="2" charset="2"/>
              </a:rPr>
              <a:t>small secret </a:t>
            </a:r>
            <a:r>
              <a:rPr lang="ko-KR" altLang="en-US" dirty="0">
                <a:sym typeface="Wingdings" panose="05000000000000000000" pitchFamily="2" charset="2"/>
              </a:rPr>
              <a:t>에 대한 </a:t>
            </a:r>
            <a:r>
              <a:rPr lang="en-US" altLang="ko-KR" dirty="0">
                <a:sym typeface="Wingdings" panose="05000000000000000000" pitchFamily="2" charset="2"/>
              </a:rPr>
              <a:t>keep </a:t>
            </a:r>
            <a:r>
              <a:rPr lang="ko-KR" altLang="en-US" dirty="0">
                <a:sym typeface="Wingdings" panose="05000000000000000000" pitchFamily="2" charset="2"/>
              </a:rPr>
              <a:t>을 호출하고 </a:t>
            </a:r>
            <a:r>
              <a:rPr lang="en-US" altLang="ko-KR" dirty="0">
                <a:sym typeface="Wingdings" panose="05000000000000000000" pitchFamily="2" charset="2"/>
              </a:rPr>
              <a:t>large secret </a:t>
            </a:r>
            <a:r>
              <a:rPr lang="ko-KR" altLang="en-US" dirty="0">
                <a:sym typeface="Wingdings" panose="05000000000000000000" pitchFamily="2" charset="2"/>
              </a:rPr>
              <a:t>에 대한 </a:t>
            </a:r>
            <a:r>
              <a:rPr lang="en-US" altLang="ko-KR" dirty="0">
                <a:sym typeface="Wingdings" panose="05000000000000000000" pitchFamily="2" charset="2"/>
              </a:rPr>
              <a:t>wipe</a:t>
            </a:r>
            <a:r>
              <a:rPr lang="ko-KR" altLang="en-US" dirty="0">
                <a:sym typeface="Wingdings" panose="05000000000000000000" pitchFamily="2" charset="2"/>
              </a:rPr>
              <a:t>만 호출했기때문에 </a:t>
            </a:r>
            <a:r>
              <a:rPr lang="en-US" altLang="ko-KR" dirty="0">
                <a:sym typeface="Wingdings" panose="05000000000000000000" pitchFamily="2" charset="2"/>
              </a:rPr>
              <a:t>renew </a:t>
            </a:r>
            <a:r>
              <a:rPr lang="ko-KR" altLang="en-US" dirty="0">
                <a:sym typeface="Wingdings" panose="05000000000000000000" pitchFamily="2" charset="2"/>
              </a:rPr>
              <a:t>명령어로 </a:t>
            </a:r>
            <a:r>
              <a:rPr lang="en-US" altLang="ko-KR" dirty="0">
                <a:sym typeface="Wingdings" panose="05000000000000000000" pitchFamily="2" charset="2"/>
              </a:rPr>
              <a:t>p_smallMem </a:t>
            </a:r>
            <a:r>
              <a:rPr lang="ko-KR" altLang="en-US" dirty="0">
                <a:sym typeface="Wingdings" panose="05000000000000000000" pitchFamily="2" charset="2"/>
              </a:rPr>
              <a:t>이 가리키는 영역의 </a:t>
            </a:r>
            <a:r>
              <a:rPr lang="en-US" altLang="ko-KR" dirty="0">
                <a:sym typeface="Wingdings" panose="05000000000000000000" pitchFamily="2" charset="2"/>
              </a:rPr>
              <a:t>0x28 bytes</a:t>
            </a:r>
            <a:r>
              <a:rPr lang="ko-KR" altLang="en-US" dirty="0">
                <a:sym typeface="Wingdings" panose="05000000000000000000" pitchFamily="2" charset="2"/>
              </a:rPr>
              <a:t>를 맘대로 채워 놓을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이 때 </a:t>
            </a:r>
            <a:r>
              <a:rPr lang="en-US" altLang="ko-KR" dirty="0">
                <a:sym typeface="Wingdings" panose="05000000000000000000" pitchFamily="2" charset="2"/>
              </a:rPr>
              <a:t>p_smallMem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&amp;p_smallMem-0x18 </a:t>
            </a:r>
            <a:r>
              <a:rPr lang="ko-KR" altLang="en-US" dirty="0">
                <a:sym typeface="Wingdings" panose="05000000000000000000" pitchFamily="2" charset="2"/>
              </a:rPr>
              <a:t>이 들어있기 때문에 우리가 원하는 전역 변수를 우리가 원하는 값으로 변경할 수 있다</a:t>
            </a:r>
            <a:r>
              <a:rPr lang="en-US" altLang="ko-KR" dirty="0">
                <a:sym typeface="Wingdings" panose="05000000000000000000" pitchFamily="2" charset="2"/>
              </a:rPr>
              <a:t>. (big_allocated </a:t>
            </a:r>
            <a:r>
              <a:rPr lang="ko-KR" altLang="en-US" dirty="0">
                <a:sym typeface="Wingdings" panose="05000000000000000000" pitchFamily="2" charset="2"/>
              </a:rPr>
              <a:t>변수 까지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if we put the contents, then                                       </a:t>
            </a:r>
            <a:r>
              <a:rPr lang="en-US" altLang="ko-KR" dirty="0" err="1">
                <a:sym typeface="Wingdings" panose="05000000000000000000" pitchFamily="2" charset="2"/>
              </a:rPr>
              <a:t>p_largeMem</a:t>
            </a:r>
            <a:r>
              <a:rPr lang="en-US" altLang="ko-KR" dirty="0">
                <a:sym typeface="Wingdings" panose="05000000000000000000" pitchFamily="2" charset="2"/>
              </a:rPr>
              <a:t> &lt;- </a:t>
            </a:r>
            <a:r>
              <a:rPr lang="en-US" altLang="ko-KR" dirty="0" err="1">
                <a:sym typeface="Wingdings" panose="05000000000000000000" pitchFamily="2" charset="2"/>
              </a:rPr>
              <a:t>puts@got</a:t>
            </a:r>
            <a:r>
              <a:rPr lang="en-US" altLang="ko-KR" dirty="0">
                <a:sym typeface="Wingdings" panose="05000000000000000000" pitchFamily="2" charset="2"/>
              </a:rPr>
              <a:t>                      p_smallMem &lt;- </a:t>
            </a:r>
            <a:r>
              <a:rPr lang="en-US" altLang="ko-KR" dirty="0" err="1">
                <a:sym typeface="Wingdings" panose="05000000000000000000" pitchFamily="2" charset="2"/>
              </a:rPr>
              <a:t>free@got</a:t>
            </a:r>
            <a:r>
              <a:rPr lang="en-US" altLang="ko-KR" dirty="0">
                <a:sym typeface="Wingdings" panose="05000000000000000000" pitchFamily="2" charset="2"/>
              </a:rPr>
              <a:t>              big_allocated &lt;- 0x1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64E322-C472-4F38-A17B-0F1B87D3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80" y="1903095"/>
            <a:ext cx="3686175" cy="17716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92DF0F-AA26-4668-8A61-ABB433BAA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80" y="3953054"/>
            <a:ext cx="2752724" cy="214911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E6CB19B8-11DF-4959-A3A6-B699CB2311B5}"/>
              </a:ext>
            </a:extLst>
          </p:cNvPr>
          <p:cNvSpPr/>
          <p:nvPr/>
        </p:nvSpPr>
        <p:spPr>
          <a:xfrm>
            <a:off x="4036060" y="5405120"/>
            <a:ext cx="436880" cy="504009"/>
          </a:xfrm>
          <a:prstGeom prst="rightBrace">
            <a:avLst>
              <a:gd name="adj1" fmla="val 2693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2A82A-A8DC-4C2D-AF28-CD8CA211D783}"/>
              </a:ext>
            </a:extLst>
          </p:cNvPr>
          <p:cNvSpPr txBox="1"/>
          <p:nvPr/>
        </p:nvSpPr>
        <p:spPr>
          <a:xfrm>
            <a:off x="4653280" y="5487847"/>
            <a:ext cx="2326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 둘이 바뀌면 안됨</a:t>
            </a:r>
          </a:p>
        </p:txBody>
      </p:sp>
    </p:spTree>
    <p:extLst>
      <p:ext uri="{BB962C8B-B14F-4D97-AF65-F5344CB8AC3E}">
        <p14:creationId xmlns:p14="http://schemas.microsoft.com/office/powerpoint/2010/main" val="327194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CA19-BBCE-401D-A669-63AA767F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 overwriting</a:t>
            </a:r>
            <a:r>
              <a:rPr lang="ko-KR" altLang="en-US" dirty="0"/>
              <a:t> </a:t>
            </a:r>
            <a:r>
              <a:rPr lang="en-US" altLang="ko-KR" dirty="0"/>
              <a:t>global</a:t>
            </a:r>
            <a:r>
              <a:rPr lang="ko-KR" altLang="en-US" dirty="0"/>
              <a:t> </a:t>
            </a:r>
            <a:r>
              <a:rPr lang="en-US" altLang="ko-KR" dirty="0"/>
              <a:t>variables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got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DF380-C8E5-4ABC-842D-54775E79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464"/>
            <a:ext cx="10947400" cy="50425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p_smallMem </a:t>
            </a:r>
            <a:r>
              <a:rPr lang="ko-KR" altLang="en-US" dirty="0">
                <a:sym typeface="Wingdings" panose="05000000000000000000" pitchFamily="2" charset="2"/>
              </a:rPr>
              <a:t>변수에 </a:t>
            </a:r>
            <a:r>
              <a:rPr lang="en-US" altLang="ko-KR" dirty="0" err="1">
                <a:sym typeface="Wingdings" panose="05000000000000000000" pitchFamily="2" charset="2"/>
              </a:rPr>
              <a:t>free@got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들어있으므로 </a:t>
            </a:r>
            <a:r>
              <a:rPr lang="en-US" altLang="ko-KR" dirty="0" err="1">
                <a:sym typeface="Wingdings" panose="05000000000000000000" pitchFamily="2" charset="2"/>
              </a:rPr>
              <a:t>smallMem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 대한 </a:t>
            </a:r>
            <a:r>
              <a:rPr lang="en-US" altLang="ko-KR" dirty="0">
                <a:sym typeface="Wingdings" panose="05000000000000000000" pitchFamily="2" charset="2"/>
              </a:rPr>
              <a:t>renew </a:t>
            </a:r>
            <a:r>
              <a:rPr lang="ko-KR" altLang="en-US" dirty="0">
                <a:sym typeface="Wingdings" panose="05000000000000000000" pitchFamily="2" charset="2"/>
              </a:rPr>
              <a:t>명령어를 호출해서 </a:t>
            </a:r>
            <a:r>
              <a:rPr lang="en-US" altLang="ko-KR" dirty="0" err="1">
                <a:sym typeface="Wingdings" panose="05000000000000000000" pitchFamily="2" charset="2"/>
              </a:rPr>
              <a:t>free@got</a:t>
            </a:r>
            <a:r>
              <a:rPr lang="ko-KR" altLang="en-US" dirty="0">
                <a:sym typeface="Wingdings" panose="05000000000000000000" pitchFamily="2" charset="2"/>
              </a:rPr>
              <a:t>의 값을 바꿀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leak</a:t>
            </a:r>
            <a:r>
              <a:rPr lang="ko-KR" altLang="en-US" dirty="0">
                <a:sym typeface="Wingdings" panose="05000000000000000000" pitchFamily="2" charset="2"/>
              </a:rPr>
              <a:t>을 위해서 </a:t>
            </a:r>
            <a:r>
              <a:rPr lang="en-US" altLang="ko-KR" dirty="0" err="1">
                <a:sym typeface="Wingdings" panose="05000000000000000000" pitchFamily="2" charset="2"/>
              </a:rPr>
              <a:t>free@got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ym typeface="Wingdings" panose="05000000000000000000" pitchFamily="2" charset="2"/>
              </a:rPr>
              <a:t>puts@plt</a:t>
            </a:r>
            <a:r>
              <a:rPr lang="ko-KR" altLang="en-US" dirty="0">
                <a:sym typeface="Wingdings" panose="05000000000000000000" pitchFamily="2" charset="2"/>
              </a:rPr>
              <a:t>를 넣어주자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이제 </a:t>
            </a:r>
            <a:r>
              <a:rPr lang="en-US" altLang="ko-KR" dirty="0">
                <a:sym typeface="Wingdings" panose="05000000000000000000" pitchFamily="2" charset="2"/>
              </a:rPr>
              <a:t>free() </a:t>
            </a:r>
            <a:r>
              <a:rPr lang="ko-KR" altLang="en-US" dirty="0">
                <a:sym typeface="Wingdings" panose="05000000000000000000" pitchFamily="2" charset="2"/>
              </a:rPr>
              <a:t>호출 시 </a:t>
            </a:r>
            <a:r>
              <a:rPr lang="en-US" altLang="ko-KR" dirty="0">
                <a:sym typeface="Wingdings" panose="05000000000000000000" pitchFamily="2" charset="2"/>
              </a:rPr>
              <a:t>puts</a:t>
            </a:r>
            <a:r>
              <a:rPr lang="ko-KR" altLang="en-US" dirty="0">
                <a:sym typeface="Wingdings" panose="05000000000000000000" pitchFamily="2" charset="2"/>
              </a:rPr>
              <a:t>가 호출된다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p_largeMem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ym typeface="Wingdings" panose="05000000000000000000" pitchFamily="2" charset="2"/>
              </a:rPr>
              <a:t>puts@got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들어있으므로 </a:t>
            </a:r>
            <a:r>
              <a:rPr lang="en-US" altLang="ko-KR" dirty="0" err="1">
                <a:sym typeface="Wingdings" panose="05000000000000000000" pitchFamily="2" charset="2"/>
              </a:rPr>
              <a:t>wipe_large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free(</a:t>
            </a:r>
            <a:r>
              <a:rPr lang="en-US" altLang="ko-KR" dirty="0" err="1">
                <a:sym typeface="Wingdings" panose="05000000000000000000" pitchFamily="2" charset="2"/>
              </a:rPr>
              <a:t>p_largeMem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를 호출하고 </a:t>
            </a:r>
            <a:r>
              <a:rPr lang="en-US" altLang="ko-KR" dirty="0" err="1">
                <a:sym typeface="Wingdings" panose="05000000000000000000" pitchFamily="2" charset="2"/>
              </a:rPr>
              <a:t>puts_addr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leak </a:t>
            </a:r>
            <a:r>
              <a:rPr lang="ko-KR" altLang="en-US" dirty="0">
                <a:sym typeface="Wingdings" panose="05000000000000000000" pitchFamily="2" charset="2"/>
              </a:rPr>
              <a:t>할 수 있다</a:t>
            </a:r>
            <a:r>
              <a:rPr lang="en-US" altLang="ko-KR" dirty="0">
                <a:sym typeface="Wingdings" panose="05000000000000000000" pitchFamily="2" charset="2"/>
              </a:rPr>
              <a:t>. (free(</a:t>
            </a:r>
            <a:r>
              <a:rPr lang="en-US" altLang="ko-KR" dirty="0" err="1">
                <a:sym typeface="Wingdings" panose="05000000000000000000" pitchFamily="2" charset="2"/>
              </a:rPr>
              <a:t>p_largeMem</a:t>
            </a:r>
            <a:r>
              <a:rPr lang="en-US" altLang="ko-KR" dirty="0">
                <a:sym typeface="Wingdings" panose="05000000000000000000" pitchFamily="2" charset="2"/>
              </a:rPr>
              <a:t>) -&gt; puts(</a:t>
            </a:r>
            <a:r>
              <a:rPr lang="en-US" altLang="ko-KR" dirty="0" err="1">
                <a:sym typeface="Wingdings" panose="05000000000000000000" pitchFamily="2" charset="2"/>
              </a:rPr>
              <a:t>puts@got</a:t>
            </a:r>
            <a:r>
              <a:rPr lang="en-US" altLang="ko-KR" dirty="0">
                <a:sym typeface="Wingdings" panose="05000000000000000000" pitchFamily="2" charset="2"/>
              </a:rPr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이제 다시 </a:t>
            </a:r>
            <a:r>
              <a:rPr lang="en-US" altLang="ko-KR" dirty="0" err="1">
                <a:sym typeface="Wingdings" panose="05000000000000000000" pitchFamily="2" charset="2"/>
              </a:rPr>
              <a:t>smallMem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 대한 </a:t>
            </a:r>
            <a:r>
              <a:rPr lang="en-US" altLang="ko-KR" dirty="0">
                <a:sym typeface="Wingdings" panose="05000000000000000000" pitchFamily="2" charset="2"/>
              </a:rPr>
              <a:t>renew </a:t>
            </a:r>
            <a:r>
              <a:rPr lang="ko-KR" altLang="en-US" dirty="0">
                <a:sym typeface="Wingdings" panose="05000000000000000000" pitchFamily="2" charset="2"/>
              </a:rPr>
              <a:t>명령어를 호출하여 </a:t>
            </a:r>
            <a:r>
              <a:rPr lang="en-US" altLang="ko-KR" dirty="0" err="1">
                <a:sym typeface="Wingdings" panose="05000000000000000000" pitchFamily="2" charset="2"/>
              </a:rPr>
              <a:t>free@got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system_addr</a:t>
            </a:r>
            <a:r>
              <a:rPr lang="ko-KR" altLang="en-US" dirty="0">
                <a:sym typeface="Wingdings" panose="05000000000000000000" pitchFamily="2" charset="2"/>
              </a:rPr>
              <a:t>을 넣어주자</a:t>
            </a:r>
            <a:r>
              <a:rPr lang="en-US" altLang="ko-KR" dirty="0">
                <a:sym typeface="Wingdings" panose="05000000000000000000" pitchFamily="2" charset="2"/>
              </a:rPr>
              <a:t>. (free() </a:t>
            </a:r>
            <a:r>
              <a:rPr lang="ko-KR" altLang="en-US" dirty="0">
                <a:sym typeface="Wingdings" panose="05000000000000000000" pitchFamily="2" charset="2"/>
              </a:rPr>
              <a:t>호출 시 </a:t>
            </a:r>
            <a:r>
              <a:rPr lang="en-US" altLang="ko-KR" dirty="0">
                <a:sym typeface="Wingdings" panose="05000000000000000000" pitchFamily="2" charset="2"/>
              </a:rPr>
              <a:t>system()</a:t>
            </a:r>
            <a:r>
              <a:rPr lang="ko-KR" altLang="en-US" dirty="0">
                <a:sym typeface="Wingdings" panose="05000000000000000000" pitchFamily="2" charset="2"/>
              </a:rPr>
              <a:t>이 호출됨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keep_large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top chunk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memory</a:t>
            </a:r>
            <a:r>
              <a:rPr lang="ko-KR" altLang="en-US" dirty="0">
                <a:sym typeface="Wingdings" panose="05000000000000000000" pitchFamily="2" charset="2"/>
              </a:rPr>
              <a:t>를 할당 받아 </a:t>
            </a:r>
            <a:r>
              <a:rPr lang="en-US" altLang="ko-KR" dirty="0">
                <a:sym typeface="Wingdings" panose="05000000000000000000" pitchFamily="2" charset="2"/>
              </a:rPr>
              <a:t>“sh\0” </a:t>
            </a:r>
            <a:r>
              <a:rPr lang="ko-KR" altLang="en-US" dirty="0">
                <a:sym typeface="Wingdings" panose="05000000000000000000" pitchFamily="2" charset="2"/>
              </a:rPr>
              <a:t>이란 내용을 채워 넣은 후 </a:t>
            </a:r>
            <a:r>
              <a:rPr lang="en-US" altLang="ko-KR" dirty="0" err="1">
                <a:sym typeface="Wingdings" panose="05000000000000000000" pitchFamily="2" charset="2"/>
              </a:rPr>
              <a:t>wipe_large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수행하면 </a:t>
            </a:r>
            <a:r>
              <a:rPr lang="en-US" altLang="ko-KR" dirty="0">
                <a:sym typeface="Wingdings" panose="05000000000000000000" pitchFamily="2" charset="2"/>
              </a:rPr>
              <a:t>free(</a:t>
            </a:r>
            <a:r>
              <a:rPr lang="en-US" altLang="ko-KR" dirty="0" err="1">
                <a:sym typeface="Wingdings" panose="05000000000000000000" pitchFamily="2" charset="2"/>
              </a:rPr>
              <a:t>p_largeMem</a:t>
            </a:r>
            <a:r>
              <a:rPr lang="en-US" altLang="ko-KR" dirty="0">
                <a:sym typeface="Wingdings" panose="05000000000000000000" pitchFamily="2" charset="2"/>
              </a:rPr>
              <a:t>) : system(</a:t>
            </a:r>
            <a:r>
              <a:rPr lang="en-US" altLang="ko-KR" dirty="0" err="1">
                <a:sym typeface="Wingdings" panose="05000000000000000000" pitchFamily="2" charset="2"/>
              </a:rPr>
              <a:t>p_largeMem</a:t>
            </a:r>
            <a:r>
              <a:rPr lang="en-US" altLang="ko-KR" dirty="0">
                <a:sym typeface="Wingdings" panose="05000000000000000000" pitchFamily="2" charset="2"/>
              </a:rPr>
              <a:t>) : system(“sh\0”) </a:t>
            </a:r>
            <a:r>
              <a:rPr lang="ko-KR" altLang="en-US" dirty="0">
                <a:sym typeface="Wingdings" panose="05000000000000000000" pitchFamily="2" charset="2"/>
              </a:rPr>
              <a:t>으로 쉘을 획득할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★</a:t>
            </a:r>
            <a:r>
              <a:rPr lang="en-US" altLang="ko-KR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801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CA19-BBCE-401D-A669-63AA767F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 overwriting</a:t>
            </a:r>
            <a:r>
              <a:rPr lang="ko-KR" altLang="en-US" dirty="0"/>
              <a:t> </a:t>
            </a:r>
            <a:r>
              <a:rPr lang="en-US" altLang="ko-KR" dirty="0"/>
              <a:t>global</a:t>
            </a:r>
            <a:r>
              <a:rPr lang="ko-KR" altLang="en-US" dirty="0"/>
              <a:t> </a:t>
            </a:r>
            <a:r>
              <a:rPr lang="en-US" altLang="ko-KR" dirty="0"/>
              <a:t>variables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got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DF380-C8E5-4ABC-842D-54775E79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464"/>
            <a:ext cx="10947400" cy="48494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exploit</a:t>
            </a:r>
            <a:r>
              <a:rPr lang="ko-KR" altLang="en-US" dirty="0">
                <a:sym typeface="Wingdings" panose="05000000000000000000" pitchFamily="2" charset="2"/>
              </a:rPr>
              <a:t> 마지막 문단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★</a:t>
            </a:r>
            <a:r>
              <a:rPr lang="en-US" altLang="ko-KR" sz="1800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첫 부분에의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en-US" altLang="ko-KR" dirty="0" err="1">
                <a:sym typeface="Wingdings" panose="05000000000000000000" pitchFamily="2" charset="2"/>
              </a:rPr>
              <a:t>keep_large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통해 </a:t>
            </a:r>
            <a:r>
              <a:rPr lang="en-US" altLang="ko-KR" dirty="0">
                <a:sym typeface="Wingdings" panose="05000000000000000000" pitchFamily="2" charset="2"/>
              </a:rPr>
              <a:t>top chunk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memory</a:t>
            </a:r>
            <a:r>
              <a:rPr lang="ko-KR" altLang="en-US" dirty="0">
                <a:sym typeface="Wingdings" panose="05000000000000000000" pitchFamily="2" charset="2"/>
              </a:rPr>
              <a:t>를 할당 받아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  <a:r>
              <a:rPr lang="ko-KR" altLang="en-US" dirty="0">
                <a:sym typeface="Wingdings" panose="05000000000000000000" pitchFamily="2" charset="2"/>
              </a:rPr>
              <a:t>이 절은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unsafte</a:t>
            </a:r>
            <a:r>
              <a:rPr lang="en-US" altLang="ko-KR" dirty="0">
                <a:sym typeface="Wingdings" panose="05000000000000000000" pitchFamily="2" charset="2"/>
              </a:rPr>
              <a:t> unlink</a:t>
            </a:r>
            <a:r>
              <a:rPr lang="ko-KR" altLang="en-US" dirty="0">
                <a:sym typeface="Wingdings" panose="05000000000000000000" pitchFamily="2" charset="2"/>
              </a:rPr>
              <a:t>이후 </a:t>
            </a:r>
            <a:r>
              <a:rPr lang="en-US" altLang="ko-KR" dirty="0" err="1">
                <a:sym typeface="Wingdings" panose="05000000000000000000" pitchFamily="2" charset="2"/>
              </a:rPr>
              <a:t>p_largeMem</a:t>
            </a:r>
            <a:r>
              <a:rPr lang="en-US" altLang="ko-KR" dirty="0">
                <a:sym typeface="Wingdings" panose="05000000000000000000" pitchFamily="2" charset="2"/>
              </a:rPr>
              <a:t> &lt;- </a:t>
            </a:r>
            <a:r>
              <a:rPr lang="en-US" altLang="ko-KR" dirty="0" err="1">
                <a:sym typeface="Wingdings" panose="05000000000000000000" pitchFamily="2" charset="2"/>
              </a:rPr>
              <a:t>puts@got</a:t>
            </a:r>
            <a:r>
              <a:rPr lang="en-US" altLang="ko-KR" dirty="0">
                <a:sym typeface="Wingdings" panose="05000000000000000000" pitchFamily="2" charset="2"/>
              </a:rPr>
              <a:t>  &amp; p_smallMem &lt;- </a:t>
            </a:r>
            <a:r>
              <a:rPr lang="en-US" altLang="ko-KR" dirty="0" err="1">
                <a:sym typeface="Wingdings" panose="05000000000000000000" pitchFamily="2" charset="2"/>
              </a:rPr>
              <a:t>free@got</a:t>
            </a:r>
            <a:r>
              <a:rPr lang="en-US" altLang="ko-KR" dirty="0">
                <a:sym typeface="Wingdings" panose="05000000000000000000" pitchFamily="2" charset="2"/>
              </a:rPr>
              <a:t>  </a:t>
            </a:r>
            <a:r>
              <a:rPr lang="ko-KR" altLang="en-US" dirty="0">
                <a:sym typeface="Wingdings" panose="05000000000000000000" pitchFamily="2" charset="2"/>
              </a:rPr>
              <a:t>로 전역변수들의 값들을 덮어씌우는 과정에서 둘의 역할이 왜 바뀌면 안되는지를 간접적으로 보여준다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만약 </a:t>
            </a:r>
            <a:r>
              <a:rPr lang="en-US" altLang="ko-KR" dirty="0" err="1">
                <a:sym typeface="Wingdings" panose="05000000000000000000" pitchFamily="2" charset="2"/>
              </a:rPr>
              <a:t>p_largeMem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ym typeface="Wingdings" panose="05000000000000000000" pitchFamily="2" charset="2"/>
              </a:rPr>
              <a:t>free@got</a:t>
            </a:r>
            <a:r>
              <a:rPr lang="en-US" altLang="ko-KR" dirty="0">
                <a:sym typeface="Wingdings" panose="05000000000000000000" pitchFamily="2" charset="2"/>
              </a:rPr>
              <a:t>, p_smallMem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ym typeface="Wingdings" panose="05000000000000000000" pitchFamily="2" charset="2"/>
              </a:rPr>
              <a:t>puts@got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대입되어 그 역할이 바뀐다면 </a:t>
            </a:r>
            <a:r>
              <a:rPr lang="en-US" altLang="ko-KR" dirty="0">
                <a:sym typeface="Wingdings" panose="05000000000000000000" pitchFamily="2" charset="2"/>
              </a:rPr>
              <a:t>exploit</a:t>
            </a:r>
            <a:r>
              <a:rPr lang="ko-KR" altLang="en-US" dirty="0">
                <a:sym typeface="Wingdings" panose="05000000000000000000" pitchFamily="2" charset="2"/>
              </a:rPr>
              <a:t>의 마지막에도 </a:t>
            </a:r>
            <a:r>
              <a:rPr lang="en-US" altLang="ko-KR" dirty="0" err="1">
                <a:sym typeface="Wingdings" panose="05000000000000000000" pitchFamily="2" charset="2"/>
              </a:rPr>
              <a:t>keep_small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통해 메모리를 할당 받고 </a:t>
            </a:r>
            <a:r>
              <a:rPr lang="en-US" altLang="ko-KR" dirty="0">
                <a:sym typeface="Wingdings" panose="05000000000000000000" pitchFamily="2" charset="2"/>
              </a:rPr>
              <a:t>“sh\0” </a:t>
            </a:r>
            <a:r>
              <a:rPr lang="ko-KR" altLang="en-US" dirty="0">
                <a:sym typeface="Wingdings" panose="05000000000000000000" pitchFamily="2" charset="2"/>
              </a:rPr>
              <a:t>문자열을 채워 넣을 것으로 예상된다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그러나 이 때 </a:t>
            </a:r>
            <a:r>
              <a:rPr lang="en-US" altLang="ko-KR" dirty="0" err="1">
                <a:sym typeface="Wingdings" panose="05000000000000000000" pitchFamily="2" charset="2"/>
              </a:rPr>
              <a:t>keep_small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top chunk</a:t>
            </a:r>
            <a:r>
              <a:rPr lang="ko-KR" altLang="en-US" dirty="0">
                <a:sym typeface="Wingdings" panose="05000000000000000000" pitchFamily="2" charset="2"/>
              </a:rPr>
              <a:t>로 부터 </a:t>
            </a:r>
            <a:r>
              <a:rPr lang="en-US" altLang="ko-KR" dirty="0">
                <a:sym typeface="Wingdings" panose="05000000000000000000" pitchFamily="2" charset="2"/>
              </a:rPr>
              <a:t>memory</a:t>
            </a:r>
            <a:r>
              <a:rPr lang="ko-KR" altLang="en-US" dirty="0">
                <a:sym typeface="Wingdings" panose="05000000000000000000" pitchFamily="2" charset="2"/>
              </a:rPr>
              <a:t>를 할당 받지 않고 </a:t>
            </a:r>
            <a:r>
              <a:rPr lang="en-US" altLang="ko-KR" dirty="0">
                <a:sym typeface="Wingdings" panose="05000000000000000000" pitchFamily="2" charset="2"/>
              </a:rPr>
              <a:t>small_bin</a:t>
            </a:r>
            <a:r>
              <a:rPr lang="ko-KR" altLang="en-US" dirty="0">
                <a:sym typeface="Wingdings" panose="05000000000000000000" pitchFamily="2" charset="2"/>
              </a:rPr>
              <a:t>에 남아있는 </a:t>
            </a:r>
            <a:r>
              <a:rPr lang="en-US" altLang="ko-KR" dirty="0">
                <a:sym typeface="Wingdings" panose="05000000000000000000" pitchFamily="2" charset="2"/>
              </a:rPr>
              <a:t>chunk1</a:t>
            </a:r>
            <a:r>
              <a:rPr lang="ko-KR" altLang="en-US" dirty="0">
                <a:sym typeface="Wingdings" panose="05000000000000000000" pitchFamily="2" charset="2"/>
              </a:rPr>
              <a:t>을 할당하려고 시도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victim</a:t>
            </a:r>
            <a:r>
              <a:rPr lang="ko-KR" altLang="en-US" dirty="0">
                <a:sym typeface="Wingdings" panose="05000000000000000000" pitchFamily="2" charset="2"/>
              </a:rPr>
              <a:t> 은 </a:t>
            </a:r>
            <a:r>
              <a:rPr lang="en-US" altLang="ko-KR" dirty="0">
                <a:sym typeface="Wingdings" panose="05000000000000000000" pitchFamily="2" charset="2"/>
              </a:rPr>
              <a:t>chunk1</a:t>
            </a:r>
            <a:r>
              <a:rPr lang="ko-KR" altLang="en-US" dirty="0">
                <a:sym typeface="Wingdings" panose="05000000000000000000" pitchFamily="2" charset="2"/>
              </a:rPr>
              <a:t>이 되고 </a:t>
            </a:r>
            <a:r>
              <a:rPr lang="en-US" altLang="ko-KR" dirty="0">
                <a:sym typeface="Wingdings" panose="05000000000000000000" pitchFamily="2" charset="2"/>
              </a:rPr>
              <a:t>security check</a:t>
            </a:r>
            <a:r>
              <a:rPr lang="ko-KR" altLang="en-US" dirty="0">
                <a:sym typeface="Wingdings" panose="05000000000000000000" pitchFamily="2" charset="2"/>
              </a:rPr>
              <a:t>를 하던 도중 </a:t>
            </a:r>
            <a:r>
              <a:rPr lang="en-US" altLang="ko-KR" dirty="0">
                <a:sym typeface="Wingdings" panose="05000000000000000000" pitchFamily="2" charset="2"/>
              </a:rPr>
              <a:t>segmentation fault</a:t>
            </a:r>
            <a:r>
              <a:rPr lang="ko-KR" altLang="en-US" dirty="0">
                <a:sym typeface="Wingdings" panose="05000000000000000000" pitchFamily="2" charset="2"/>
              </a:rPr>
              <a:t>를 일으킨다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535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CA19-BBCE-401D-A669-63AA767F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– overwriting</a:t>
            </a:r>
            <a:r>
              <a:rPr lang="ko-KR" altLang="en-US" dirty="0"/>
              <a:t> </a:t>
            </a:r>
            <a:r>
              <a:rPr lang="en-US" altLang="ko-KR" dirty="0"/>
              <a:t>global</a:t>
            </a:r>
            <a:r>
              <a:rPr lang="ko-KR" altLang="en-US" dirty="0"/>
              <a:t> </a:t>
            </a:r>
            <a:r>
              <a:rPr lang="en-US" altLang="ko-KR" dirty="0"/>
              <a:t>variables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got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DF380-C8E5-4ABC-842D-54775E79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6080"/>
            <a:ext cx="6466840" cy="3403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위는 </a:t>
            </a:r>
            <a:r>
              <a:rPr lang="en-US" altLang="ko-KR" dirty="0">
                <a:sym typeface="Wingdings" panose="05000000000000000000" pitchFamily="2" charset="2"/>
              </a:rPr>
              <a:t>security checking </a:t>
            </a:r>
            <a:r>
              <a:rPr lang="ko-KR" altLang="en-US" dirty="0">
                <a:sym typeface="Wingdings" panose="05000000000000000000" pitchFamily="2" charset="2"/>
              </a:rPr>
              <a:t>조건문으로 </a:t>
            </a:r>
            <a:r>
              <a:rPr lang="en-US" altLang="ko-KR" dirty="0">
                <a:sym typeface="Wingdings" panose="05000000000000000000" pitchFamily="2" charset="2"/>
              </a:rPr>
              <a:t>chunk1 </a:t>
            </a:r>
            <a:r>
              <a:rPr lang="ko-KR" altLang="en-US" dirty="0">
                <a:sym typeface="Wingdings" panose="05000000000000000000" pitchFamily="2" charset="2"/>
              </a:rPr>
              <a:t>에 대한 검사를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ym typeface="Wingdings" panose="05000000000000000000" pitchFamily="2" charset="2"/>
              </a:rPr>
              <a:t>bck</a:t>
            </a:r>
            <a:r>
              <a:rPr lang="en-US" altLang="ko-KR" dirty="0">
                <a:sym typeface="Wingdings" panose="05000000000000000000" pitchFamily="2" charset="2"/>
              </a:rPr>
              <a:t> = victim-&gt;bk // equal to 0x20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따라서 </a:t>
            </a:r>
            <a:r>
              <a:rPr lang="en-US" altLang="ko-KR" dirty="0" err="1">
                <a:sym typeface="Wingdings" panose="05000000000000000000" pitchFamily="2" charset="2"/>
              </a:rPr>
              <a:t>bck</a:t>
            </a:r>
            <a:r>
              <a:rPr lang="en-US" altLang="ko-KR" dirty="0">
                <a:sym typeface="Wingdings" panose="05000000000000000000" pitchFamily="2" charset="2"/>
              </a:rPr>
              <a:t>-&gt;fd : *(bck+0x10) : *(0x30) </a:t>
            </a:r>
            <a:r>
              <a:rPr lang="ko-KR" altLang="en-US" dirty="0">
                <a:sym typeface="Wingdings" panose="05000000000000000000" pitchFamily="2" charset="2"/>
              </a:rPr>
              <a:t>이므로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비교하기도 전에 </a:t>
            </a:r>
            <a:r>
              <a:rPr lang="en-US" altLang="ko-KR" dirty="0">
                <a:sym typeface="Wingdings" panose="05000000000000000000" pitchFamily="2" charset="2"/>
              </a:rPr>
              <a:t>segmentation fault</a:t>
            </a:r>
            <a:r>
              <a:rPr lang="ko-KR" altLang="en-US" dirty="0">
                <a:sym typeface="Wingdings" panose="05000000000000000000" pitchFamily="2" charset="2"/>
              </a:rPr>
              <a:t>를 일으킨다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D414CB-33BA-4BE9-9C00-E84C490E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0215"/>
            <a:ext cx="6753225" cy="80962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4E07FA9-BB98-4F8B-925F-D72F8A37A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74060"/>
              </p:ext>
            </p:extLst>
          </p:nvPr>
        </p:nvGraphicFramePr>
        <p:xfrm>
          <a:off x="7884160" y="1645920"/>
          <a:ext cx="331216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2160">
                  <a:extLst>
                    <a:ext uri="{9D8B030D-6E8A-4147-A177-3AD203B41FA5}">
                      <a16:colId xmlns:a16="http://schemas.microsoft.com/office/drawing/2014/main" val="528973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fake_bk</a:t>
                      </a:r>
                      <a:r>
                        <a:rPr lang="en-US" altLang="ko-KR" dirty="0"/>
                        <a:t>   :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&amp;p_smallMem-0x10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563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fake_fd</a:t>
                      </a:r>
                      <a:r>
                        <a:rPr lang="en-US" altLang="ko-KR" dirty="0"/>
                        <a:t>    :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&amp;p_smallMem-0x18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077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fake_size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0x20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39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fake_prev_size1 :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0x0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42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: 0x30 | 0x1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979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prev_size</a:t>
                      </a:r>
                      <a:r>
                        <a:rPr lang="en-US" altLang="ko-KR" dirty="0"/>
                        <a:t> : ---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825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94377F-1922-4900-B894-7BF363C8D9FC}"/>
              </a:ext>
            </a:extLst>
          </p:cNvPr>
          <p:cNvSpPr txBox="1"/>
          <p:nvPr/>
        </p:nvSpPr>
        <p:spPr>
          <a:xfrm>
            <a:off x="7884160" y="4135120"/>
            <a:ext cx="33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chunk1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179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DE305-7EDE-47A5-B940-B509D083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B400F-D22B-4F30-B543-C690EAC1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2961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write-up1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걍 처음부터 다 봄</a:t>
            </a:r>
            <a:r>
              <a:rPr lang="en-US" altLang="ko-KR" dirty="0"/>
              <a:t>;; write-up </a:t>
            </a:r>
            <a:r>
              <a:rPr lang="ko-KR" altLang="en-US" dirty="0"/>
              <a:t>보면서 </a:t>
            </a:r>
            <a:r>
              <a:rPr lang="en-US" altLang="ko-KR" dirty="0"/>
              <a:t>unlink </a:t>
            </a:r>
            <a:r>
              <a:rPr lang="ko-KR" altLang="en-US" dirty="0"/>
              <a:t>보호기법 우회 이해한듯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ex.py</a:t>
            </a:r>
            <a:r>
              <a:rPr lang="en-US" altLang="ko-KR" dirty="0"/>
              <a:t> : </a:t>
            </a:r>
            <a:r>
              <a:rPr lang="ko-KR" altLang="en-US" dirty="0"/>
              <a:t>너무 감이 안 잡혔을 때 참고한 소스</a:t>
            </a:r>
            <a:r>
              <a:rPr lang="en-US" altLang="ko-KR" dirty="0"/>
              <a:t>. </a:t>
            </a:r>
            <a:r>
              <a:rPr lang="ko-KR" altLang="en-US" dirty="0"/>
              <a:t>맨처음에는 </a:t>
            </a:r>
            <a:r>
              <a:rPr lang="en-US" altLang="ko-KR" dirty="0"/>
              <a:t>unlink </a:t>
            </a:r>
            <a:r>
              <a:rPr lang="ko-KR" altLang="en-US" dirty="0"/>
              <a:t>관련 </a:t>
            </a:r>
            <a:r>
              <a:rPr lang="en-US" altLang="ko-KR" dirty="0"/>
              <a:t>security checking</a:t>
            </a:r>
            <a:r>
              <a:rPr lang="ko-KR" altLang="en-US" dirty="0"/>
              <a:t>이 없는 </a:t>
            </a:r>
            <a:r>
              <a:rPr lang="ko-KR" altLang="en-US" dirty="0" err="1"/>
              <a:t>구버전</a:t>
            </a:r>
            <a:r>
              <a:rPr lang="ko-KR" altLang="en-US" dirty="0"/>
              <a:t> </a:t>
            </a:r>
            <a:r>
              <a:rPr lang="en-US" altLang="ko-KR" dirty="0"/>
              <a:t>libc</a:t>
            </a:r>
            <a:r>
              <a:rPr lang="ko-KR" altLang="en-US" dirty="0"/>
              <a:t> 로 </a:t>
            </a:r>
            <a:r>
              <a:rPr lang="en-US" altLang="ko-KR" dirty="0"/>
              <a:t>exploit </a:t>
            </a:r>
            <a:r>
              <a:rPr lang="ko-KR" altLang="en-US" dirty="0"/>
              <a:t>진행하는 줄 알았음</a:t>
            </a:r>
            <a:r>
              <a:rPr lang="en-US" altLang="ko-KR" dirty="0"/>
              <a:t>;;;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4"/>
              </a:rPr>
              <a:t>glibc</a:t>
            </a:r>
            <a:r>
              <a:rPr lang="ko-KR" altLang="en-US" dirty="0">
                <a:hlinkClick r:id="rId4"/>
              </a:rPr>
              <a:t> </a:t>
            </a:r>
            <a:r>
              <a:rPr lang="en-US" altLang="ko-KR" dirty="0">
                <a:hlinkClick r:id="rId4"/>
              </a:rPr>
              <a:t>malloc source</a:t>
            </a:r>
            <a:r>
              <a:rPr lang="ko-KR" altLang="en-US" dirty="0">
                <a:hlinkClick r:id="rId4"/>
              </a:rPr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ptmalloc</a:t>
            </a:r>
            <a:r>
              <a:rPr lang="en-US" altLang="ko-KR" dirty="0"/>
              <a:t> source </a:t>
            </a:r>
            <a:r>
              <a:rPr lang="ko-KR" altLang="en-US" dirty="0"/>
              <a:t>이거 </a:t>
            </a:r>
            <a:r>
              <a:rPr lang="ko-KR" altLang="en-US" dirty="0" err="1"/>
              <a:t>필수인듯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9095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1E5B1-6351-4580-AA3A-C081BD3A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 information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9B9FC-4683-4B6E-BE9F-25324B95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5272" cy="435133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In WSL!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glibc version : libc-2.23.so (do not use </a:t>
            </a:r>
            <a:r>
              <a:rPr lang="en-US" altLang="ko-KR" dirty="0" err="1"/>
              <a:t>tcache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used </a:t>
            </a:r>
            <a:r>
              <a:rPr lang="en-US" altLang="ko-KR" dirty="0">
                <a:hlinkClick r:id="rId2"/>
              </a:rPr>
              <a:t>socat</a:t>
            </a:r>
            <a:r>
              <a:rPr lang="en-US" altLang="ko-KR" dirty="0"/>
              <a:t> to run the program in the port 10003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debugging with </a:t>
            </a:r>
            <a:r>
              <a:rPr lang="en-US" altLang="ko-KR" dirty="0" err="1"/>
              <a:t>peda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485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E05D-C40F-4A8E-BE16-F2425E10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fastbin_dup_consolidate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04E2F-448B-482F-894D-BC676E71A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58561" cy="435133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fast chunk (c1) </a:t>
            </a:r>
            <a:r>
              <a:rPr lang="ko-KR" altLang="en-US" dirty="0"/>
              <a:t>가 하나 할당되어 있고 언제든지 해제할 수 있어야함 </a:t>
            </a:r>
            <a:r>
              <a:rPr lang="en-US" altLang="ko-KR" dirty="0"/>
              <a:t>(</a:t>
            </a:r>
            <a:r>
              <a:rPr lang="ko-KR" altLang="en-US" dirty="0"/>
              <a:t>할당 여부 관계없이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c1</a:t>
            </a:r>
            <a:r>
              <a:rPr lang="ko-KR" altLang="en-US" dirty="0"/>
              <a:t>과 인접한 </a:t>
            </a:r>
            <a:r>
              <a:rPr lang="en-US" altLang="ko-KR" dirty="0"/>
              <a:t>free chunk</a:t>
            </a:r>
            <a:r>
              <a:rPr lang="ko-KR" altLang="en-US" dirty="0"/>
              <a:t>가 없어야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512 bytes</a:t>
            </a:r>
            <a:r>
              <a:rPr lang="ko-KR" altLang="en-US" dirty="0"/>
              <a:t> 이상의 </a:t>
            </a:r>
            <a:r>
              <a:rPr lang="en-US" altLang="ko-KR" dirty="0"/>
              <a:t>large chunk</a:t>
            </a:r>
            <a:r>
              <a:rPr lang="ko-KR" altLang="en-US" dirty="0"/>
              <a:t>를 요청할 수 있어야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그러면 </a:t>
            </a:r>
            <a:r>
              <a:rPr lang="en-US" altLang="ko-KR" dirty="0"/>
              <a:t>fast bin </a:t>
            </a:r>
            <a:r>
              <a:rPr lang="ko-KR" altLang="en-US" dirty="0"/>
              <a:t>에 </a:t>
            </a:r>
            <a:r>
              <a:rPr lang="en-US" altLang="ko-KR" dirty="0"/>
              <a:t>c1 </a:t>
            </a:r>
            <a:r>
              <a:rPr lang="ko-KR" altLang="en-US" dirty="0"/>
              <a:t>이 있고 </a:t>
            </a:r>
            <a:r>
              <a:rPr lang="en-US" altLang="ko-KR" dirty="0"/>
              <a:t>small bin </a:t>
            </a:r>
            <a:r>
              <a:rPr lang="ko-KR" altLang="en-US" dirty="0"/>
              <a:t>에도 </a:t>
            </a:r>
            <a:r>
              <a:rPr lang="en-US" altLang="ko-KR" dirty="0"/>
              <a:t>c1</a:t>
            </a:r>
            <a:r>
              <a:rPr lang="ko-KR" altLang="en-US" dirty="0"/>
              <a:t>이 있게 할 수 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 </a:t>
            </a:r>
            <a:r>
              <a:rPr lang="en-US" altLang="ko-KR" dirty="0"/>
              <a:t>c1 size</a:t>
            </a:r>
            <a:r>
              <a:rPr lang="ko-KR" altLang="en-US" dirty="0"/>
              <a:t> 의 </a:t>
            </a:r>
            <a:r>
              <a:rPr lang="en-US" altLang="ko-KR" dirty="0"/>
              <a:t>chunk </a:t>
            </a:r>
            <a:r>
              <a:rPr lang="ko-KR" altLang="en-US" dirty="0"/>
              <a:t>를 두 번 요청한다고 하면 한 번은 </a:t>
            </a:r>
            <a:r>
              <a:rPr lang="en-US" altLang="ko-KR" dirty="0"/>
              <a:t>fast bin 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또 한 번은 </a:t>
            </a:r>
            <a:r>
              <a:rPr lang="en-US" altLang="ko-KR" dirty="0"/>
              <a:t>small bin </a:t>
            </a:r>
            <a:r>
              <a:rPr lang="ko-KR" altLang="en-US" dirty="0"/>
              <a:t>에서 </a:t>
            </a:r>
            <a:r>
              <a:rPr lang="en-US" altLang="ko-KR" dirty="0"/>
              <a:t>c1 chunk</a:t>
            </a:r>
            <a:r>
              <a:rPr lang="ko-KR" altLang="en-US" dirty="0"/>
              <a:t> 를 할당해준다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946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1E5B1-6351-4580-AA3A-C081BD3A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exploit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9B9FC-4683-4B6E-BE9F-25324B95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5272" cy="435133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>
                <a:hlinkClick r:id="rId2"/>
              </a:rPr>
              <a:t>link</a:t>
            </a:r>
            <a:r>
              <a:rPr lang="en-US" altLang="ko-KR" dirty="0"/>
              <a:t> 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42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E05D-C40F-4A8E-BE16-F2425E10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fastbin_dup_consolidate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121BA6-5730-48D3-B7EE-052A1257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94815"/>
              </p:ext>
            </p:extLst>
          </p:nvPr>
        </p:nvGraphicFramePr>
        <p:xfrm>
          <a:off x="746476" y="2057686"/>
          <a:ext cx="2227542" cy="27426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7542">
                  <a:extLst>
                    <a:ext uri="{9D8B030D-6E8A-4147-A177-3AD203B41FA5}">
                      <a16:colId xmlns:a16="http://schemas.microsoft.com/office/drawing/2014/main" val="607520435"/>
                    </a:ext>
                  </a:extLst>
                </a:gridCol>
              </a:tblGrid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allocated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13116"/>
                  </a:ext>
                </a:extLst>
              </a:tr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c1(alloc)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91252"/>
                  </a:ext>
                </a:extLst>
              </a:tr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allocated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873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4D382A-A785-418E-827F-D1E4E97400A4}"/>
              </a:ext>
            </a:extLst>
          </p:cNvPr>
          <p:cNvSpPr txBox="1"/>
          <p:nvPr/>
        </p:nvSpPr>
        <p:spPr>
          <a:xfrm>
            <a:off x="1526960" y="1513642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B5B09-B2AA-4CC6-9BA1-6D1BB2E1B64E}"/>
              </a:ext>
            </a:extLst>
          </p:cNvPr>
          <p:cNvSpPr txBox="1"/>
          <p:nvPr/>
        </p:nvSpPr>
        <p:spPr>
          <a:xfrm>
            <a:off x="5849644" y="2057686"/>
            <a:ext cx="4581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fast chunk c1 </a:t>
            </a:r>
            <a:r>
              <a:rPr lang="ko-KR" altLang="en-US" dirty="0"/>
              <a:t>이 할당되어 있다고 가정하자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여기서 </a:t>
            </a:r>
            <a:r>
              <a:rPr lang="en-US" altLang="ko-KR" dirty="0"/>
              <a:t>c1</a:t>
            </a:r>
            <a:r>
              <a:rPr lang="ko-KR" altLang="en-US" dirty="0"/>
              <a:t>에 대해 </a:t>
            </a:r>
            <a:r>
              <a:rPr lang="en-US" altLang="ko-KR" dirty="0"/>
              <a:t>free() </a:t>
            </a:r>
            <a:r>
              <a:rPr lang="ko-KR" altLang="en-US" dirty="0"/>
              <a:t>가 이루어지면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9CED6-B8DD-49B6-ABB2-E54377A9E655}"/>
              </a:ext>
            </a:extLst>
          </p:cNvPr>
          <p:cNvSpPr txBox="1"/>
          <p:nvPr/>
        </p:nvSpPr>
        <p:spPr>
          <a:xfrm>
            <a:off x="643632" y="498447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fastbin[x] -&gt; NULL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82A94-3930-46D0-84A7-FC324D6C5353}"/>
              </a:ext>
            </a:extLst>
          </p:cNvPr>
          <p:cNvSpPr txBox="1"/>
          <p:nvPr/>
        </p:nvSpPr>
        <p:spPr>
          <a:xfrm>
            <a:off x="643632" y="6046218"/>
            <a:ext cx="42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small_bin[x] &lt;-&gt; small_bin[x]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72989-E77E-4D69-89FD-31B33D77F002}"/>
              </a:ext>
            </a:extLst>
          </p:cNvPr>
          <p:cNvSpPr txBox="1"/>
          <p:nvPr/>
        </p:nvSpPr>
        <p:spPr>
          <a:xfrm>
            <a:off x="634754" y="5524343"/>
            <a:ext cx="434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unsorted_bin &lt;-&gt; unsorted_bin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37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E05D-C40F-4A8E-BE16-F2425E10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fastbin_dup_consolidate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121BA6-5730-48D3-B7EE-052A1257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15707"/>
              </p:ext>
            </p:extLst>
          </p:nvPr>
        </p:nvGraphicFramePr>
        <p:xfrm>
          <a:off x="746476" y="2057686"/>
          <a:ext cx="2227542" cy="27426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7542">
                  <a:extLst>
                    <a:ext uri="{9D8B030D-6E8A-4147-A177-3AD203B41FA5}">
                      <a16:colId xmlns:a16="http://schemas.microsoft.com/office/drawing/2014/main" val="607520435"/>
                    </a:ext>
                  </a:extLst>
                </a:gridCol>
              </a:tblGrid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allocated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13116"/>
                  </a:ext>
                </a:extLst>
              </a:tr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c1(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free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91252"/>
                  </a:ext>
                </a:extLst>
              </a:tr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allocated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873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4D382A-A785-418E-827F-D1E4E97400A4}"/>
              </a:ext>
            </a:extLst>
          </p:cNvPr>
          <p:cNvSpPr txBox="1"/>
          <p:nvPr/>
        </p:nvSpPr>
        <p:spPr>
          <a:xfrm>
            <a:off x="1526960" y="1513642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B5B09-B2AA-4CC6-9BA1-6D1BB2E1B64E}"/>
              </a:ext>
            </a:extLst>
          </p:cNvPr>
          <p:cNvSpPr txBox="1"/>
          <p:nvPr/>
        </p:nvSpPr>
        <p:spPr>
          <a:xfrm>
            <a:off x="5849645" y="2057686"/>
            <a:ext cx="58511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c1</a:t>
            </a:r>
            <a:r>
              <a:rPr lang="ko-KR" altLang="en-US" dirty="0"/>
              <a:t>이 </a:t>
            </a:r>
            <a:r>
              <a:rPr lang="en-US" altLang="ko-KR" dirty="0"/>
              <a:t>fastbin</a:t>
            </a:r>
            <a:r>
              <a:rPr lang="ko-KR" altLang="en-US" dirty="0"/>
              <a:t>에 추가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여기서 다시 </a:t>
            </a:r>
            <a:r>
              <a:rPr lang="en-US" altLang="ko-KR" dirty="0"/>
              <a:t>c1</a:t>
            </a:r>
            <a:r>
              <a:rPr lang="ko-KR" altLang="en-US" dirty="0"/>
              <a:t>에 대해 </a:t>
            </a:r>
            <a:r>
              <a:rPr lang="en-US" altLang="ko-KR" dirty="0"/>
              <a:t>free() </a:t>
            </a:r>
            <a:r>
              <a:rPr lang="ko-KR" altLang="en-US" dirty="0"/>
              <a:t>가 이루어지면 </a:t>
            </a:r>
            <a:r>
              <a:rPr lang="en-US" altLang="ko-KR" dirty="0"/>
              <a:t> fasttop </a:t>
            </a:r>
            <a:r>
              <a:rPr lang="ko-KR" altLang="en-US" dirty="0"/>
              <a:t>이 </a:t>
            </a:r>
            <a:r>
              <a:rPr lang="en-US" altLang="ko-KR" dirty="0"/>
              <a:t>c1</a:t>
            </a:r>
            <a:r>
              <a:rPr lang="ko-KR" altLang="en-US" dirty="0"/>
              <a:t>이기 때문에</a:t>
            </a:r>
            <a:r>
              <a:rPr lang="en-US" altLang="ko-KR" dirty="0"/>
              <a:t>   “</a:t>
            </a:r>
            <a:r>
              <a:rPr lang="en-US" altLang="ko-KR" i="1" dirty="0"/>
              <a:t>double free or corruption (fasttop)</a:t>
            </a:r>
            <a:r>
              <a:rPr lang="en-US" altLang="ko-KR" dirty="0"/>
              <a:t>” </a:t>
            </a:r>
            <a:r>
              <a:rPr lang="ko-KR" altLang="en-US" dirty="0"/>
              <a:t>오류 메시지를 출력한다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때 </a:t>
            </a:r>
            <a:r>
              <a:rPr lang="en-US" altLang="ko-KR" dirty="0"/>
              <a:t>512 bytes</a:t>
            </a:r>
            <a:r>
              <a:rPr lang="ko-KR" altLang="en-US" dirty="0"/>
              <a:t> 이상의 </a:t>
            </a:r>
            <a:r>
              <a:rPr lang="en-US" altLang="ko-KR" dirty="0"/>
              <a:t>size ‘s’</a:t>
            </a:r>
            <a:r>
              <a:rPr lang="ko-KR" altLang="en-US" dirty="0"/>
              <a:t>에 대한 </a:t>
            </a:r>
            <a:r>
              <a:rPr lang="en-US" altLang="ko-KR" dirty="0"/>
              <a:t>chunk </a:t>
            </a:r>
            <a:r>
              <a:rPr lang="ko-KR" altLang="en-US" dirty="0"/>
              <a:t>할당을 시도 하게 되면 </a:t>
            </a:r>
            <a:r>
              <a:rPr lang="en-US" altLang="ko-KR" dirty="0"/>
              <a:t>_int_malloc() </a:t>
            </a:r>
            <a:r>
              <a:rPr lang="ko-KR" altLang="en-US" dirty="0"/>
              <a:t>내부에서 </a:t>
            </a:r>
            <a:r>
              <a:rPr lang="en-US" altLang="ko-KR" dirty="0"/>
              <a:t>malloc_consolidate() </a:t>
            </a:r>
            <a:r>
              <a:rPr lang="ko-KR" altLang="en-US" dirty="0"/>
              <a:t>를 호출한다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결과로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9CED6-B8DD-49B6-ABB2-E54377A9E655}"/>
              </a:ext>
            </a:extLst>
          </p:cNvPr>
          <p:cNvSpPr txBox="1"/>
          <p:nvPr/>
        </p:nvSpPr>
        <p:spPr>
          <a:xfrm>
            <a:off x="643632" y="498447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fastbin[x] -&gt; </a:t>
            </a:r>
            <a:r>
              <a:rPr lang="en-US" altLang="ko-KR" dirty="0">
                <a:solidFill>
                  <a:srgbClr val="FF0000"/>
                </a:solidFill>
              </a:rPr>
              <a:t>c1</a:t>
            </a:r>
            <a:r>
              <a:rPr lang="en-US" altLang="ko-KR" dirty="0"/>
              <a:t> -&gt; NULL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82A94-3930-46D0-84A7-FC324D6C5353}"/>
              </a:ext>
            </a:extLst>
          </p:cNvPr>
          <p:cNvSpPr txBox="1"/>
          <p:nvPr/>
        </p:nvSpPr>
        <p:spPr>
          <a:xfrm>
            <a:off x="643632" y="6046218"/>
            <a:ext cx="42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small_bin[x] &lt;-&gt; small_bin[x]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72989-E77E-4D69-89FD-31B33D77F002}"/>
              </a:ext>
            </a:extLst>
          </p:cNvPr>
          <p:cNvSpPr txBox="1"/>
          <p:nvPr/>
        </p:nvSpPr>
        <p:spPr>
          <a:xfrm>
            <a:off x="634754" y="5524343"/>
            <a:ext cx="434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unsorted_bin &lt;-&gt; unsorted_bin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76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E05D-C40F-4A8E-BE16-F2425E10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fastbin_dup_consolidate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121BA6-5730-48D3-B7EE-052A1257BAB0}"/>
              </a:ext>
            </a:extLst>
          </p:cNvPr>
          <p:cNvGraphicFramePr>
            <a:graphicFrameLocks noGrp="1"/>
          </p:cNvGraphicFramePr>
          <p:nvPr/>
        </p:nvGraphicFramePr>
        <p:xfrm>
          <a:off x="746476" y="2057686"/>
          <a:ext cx="2227542" cy="27426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7542">
                  <a:extLst>
                    <a:ext uri="{9D8B030D-6E8A-4147-A177-3AD203B41FA5}">
                      <a16:colId xmlns:a16="http://schemas.microsoft.com/office/drawing/2014/main" val="607520435"/>
                    </a:ext>
                  </a:extLst>
                </a:gridCol>
              </a:tblGrid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allocated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13116"/>
                  </a:ext>
                </a:extLst>
              </a:tr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c1(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free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91252"/>
                  </a:ext>
                </a:extLst>
              </a:tr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allocated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873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4D382A-A785-418E-827F-D1E4E97400A4}"/>
              </a:ext>
            </a:extLst>
          </p:cNvPr>
          <p:cNvSpPr txBox="1"/>
          <p:nvPr/>
        </p:nvSpPr>
        <p:spPr>
          <a:xfrm>
            <a:off x="1526960" y="1513642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B5B09-B2AA-4CC6-9BA1-6D1BB2E1B64E}"/>
              </a:ext>
            </a:extLst>
          </p:cNvPr>
          <p:cNvSpPr txBox="1"/>
          <p:nvPr/>
        </p:nvSpPr>
        <p:spPr>
          <a:xfrm>
            <a:off x="5849644" y="2057686"/>
            <a:ext cx="56987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먼저 </a:t>
            </a:r>
            <a:r>
              <a:rPr lang="en-US" altLang="ko-KR" dirty="0"/>
              <a:t>c1</a:t>
            </a:r>
            <a:r>
              <a:rPr lang="ko-KR" altLang="en-US" dirty="0"/>
              <a:t>을 </a:t>
            </a:r>
            <a:r>
              <a:rPr lang="en-US" altLang="ko-KR" dirty="0"/>
              <a:t>fastbin</a:t>
            </a:r>
            <a:r>
              <a:rPr lang="ko-KR" altLang="en-US" dirty="0"/>
              <a:t>에서 제거하며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c1 </a:t>
            </a:r>
            <a:r>
              <a:rPr lang="ko-KR" altLang="en-US" dirty="0"/>
              <a:t>을 </a:t>
            </a:r>
            <a:r>
              <a:rPr lang="en-US" altLang="ko-KR" dirty="0"/>
              <a:t>unsorted_bin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과정에서 </a:t>
            </a:r>
            <a:r>
              <a:rPr lang="en-US" altLang="ko-KR" dirty="0"/>
              <a:t>c1 </a:t>
            </a:r>
            <a:r>
              <a:rPr lang="ko-KR" altLang="en-US" dirty="0"/>
              <a:t>의 </a:t>
            </a:r>
            <a:r>
              <a:rPr lang="en-US" altLang="ko-KR" dirty="0"/>
              <a:t>next chunk </a:t>
            </a:r>
            <a:r>
              <a:rPr lang="ko-KR" altLang="en-US" dirty="0"/>
              <a:t>의 </a:t>
            </a:r>
            <a:r>
              <a:rPr lang="en-US" altLang="ko-KR" dirty="0" err="1"/>
              <a:t>prev</a:t>
            </a:r>
            <a:r>
              <a:rPr lang="en-US" altLang="ko-KR" dirty="0"/>
              <a:t> size field </a:t>
            </a:r>
            <a:r>
              <a:rPr lang="ko-KR" altLang="en-US" dirty="0"/>
              <a:t>가 </a:t>
            </a:r>
            <a:r>
              <a:rPr lang="en-US" altLang="ko-KR" dirty="0"/>
              <a:t>c1</a:t>
            </a:r>
            <a:r>
              <a:rPr lang="ko-KR" altLang="en-US" dirty="0"/>
              <a:t> </a:t>
            </a:r>
            <a:r>
              <a:rPr lang="en-US" altLang="ko-KR" dirty="0"/>
              <a:t>chunk</a:t>
            </a:r>
            <a:r>
              <a:rPr lang="ko-KR" altLang="en-US" dirty="0"/>
              <a:t> 의 </a:t>
            </a:r>
            <a:r>
              <a:rPr lang="en-US" altLang="ko-KR" dirty="0"/>
              <a:t>size </a:t>
            </a:r>
            <a:r>
              <a:rPr lang="ko-KR" altLang="en-US" dirty="0"/>
              <a:t>로 설정되며 </a:t>
            </a:r>
            <a:r>
              <a:rPr lang="en-US" altLang="ko-KR" dirty="0"/>
              <a:t>next chunk </a:t>
            </a:r>
            <a:r>
              <a:rPr lang="ko-KR" altLang="en-US" dirty="0"/>
              <a:t>의 </a:t>
            </a:r>
            <a:r>
              <a:rPr lang="en-US" altLang="ko-KR" dirty="0"/>
              <a:t>PREV_IN_USE bit </a:t>
            </a:r>
            <a:r>
              <a:rPr lang="ko-KR" altLang="en-US" dirty="0"/>
              <a:t>도 </a:t>
            </a:r>
            <a:r>
              <a:rPr lang="en-US" altLang="ko-KR" dirty="0"/>
              <a:t>0</a:t>
            </a:r>
            <a:r>
              <a:rPr lang="ko-KR" altLang="en-US" dirty="0"/>
              <a:t>으로 설정된다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_int_malloc() </a:t>
            </a:r>
            <a:r>
              <a:rPr lang="ko-KR" altLang="en-US" dirty="0"/>
              <a:t>에서는 </a:t>
            </a:r>
            <a:r>
              <a:rPr lang="en-US" altLang="ko-KR" dirty="0"/>
              <a:t>malloc_consolidate() </a:t>
            </a:r>
            <a:r>
              <a:rPr lang="ko-KR" altLang="en-US" dirty="0"/>
              <a:t>호출을 마치고 나서 </a:t>
            </a:r>
            <a:r>
              <a:rPr lang="en-US" altLang="ko-KR" dirty="0"/>
              <a:t>unsorted_bin </a:t>
            </a:r>
            <a:r>
              <a:rPr lang="ko-KR" altLang="en-US" dirty="0"/>
              <a:t>에서 </a:t>
            </a:r>
            <a:r>
              <a:rPr lang="en-US" altLang="ko-KR" dirty="0"/>
              <a:t>size ‘s’ </a:t>
            </a:r>
            <a:r>
              <a:rPr lang="ko-KR" altLang="en-US" dirty="0"/>
              <a:t>에 대응되는 </a:t>
            </a:r>
            <a:r>
              <a:rPr lang="en-US" altLang="ko-KR" dirty="0"/>
              <a:t>chunk</a:t>
            </a:r>
            <a:r>
              <a:rPr lang="ko-KR" altLang="en-US" dirty="0"/>
              <a:t>를 찾는다</a:t>
            </a:r>
            <a:r>
              <a:rPr lang="en-US" altLang="ko-KR" dirty="0"/>
              <a:t>. unsorted_bin </a:t>
            </a:r>
            <a:r>
              <a:rPr lang="ko-KR" altLang="en-US" dirty="0"/>
              <a:t>에 오래 남은 </a:t>
            </a:r>
            <a:r>
              <a:rPr lang="en-US" altLang="ko-KR" dirty="0"/>
              <a:t>chunk </a:t>
            </a:r>
            <a:r>
              <a:rPr lang="ko-KR" altLang="en-US" dirty="0"/>
              <a:t>일수록 먼저 검색 대상이 되는데 </a:t>
            </a:r>
            <a:r>
              <a:rPr lang="en-US" altLang="ko-KR" dirty="0"/>
              <a:t>size </a:t>
            </a:r>
            <a:r>
              <a:rPr lang="ko-KR" altLang="en-US" dirty="0"/>
              <a:t>가 </a:t>
            </a:r>
            <a:r>
              <a:rPr lang="en-US" altLang="ko-KR" dirty="0"/>
              <a:t>‘s’</a:t>
            </a:r>
            <a:r>
              <a:rPr lang="ko-KR" altLang="en-US" dirty="0"/>
              <a:t>가 아니라면 </a:t>
            </a:r>
            <a:r>
              <a:rPr lang="en-US" altLang="ko-KR" dirty="0"/>
              <a:t>size </a:t>
            </a:r>
            <a:r>
              <a:rPr lang="ko-KR" altLang="en-US" dirty="0"/>
              <a:t>에 따라 대응되는 </a:t>
            </a:r>
            <a:r>
              <a:rPr lang="en-US" altLang="ko-KR" dirty="0"/>
              <a:t>small or large bin</a:t>
            </a:r>
            <a:r>
              <a:rPr lang="ko-KR" altLang="en-US" dirty="0"/>
              <a:t>으로 이동한다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</a:t>
            </a:r>
            <a:r>
              <a:rPr lang="en-US" altLang="ko-KR" dirty="0"/>
              <a:t>c1</a:t>
            </a:r>
            <a:r>
              <a:rPr lang="ko-KR" altLang="en-US" dirty="0"/>
              <a:t>이 검색 대상에 포함된다면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9CED6-B8DD-49B6-ABB2-E54377A9E655}"/>
              </a:ext>
            </a:extLst>
          </p:cNvPr>
          <p:cNvSpPr txBox="1"/>
          <p:nvPr/>
        </p:nvSpPr>
        <p:spPr>
          <a:xfrm>
            <a:off x="643632" y="498447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fastbin[x] -&gt; NULL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82A94-3930-46D0-84A7-FC324D6C5353}"/>
              </a:ext>
            </a:extLst>
          </p:cNvPr>
          <p:cNvSpPr txBox="1"/>
          <p:nvPr/>
        </p:nvSpPr>
        <p:spPr>
          <a:xfrm>
            <a:off x="643632" y="6046218"/>
            <a:ext cx="329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small_bin[x] &lt;-&gt; small_bin[x]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72989-E77E-4D69-89FD-31B33D77F002}"/>
              </a:ext>
            </a:extLst>
          </p:cNvPr>
          <p:cNvSpPr txBox="1"/>
          <p:nvPr/>
        </p:nvSpPr>
        <p:spPr>
          <a:xfrm>
            <a:off x="634754" y="5524343"/>
            <a:ext cx="458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unsorted_bin &lt;-&gt; </a:t>
            </a:r>
            <a:r>
              <a:rPr lang="en-US" altLang="ko-KR" dirty="0">
                <a:solidFill>
                  <a:srgbClr val="FF0000"/>
                </a:solidFill>
              </a:rPr>
              <a:t>c1</a:t>
            </a:r>
            <a:r>
              <a:rPr lang="en-US" altLang="ko-KR" dirty="0"/>
              <a:t> &lt;-&gt; unsorted_bin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47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E05D-C40F-4A8E-BE16-F2425E10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fastbin_dup_consolidate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121BA6-5730-48D3-B7EE-052A1257BAB0}"/>
              </a:ext>
            </a:extLst>
          </p:cNvPr>
          <p:cNvGraphicFramePr>
            <a:graphicFrameLocks noGrp="1"/>
          </p:cNvGraphicFramePr>
          <p:nvPr/>
        </p:nvGraphicFramePr>
        <p:xfrm>
          <a:off x="746476" y="2057686"/>
          <a:ext cx="2227542" cy="27426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7542">
                  <a:extLst>
                    <a:ext uri="{9D8B030D-6E8A-4147-A177-3AD203B41FA5}">
                      <a16:colId xmlns:a16="http://schemas.microsoft.com/office/drawing/2014/main" val="607520435"/>
                    </a:ext>
                  </a:extLst>
                </a:gridCol>
              </a:tblGrid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allocated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13116"/>
                  </a:ext>
                </a:extLst>
              </a:tr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c1(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free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91252"/>
                  </a:ext>
                </a:extLst>
              </a:tr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allocated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873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4D382A-A785-418E-827F-D1E4E97400A4}"/>
              </a:ext>
            </a:extLst>
          </p:cNvPr>
          <p:cNvSpPr txBox="1"/>
          <p:nvPr/>
        </p:nvSpPr>
        <p:spPr>
          <a:xfrm>
            <a:off x="1526960" y="1513642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B5B09-B2AA-4CC6-9BA1-6D1BB2E1B64E}"/>
              </a:ext>
            </a:extLst>
          </p:cNvPr>
          <p:cNvSpPr txBox="1"/>
          <p:nvPr/>
        </p:nvSpPr>
        <p:spPr>
          <a:xfrm>
            <a:off x="5849644" y="2057686"/>
            <a:ext cx="56987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c1</a:t>
            </a:r>
            <a:r>
              <a:rPr lang="ko-KR" altLang="en-US" dirty="0"/>
              <a:t>은 </a:t>
            </a:r>
            <a:r>
              <a:rPr lang="en-US" altLang="ko-KR" dirty="0"/>
              <a:t>unsorted_bin </a:t>
            </a:r>
            <a:r>
              <a:rPr lang="ko-KR" altLang="en-US" dirty="0"/>
              <a:t>에서 제거되며 </a:t>
            </a:r>
            <a:r>
              <a:rPr lang="en-US" altLang="ko-KR" dirty="0"/>
              <a:t>small_bin </a:t>
            </a:r>
            <a:r>
              <a:rPr lang="ko-KR" altLang="en-US" dirty="0"/>
              <a:t>으로 옮겨간다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c1</a:t>
            </a:r>
            <a:r>
              <a:rPr lang="ko-KR" altLang="en-US" dirty="0"/>
              <a:t>이 </a:t>
            </a:r>
            <a:r>
              <a:rPr lang="en-US" altLang="ko-KR" dirty="0"/>
              <a:t>unsorted_bin</a:t>
            </a:r>
            <a:r>
              <a:rPr lang="ko-KR" altLang="en-US" dirty="0"/>
              <a:t>에 있든 </a:t>
            </a:r>
            <a:r>
              <a:rPr lang="en-US" altLang="ko-KR" dirty="0"/>
              <a:t>small_bin</a:t>
            </a:r>
            <a:r>
              <a:rPr lang="ko-KR" altLang="en-US" dirty="0"/>
              <a:t>에 있든 이제 </a:t>
            </a:r>
            <a:r>
              <a:rPr lang="en-US" altLang="ko-KR" dirty="0"/>
              <a:t>security check</a:t>
            </a:r>
            <a:r>
              <a:rPr lang="ko-KR" altLang="en-US" dirty="0"/>
              <a:t>에 걸리지 않으면서 </a:t>
            </a:r>
            <a:r>
              <a:rPr lang="en-US" altLang="ko-KR" dirty="0"/>
              <a:t>double free</a:t>
            </a:r>
            <a:r>
              <a:rPr lang="ko-KR" altLang="en-US" dirty="0"/>
              <a:t>를 만들 수 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fasttop </a:t>
            </a:r>
            <a:r>
              <a:rPr lang="ko-KR" altLang="en-US" dirty="0"/>
              <a:t>이 </a:t>
            </a:r>
            <a:r>
              <a:rPr lang="en-US" altLang="ko-KR" dirty="0"/>
              <a:t>c1</a:t>
            </a:r>
            <a:r>
              <a:rPr lang="ko-KR" altLang="en-US" dirty="0"/>
              <a:t>이 아니므로 </a:t>
            </a:r>
            <a:r>
              <a:rPr lang="en-US" altLang="ko-KR" dirty="0"/>
              <a:t>c1</a:t>
            </a:r>
            <a:r>
              <a:rPr lang="ko-KR" altLang="en-US" dirty="0"/>
              <a:t>에 대해서 </a:t>
            </a:r>
            <a:r>
              <a:rPr lang="en-US" altLang="ko-KR" dirty="0"/>
              <a:t>free()</a:t>
            </a:r>
            <a:r>
              <a:rPr lang="ko-KR" altLang="en-US" dirty="0"/>
              <a:t>를 호출했을 때 예외 처리가 진행되지 않고 평범하게 루틴이 진행된다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결과로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9CED6-B8DD-49B6-ABB2-E54377A9E655}"/>
              </a:ext>
            </a:extLst>
          </p:cNvPr>
          <p:cNvSpPr txBox="1"/>
          <p:nvPr/>
        </p:nvSpPr>
        <p:spPr>
          <a:xfrm>
            <a:off x="643632" y="498447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fastbin[x] -&gt; NULL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82A94-3930-46D0-84A7-FC324D6C5353}"/>
              </a:ext>
            </a:extLst>
          </p:cNvPr>
          <p:cNvSpPr txBox="1"/>
          <p:nvPr/>
        </p:nvSpPr>
        <p:spPr>
          <a:xfrm>
            <a:off x="643632" y="6046218"/>
            <a:ext cx="402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small_bin[x] &lt;-&gt; </a:t>
            </a:r>
            <a:r>
              <a:rPr lang="en-US" altLang="ko-KR" dirty="0">
                <a:solidFill>
                  <a:srgbClr val="FF0000"/>
                </a:solidFill>
              </a:rPr>
              <a:t>c1</a:t>
            </a:r>
            <a:r>
              <a:rPr lang="en-US" altLang="ko-KR" dirty="0"/>
              <a:t> &lt;-&gt; small_bin[x]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72989-E77E-4D69-89FD-31B33D77F002}"/>
              </a:ext>
            </a:extLst>
          </p:cNvPr>
          <p:cNvSpPr txBox="1"/>
          <p:nvPr/>
        </p:nvSpPr>
        <p:spPr>
          <a:xfrm>
            <a:off x="634754" y="5524343"/>
            <a:ext cx="458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unsorted_bin &lt;-&gt; unsorted_bin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4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E05D-C40F-4A8E-BE16-F2425E10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fastbin_dup_consolidate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E121BA6-5730-48D3-B7EE-052A1257BAB0}"/>
              </a:ext>
            </a:extLst>
          </p:cNvPr>
          <p:cNvGraphicFramePr>
            <a:graphicFrameLocks noGrp="1"/>
          </p:cNvGraphicFramePr>
          <p:nvPr/>
        </p:nvGraphicFramePr>
        <p:xfrm>
          <a:off x="746476" y="2057686"/>
          <a:ext cx="2227542" cy="27426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7542">
                  <a:extLst>
                    <a:ext uri="{9D8B030D-6E8A-4147-A177-3AD203B41FA5}">
                      <a16:colId xmlns:a16="http://schemas.microsoft.com/office/drawing/2014/main" val="607520435"/>
                    </a:ext>
                  </a:extLst>
                </a:gridCol>
              </a:tblGrid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allocated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13116"/>
                  </a:ext>
                </a:extLst>
              </a:tr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c1(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free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91252"/>
                  </a:ext>
                </a:extLst>
              </a:tr>
              <a:tr h="9142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allocated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873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4D382A-A785-418E-827F-D1E4E97400A4}"/>
              </a:ext>
            </a:extLst>
          </p:cNvPr>
          <p:cNvSpPr txBox="1"/>
          <p:nvPr/>
        </p:nvSpPr>
        <p:spPr>
          <a:xfrm>
            <a:off x="1526960" y="1513642"/>
            <a:ext cx="8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B5B09-B2AA-4CC6-9BA1-6D1BB2E1B64E}"/>
              </a:ext>
            </a:extLst>
          </p:cNvPr>
          <p:cNvSpPr txBox="1"/>
          <p:nvPr/>
        </p:nvSpPr>
        <p:spPr>
          <a:xfrm>
            <a:off x="5849644" y="2057686"/>
            <a:ext cx="56987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c1 </a:t>
            </a:r>
            <a:r>
              <a:rPr lang="ko-KR" altLang="en-US" dirty="0"/>
              <a:t>에 다시 </a:t>
            </a:r>
            <a:r>
              <a:rPr lang="en-US" altLang="ko-KR" dirty="0"/>
              <a:t>fastbin</a:t>
            </a:r>
            <a:r>
              <a:rPr lang="ko-KR" altLang="en-US" dirty="0"/>
              <a:t>에 들어간다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fast bin , small bin </a:t>
            </a:r>
            <a:r>
              <a:rPr lang="ko-KR" altLang="en-US" dirty="0"/>
              <a:t>둘 다 </a:t>
            </a:r>
            <a:r>
              <a:rPr lang="en-US" altLang="ko-KR" dirty="0"/>
              <a:t>c1 </a:t>
            </a:r>
            <a:r>
              <a:rPr lang="ko-KR" altLang="en-US" dirty="0"/>
              <a:t>을 리스트 내의 원소로 가지고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이제 실질적인 </a:t>
            </a:r>
            <a:r>
              <a:rPr lang="en-US" altLang="ko-KR" dirty="0">
                <a:solidFill>
                  <a:srgbClr val="FF0000"/>
                </a:solidFill>
              </a:rPr>
              <a:t>exploit </a:t>
            </a:r>
            <a:r>
              <a:rPr lang="ko-KR" altLang="en-US" dirty="0">
                <a:solidFill>
                  <a:srgbClr val="FF0000"/>
                </a:solidFill>
              </a:rPr>
              <a:t>이 가능하다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다만 </a:t>
            </a:r>
            <a:r>
              <a:rPr lang="en-US" altLang="ko-KR" dirty="0" err="1"/>
              <a:t>fastbin_dup_into_stack</a:t>
            </a:r>
            <a:r>
              <a:rPr lang="en-US" altLang="ko-KR" dirty="0"/>
              <a:t> </a:t>
            </a:r>
            <a:r>
              <a:rPr lang="ko-KR" altLang="en-US" dirty="0"/>
              <a:t>보다 </a:t>
            </a:r>
            <a:r>
              <a:rPr lang="en-US" altLang="ko-KR" dirty="0"/>
              <a:t>fake chunk</a:t>
            </a:r>
            <a:r>
              <a:rPr lang="ko-KR" altLang="en-US" dirty="0"/>
              <a:t>를 생성하는 게 좀 더 까다롭다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c1</a:t>
            </a:r>
            <a:r>
              <a:rPr lang="ko-KR" altLang="en-US" dirty="0"/>
              <a:t>을 </a:t>
            </a:r>
            <a:r>
              <a:rPr lang="en-US" altLang="ko-KR" dirty="0"/>
              <a:t>fastbin</a:t>
            </a:r>
            <a:r>
              <a:rPr lang="ko-KR" altLang="en-US" dirty="0"/>
              <a:t>으로 할당 받아 </a:t>
            </a:r>
            <a:r>
              <a:rPr lang="en-US" altLang="ko-KR" dirty="0"/>
              <a:t>fd, bk </a:t>
            </a:r>
            <a:r>
              <a:rPr lang="ko-KR" altLang="en-US" dirty="0"/>
              <a:t>를 조작한다고 해도 </a:t>
            </a:r>
            <a:r>
              <a:rPr lang="en-US" altLang="ko-KR" dirty="0"/>
              <a:t>smallbin </a:t>
            </a:r>
            <a:r>
              <a:rPr lang="ko-KR" altLang="en-US" dirty="0"/>
              <a:t>에서 다시 </a:t>
            </a:r>
            <a:r>
              <a:rPr lang="en-US" altLang="ko-KR" dirty="0"/>
              <a:t>c1</a:t>
            </a:r>
            <a:r>
              <a:rPr lang="ko-KR" altLang="en-US" dirty="0"/>
              <a:t>을 할당 받을 때 또다른 </a:t>
            </a:r>
            <a:r>
              <a:rPr lang="en-US" altLang="ko-KR" dirty="0">
                <a:hlinkClick r:id="rId2"/>
              </a:rPr>
              <a:t>security check </a:t>
            </a:r>
            <a:r>
              <a:rPr lang="ko-KR" altLang="en-US" dirty="0"/>
              <a:t>가 수행되기 때문에  좀 더 까다로운 면이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c1</a:t>
            </a:r>
            <a:r>
              <a:rPr lang="ko-KR" altLang="en-US" dirty="0"/>
              <a:t>이 </a:t>
            </a:r>
            <a:r>
              <a:rPr lang="en-US" altLang="ko-KR" dirty="0"/>
              <a:t>unsorted_bin </a:t>
            </a:r>
            <a:r>
              <a:rPr lang="ko-KR" altLang="en-US" dirty="0"/>
              <a:t>에 있는 경우에는 한결 수월하다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9CED6-B8DD-49B6-ABB2-E54377A9E655}"/>
              </a:ext>
            </a:extLst>
          </p:cNvPr>
          <p:cNvSpPr txBox="1"/>
          <p:nvPr/>
        </p:nvSpPr>
        <p:spPr>
          <a:xfrm>
            <a:off x="643632" y="498447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fastbin[x] -&gt; </a:t>
            </a:r>
            <a:r>
              <a:rPr lang="en-US" altLang="ko-KR" dirty="0">
                <a:solidFill>
                  <a:srgbClr val="FF0000"/>
                </a:solidFill>
              </a:rPr>
              <a:t>c1</a:t>
            </a:r>
            <a:r>
              <a:rPr lang="en-US" altLang="ko-KR" dirty="0"/>
              <a:t> -&gt; NULL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82A94-3930-46D0-84A7-FC324D6C5353}"/>
              </a:ext>
            </a:extLst>
          </p:cNvPr>
          <p:cNvSpPr txBox="1"/>
          <p:nvPr/>
        </p:nvSpPr>
        <p:spPr>
          <a:xfrm>
            <a:off x="643632" y="6046218"/>
            <a:ext cx="402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small_bin[x] &lt;-&gt; </a:t>
            </a:r>
            <a:r>
              <a:rPr lang="en-US" altLang="ko-KR" dirty="0">
                <a:solidFill>
                  <a:srgbClr val="FF0000"/>
                </a:solidFill>
              </a:rPr>
              <a:t>c1</a:t>
            </a:r>
            <a:r>
              <a:rPr lang="en-US" altLang="ko-KR" dirty="0"/>
              <a:t> &lt;-&gt; small_bin[x]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72989-E77E-4D69-89FD-31B33D77F002}"/>
              </a:ext>
            </a:extLst>
          </p:cNvPr>
          <p:cNvSpPr txBox="1"/>
          <p:nvPr/>
        </p:nvSpPr>
        <p:spPr>
          <a:xfrm>
            <a:off x="634754" y="5524343"/>
            <a:ext cx="458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unsorted_bin &lt;-&gt; unsorted_bin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26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7D5C9-3E44-4429-8BE0-D977BC5E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Unsafe Unlink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9ADD7-B6E6-4B51-A7DE-A2688988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31097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많은 조건이 주어져야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unlink</a:t>
            </a:r>
            <a:r>
              <a:rPr lang="ko-KR" altLang="en-US" dirty="0"/>
              <a:t> 에 대한 </a:t>
            </a:r>
            <a:r>
              <a:rPr lang="en-US" altLang="ko-KR" dirty="0"/>
              <a:t>security checking </a:t>
            </a:r>
            <a:r>
              <a:rPr lang="ko-KR" altLang="en-US" dirty="0"/>
              <a:t>이 강화된 이후 해당 </a:t>
            </a:r>
            <a:r>
              <a:rPr lang="en-US" altLang="ko-KR" dirty="0"/>
              <a:t>checking </a:t>
            </a:r>
            <a:r>
              <a:rPr lang="ko-KR" altLang="en-US" dirty="0"/>
              <a:t>을 우회하면서 </a:t>
            </a:r>
            <a:r>
              <a:rPr lang="en-US" altLang="ko-KR" dirty="0"/>
              <a:t>fake</a:t>
            </a:r>
            <a:r>
              <a:rPr lang="ko-KR" altLang="en-US" dirty="0"/>
              <a:t> </a:t>
            </a:r>
            <a:r>
              <a:rPr lang="en-US" altLang="ko-KR" dirty="0"/>
              <a:t>chunk</a:t>
            </a:r>
            <a:r>
              <a:rPr lang="ko-KR" altLang="en-US" dirty="0"/>
              <a:t>를 </a:t>
            </a:r>
            <a:r>
              <a:rPr lang="en-US" altLang="ko-KR" dirty="0"/>
              <a:t>unlink </a:t>
            </a:r>
            <a:r>
              <a:rPr lang="ko-KR" altLang="en-US" dirty="0"/>
              <a:t>하는 기법이 나왔다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대신 </a:t>
            </a:r>
            <a:r>
              <a:rPr lang="en-US" altLang="ko-KR" dirty="0"/>
              <a:t>unlink </a:t>
            </a:r>
            <a:r>
              <a:rPr lang="ko-KR" altLang="en-US" dirty="0"/>
              <a:t>를 통해 바로 </a:t>
            </a:r>
            <a:r>
              <a:rPr lang="en-US" altLang="ko-KR" dirty="0"/>
              <a:t>got</a:t>
            </a:r>
            <a:r>
              <a:rPr lang="ko-KR" altLang="en-US" dirty="0"/>
              <a:t>를 덮을 수는 없고 주어진 프로그램에 따라 다른 방식으로 </a:t>
            </a:r>
            <a:r>
              <a:rPr lang="en-US" altLang="ko-KR" dirty="0"/>
              <a:t>got</a:t>
            </a:r>
            <a:r>
              <a:rPr lang="ko-KR" altLang="en-US" dirty="0"/>
              <a:t>를 덮고 </a:t>
            </a:r>
            <a:r>
              <a:rPr lang="en-US" altLang="ko-KR" dirty="0"/>
              <a:t>shell</a:t>
            </a:r>
            <a:r>
              <a:rPr lang="ko-KR" altLang="en-US" dirty="0"/>
              <a:t>을 획득할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자세히 건 </a:t>
            </a:r>
            <a:r>
              <a:rPr lang="ko-KR" altLang="en-US" dirty="0">
                <a:hlinkClick r:id="rId2"/>
              </a:rPr>
              <a:t>여기서</a:t>
            </a:r>
            <a:r>
              <a:rPr lang="en-US" altLang="ko-KR" dirty="0">
                <a:hlinkClick r:id="rId2"/>
              </a:rPr>
              <a:t>....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6568635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7FD2C1D9-BE12-4D5B-B548-719181E3A580}" vid="{915AABA6-F4CD-49C6-9979-09DB8E5EA3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fa768831-bcb1-4bc4-9e67-db0905fa2562" Revision="1" Stencil="System.MyShapes" StencilVersion="1.0"/>
</Control>
</file>

<file path=customXml/item2.xml><?xml version="1.0" encoding="utf-8"?>
<Control xmlns="http://schemas.microsoft.com/VisualStudio/2011/storyboarding/control">
  <Id Name="fa768831-bcb1-4bc4-9e67-db0905fa2562" Revision="1" Stencil="System.MyShapes" StencilVersion="1.0"/>
</Control>
</file>

<file path=customXml/item3.xml><?xml version="1.0" encoding="utf-8"?>
<Control xmlns="http://schemas.microsoft.com/VisualStudio/2011/storyboarding/control">
  <Id Name="fa768831-bcb1-4bc4-9e67-db0905fa2562" Revision="1" Stencil="System.MyShapes" StencilVersion="1.0"/>
</Control>
</file>

<file path=customXml/itemProps1.xml><?xml version="1.0" encoding="utf-8"?>
<ds:datastoreItem xmlns:ds="http://schemas.openxmlformats.org/officeDocument/2006/customXml" ds:itemID="{1E875C51-5F40-4608-A216-7B8118394DE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7E5BA50-3F35-41AA-9BB6-7922883AE9F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BE2F3A5-CD03-4CC7-9911-33C63BE07BD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584</TotalTime>
  <Words>2359</Words>
  <Application>Microsoft Office PowerPoint</Application>
  <PresentationFormat>와이드스크린</PresentationFormat>
  <Paragraphs>322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Segoe UI Light</vt:lpstr>
      <vt:lpstr>Arial</vt:lpstr>
      <vt:lpstr>DejaVu Sans Mono</vt:lpstr>
      <vt:lpstr>맑은 고딕</vt:lpstr>
      <vt:lpstr>Segoe UI</vt:lpstr>
      <vt:lpstr>테마1</vt:lpstr>
      <vt:lpstr>Sleepy holder</vt:lpstr>
      <vt:lpstr>Background </vt:lpstr>
      <vt:lpstr>fastbin_dup_consolidate</vt:lpstr>
      <vt:lpstr>fastbin_dup_consolidate</vt:lpstr>
      <vt:lpstr>fastbin_dup_consolidate</vt:lpstr>
      <vt:lpstr>fastbin_dup_consolidate</vt:lpstr>
      <vt:lpstr>fastbin_dup_consolidate</vt:lpstr>
      <vt:lpstr>fastbin_dup_consolidate</vt:lpstr>
      <vt:lpstr>Unsafe Unlink</vt:lpstr>
      <vt:lpstr>Binary Analysis</vt:lpstr>
      <vt:lpstr>Binary Analysis</vt:lpstr>
      <vt:lpstr>Binary Analysis</vt:lpstr>
      <vt:lpstr>eXPLOIT – fastbin_dup_consolidate</vt:lpstr>
      <vt:lpstr>eXPLOIT – fastbin_dup_consolidate</vt:lpstr>
      <vt:lpstr>eXPLOIT – fastbin_dup_consolidate</vt:lpstr>
      <vt:lpstr>eXPLOIT – fastbin_dup_consolidate</vt:lpstr>
      <vt:lpstr>eXPLOIT – fastbin_dup_consolidate</vt:lpstr>
      <vt:lpstr>eXPLOIT – fastbin_dup_consolidate</vt:lpstr>
      <vt:lpstr>exploit – unsafe unlink</vt:lpstr>
      <vt:lpstr>exploit – unsafe unlink</vt:lpstr>
      <vt:lpstr>exploit – unsafe unlink</vt:lpstr>
      <vt:lpstr>exploit – unsafe unlink</vt:lpstr>
      <vt:lpstr>exploit – unsafe unlink</vt:lpstr>
      <vt:lpstr>exploit – unsafe unlink</vt:lpstr>
      <vt:lpstr>exploit – overwriting global variables &amp; got</vt:lpstr>
      <vt:lpstr>exploit – overwriting global variables &amp; got</vt:lpstr>
      <vt:lpstr>exploit – overwriting global variables &amp; got</vt:lpstr>
      <vt:lpstr>reference</vt:lpstr>
      <vt:lpstr>environment information</vt:lpstr>
      <vt:lpstr>exploit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Sleepy holder</dc:title>
  <dc:creator>재현 이</dc:creator>
  <cp:lastModifiedBy>재현 이</cp:lastModifiedBy>
  <cp:revision>37</cp:revision>
  <dcterms:created xsi:type="dcterms:W3CDTF">2019-01-17T06:12:56Z</dcterms:created>
  <dcterms:modified xsi:type="dcterms:W3CDTF">2019-01-17T15:57:56Z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