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07A79-A2DF-72C6-A699-B7E723C4C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5F990-9616-33FD-5AAF-F753A4B5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CE911-73FC-DFFB-C364-A17BDDD1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C486F-0230-E5B4-0CC4-43480A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46F81-EE1A-18FC-F12F-1C9033D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24836-5BE8-F7EF-A869-93DEA108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B096C-4004-8CF0-0874-7CB592DF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9757D-164E-3755-D225-B29E3049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34DB1-755F-E13D-5789-76A132C4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B57A1-0071-CD33-B60A-81C3DA2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C492F6-D86A-2B57-AD81-5CBFDAC7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94B5D-EBF5-EE61-18DE-85AFB4BA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2344-EB72-BABC-448F-B3FA772D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01C7-6538-386A-F2B8-BBD63FE1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5468-E877-3BDC-2695-805D293D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6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B184-E854-B5B4-4F0B-94434AB5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F301A-C210-162F-7E65-9D18DDF6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62C57-6E86-02E1-9049-CC3C3BCC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CFC02-373D-22E2-E8BE-79C71B6C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12420-8B16-8336-3E79-720FB709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5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F03A9-BBEB-1F8C-6FB9-034092EE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4204-B021-CB8B-B875-7D56718D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CCFD-16EA-2140-DFE6-C02D2794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48F97-CB5C-0973-5BE0-91570A1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131C7-5AA9-4F50-AE6F-70F0173D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8E0D5-B4D0-41A3-9A85-A8D3A02E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6D227-370A-CA48-D75A-A792037CF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B9248-BA4A-3C65-8764-EC94C644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88DA1-C38C-8F2A-7FE2-EC955E14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001A4-65C5-82AF-61F8-0F736CBC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73684-5A77-F5BD-E30B-504213A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747C-C195-16FC-C72E-F7FA692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22575-1750-13D4-41A2-8469EAA7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B1D57-F4FB-B256-8B8A-E2048AF6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76334-CC35-1C5B-7013-CE5E39D3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312E0-2699-3826-6A88-CCE5E5D5D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B53D90-EFD6-108D-B242-451CDEC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35D73-B201-7428-917E-032C8515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CF4D75-B90C-07BC-10F7-3334752F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0E56-CF90-9021-94DC-DC51E1A8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899CA-512B-F2B8-9410-BED2E8A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595497-4ED2-DA44-BF4B-3CE23BCD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B0F11-0FD7-B81C-A702-C8289DF7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15F18-6936-846A-0AC4-7A6570E2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450FF-AA05-9564-B20F-83296B5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6BF80-A6CD-014B-EDE0-A14D12F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7F27-A28C-F472-2F96-77131A9E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8B1B7-8595-50FB-96D4-7CA8C67F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94908-A60D-A7BE-A3D1-9C61A233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3A44C-FEDF-3CF0-F8CE-89966810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ED0DF-7422-20DB-B999-55A700CB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9FF62-32A3-E407-5686-BD1A1DD9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0436A-002F-0113-14B1-7185830F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D96EA-C2FB-2C8F-E662-6EBCE534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598B6-C385-1FE7-D687-D55DDDF16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17FBF-2D49-71DC-03CB-CD7299E4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BA3ED-F098-5F51-7754-83107B0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0B0FB-FEBC-B30B-1CDD-B80E352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4D3244-8A95-90B8-8E97-3B2BB1E6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1D2D0-08E2-128A-A83C-1625C1E6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2AE92-CEC9-413A-804C-26702B2D7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33DB-B55F-4ED7-9F3E-485A83ECD9D3}" type="datetimeFigureOut">
              <a:rPr lang="ko-KR" altLang="en-US" smtClean="0"/>
              <a:t>2023-08-15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C1C44-8153-F343-6DCC-37061FAF3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A13CE-E6FE-EF1B-758F-DA90895B7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B43A-B2CA-493A-979B-FED604519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DE4E7-7E4F-0BC1-E50A-254FC858E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b="1" dirty="0"/>
              <a:t>Tower Defense(</a:t>
            </a:r>
            <a:r>
              <a:rPr lang="ko-KR" altLang="en-US" b="1" dirty="0"/>
              <a:t>가칭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885BC-E38E-B5D7-0BEE-428D2991E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b="1" dirty="0"/>
              <a:t>초기 기획</a:t>
            </a:r>
          </a:p>
        </p:txBody>
      </p:sp>
    </p:spTree>
    <p:extLst>
      <p:ext uri="{BB962C8B-B14F-4D97-AF65-F5344CB8AC3E}">
        <p14:creationId xmlns:p14="http://schemas.microsoft.com/office/powerpoint/2010/main" val="226406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4F1C1-41FB-3A46-B025-320A0F740853}"/>
              </a:ext>
            </a:extLst>
          </p:cNvPr>
          <p:cNvSpPr txBox="1"/>
          <p:nvPr/>
        </p:nvSpPr>
        <p:spPr>
          <a:xfrm>
            <a:off x="1624149" y="2090172"/>
            <a:ext cx="894370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Tower Defense </a:t>
            </a:r>
            <a:r>
              <a:rPr lang="ko-KR" altLang="en-US" sz="2400" b="1" dirty="0"/>
              <a:t>소개</a:t>
            </a:r>
            <a:endParaRPr lang="en-US" altLang="ko-KR" sz="2400" b="1" dirty="0"/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플레이 흐름도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전투 시스템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/>
              <a:t>스킬 시스템</a:t>
            </a:r>
            <a:r>
              <a:rPr lang="en-US" altLang="ko-KR" sz="2400" b="1" dirty="0"/>
              <a:t> </a:t>
            </a:r>
          </a:p>
          <a:p>
            <a:pPr algn="ctr"/>
            <a:r>
              <a:rPr lang="ko-KR" altLang="en-US" sz="2400" b="1" dirty="0" err="1">
                <a:solidFill>
                  <a:srgbClr val="FF0000"/>
                </a:solidFill>
              </a:rPr>
              <a:t>레벨업</a:t>
            </a:r>
            <a:r>
              <a:rPr lang="ko-KR" altLang="en-US" sz="2400" b="1" dirty="0">
                <a:solidFill>
                  <a:srgbClr val="FF0000"/>
                </a:solidFill>
              </a:rPr>
              <a:t> 시스템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보상 시스템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/>
              <a:t>예상 인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아웃 게임</a:t>
            </a:r>
            <a:r>
              <a:rPr lang="en-US" altLang="ko-KR" sz="2400" b="1" dirty="0"/>
              <a:t>UI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18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EF9941-988E-A9D5-40C6-FC14D0421F14}"/>
              </a:ext>
            </a:extLst>
          </p:cNvPr>
          <p:cNvSpPr txBox="1"/>
          <p:nvPr/>
        </p:nvSpPr>
        <p:spPr>
          <a:xfrm>
            <a:off x="478972" y="1395939"/>
            <a:ext cx="113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타워 디펜스 장르의 게임으로 고정된 스킬을 가진 타워에 다양한 효과를 가진 룬을 장착하여 몰려오는 적을 해치우고</a:t>
            </a:r>
            <a:r>
              <a:rPr lang="en-US" altLang="ko-KR" dirty="0"/>
              <a:t>, 10~15</a:t>
            </a:r>
            <a:r>
              <a:rPr lang="ko-KR" altLang="en-US" dirty="0" err="1"/>
              <a:t>분동안</a:t>
            </a:r>
            <a:r>
              <a:rPr lang="ko-KR" altLang="en-US" dirty="0"/>
              <a:t> 살아남으면 승리하는 게임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Tower Defense </a:t>
            </a:r>
            <a:r>
              <a:rPr lang="ko-KR" altLang="en-US" sz="2800" b="1" dirty="0"/>
              <a:t>소개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39A31-E1EF-DDBB-5EC6-1E2FF9FD995E}"/>
              </a:ext>
            </a:extLst>
          </p:cNvPr>
          <p:cNvSpPr txBox="1"/>
          <p:nvPr/>
        </p:nvSpPr>
        <p:spPr>
          <a:xfrm>
            <a:off x="478972" y="2297276"/>
            <a:ext cx="113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플랫폼 </a:t>
            </a:r>
            <a:r>
              <a:rPr lang="en-US" altLang="ko-KR" dirty="0"/>
              <a:t>: PC Steam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976290-D7B5-65B5-B2B2-1E2F58634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15"/>
          <a:stretch/>
        </p:blipFill>
        <p:spPr>
          <a:xfrm>
            <a:off x="8104722" y="2921614"/>
            <a:ext cx="2583653" cy="3600000"/>
          </a:xfrm>
          <a:prstGeom prst="rect">
            <a:avLst/>
          </a:prstGeom>
        </p:spPr>
      </p:pic>
      <p:pic>
        <p:nvPicPr>
          <p:cNvPr id="1028" name="Picture 4" descr="뱀파이어 서바이버즈 (Vampire Survivors) | STOVE 인디">
            <a:extLst>
              <a:ext uri="{FF2B5EF4-FFF2-40B4-BE49-F238E27FC236}">
                <a16:creationId xmlns:a16="http://schemas.microsoft.com/office/drawing/2014/main" id="{88D69BF6-4280-FCAF-FDC0-19746157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79" y="2921614"/>
            <a:ext cx="57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9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E2AAC9D-EA43-B85D-40CF-ED1D3F9C5BF0}"/>
              </a:ext>
            </a:extLst>
          </p:cNvPr>
          <p:cNvSpPr/>
          <p:nvPr/>
        </p:nvSpPr>
        <p:spPr>
          <a:xfrm>
            <a:off x="7709265" y="1616578"/>
            <a:ext cx="4021170" cy="4641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플레이 흐름도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1635F2-E078-030A-ED2B-646DAB592770}"/>
              </a:ext>
            </a:extLst>
          </p:cNvPr>
          <p:cNvSpPr/>
          <p:nvPr/>
        </p:nvSpPr>
        <p:spPr>
          <a:xfrm>
            <a:off x="609599" y="1271452"/>
            <a:ext cx="1872343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C2EE0-0DE9-CC48-A487-54B45BD238CD}"/>
              </a:ext>
            </a:extLst>
          </p:cNvPr>
          <p:cNvSpPr/>
          <p:nvPr/>
        </p:nvSpPr>
        <p:spPr>
          <a:xfrm>
            <a:off x="5429796" y="1271452"/>
            <a:ext cx="1872343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6477AF-BE77-4FDD-1F45-F0394329867B}"/>
              </a:ext>
            </a:extLst>
          </p:cNvPr>
          <p:cNvSpPr/>
          <p:nvPr/>
        </p:nvSpPr>
        <p:spPr>
          <a:xfrm>
            <a:off x="3150327" y="1271452"/>
            <a:ext cx="1872343" cy="391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4CCC1-9F05-39AE-D668-6526EE8F7A53}"/>
              </a:ext>
            </a:extLst>
          </p:cNvPr>
          <p:cNvSpPr txBox="1"/>
          <p:nvPr/>
        </p:nvSpPr>
        <p:spPr>
          <a:xfrm>
            <a:off x="8710748" y="1977923"/>
            <a:ext cx="21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게임화면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38D1-5202-0F80-D011-0F767BB7F46C}"/>
              </a:ext>
            </a:extLst>
          </p:cNvPr>
          <p:cNvSpPr txBox="1"/>
          <p:nvPr/>
        </p:nvSpPr>
        <p:spPr>
          <a:xfrm>
            <a:off x="7729945" y="2534786"/>
            <a:ext cx="8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적 처치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14165-D12A-37B5-01E8-9EEA4F9887DC}"/>
              </a:ext>
            </a:extLst>
          </p:cNvPr>
          <p:cNvSpPr txBox="1"/>
          <p:nvPr/>
        </p:nvSpPr>
        <p:spPr>
          <a:xfrm>
            <a:off x="9283334" y="2534786"/>
            <a:ext cx="127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경험치 획득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3467F-CFA0-4DDD-3248-D4D4B1E34255}"/>
              </a:ext>
            </a:extLst>
          </p:cNvPr>
          <p:cNvSpPr txBox="1"/>
          <p:nvPr/>
        </p:nvSpPr>
        <p:spPr>
          <a:xfrm>
            <a:off x="10883526" y="2533295"/>
            <a:ext cx="8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레벨업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29721-3DDE-3A56-459A-611FF3620EE0}"/>
              </a:ext>
            </a:extLst>
          </p:cNvPr>
          <p:cNvSpPr txBox="1"/>
          <p:nvPr/>
        </p:nvSpPr>
        <p:spPr>
          <a:xfrm>
            <a:off x="9595744" y="3215861"/>
            <a:ext cx="170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보상 획득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/>
              <a:t>스킬 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D49F2-56B4-ABD6-D1F2-2F128729260D}"/>
              </a:ext>
            </a:extLst>
          </p:cNvPr>
          <p:cNvSpPr txBox="1"/>
          <p:nvPr/>
        </p:nvSpPr>
        <p:spPr>
          <a:xfrm>
            <a:off x="7793399" y="4115362"/>
            <a:ext cx="7200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생존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F4031-5957-4C54-2B03-32BCC695DBAA}"/>
              </a:ext>
            </a:extLst>
          </p:cNvPr>
          <p:cNvSpPr txBox="1"/>
          <p:nvPr/>
        </p:nvSpPr>
        <p:spPr>
          <a:xfrm>
            <a:off x="7793399" y="4933645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승리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43691-36B7-13FB-640A-D76DE968D28A}"/>
              </a:ext>
            </a:extLst>
          </p:cNvPr>
          <p:cNvSpPr txBox="1"/>
          <p:nvPr/>
        </p:nvSpPr>
        <p:spPr>
          <a:xfrm>
            <a:off x="9149760" y="4115362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패배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35A799-51AA-0050-7578-BEAFADB2D86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81942" y="1467395"/>
            <a:ext cx="6683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60E48C-292C-2A63-4D0F-0BF3E5A774E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022670" y="1467395"/>
            <a:ext cx="4071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086535-D631-592F-B84E-40EB85EF9D4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7302139" y="1467395"/>
            <a:ext cx="2417711" cy="1491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018E95-329A-1C9A-8780-ED17BD49990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8153399" y="2842563"/>
            <a:ext cx="1" cy="1272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A6F19D-E441-6309-A81A-09CBA2A5873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153399" y="4423139"/>
            <a:ext cx="0" cy="510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F50AE8-66EB-CBE2-D05C-873A5616598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576854" y="2688675"/>
            <a:ext cx="70648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8CD5FC5-793E-646B-8841-CBE1E05C02DC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8576854" y="2688675"/>
            <a:ext cx="1018890" cy="78879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5F7F70-766D-4080-8C1B-326033784B1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513399" y="4269251"/>
            <a:ext cx="636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7B8FE15-DB51-CDC5-BFCC-900E8F50450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10561317" y="2687184"/>
            <a:ext cx="322209" cy="149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4C3E33C-EFCC-F3DB-A728-3C998B117FEC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rot="10800000">
            <a:off x="6365969" y="1663338"/>
            <a:ext cx="1427431" cy="3424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524968-EBFD-8AC5-C42D-D0D8E1973726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 flipH="1">
            <a:off x="10445918" y="2841072"/>
            <a:ext cx="861063" cy="37478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전투 시스템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856B7-7305-7E41-2A0B-716BC6327B83}"/>
              </a:ext>
            </a:extLst>
          </p:cNvPr>
          <p:cNvSpPr txBox="1"/>
          <p:nvPr/>
        </p:nvSpPr>
        <p:spPr>
          <a:xfrm>
            <a:off x="740227" y="896983"/>
            <a:ext cx="11138264" cy="386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/>
              <a:t>기본적으로 </a:t>
            </a:r>
            <a:r>
              <a:rPr lang="en-US" altLang="ko-KR" dirty="0"/>
              <a:t>Tower</a:t>
            </a:r>
            <a:r>
              <a:rPr lang="ko-KR" altLang="en-US" dirty="0"/>
              <a:t>는 가장 가까운 하나의 적에게 투사체를 발사하여 공격한다</a:t>
            </a:r>
            <a:r>
              <a:rPr lang="en-US" altLang="ko-KR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 방식은 타겟형과 </a:t>
            </a:r>
            <a:r>
              <a:rPr lang="ko-KR" altLang="en-US" sz="1400" dirty="0" err="1"/>
              <a:t>논타겟으로</a:t>
            </a:r>
            <a:r>
              <a:rPr lang="ko-KR" altLang="en-US" sz="1400" dirty="0"/>
              <a:t> 나뉜다</a:t>
            </a:r>
            <a:r>
              <a:rPr lang="en-US" altLang="ko-KR" sz="14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타겟형</a:t>
            </a:r>
            <a:endParaRPr lang="en-US" altLang="ko-KR" sz="1400" dirty="0"/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논타겟형</a:t>
            </a:r>
            <a:endParaRPr lang="en-US" altLang="ko-KR" sz="14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/>
              <a:t>Tower</a:t>
            </a:r>
            <a:r>
              <a:rPr lang="ko-KR" altLang="en-US" dirty="0"/>
              <a:t>의 기본 </a:t>
            </a:r>
            <a:r>
              <a:rPr lang="ko-KR" altLang="en-US" dirty="0" err="1"/>
              <a:t>스텟은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체력 </a:t>
            </a:r>
            <a:r>
              <a:rPr lang="en-US" altLang="ko-KR" sz="1400" dirty="0"/>
              <a:t>: Tower</a:t>
            </a:r>
            <a:r>
              <a:rPr lang="ko-KR" altLang="en-US" sz="1400" dirty="0"/>
              <a:t>의 </a:t>
            </a:r>
            <a:r>
              <a:rPr lang="en-US" altLang="ko-KR" sz="1400" dirty="0"/>
              <a:t>HP</a:t>
            </a:r>
            <a:r>
              <a:rPr lang="ko-KR" altLang="en-US" sz="1400" dirty="0"/>
              <a:t>와 연계되며</a:t>
            </a:r>
            <a:r>
              <a:rPr lang="en-US" altLang="ko-KR" sz="1400" dirty="0"/>
              <a:t>, </a:t>
            </a:r>
            <a:r>
              <a:rPr lang="ko-KR" altLang="en-US" sz="1400" dirty="0"/>
              <a:t>체력 </a:t>
            </a:r>
            <a:r>
              <a:rPr lang="en-US" altLang="ko-KR" sz="1400" dirty="0"/>
              <a:t>1</a:t>
            </a:r>
            <a:r>
              <a:rPr lang="ko-KR" altLang="en-US" sz="1400" dirty="0"/>
              <a:t>당 </a:t>
            </a:r>
            <a:r>
              <a:rPr lang="en-US" altLang="ko-KR" sz="1400" dirty="0"/>
              <a:t>HP 10</a:t>
            </a:r>
            <a:r>
              <a:rPr lang="ko-KR" altLang="en-US" sz="1400" dirty="0"/>
              <a:t>이</a:t>
            </a:r>
            <a:r>
              <a:rPr lang="en-US" altLang="ko-KR" sz="1400" dirty="0"/>
              <a:t> </a:t>
            </a:r>
            <a:r>
              <a:rPr lang="ko-KR" altLang="en-US" sz="1400" dirty="0"/>
              <a:t>증가한다</a:t>
            </a:r>
            <a:r>
              <a:rPr lang="en-US" altLang="ko-KR" sz="1400" dirty="0"/>
              <a:t>. HP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되면 죽는다</a:t>
            </a:r>
            <a:r>
              <a:rPr lang="en-US" altLang="ko-KR" sz="14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 </a:t>
            </a:r>
            <a:r>
              <a:rPr lang="en-US" altLang="ko-KR" sz="1400" dirty="0"/>
              <a:t>: </a:t>
            </a:r>
            <a:r>
              <a:rPr lang="ko-KR" altLang="en-US" sz="1400" dirty="0"/>
              <a:t>발사하는 투사체가 적에게 입히는 </a:t>
            </a:r>
            <a:r>
              <a:rPr lang="ko-KR" altLang="en-US" sz="1400" dirty="0" err="1"/>
              <a:t>피해량이다</a:t>
            </a:r>
            <a:r>
              <a:rPr lang="en-US" altLang="ko-KR" sz="14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 속도 </a:t>
            </a:r>
            <a:r>
              <a:rPr lang="en-US" altLang="ko-KR" sz="1400" dirty="0"/>
              <a:t>: 1</a:t>
            </a:r>
            <a:r>
              <a:rPr lang="ko-KR" altLang="en-US" sz="1400" dirty="0"/>
              <a:t>초당 투사체를 발사하는 횟수로 기본 </a:t>
            </a:r>
            <a:r>
              <a:rPr lang="en-US" altLang="ko-KR" sz="1400" dirty="0"/>
              <a:t>0.75</a:t>
            </a:r>
            <a:r>
              <a:rPr lang="ko-KR" altLang="en-US" sz="1400" dirty="0"/>
              <a:t>의 공격속도를 가진다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스텟이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증가할 때 마다 공격 속도가 </a:t>
            </a:r>
            <a:r>
              <a:rPr lang="en-US" altLang="ko-KR" sz="1400" dirty="0"/>
              <a:t>0.01 </a:t>
            </a:r>
            <a:r>
              <a:rPr lang="ko-KR" altLang="en-US" sz="1400" dirty="0"/>
              <a:t>증가한다</a:t>
            </a:r>
            <a:r>
              <a:rPr lang="en-US" altLang="ko-KR" sz="14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 사거리 </a:t>
            </a:r>
            <a:r>
              <a:rPr lang="en-US" altLang="ko-KR" sz="1400" dirty="0"/>
              <a:t>: 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Tower</a:t>
            </a:r>
            <a:r>
              <a:rPr lang="ko-KR" altLang="en-US" sz="1400" dirty="0"/>
              <a:t>는 해당 범위 안에 들어온 적을 공격하며</a:t>
            </a:r>
            <a:r>
              <a:rPr lang="en-US" altLang="ko-KR" sz="1400" dirty="0"/>
              <a:t>, </a:t>
            </a:r>
            <a:r>
              <a:rPr lang="ko-KR" altLang="en-US" sz="1400" dirty="0"/>
              <a:t>가장 가까운 적을 공격한다</a:t>
            </a:r>
            <a:r>
              <a:rPr lang="en-US" altLang="ko-KR" sz="14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치명타 확률 </a:t>
            </a:r>
            <a:r>
              <a:rPr lang="en-US" altLang="ko-KR" sz="1400" dirty="0"/>
              <a:t>: </a:t>
            </a:r>
            <a:r>
              <a:rPr lang="ko-KR" altLang="en-US" sz="1400" dirty="0"/>
              <a:t>발사하는 투사체가 </a:t>
            </a:r>
            <a:r>
              <a:rPr lang="en-US" altLang="ko-KR" sz="1400" dirty="0"/>
              <a:t>1.5</a:t>
            </a:r>
            <a:r>
              <a:rPr lang="ko-KR" altLang="en-US" sz="1400" dirty="0"/>
              <a:t>배의 피해를 입힐 확률로 기본 </a:t>
            </a:r>
            <a:r>
              <a:rPr lang="en-US" altLang="ko-KR" sz="1400" dirty="0"/>
              <a:t>0%</a:t>
            </a:r>
            <a:r>
              <a:rPr lang="ko-KR" altLang="en-US" sz="1400" dirty="0"/>
              <a:t>을 가지며 해당 </a:t>
            </a:r>
            <a:r>
              <a:rPr lang="ko-KR" altLang="en-US" sz="1400" dirty="0" err="1"/>
              <a:t>스텟이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증가할 때마다 </a:t>
            </a:r>
            <a:r>
              <a:rPr lang="en-US" altLang="ko-KR" sz="1400" dirty="0"/>
              <a:t>1% </a:t>
            </a:r>
            <a:r>
              <a:rPr lang="ko-KR" altLang="en-US" sz="1400" dirty="0"/>
              <a:t>증가한다</a:t>
            </a:r>
            <a:r>
              <a:rPr lang="en-US" altLang="ko-KR" sz="1400" dirty="0"/>
              <a:t>.</a:t>
            </a:r>
          </a:p>
          <a:p>
            <a:pPr marL="627063" lvl="1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치명타 피해 </a:t>
            </a:r>
            <a:r>
              <a:rPr lang="en-US" altLang="ko-KR" sz="1400" dirty="0"/>
              <a:t>: </a:t>
            </a:r>
            <a:r>
              <a:rPr lang="ko-KR" altLang="en-US" sz="1400" dirty="0"/>
              <a:t>발사하는 투사체가 치명타가 발동하여 입히는 </a:t>
            </a:r>
            <a:r>
              <a:rPr lang="ko-KR" altLang="en-US" sz="1400" dirty="0" err="1"/>
              <a:t>피해량으로</a:t>
            </a:r>
            <a:r>
              <a:rPr lang="ko-KR" altLang="en-US" sz="1400" dirty="0"/>
              <a:t> 기본 </a:t>
            </a:r>
            <a:r>
              <a:rPr lang="en-US" altLang="ko-KR" sz="1400" dirty="0"/>
              <a:t>150%</a:t>
            </a:r>
            <a:r>
              <a:rPr lang="ko-KR" altLang="en-US" sz="1400" dirty="0"/>
              <a:t>의 피해를 입히며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스텟이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 증가할 때마다 </a:t>
            </a:r>
            <a:r>
              <a:rPr lang="en-US" altLang="ko-KR" sz="1400" dirty="0"/>
              <a:t>1% </a:t>
            </a:r>
            <a:r>
              <a:rPr lang="ko-KR" altLang="en-US" sz="1400" dirty="0"/>
              <a:t>증가한다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14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스킬 시스템</a:t>
            </a:r>
            <a:r>
              <a:rPr lang="en-US" altLang="ko-KR" sz="2800" b="1" dirty="0"/>
              <a:t>Ⅰ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4FED0-24A6-9DD8-AE84-2EF0459EA388}"/>
              </a:ext>
            </a:extLst>
          </p:cNvPr>
          <p:cNvSpPr txBox="1"/>
          <p:nvPr/>
        </p:nvSpPr>
        <p:spPr>
          <a:xfrm>
            <a:off x="478972" y="1395939"/>
            <a:ext cx="11373394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/>
              <a:t>Tower</a:t>
            </a:r>
            <a:r>
              <a:rPr lang="ko-KR" altLang="en-US" dirty="0"/>
              <a:t> </a:t>
            </a:r>
            <a:r>
              <a:rPr lang="en-US" altLang="ko-KR" dirty="0"/>
              <a:t>Defense</a:t>
            </a:r>
            <a:r>
              <a:rPr lang="ko-KR" altLang="en-US" dirty="0"/>
              <a:t>에서 </a:t>
            </a:r>
            <a:r>
              <a:rPr lang="en-US" altLang="ko-KR" dirty="0"/>
              <a:t>Skill</a:t>
            </a:r>
            <a:r>
              <a:rPr lang="ko-KR" altLang="en-US" dirty="0"/>
              <a:t>은 </a:t>
            </a:r>
            <a:r>
              <a:rPr lang="en-US" altLang="ko-KR" dirty="0"/>
              <a:t>Active</a:t>
            </a:r>
            <a:r>
              <a:rPr lang="ko-KR" altLang="en-US" dirty="0"/>
              <a:t>와 </a:t>
            </a:r>
            <a:r>
              <a:rPr lang="en-US" altLang="ko-KR" dirty="0"/>
              <a:t>Passive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/>
              <a:t>Active Skill</a:t>
            </a:r>
            <a:r>
              <a:rPr lang="ko-KR" altLang="en-US" dirty="0"/>
              <a:t>은 자동 발동되며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Active</a:t>
            </a:r>
            <a:r>
              <a:rPr lang="ko-KR" altLang="en-US" dirty="0"/>
              <a:t> 스킬은 최대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Rune</a:t>
            </a:r>
            <a:r>
              <a:rPr lang="ko-KR" altLang="en-US" dirty="0"/>
              <a:t>을 장착할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/>
              <a:t>Passive</a:t>
            </a:r>
            <a:r>
              <a:rPr lang="ko-KR" altLang="en-US" dirty="0"/>
              <a:t>는 장착 시 상시 지속되며</a:t>
            </a:r>
            <a:r>
              <a:rPr lang="en-US" altLang="ko-KR" dirty="0"/>
              <a:t>, Rune</a:t>
            </a:r>
            <a:r>
              <a:rPr lang="ko-KR" altLang="en-US" dirty="0"/>
              <a:t>을 장착할 수 없다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/>
              <a:t>Tower</a:t>
            </a:r>
            <a:r>
              <a:rPr lang="ko-KR" altLang="en-US" dirty="0"/>
              <a:t>는 특정 </a:t>
            </a:r>
            <a:r>
              <a:rPr lang="en-US" altLang="ko-KR" dirty="0"/>
              <a:t>Level</a:t>
            </a:r>
            <a:r>
              <a:rPr lang="ko-KR" altLang="en-US" dirty="0"/>
              <a:t>에 도달할 때 마다 스킬 슬롯이 </a:t>
            </a:r>
            <a:r>
              <a:rPr lang="en-US" altLang="ko-KR" dirty="0"/>
              <a:t>1</a:t>
            </a:r>
            <a:r>
              <a:rPr lang="ko-KR" altLang="en-US" dirty="0"/>
              <a:t>개씩 해금되며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Skill</a:t>
            </a:r>
            <a:r>
              <a:rPr lang="ko-KR" altLang="en-US" dirty="0"/>
              <a:t>을 장착할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0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스킬 시스템</a:t>
            </a:r>
            <a:r>
              <a:rPr lang="en-US" altLang="ko-KR" sz="2800" b="1" dirty="0"/>
              <a:t>Ⅱ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4FED0-24A6-9DD8-AE84-2EF0459EA388}"/>
              </a:ext>
            </a:extLst>
          </p:cNvPr>
          <p:cNvSpPr txBox="1"/>
          <p:nvPr/>
        </p:nvSpPr>
        <p:spPr>
          <a:xfrm>
            <a:off x="478972" y="1395939"/>
            <a:ext cx="1137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Rune</a:t>
            </a:r>
            <a:r>
              <a:rPr lang="ko-KR" altLang="en-US" dirty="0"/>
              <a:t>은 </a:t>
            </a:r>
            <a:r>
              <a:rPr lang="en-US" altLang="ko-KR" dirty="0"/>
              <a:t>Active Skill</a:t>
            </a:r>
            <a:r>
              <a:rPr lang="ko-KR" altLang="en-US" dirty="0"/>
              <a:t>에 장착할 수 있는 아이템이다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Rune</a:t>
            </a:r>
            <a:r>
              <a:rPr lang="ko-KR" altLang="en-US" dirty="0"/>
              <a:t>은 몬스터 처치 시 보상</a:t>
            </a:r>
            <a:r>
              <a:rPr lang="en-US" altLang="ko-KR" dirty="0"/>
              <a:t>, </a:t>
            </a:r>
            <a:r>
              <a:rPr lang="ko-KR" altLang="en-US" dirty="0"/>
              <a:t>레벨 업 보상으로 획득할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Rune</a:t>
            </a:r>
            <a:r>
              <a:rPr lang="ko-KR" altLang="en-US" dirty="0"/>
              <a:t>은 </a:t>
            </a:r>
            <a:r>
              <a:rPr lang="en-US" altLang="ko-KR" dirty="0"/>
              <a:t>Active Skill</a:t>
            </a:r>
            <a:r>
              <a:rPr lang="ko-KR" altLang="en-US" dirty="0"/>
              <a:t>을 강화할 수 있으며</a:t>
            </a:r>
            <a:r>
              <a:rPr lang="en-US" altLang="ko-KR" dirty="0"/>
              <a:t>, </a:t>
            </a:r>
            <a:r>
              <a:rPr lang="ko-KR" altLang="en-US" dirty="0"/>
              <a:t>장착 시 </a:t>
            </a:r>
            <a:r>
              <a:rPr lang="en-US" altLang="ko-KR" dirty="0"/>
              <a:t>Skill</a:t>
            </a:r>
            <a:r>
              <a:rPr lang="ko-KR" altLang="en-US" dirty="0"/>
              <a:t>과 </a:t>
            </a:r>
            <a:r>
              <a:rPr lang="en-US" altLang="ko-KR" dirty="0"/>
              <a:t>Rune</a:t>
            </a:r>
            <a:r>
              <a:rPr lang="ko-KR" altLang="en-US" dirty="0"/>
              <a:t>의 속성이 일치하면 효과가 적용됩니다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E8DDB-2F52-E3C3-AEE1-32E079704CC3}"/>
              </a:ext>
            </a:extLst>
          </p:cNvPr>
          <p:cNvSpPr txBox="1"/>
          <p:nvPr/>
        </p:nvSpPr>
        <p:spPr>
          <a:xfrm>
            <a:off x="857795" y="3255218"/>
            <a:ext cx="170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Skill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1C937-D336-40F4-1E5B-368EFBBC28FA}"/>
              </a:ext>
            </a:extLst>
          </p:cNvPr>
          <p:cNvSpPr txBox="1"/>
          <p:nvPr/>
        </p:nvSpPr>
        <p:spPr>
          <a:xfrm>
            <a:off x="3215640" y="3532217"/>
            <a:ext cx="170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Rune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A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284887-4763-B710-93D8-F976625FD6C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60320" y="3855383"/>
            <a:ext cx="655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7223F2-26CD-4F40-3742-E5F4437000A0}"/>
              </a:ext>
            </a:extLst>
          </p:cNvPr>
          <p:cNvSpPr txBox="1"/>
          <p:nvPr/>
        </p:nvSpPr>
        <p:spPr>
          <a:xfrm>
            <a:off x="857795" y="5055712"/>
            <a:ext cx="170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Skill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4FD4F-2175-12B8-8384-3398FFC546BF}"/>
              </a:ext>
            </a:extLst>
          </p:cNvPr>
          <p:cNvSpPr txBox="1"/>
          <p:nvPr/>
        </p:nvSpPr>
        <p:spPr>
          <a:xfrm>
            <a:off x="3215640" y="5332711"/>
            <a:ext cx="170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Rune 01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 D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32F289-AE40-A41D-3262-95C5DD35C6B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60320" y="5655877"/>
            <a:ext cx="655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D59AE6-EF87-D386-33DB-0546E4A7B42F}"/>
              </a:ext>
            </a:extLst>
          </p:cNvPr>
          <p:cNvSpPr txBox="1"/>
          <p:nvPr/>
        </p:nvSpPr>
        <p:spPr>
          <a:xfrm>
            <a:off x="5233852" y="3670716"/>
            <a:ext cx="17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 적용 </a:t>
            </a:r>
            <a:r>
              <a:rPr lang="en-US" altLang="ko-KR" dirty="0"/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3D1BB-5463-F460-AC56-3B65AA092EB8}"/>
              </a:ext>
            </a:extLst>
          </p:cNvPr>
          <p:cNvSpPr txBox="1"/>
          <p:nvPr/>
        </p:nvSpPr>
        <p:spPr>
          <a:xfrm>
            <a:off x="5233852" y="5471210"/>
            <a:ext cx="17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 적용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773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레벨업</a:t>
            </a:r>
            <a:r>
              <a:rPr lang="ko-KR" altLang="en-US" sz="2800" b="1" dirty="0">
                <a:solidFill>
                  <a:srgbClr val="FF0000"/>
                </a:solidFill>
              </a:rPr>
              <a:t> 시스템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856B7-7305-7E41-2A0B-716BC6327B83}"/>
              </a:ext>
            </a:extLst>
          </p:cNvPr>
          <p:cNvSpPr txBox="1"/>
          <p:nvPr/>
        </p:nvSpPr>
        <p:spPr>
          <a:xfrm>
            <a:off x="740228" y="896983"/>
            <a:ext cx="7437120" cy="342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/>
              <a:t>Tower Defense</a:t>
            </a:r>
            <a:r>
              <a:rPr lang="ko-KR" altLang="en-US" dirty="0"/>
              <a:t>에서 적을 처치할 때 마다 </a:t>
            </a:r>
            <a:r>
              <a:rPr lang="ko-KR" altLang="en-US" b="1" dirty="0"/>
              <a:t>경험치를 획득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/>
              <a:t>일정량의 경험치를 획득하면 </a:t>
            </a:r>
            <a:r>
              <a:rPr lang="en-US" altLang="ko-KR" dirty="0"/>
              <a:t>Tower</a:t>
            </a:r>
            <a:r>
              <a:rPr lang="ko-KR" altLang="en-US" dirty="0"/>
              <a:t>의 </a:t>
            </a:r>
            <a:r>
              <a:rPr lang="ko-KR" altLang="en-US" b="1" dirty="0"/>
              <a:t>레벨이 증가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/>
              <a:t>레벨이 증가할 때 마다 </a:t>
            </a:r>
            <a:r>
              <a:rPr lang="en-US" altLang="ko-KR" dirty="0"/>
              <a:t>Tower</a:t>
            </a:r>
            <a:r>
              <a:rPr lang="ko-KR" altLang="en-US" dirty="0"/>
              <a:t>의 장착할 수 있는 스킬의 개수가 증가하며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5</a:t>
            </a:r>
            <a:r>
              <a:rPr lang="ko-KR" altLang="en-US" b="1" dirty="0"/>
              <a:t>개의 스킬을 장착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/>
              <a:t>레벨이 증가할 때 마다 </a:t>
            </a:r>
            <a:r>
              <a:rPr lang="en-US" altLang="ko-KR" dirty="0"/>
              <a:t>Tower</a:t>
            </a:r>
            <a:r>
              <a:rPr lang="ko-KR" altLang="en-US" dirty="0"/>
              <a:t>는 보상을 선택하여 획득할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/>
              <a:t>레벨업</a:t>
            </a:r>
            <a:r>
              <a:rPr lang="ko-KR" altLang="en-US" dirty="0"/>
              <a:t> 보상은 </a:t>
            </a:r>
            <a:r>
              <a:rPr lang="en-US" altLang="ko-KR" dirty="0"/>
              <a:t>3</a:t>
            </a:r>
            <a:r>
              <a:rPr lang="ko-KR" altLang="en-US" dirty="0"/>
              <a:t>가지 중 </a:t>
            </a:r>
            <a:r>
              <a:rPr lang="en-US" altLang="ko-KR" dirty="0"/>
              <a:t>1</a:t>
            </a:r>
            <a:r>
              <a:rPr lang="ko-KR" altLang="en-US" dirty="0"/>
              <a:t>개를 선택한다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/>
              <a:t>레벨업</a:t>
            </a:r>
            <a:r>
              <a:rPr lang="ko-KR" altLang="en-US" dirty="0"/>
              <a:t> 보상은 다음과 같다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보상</a:t>
            </a:r>
            <a:r>
              <a:rPr lang="en-US" altLang="ko-KR" sz="1400" dirty="0"/>
              <a:t>1 : </a:t>
            </a:r>
            <a:r>
              <a:rPr lang="ko-KR" altLang="en-US" sz="1400" dirty="0"/>
              <a:t>스킬 </a:t>
            </a:r>
            <a:r>
              <a:rPr lang="en-US" altLang="ko-KR" sz="1400" dirty="0"/>
              <a:t>: Active</a:t>
            </a:r>
            <a:r>
              <a:rPr lang="ko-KR" altLang="en-US" sz="1400" dirty="0"/>
              <a:t>혹은 </a:t>
            </a:r>
            <a:r>
              <a:rPr lang="en-US" altLang="ko-KR" sz="1400" dirty="0"/>
              <a:t>Passive </a:t>
            </a:r>
            <a:r>
              <a:rPr lang="ko-KR" altLang="en-US" sz="1400" dirty="0"/>
              <a:t>스킬 획득</a:t>
            </a:r>
            <a:endParaRPr lang="en-US" altLang="ko-KR" sz="14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보상</a:t>
            </a:r>
            <a:r>
              <a:rPr lang="en-US" altLang="ko-KR" sz="1400" dirty="0"/>
              <a:t>2 : </a:t>
            </a:r>
            <a:r>
              <a:rPr lang="ko-KR" altLang="en-US" sz="1400" dirty="0"/>
              <a:t>스킬 룬 </a:t>
            </a:r>
            <a:r>
              <a:rPr lang="en-US" altLang="ko-KR" sz="1400" dirty="0"/>
              <a:t>: Active </a:t>
            </a:r>
            <a:r>
              <a:rPr lang="ko-KR" altLang="en-US" sz="1400" dirty="0"/>
              <a:t>스킬을 강화할 수 있는 룬</a:t>
            </a:r>
            <a:endParaRPr lang="en-US" altLang="ko-KR" sz="14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보상</a:t>
            </a:r>
            <a:r>
              <a:rPr lang="en-US" altLang="ko-KR" sz="1400" dirty="0"/>
              <a:t>3 : </a:t>
            </a:r>
            <a:r>
              <a:rPr lang="ko-KR" altLang="en-US" sz="1400" dirty="0" err="1"/>
              <a:t>스텟</a:t>
            </a:r>
            <a:r>
              <a:rPr lang="ko-KR" altLang="en-US" sz="1400" dirty="0"/>
              <a:t> </a:t>
            </a:r>
            <a:r>
              <a:rPr lang="en-US" altLang="ko-KR" sz="1400" dirty="0"/>
              <a:t>: Tower</a:t>
            </a:r>
            <a:r>
              <a:rPr lang="ko-KR" altLang="en-US" sz="1400" dirty="0"/>
              <a:t>의 기본 능력치 향상시키는 특성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61CED8-8CF3-8B57-74EB-7659ECDE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0" t="10111" r="33350" b="10065"/>
          <a:stretch/>
        </p:blipFill>
        <p:spPr>
          <a:xfrm>
            <a:off x="9100456" y="896983"/>
            <a:ext cx="2671708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09ADB-C771-F94F-9AC3-32ADAC26A501}"/>
              </a:ext>
            </a:extLst>
          </p:cNvPr>
          <p:cNvSpPr txBox="1"/>
          <p:nvPr/>
        </p:nvSpPr>
        <p:spPr>
          <a:xfrm>
            <a:off x="10061841" y="4561505"/>
            <a:ext cx="74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73663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BB0DCD-6BB8-9F08-151F-02F903EA6C18}"/>
              </a:ext>
            </a:extLst>
          </p:cNvPr>
          <p:cNvSpPr txBox="1"/>
          <p:nvPr/>
        </p:nvSpPr>
        <p:spPr>
          <a:xfrm>
            <a:off x="478972" y="276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보상 시스템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9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483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Tower Defense(가칭)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조성준</dc:creator>
  <cp:lastModifiedBy>조성준</cp:lastModifiedBy>
  <cp:revision>41</cp:revision>
  <dcterms:created xsi:type="dcterms:W3CDTF">2023-07-28T14:18:48Z</dcterms:created>
  <dcterms:modified xsi:type="dcterms:W3CDTF">2023-08-15T15:26:49Z</dcterms:modified>
</cp:coreProperties>
</file>