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6"/>
    <p:restoredTop sz="95439"/>
  </p:normalViewPr>
  <p:slideViewPr>
    <p:cSldViewPr snapToGrid="0" snapToObjects="1">
      <p:cViewPr varScale="1">
        <p:scale>
          <a:sx n="79" d="100"/>
          <a:sy n="79" d="100"/>
        </p:scale>
        <p:origin x="22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9F57F242-3C6B-D349-8BA9-070DAB4FF8F5}" type="datetimeFigureOut">
              <a:rPr lang="en-US" smtClean="0"/>
              <a:t>12/6/16</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39E4F9CC-A42D-6346-8E81-AE013FBF355F}"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05415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7F242-3C6B-D349-8BA9-070DAB4FF8F5}"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4F9CC-A42D-6346-8E81-AE013FBF355F}" type="slidenum">
              <a:rPr lang="en-US" smtClean="0"/>
              <a:t>‹#›</a:t>
            </a:fld>
            <a:endParaRPr lang="en-US"/>
          </a:p>
        </p:txBody>
      </p:sp>
    </p:spTree>
    <p:extLst>
      <p:ext uri="{BB962C8B-B14F-4D97-AF65-F5344CB8AC3E}">
        <p14:creationId xmlns:p14="http://schemas.microsoft.com/office/powerpoint/2010/main" val="147130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9F57F242-3C6B-D349-8BA9-070DAB4FF8F5}" type="datetimeFigureOut">
              <a:rPr lang="en-US" smtClean="0"/>
              <a:t>12/6/16</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39E4F9CC-A42D-6346-8E81-AE013FBF355F}"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80980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7F242-3C6B-D349-8BA9-070DAB4FF8F5}"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4F9CC-A42D-6346-8E81-AE013FBF355F}" type="slidenum">
              <a:rPr lang="en-US" smtClean="0"/>
              <a:t>‹#›</a:t>
            </a:fld>
            <a:endParaRPr lang="en-US"/>
          </a:p>
        </p:txBody>
      </p:sp>
    </p:spTree>
    <p:extLst>
      <p:ext uri="{BB962C8B-B14F-4D97-AF65-F5344CB8AC3E}">
        <p14:creationId xmlns:p14="http://schemas.microsoft.com/office/powerpoint/2010/main" val="40330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F57F242-3C6B-D349-8BA9-070DAB4FF8F5}" type="datetimeFigureOut">
              <a:rPr lang="en-US" smtClean="0"/>
              <a:t>12/6/16</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39E4F9CC-A42D-6346-8E81-AE013FBF355F}"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43412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57F242-3C6B-D349-8BA9-070DAB4FF8F5}"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4F9CC-A42D-6346-8E81-AE013FBF355F}" type="slidenum">
              <a:rPr lang="en-US" smtClean="0"/>
              <a:t>‹#›</a:t>
            </a:fld>
            <a:endParaRPr lang="en-US"/>
          </a:p>
        </p:txBody>
      </p:sp>
    </p:spTree>
    <p:extLst>
      <p:ext uri="{BB962C8B-B14F-4D97-AF65-F5344CB8AC3E}">
        <p14:creationId xmlns:p14="http://schemas.microsoft.com/office/powerpoint/2010/main" val="83136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57F242-3C6B-D349-8BA9-070DAB4FF8F5}"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4F9CC-A42D-6346-8E81-AE013FBF355F}" type="slidenum">
              <a:rPr lang="en-US" smtClean="0"/>
              <a:t>‹#›</a:t>
            </a:fld>
            <a:endParaRPr lang="en-US"/>
          </a:p>
        </p:txBody>
      </p:sp>
    </p:spTree>
    <p:extLst>
      <p:ext uri="{BB962C8B-B14F-4D97-AF65-F5344CB8AC3E}">
        <p14:creationId xmlns:p14="http://schemas.microsoft.com/office/powerpoint/2010/main" val="113956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57F242-3C6B-D349-8BA9-070DAB4FF8F5}"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4F9CC-A42D-6346-8E81-AE013FBF355F}" type="slidenum">
              <a:rPr lang="en-US" smtClean="0"/>
              <a:t>‹#›</a:t>
            </a:fld>
            <a:endParaRPr lang="en-US"/>
          </a:p>
        </p:txBody>
      </p:sp>
    </p:spTree>
    <p:extLst>
      <p:ext uri="{BB962C8B-B14F-4D97-AF65-F5344CB8AC3E}">
        <p14:creationId xmlns:p14="http://schemas.microsoft.com/office/powerpoint/2010/main" val="146174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7F242-3C6B-D349-8BA9-070DAB4FF8F5}"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4F9CC-A42D-6346-8E81-AE013FBF355F}" type="slidenum">
              <a:rPr lang="en-US" smtClean="0"/>
              <a:t>‹#›</a:t>
            </a:fld>
            <a:endParaRPr lang="en-US"/>
          </a:p>
        </p:txBody>
      </p:sp>
    </p:spTree>
    <p:extLst>
      <p:ext uri="{BB962C8B-B14F-4D97-AF65-F5344CB8AC3E}">
        <p14:creationId xmlns:p14="http://schemas.microsoft.com/office/powerpoint/2010/main" val="27631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7F242-3C6B-D349-8BA9-070DAB4FF8F5}"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4F9CC-A42D-6346-8E81-AE013FBF355F}" type="slidenum">
              <a:rPr lang="en-US" smtClean="0"/>
              <a:t>‹#›</a:t>
            </a:fld>
            <a:endParaRPr lang="en-US"/>
          </a:p>
        </p:txBody>
      </p:sp>
    </p:spTree>
    <p:extLst>
      <p:ext uri="{BB962C8B-B14F-4D97-AF65-F5344CB8AC3E}">
        <p14:creationId xmlns:p14="http://schemas.microsoft.com/office/powerpoint/2010/main" val="120953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7F242-3C6B-D349-8BA9-070DAB4FF8F5}"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4F9CC-A42D-6346-8E81-AE013FBF355F}" type="slidenum">
              <a:rPr lang="en-US" smtClean="0"/>
              <a:t>‹#›</a:t>
            </a:fld>
            <a:endParaRPr lang="en-US"/>
          </a:p>
        </p:txBody>
      </p:sp>
    </p:spTree>
    <p:extLst>
      <p:ext uri="{BB962C8B-B14F-4D97-AF65-F5344CB8AC3E}">
        <p14:creationId xmlns:p14="http://schemas.microsoft.com/office/powerpoint/2010/main" val="5860552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F57F242-3C6B-D349-8BA9-070DAB4FF8F5}" type="datetimeFigureOut">
              <a:rPr lang="en-US" smtClean="0"/>
              <a:t>12/6/16</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39E4F9CC-A42D-6346-8E81-AE013FBF355F}"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60894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c2-34-193-12-37.compute-1.amazonaws.com:808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ropercenter.cornell.edu/polls/us-elections/popular-vote/" TargetMode="External"/><Relationship Id="rId4" Type="http://schemas.openxmlformats.org/officeDocument/2006/relationships/hyperlink" Target="https://www.brookings.edu/wp-content/uploads/2016/06/Vital-Statistics-Chapter-2-Congressional-Elections.pdf" TargetMode="External"/><Relationship Id="rId5" Type="http://schemas.openxmlformats.org/officeDocument/2006/relationships/hyperlink" Target="https://www.archives.gov/federal-register/electoral-college/votes/1789_1821.html" TargetMode="External"/><Relationship Id="rId6" Type="http://schemas.openxmlformats.org/officeDocument/2006/relationships/hyperlink" Target="http://www.bls.gov/data/" TargetMode="External"/><Relationship Id="rId7" Type="http://schemas.openxmlformats.org/officeDocument/2006/relationships/hyperlink" Target="http://www.bea.gov/national/Index.htm" TargetMode="External"/><Relationship Id="rId8" Type="http://schemas.openxmlformats.org/officeDocument/2006/relationships/hyperlink" Target="http://www.gallup.com/poll/139880/election-polls-presidential-vote-groups.aspx" TargetMode="External"/><Relationship Id="rId1" Type="http://schemas.openxmlformats.org/officeDocument/2006/relationships/slideLayout" Target="../slideLayouts/slideLayout2.xml"/><Relationship Id="rId2" Type="http://schemas.openxmlformats.org/officeDocument/2006/relationships/hyperlink" Target="http://www.presidency.ucsb.edu/data.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2" y="1143293"/>
            <a:ext cx="7335559" cy="4268965"/>
          </a:xfrm>
        </p:spPr>
        <p:txBody>
          <a:bodyPr>
            <a:noAutofit/>
          </a:bodyPr>
          <a:lstStyle/>
          <a:p>
            <a:r>
              <a:rPr lang="en-US" sz="6600" dirty="0" smtClean="0"/>
              <a:t>Can I </a:t>
            </a:r>
            <a:r>
              <a:rPr lang="en-US" sz="6600" dirty="0" smtClean="0"/>
              <a:t/>
            </a:r>
            <a:br>
              <a:rPr lang="en-US" sz="6600" dirty="0" smtClean="0"/>
            </a:br>
            <a:r>
              <a:rPr lang="en-US" sz="6600" dirty="0" smtClean="0"/>
              <a:t>“Make America</a:t>
            </a:r>
            <a:br>
              <a:rPr lang="en-US" sz="6600" dirty="0" smtClean="0"/>
            </a:br>
            <a:r>
              <a:rPr lang="en-US" sz="6600" dirty="0" smtClean="0"/>
              <a:t>great again” </a:t>
            </a:r>
            <a:r>
              <a:rPr lang="en-US" sz="6600" dirty="0" smtClean="0"/>
              <a:t>Again?</a:t>
            </a:r>
            <a:endParaRPr lang="en-US" sz="6600" dirty="0"/>
          </a:p>
        </p:txBody>
      </p:sp>
      <p:sp>
        <p:nvSpPr>
          <p:cNvPr id="3" name="Subtitle 2"/>
          <p:cNvSpPr>
            <a:spLocks noGrp="1"/>
          </p:cNvSpPr>
          <p:nvPr>
            <p:ph type="subTitle" idx="1"/>
          </p:nvPr>
        </p:nvSpPr>
        <p:spPr>
          <a:xfrm>
            <a:off x="1088914" y="5537925"/>
            <a:ext cx="7034362" cy="944518"/>
          </a:xfrm>
        </p:spPr>
        <p:txBody>
          <a:bodyPr>
            <a:normAutofit fontScale="92500" lnSpcReduction="20000"/>
          </a:bodyPr>
          <a:lstStyle/>
          <a:p>
            <a:r>
              <a:rPr lang="en-US" dirty="0" smtClean="0"/>
              <a:t>James Lee</a:t>
            </a:r>
          </a:p>
          <a:p>
            <a:r>
              <a:rPr lang="en-US" dirty="0" smtClean="0"/>
              <a:t> Jason Lee</a:t>
            </a:r>
          </a:p>
          <a:p>
            <a:r>
              <a:rPr lang="en-US" dirty="0" smtClean="0"/>
              <a:t> Ryan </a:t>
            </a:r>
            <a:r>
              <a:rPr lang="en-US" dirty="0" err="1" smtClean="0"/>
              <a:t>Ko</a:t>
            </a:r>
            <a:endParaRPr lang="en-US" dirty="0"/>
          </a:p>
        </p:txBody>
      </p:sp>
      <p:sp>
        <p:nvSpPr>
          <p:cNvPr id="4" name="Title 1"/>
          <p:cNvSpPr txBox="1">
            <a:spLocks/>
          </p:cNvSpPr>
          <p:nvPr/>
        </p:nvSpPr>
        <p:spPr>
          <a:xfrm>
            <a:off x="8424471" y="5698672"/>
            <a:ext cx="3939749" cy="1567542"/>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7700" b="0" i="1" kern="1200" cap="all" baseline="0">
                <a:solidFill>
                  <a:schemeClr val="tx2"/>
                </a:solidFill>
                <a:latin typeface="+mj-lt"/>
                <a:ea typeface="+mj-ea"/>
                <a:cs typeface="+mj-cs"/>
              </a:defRPr>
            </a:lvl1pPr>
          </a:lstStyle>
          <a:p>
            <a:pPr algn="ctr"/>
            <a:r>
              <a:rPr lang="en-US" sz="2800" dirty="0" smtClean="0"/>
              <a:t>Goldilocks</a:t>
            </a:r>
            <a:br>
              <a:rPr lang="en-US" sz="2800" dirty="0" smtClean="0"/>
            </a:br>
            <a:r>
              <a:rPr lang="en-US" sz="2800" dirty="0" smtClean="0"/>
              <a:t>Databases</a:t>
            </a:r>
            <a:endParaRPr lang="en-US" sz="2800" dirty="0"/>
          </a:p>
        </p:txBody>
      </p:sp>
    </p:spTree>
    <p:extLst>
      <p:ext uri="{BB962C8B-B14F-4D97-AF65-F5344CB8AC3E}">
        <p14:creationId xmlns:p14="http://schemas.microsoft.com/office/powerpoint/2010/main" val="7519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53" y="1051027"/>
            <a:ext cx="4194853" cy="4952492"/>
          </a:xfrm>
        </p:spPr>
        <p:txBody>
          <a:bodyPr/>
          <a:lstStyle/>
          <a:p>
            <a:r>
              <a:rPr lang="en-US" dirty="0" smtClean="0"/>
              <a:t>Can Anyone </a:t>
            </a:r>
            <a:r>
              <a:rPr lang="en-US" dirty="0" smtClean="0"/>
              <a:t>“Make </a:t>
            </a:r>
            <a:r>
              <a:rPr lang="en-US" dirty="0" smtClean="0"/>
              <a:t>America Great </a:t>
            </a:r>
            <a:r>
              <a:rPr lang="en-US" dirty="0" smtClean="0"/>
              <a:t>Again” </a:t>
            </a:r>
            <a:r>
              <a:rPr lang="en-US" dirty="0" smtClean="0"/>
              <a:t>Again?</a:t>
            </a:r>
            <a:endParaRPr lang="en-US" dirty="0"/>
          </a:p>
        </p:txBody>
      </p:sp>
      <p:sp>
        <p:nvSpPr>
          <p:cNvPr id="3" name="Content Placeholder 2"/>
          <p:cNvSpPr>
            <a:spLocks noGrp="1"/>
          </p:cNvSpPr>
          <p:nvPr>
            <p:ph idx="1"/>
          </p:nvPr>
        </p:nvSpPr>
        <p:spPr>
          <a:xfrm>
            <a:off x="5230585" y="846650"/>
            <a:ext cx="6248398" cy="5655156"/>
          </a:xfrm>
        </p:spPr>
        <p:txBody>
          <a:bodyPr/>
          <a:lstStyle/>
          <a:p>
            <a:pPr marL="0" indent="0">
              <a:buNone/>
            </a:pPr>
            <a:r>
              <a:rPr lang="en-US" sz="1600" i="1" dirty="0" smtClean="0"/>
              <a:t>Disclosure: </a:t>
            </a:r>
            <a:r>
              <a:rPr lang="en-US" sz="1600" i="1" smtClean="0"/>
              <a:t>I mean no offense!</a:t>
            </a:r>
            <a:endParaRPr lang="en-US" sz="1600" i="1" dirty="0" smtClean="0"/>
          </a:p>
          <a:p>
            <a:pPr marL="0" indent="0">
              <a:buNone/>
            </a:pPr>
            <a:endParaRPr lang="en-US" dirty="0" smtClean="0"/>
          </a:p>
          <a:p>
            <a:r>
              <a:rPr lang="en-US" dirty="0" smtClean="0"/>
              <a:t>The 2016 election proved many things to us</a:t>
            </a:r>
          </a:p>
          <a:p>
            <a:endParaRPr lang="en-US" dirty="0" smtClean="0"/>
          </a:p>
          <a:p>
            <a:endParaRPr lang="en-US" dirty="0"/>
          </a:p>
          <a:p>
            <a:pPr marL="0" indent="0">
              <a:buNone/>
            </a:pPr>
            <a:endParaRPr lang="en-US" dirty="0"/>
          </a:p>
          <a:p>
            <a:pPr marL="0" indent="0">
              <a:buNone/>
            </a:pPr>
            <a:endParaRPr lang="en-US" dirty="0" smtClean="0"/>
          </a:p>
          <a:p>
            <a:r>
              <a:rPr lang="en-US" dirty="0" smtClean="0"/>
              <a:t>So comes the question: can any schmuck, given the right conditions, become president?</a:t>
            </a:r>
          </a:p>
        </p:txBody>
      </p:sp>
      <p:sp>
        <p:nvSpPr>
          <p:cNvPr id="5" name="Rectangle 4"/>
          <p:cNvSpPr/>
          <p:nvPr/>
        </p:nvSpPr>
        <p:spPr>
          <a:xfrm>
            <a:off x="5502441" y="2190845"/>
            <a:ext cx="6096000" cy="1754326"/>
          </a:xfrm>
          <a:prstGeom prst="rect">
            <a:avLst/>
          </a:prstGeom>
        </p:spPr>
        <p:txBody>
          <a:bodyPr>
            <a:spAutoFit/>
          </a:bodyPr>
          <a:lstStyle/>
          <a:p>
            <a:pPr marL="742950" lvl="1" indent="-285750">
              <a:buFont typeface="Arial" charset="0"/>
              <a:buChar char="•"/>
            </a:pPr>
            <a:r>
              <a:rPr lang="en-US" dirty="0" smtClean="0"/>
              <a:t>Politics can ruin friendships</a:t>
            </a:r>
          </a:p>
          <a:p>
            <a:pPr marL="742950" lvl="1" indent="-285750">
              <a:buFont typeface="Arial" charset="0"/>
              <a:buChar char="•"/>
            </a:pPr>
            <a:r>
              <a:rPr lang="en-US" dirty="0" smtClean="0"/>
              <a:t>Any publicity (including bad) is good publicity</a:t>
            </a:r>
          </a:p>
          <a:p>
            <a:pPr marL="742950" lvl="1" indent="-285750">
              <a:buFont typeface="Arial" charset="0"/>
              <a:buChar char="•"/>
            </a:pPr>
            <a:r>
              <a:rPr lang="en-US" dirty="0" smtClean="0"/>
              <a:t>It’s not about </a:t>
            </a:r>
            <a:r>
              <a:rPr lang="en-US" i="1" dirty="0" smtClean="0"/>
              <a:t>what you say</a:t>
            </a:r>
            <a:r>
              <a:rPr lang="en-US" dirty="0" smtClean="0"/>
              <a:t>, its about </a:t>
            </a:r>
            <a:r>
              <a:rPr lang="en-US" i="1" dirty="0" smtClean="0"/>
              <a:t>how you say it </a:t>
            </a:r>
            <a:r>
              <a:rPr lang="en-US" dirty="0" smtClean="0"/>
              <a:t>and </a:t>
            </a:r>
            <a:r>
              <a:rPr lang="en-US" i="1" dirty="0" smtClean="0"/>
              <a:t>how many times</a:t>
            </a:r>
            <a:r>
              <a:rPr lang="en-US" dirty="0" smtClean="0"/>
              <a:t> you say it</a:t>
            </a:r>
          </a:p>
          <a:p>
            <a:pPr marL="742950" lvl="1" indent="-285750">
              <a:buFont typeface="Arial" charset="0"/>
              <a:buChar char="•"/>
            </a:pPr>
            <a:r>
              <a:rPr lang="en-US" dirty="0" smtClean="0"/>
              <a:t>One can win in an election with </a:t>
            </a:r>
            <a:r>
              <a:rPr lang="en-US" i="1" dirty="0" smtClean="0"/>
              <a:t>zero political experience </a:t>
            </a:r>
            <a:r>
              <a:rPr lang="en-US" dirty="0" smtClean="0"/>
              <a:t>against someone who spent their </a:t>
            </a:r>
            <a:r>
              <a:rPr lang="en-US" i="1" dirty="0" smtClean="0"/>
              <a:t>whole life in politics</a:t>
            </a:r>
          </a:p>
        </p:txBody>
      </p:sp>
    </p:spTree>
    <p:extLst>
      <p:ext uri="{BB962C8B-B14F-4D97-AF65-F5344CB8AC3E}">
        <p14:creationId xmlns:p14="http://schemas.microsoft.com/office/powerpoint/2010/main" val="203807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343" y="891726"/>
            <a:ext cx="3833906" cy="4952492"/>
          </a:xfrm>
        </p:spPr>
        <p:txBody>
          <a:bodyPr>
            <a:normAutofit fontScale="90000"/>
          </a:bodyPr>
          <a:lstStyle/>
          <a:p>
            <a:r>
              <a:rPr lang="en-US" smtClean="0"/>
              <a:t>What </a:t>
            </a:r>
            <a:r>
              <a:rPr lang="en-US" smtClean="0"/>
              <a:t>Kind </a:t>
            </a:r>
            <a:r>
              <a:rPr lang="en-US" dirty="0" smtClean="0"/>
              <a:t>of Data </a:t>
            </a:r>
            <a:r>
              <a:rPr lang="en-US" smtClean="0"/>
              <a:t>is Needed </a:t>
            </a:r>
            <a:r>
              <a:rPr lang="en-US" dirty="0" smtClean="0"/>
              <a:t>to “Make </a:t>
            </a:r>
            <a:r>
              <a:rPr lang="en-US" dirty="0" smtClean="0"/>
              <a:t>American Great </a:t>
            </a:r>
            <a:r>
              <a:rPr lang="en-US" dirty="0" smtClean="0"/>
              <a:t>Again” </a:t>
            </a:r>
            <a:r>
              <a:rPr lang="en-US" dirty="0" smtClean="0"/>
              <a:t>Again</a:t>
            </a:r>
            <a:endParaRPr lang="en-US" dirty="0"/>
          </a:p>
        </p:txBody>
      </p:sp>
      <p:sp>
        <p:nvSpPr>
          <p:cNvPr id="3" name="Content Placeholder 2"/>
          <p:cNvSpPr>
            <a:spLocks noGrp="1"/>
          </p:cNvSpPr>
          <p:nvPr>
            <p:ph idx="1"/>
          </p:nvPr>
        </p:nvSpPr>
        <p:spPr>
          <a:xfrm>
            <a:off x="5181600" y="1411704"/>
            <a:ext cx="6248398" cy="882317"/>
          </a:xfrm>
        </p:spPr>
        <p:txBody>
          <a:bodyPr/>
          <a:lstStyle/>
          <a:p>
            <a:r>
              <a:rPr lang="en-US" dirty="0" smtClean="0"/>
              <a:t>By using data from the past 64 years and 16 elections to analyze data such </a:t>
            </a:r>
            <a:r>
              <a:rPr lang="en-US" smtClean="0"/>
              <a:t>as:</a:t>
            </a:r>
            <a:endParaRPr lang="en-US" dirty="0" smtClean="0"/>
          </a:p>
        </p:txBody>
      </p:sp>
      <p:sp>
        <p:nvSpPr>
          <p:cNvPr id="4" name="Rectangle 3"/>
          <p:cNvSpPr/>
          <p:nvPr/>
        </p:nvSpPr>
        <p:spPr>
          <a:xfrm>
            <a:off x="4969043" y="2213810"/>
            <a:ext cx="6420854" cy="3139321"/>
          </a:xfrm>
          <a:prstGeom prst="rect">
            <a:avLst/>
          </a:prstGeom>
        </p:spPr>
        <p:txBody>
          <a:bodyPr wrap="square">
            <a:spAutoFit/>
          </a:bodyPr>
          <a:lstStyle/>
          <a:p>
            <a:pPr marL="1200150" lvl="2" indent="-285750">
              <a:buFont typeface="Arial" charset="0"/>
              <a:buChar char="•"/>
            </a:pPr>
            <a:r>
              <a:rPr lang="en-US" dirty="0" smtClean="0"/>
              <a:t>How a political party that has majority in Congress affects the outcome of an election</a:t>
            </a:r>
            <a:endParaRPr lang="en-US" dirty="0" smtClean="0"/>
          </a:p>
          <a:p>
            <a:pPr marL="1200150" lvl="2" indent="-285750">
              <a:buFont typeface="Arial" charset="0"/>
              <a:buChar char="•"/>
            </a:pPr>
            <a:r>
              <a:rPr lang="en-US" dirty="0" smtClean="0"/>
              <a:t>Economic status during election </a:t>
            </a:r>
            <a:r>
              <a:rPr lang="en-US" dirty="0" smtClean="0"/>
              <a:t>year and how it affects the outcome of an election</a:t>
            </a:r>
          </a:p>
          <a:p>
            <a:pPr marL="1200150" lvl="2" indent="-285750">
              <a:buFont typeface="Arial" charset="0"/>
              <a:buChar char="•"/>
            </a:pPr>
            <a:r>
              <a:rPr lang="en-US" dirty="0" smtClean="0"/>
              <a:t>Economic growth during presidency</a:t>
            </a:r>
            <a:endParaRPr lang="en-US" dirty="0" smtClean="0"/>
          </a:p>
          <a:p>
            <a:pPr marL="1200150" lvl="2" indent="-285750">
              <a:buFont typeface="Arial" charset="0"/>
              <a:buChar char="•"/>
            </a:pPr>
            <a:r>
              <a:rPr lang="en-US" dirty="0" smtClean="0"/>
              <a:t>Demographic of </a:t>
            </a:r>
            <a:r>
              <a:rPr lang="en-US" dirty="0" smtClean="0"/>
              <a:t>voters</a:t>
            </a:r>
            <a:endParaRPr lang="en-US" dirty="0" smtClean="0"/>
          </a:p>
          <a:p>
            <a:pPr marL="1200150" lvl="2" indent="-285750">
              <a:buFont typeface="Arial" charset="0"/>
              <a:buChar char="•"/>
            </a:pPr>
            <a:r>
              <a:rPr lang="en-US" dirty="0" smtClean="0"/>
              <a:t>State’s </a:t>
            </a:r>
            <a:r>
              <a:rPr lang="en-US" dirty="0" smtClean="0"/>
              <a:t>electoral </a:t>
            </a:r>
            <a:r>
              <a:rPr lang="en-US" dirty="0" smtClean="0"/>
              <a:t>voters</a:t>
            </a:r>
          </a:p>
          <a:p>
            <a:pPr marL="1200150" lvl="2" indent="-285750">
              <a:buFont typeface="Arial" charset="0"/>
              <a:buChar char="•"/>
            </a:pPr>
            <a:r>
              <a:rPr lang="en-US" dirty="0" smtClean="0"/>
              <a:t>What conditions need to occur in order for there to be a party switch</a:t>
            </a:r>
            <a:endParaRPr lang="en-US" dirty="0" smtClean="0"/>
          </a:p>
          <a:p>
            <a:pPr marL="1200150" lvl="2" indent="-285750">
              <a:buFont typeface="Arial" charset="0"/>
              <a:buChar char="•"/>
            </a:pPr>
            <a:r>
              <a:rPr lang="en-US" dirty="0" smtClean="0"/>
              <a:t>And many </a:t>
            </a:r>
            <a:r>
              <a:rPr lang="en-US" dirty="0" smtClean="0"/>
              <a:t>more statistics that a possible candidate might want to know!</a:t>
            </a:r>
            <a:endParaRPr lang="en-US" dirty="0"/>
          </a:p>
        </p:txBody>
      </p:sp>
    </p:spTree>
    <p:extLst>
      <p:ext uri="{BB962C8B-B14F-4D97-AF65-F5344CB8AC3E}">
        <p14:creationId xmlns:p14="http://schemas.microsoft.com/office/powerpoint/2010/main" val="208482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30" y="2037346"/>
            <a:ext cx="4082717" cy="3484211"/>
          </a:xfrm>
        </p:spPr>
        <p:txBody>
          <a:bodyPr>
            <a:normAutofit/>
          </a:bodyPr>
          <a:lstStyle/>
          <a:p>
            <a:r>
              <a:rPr lang="en-US" sz="7200" dirty="0" smtClean="0"/>
              <a:t>Value?</a:t>
            </a:r>
            <a:endParaRPr lang="en-US" sz="7200" dirty="0"/>
          </a:p>
        </p:txBody>
      </p:sp>
      <p:sp>
        <p:nvSpPr>
          <p:cNvPr id="3" name="Content Placeholder 2"/>
          <p:cNvSpPr>
            <a:spLocks noGrp="1"/>
          </p:cNvSpPr>
          <p:nvPr>
            <p:ph idx="1"/>
          </p:nvPr>
        </p:nvSpPr>
        <p:spPr>
          <a:xfrm>
            <a:off x="5176157" y="1023502"/>
            <a:ext cx="6155868" cy="5511897"/>
          </a:xfrm>
        </p:spPr>
        <p:txBody>
          <a:bodyPr/>
          <a:lstStyle/>
          <a:p>
            <a:r>
              <a:rPr lang="en-US" dirty="0" smtClean="0"/>
              <a:t>Let’s say in the future, you’re tired and bored of your job as a developer </a:t>
            </a:r>
            <a:r>
              <a:rPr lang="en-US" dirty="0" smtClean="0"/>
              <a:t>and </a:t>
            </a:r>
            <a:r>
              <a:rPr lang="en-US" dirty="0" smtClean="0"/>
              <a:t>one day decide that you want to be </a:t>
            </a:r>
            <a:r>
              <a:rPr lang="en-US" dirty="0" smtClean="0"/>
              <a:t>president</a:t>
            </a:r>
            <a:endParaRPr lang="en-US" dirty="0" smtClean="0"/>
          </a:p>
          <a:p>
            <a:r>
              <a:rPr lang="en-US" dirty="0" smtClean="0"/>
              <a:t>Help </a:t>
            </a:r>
            <a:r>
              <a:rPr lang="en-US" dirty="0" smtClean="0"/>
              <a:t>analyze exactly </a:t>
            </a:r>
            <a:r>
              <a:rPr lang="en-US" dirty="0" smtClean="0"/>
              <a:t>when you </a:t>
            </a:r>
            <a:r>
              <a:rPr lang="en-US" dirty="0" smtClean="0"/>
              <a:t>should and when </a:t>
            </a:r>
            <a:r>
              <a:rPr lang="en-US" dirty="0" smtClean="0"/>
              <a:t>you should </a:t>
            </a:r>
            <a:r>
              <a:rPr lang="en-US" dirty="0" smtClean="0"/>
              <a:t>not run in an </a:t>
            </a:r>
            <a:r>
              <a:rPr lang="en-US" dirty="0" smtClean="0"/>
              <a:t>election and for which party</a:t>
            </a:r>
          </a:p>
          <a:p>
            <a:endParaRPr lang="en-US" dirty="0" smtClean="0"/>
          </a:p>
          <a:p>
            <a:endParaRPr lang="en-US" dirty="0" smtClean="0"/>
          </a:p>
          <a:p>
            <a:r>
              <a:rPr lang="en-US" dirty="0" smtClean="0"/>
              <a:t>It also helps you debunk some </a:t>
            </a:r>
            <a:r>
              <a:rPr lang="en-US" dirty="0" smtClean="0"/>
              <a:t>myths </a:t>
            </a:r>
            <a:r>
              <a:rPr lang="en-US" dirty="0" smtClean="0"/>
              <a:t>about elections and their </a:t>
            </a:r>
            <a:r>
              <a:rPr lang="en-US" dirty="0" smtClean="0"/>
              <a:t>outcomes</a:t>
            </a:r>
          </a:p>
          <a:p>
            <a:endParaRPr lang="en-US" dirty="0"/>
          </a:p>
          <a:p>
            <a:r>
              <a:rPr lang="en-US" dirty="0" smtClean="0"/>
              <a:t>We took this opportunity to start our venture</a:t>
            </a:r>
            <a:r>
              <a:rPr lang="is-IS" dirty="0" smtClean="0"/>
              <a:t>….</a:t>
            </a:r>
            <a:endParaRPr lang="en-US" dirty="0"/>
          </a:p>
        </p:txBody>
      </p:sp>
      <p:sp>
        <p:nvSpPr>
          <p:cNvPr id="4" name="TextBox 3"/>
          <p:cNvSpPr txBox="1"/>
          <p:nvPr/>
        </p:nvSpPr>
        <p:spPr>
          <a:xfrm>
            <a:off x="5870120" y="4664867"/>
            <a:ext cx="5461906" cy="338554"/>
          </a:xfrm>
          <a:prstGeom prst="rect">
            <a:avLst/>
          </a:prstGeom>
          <a:noFill/>
        </p:spPr>
        <p:txBody>
          <a:bodyPr wrap="square" rtlCol="0">
            <a:spAutoFit/>
          </a:bodyPr>
          <a:lstStyle/>
          <a:p>
            <a:pPr marL="285750" indent="-285750">
              <a:buFont typeface="Arial" charset="0"/>
              <a:buChar char="•"/>
            </a:pPr>
            <a:r>
              <a:rPr lang="en-US" sz="1600" i="1" dirty="0" smtClean="0"/>
              <a:t>Ex. The candidate with the most amount of votes can still lose</a:t>
            </a:r>
            <a:endParaRPr lang="en-US" sz="1600" i="1" dirty="0"/>
          </a:p>
        </p:txBody>
      </p:sp>
      <p:sp>
        <p:nvSpPr>
          <p:cNvPr id="5" name="TextBox 4"/>
          <p:cNvSpPr txBox="1"/>
          <p:nvPr/>
        </p:nvSpPr>
        <p:spPr>
          <a:xfrm>
            <a:off x="5870120" y="2964782"/>
            <a:ext cx="5461905" cy="830997"/>
          </a:xfrm>
          <a:prstGeom prst="rect">
            <a:avLst/>
          </a:prstGeom>
          <a:noFill/>
        </p:spPr>
        <p:txBody>
          <a:bodyPr wrap="square" rtlCol="0">
            <a:spAutoFit/>
          </a:bodyPr>
          <a:lstStyle/>
          <a:p>
            <a:pPr marL="285750" indent="-285750">
              <a:buFont typeface="Arial" charset="0"/>
              <a:buChar char="•"/>
            </a:pPr>
            <a:r>
              <a:rPr lang="en-US" sz="1600" i="1" dirty="0" smtClean="0"/>
              <a:t>Ex. Odds of a candidate winning against the incumbent president in a re-election campaign is very slim! But not impossible!</a:t>
            </a:r>
            <a:endParaRPr lang="en-US" sz="1600" i="1" dirty="0"/>
          </a:p>
        </p:txBody>
      </p:sp>
      <p:sp>
        <p:nvSpPr>
          <p:cNvPr id="6" name="Rectangle 5"/>
          <p:cNvSpPr/>
          <p:nvPr/>
        </p:nvSpPr>
        <p:spPr>
          <a:xfrm>
            <a:off x="7693081" y="5849974"/>
            <a:ext cx="3638945" cy="338554"/>
          </a:xfrm>
          <a:prstGeom prst="rect">
            <a:avLst/>
          </a:prstGeom>
        </p:spPr>
        <p:txBody>
          <a:bodyPr wrap="none">
            <a:spAutoFit/>
          </a:bodyPr>
          <a:lstStyle/>
          <a:p>
            <a:r>
              <a:rPr lang="en-US" sz="1600" dirty="0"/>
              <a:t>Kanye West hit me </a:t>
            </a:r>
            <a:r>
              <a:rPr lang="en-US" sz="1600" dirty="0" smtClean="0"/>
              <a:t>up! We ready for 2020</a:t>
            </a:r>
            <a:endParaRPr lang="en-US" sz="1600" dirty="0"/>
          </a:p>
        </p:txBody>
      </p:sp>
    </p:spTree>
    <p:extLst>
      <p:ext uri="{BB962C8B-B14F-4D97-AF65-F5344CB8AC3E}">
        <p14:creationId xmlns:p14="http://schemas.microsoft.com/office/powerpoint/2010/main" val="135037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839" y="811960"/>
            <a:ext cx="7651003" cy="2875888"/>
          </a:xfrm>
        </p:spPr>
        <p:txBody>
          <a:bodyPr>
            <a:noAutofit/>
          </a:bodyPr>
          <a:lstStyle/>
          <a:p>
            <a:pPr algn="ctr"/>
            <a:r>
              <a:rPr lang="en-US" sz="9600" dirty="0" smtClean="0"/>
              <a:t>Goldilocks</a:t>
            </a:r>
            <a:br>
              <a:rPr lang="en-US" sz="9600" dirty="0" smtClean="0"/>
            </a:br>
            <a:r>
              <a:rPr lang="en-US" sz="9600" dirty="0" smtClean="0"/>
              <a:t>Databases</a:t>
            </a:r>
            <a:endParaRPr lang="en-US" sz="9600" dirty="0"/>
          </a:p>
        </p:txBody>
      </p:sp>
      <p:sp>
        <p:nvSpPr>
          <p:cNvPr id="5" name="TextBox 4"/>
          <p:cNvSpPr txBox="1"/>
          <p:nvPr/>
        </p:nvSpPr>
        <p:spPr>
          <a:xfrm>
            <a:off x="1601320" y="3687848"/>
            <a:ext cx="8512040" cy="1477328"/>
          </a:xfrm>
          <a:prstGeom prst="rect">
            <a:avLst/>
          </a:prstGeom>
          <a:noFill/>
        </p:spPr>
        <p:txBody>
          <a:bodyPr wrap="square" rtlCol="0">
            <a:spAutoFit/>
          </a:bodyPr>
          <a:lstStyle/>
          <a:p>
            <a:pPr algn="ctr"/>
            <a:r>
              <a:rPr lang="en-US" dirty="0" smtClean="0"/>
              <a:t>We at </a:t>
            </a:r>
            <a:r>
              <a:rPr lang="en-US" i="1" dirty="0" smtClean="0"/>
              <a:t>Goldilocks Databases Inc., </a:t>
            </a:r>
            <a:r>
              <a:rPr lang="en-US" dirty="0" smtClean="0"/>
              <a:t>will provide you vital information that will help you determine the </a:t>
            </a:r>
            <a:r>
              <a:rPr lang="en-US" b="1" i="1" dirty="0" smtClean="0"/>
              <a:t>“JUST RIGHT” </a:t>
            </a:r>
            <a:r>
              <a:rPr lang="en-US" dirty="0" smtClean="0"/>
              <a:t>temperature for you to dive right into the huge pool of responsibility that is the U.S. presidency, of course, with ease.</a:t>
            </a:r>
          </a:p>
          <a:p>
            <a:pPr algn="ctr"/>
            <a:r>
              <a:rPr lang="en-US" dirty="0" smtClean="0"/>
              <a:t> </a:t>
            </a:r>
          </a:p>
          <a:p>
            <a:pPr algn="ctr"/>
            <a:r>
              <a:rPr lang="en-US" dirty="0" smtClean="0"/>
              <a:t>Zero experience required as proven in November 2016!</a:t>
            </a:r>
            <a:endParaRPr lang="en-US" dirty="0"/>
          </a:p>
        </p:txBody>
      </p:sp>
    </p:spTree>
    <p:extLst>
      <p:ext uri="{BB962C8B-B14F-4D97-AF65-F5344CB8AC3E}">
        <p14:creationId xmlns:p14="http://schemas.microsoft.com/office/powerpoint/2010/main" val="116665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2625" y="3592286"/>
            <a:ext cx="9966750" cy="3077766"/>
          </a:xfrm>
          <a:prstGeom prst="rect">
            <a:avLst/>
          </a:prstGeom>
          <a:noFill/>
        </p:spPr>
        <p:txBody>
          <a:bodyPr wrap="square" rtlCol="0">
            <a:spAutoFit/>
          </a:bodyPr>
          <a:lstStyle/>
          <a:p>
            <a:r>
              <a:rPr lang="en-US" dirty="0" smtClean="0"/>
              <a:t>Don’t believe us? Check out this graph engineered by our data specialists.</a:t>
            </a:r>
          </a:p>
          <a:p>
            <a:r>
              <a:rPr lang="en-US" dirty="0" smtClean="0"/>
              <a:t>Do you see a trend?</a:t>
            </a:r>
          </a:p>
          <a:p>
            <a:r>
              <a:rPr lang="en-US" sz="1400" dirty="0" smtClean="0"/>
              <a:t>  </a:t>
            </a:r>
          </a:p>
          <a:p>
            <a:r>
              <a:rPr lang="en-US" dirty="0" smtClean="0"/>
              <a:t>By studying combinations of historical data spanning 64 years it becomes clear that patterns form. And we already did all the hard work for you! Now it’s as easy as checking grocery items off a grocery list!</a:t>
            </a:r>
          </a:p>
          <a:p>
            <a:pPr marL="285750" indent="-285750">
              <a:buFont typeface="Arial" charset="0"/>
              <a:buChar char="•"/>
            </a:pPr>
            <a:r>
              <a:rPr lang="en-US" dirty="0" smtClean="0"/>
              <a:t>Terrible war across the overseas? </a:t>
            </a:r>
            <a:r>
              <a:rPr lang="en-US" b="1" i="1" dirty="0" smtClean="0"/>
              <a:t>Check</a:t>
            </a:r>
          </a:p>
          <a:p>
            <a:pPr marL="285750" indent="-285750">
              <a:buFont typeface="Arial" charset="0"/>
              <a:buChar char="•"/>
            </a:pPr>
            <a:r>
              <a:rPr lang="en-US" dirty="0" smtClean="0"/>
              <a:t>People struggling to find jobs and support their family under the incumbent party’? </a:t>
            </a:r>
            <a:r>
              <a:rPr lang="en-US" b="1" i="1" dirty="0" smtClean="0"/>
              <a:t>Check</a:t>
            </a:r>
          </a:p>
          <a:p>
            <a:pPr marL="285750" indent="-285750">
              <a:buFont typeface="Arial" charset="0"/>
              <a:buChar char="•"/>
            </a:pPr>
            <a:r>
              <a:rPr lang="en-US" dirty="0"/>
              <a:t>I</a:t>
            </a:r>
            <a:r>
              <a:rPr lang="en-US" dirty="0" smtClean="0"/>
              <a:t>ncumbent president’s opposing party have control over the House of Reps? </a:t>
            </a:r>
            <a:r>
              <a:rPr lang="en-US" b="1" i="1" dirty="0" smtClean="0"/>
              <a:t>Check</a:t>
            </a:r>
          </a:p>
          <a:p>
            <a:pPr marL="285750" indent="-285750">
              <a:buFont typeface="Arial" charset="0"/>
              <a:buChar char="•"/>
            </a:pPr>
            <a:r>
              <a:rPr lang="is-IS" b="1" i="1" dirty="0" smtClean="0"/>
              <a:t>….</a:t>
            </a:r>
            <a:endParaRPr lang="en-US" b="1" i="1" dirty="0" smtClean="0"/>
          </a:p>
          <a:p>
            <a:pPr marL="285750" indent="-285750">
              <a:buFont typeface="Arial" charset="0"/>
              <a:buChar char="•"/>
            </a:pPr>
            <a:endParaRPr lang="en-US" dirty="0" smtClean="0"/>
          </a:p>
          <a:p>
            <a:pPr marL="285750" indent="-285750">
              <a:buFont typeface="Arial" charset="0"/>
              <a:buChar char="•"/>
            </a:pPr>
            <a:endParaRPr lang="en-US" dirty="0" smtClean="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3592286"/>
          </a:xfrm>
        </p:spPr>
      </p:pic>
    </p:spTree>
    <p:extLst>
      <p:ext uri="{BB962C8B-B14F-4D97-AF65-F5344CB8AC3E}">
        <p14:creationId xmlns:p14="http://schemas.microsoft.com/office/powerpoint/2010/main" val="45052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34" y="2220684"/>
            <a:ext cx="5851071" cy="2915927"/>
          </a:xfrm>
        </p:spPr>
        <p:txBody>
          <a:bodyPr>
            <a:normAutofit fontScale="90000"/>
          </a:bodyPr>
          <a:lstStyle/>
          <a:p>
            <a:r>
              <a:rPr lang="en-US" dirty="0" smtClean="0"/>
              <a:t>Join us at </a:t>
            </a:r>
            <a:r>
              <a:rPr lang="en-US" sz="6700" dirty="0" smtClean="0"/>
              <a:t>Goldilocks</a:t>
            </a:r>
            <a:br>
              <a:rPr lang="en-US" sz="6700" dirty="0" smtClean="0"/>
            </a:br>
            <a:r>
              <a:rPr lang="en-US" sz="6700" dirty="0" smtClean="0"/>
              <a:t>Databases</a:t>
            </a:r>
            <a:br>
              <a:rPr lang="en-US" sz="6700" dirty="0" smtClean="0"/>
            </a:br>
            <a:r>
              <a:rPr lang="en-US" dirty="0" smtClean="0"/>
              <a:t>Today</a:t>
            </a:r>
            <a:endParaRPr lang="en-US" dirty="0"/>
          </a:p>
        </p:txBody>
      </p:sp>
      <p:sp>
        <p:nvSpPr>
          <p:cNvPr id="3" name="Content Placeholder 2"/>
          <p:cNvSpPr>
            <a:spLocks noGrp="1"/>
          </p:cNvSpPr>
          <p:nvPr>
            <p:ph idx="1"/>
          </p:nvPr>
        </p:nvSpPr>
        <p:spPr>
          <a:xfrm>
            <a:off x="234042" y="5512170"/>
            <a:ext cx="6738257" cy="522516"/>
          </a:xfrm>
        </p:spPr>
        <p:txBody>
          <a:bodyPr/>
          <a:lstStyle/>
          <a:p>
            <a:pPr marL="0" indent="0">
              <a:buNone/>
            </a:pPr>
            <a:r>
              <a:rPr lang="en-US" dirty="0">
                <a:hlinkClick r:id="rId2"/>
              </a:rPr>
              <a:t>http://ec2-34-193-12-37.compute-1.amazonaws.com:8080</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79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10542"/>
            <a:ext cx="3833906" cy="2801627"/>
          </a:xfrm>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77500" lnSpcReduction="20000"/>
          </a:bodyPr>
          <a:lstStyle/>
          <a:p>
            <a:r>
              <a:rPr lang="en-US" b="1" u="sng" dirty="0" smtClean="0"/>
              <a:t>President</a:t>
            </a:r>
            <a:endParaRPr lang="en-US" u="sng" dirty="0"/>
          </a:p>
          <a:p>
            <a:pPr lvl="0"/>
            <a:r>
              <a:rPr lang="en-US" u="sng" dirty="0">
                <a:hlinkClick r:id="rId2"/>
              </a:rPr>
              <a:t>http://www.presidency.ucsb.edu/data.php</a:t>
            </a:r>
            <a:endParaRPr lang="en-US" dirty="0"/>
          </a:p>
          <a:p>
            <a:r>
              <a:rPr lang="en-US" b="1" u="sng" dirty="0"/>
              <a:t>Candidate</a:t>
            </a:r>
            <a:endParaRPr lang="en-US" u="sng" dirty="0"/>
          </a:p>
          <a:p>
            <a:pPr lvl="0"/>
            <a:r>
              <a:rPr lang="en-US" dirty="0"/>
              <a:t>Electoral &amp; Popular vote: </a:t>
            </a:r>
            <a:r>
              <a:rPr lang="en-US" u="sng" dirty="0">
                <a:hlinkClick r:id="rId3"/>
              </a:rPr>
              <a:t>http://ropercenter.cornell.edu/polls/us-elections/popular-vote/</a:t>
            </a:r>
            <a:endParaRPr lang="en-US" dirty="0"/>
          </a:p>
          <a:p>
            <a:r>
              <a:rPr lang="en-US" b="1" u="sng" dirty="0"/>
              <a:t>Congress</a:t>
            </a:r>
            <a:endParaRPr lang="en-US" u="sng" dirty="0"/>
          </a:p>
          <a:p>
            <a:pPr lvl="0"/>
            <a:r>
              <a:rPr lang="en-US" u="sng" dirty="0">
                <a:hlinkClick r:id="rId4"/>
              </a:rPr>
              <a:t>https://www.brookings.edu/wp-content/uploads/2016/06/Vital-Statistics-Chapter-2-Congressional-Elections.pdf</a:t>
            </a:r>
            <a:endParaRPr lang="en-US" dirty="0"/>
          </a:p>
          <a:p>
            <a:r>
              <a:rPr lang="en-US" b="1" u="sng" dirty="0"/>
              <a:t>State</a:t>
            </a:r>
            <a:endParaRPr lang="en-US" u="sng" dirty="0"/>
          </a:p>
          <a:p>
            <a:pPr lvl="0"/>
            <a:r>
              <a:rPr lang="en-US" u="sng" dirty="0">
                <a:hlinkClick r:id="rId5"/>
              </a:rPr>
              <a:t>https://www.archives.gov/federal-register/electoral-college/votes/1789_1821.html</a:t>
            </a:r>
            <a:endParaRPr lang="en-US" dirty="0"/>
          </a:p>
          <a:p>
            <a:r>
              <a:rPr lang="en-US" b="1" u="sng" dirty="0"/>
              <a:t>Economy</a:t>
            </a:r>
            <a:endParaRPr lang="en-US" u="sng" dirty="0"/>
          </a:p>
          <a:p>
            <a:pPr lvl="0"/>
            <a:r>
              <a:rPr lang="en-US" dirty="0"/>
              <a:t>CPI/Employment &amp; Unemployment: </a:t>
            </a:r>
            <a:r>
              <a:rPr lang="en-US" u="sng" dirty="0">
                <a:hlinkClick r:id="rId6"/>
              </a:rPr>
              <a:t>http://www.bls.gov/data/</a:t>
            </a:r>
            <a:endParaRPr lang="en-US" dirty="0"/>
          </a:p>
          <a:p>
            <a:pPr lvl="0"/>
            <a:r>
              <a:rPr lang="en-US" dirty="0"/>
              <a:t>GDP: </a:t>
            </a:r>
            <a:r>
              <a:rPr lang="en-US" u="sng" dirty="0">
                <a:hlinkClick r:id="rId7"/>
              </a:rPr>
              <a:t>http://www.bea.gov/national/Index.htm</a:t>
            </a:r>
            <a:endParaRPr lang="en-US" dirty="0"/>
          </a:p>
          <a:p>
            <a:r>
              <a:rPr lang="en-US" b="1" u="sng" dirty="0"/>
              <a:t>Demographic</a:t>
            </a:r>
            <a:endParaRPr lang="en-US" u="sng" dirty="0"/>
          </a:p>
          <a:p>
            <a:pPr lvl="0"/>
            <a:r>
              <a:rPr lang="en-US" u="sng" dirty="0">
                <a:hlinkClick r:id="rId8"/>
              </a:rPr>
              <a:t>http://www.gallup.com/poll/139880/election-polls-presidential-vote-groups.aspx</a:t>
            </a:r>
            <a:endParaRPr lang="en-US" dirty="0"/>
          </a:p>
          <a:p>
            <a:r>
              <a:rPr lang="en-US" dirty="0"/>
              <a:t> </a:t>
            </a:r>
          </a:p>
          <a:p>
            <a:endParaRPr lang="en-US" dirty="0"/>
          </a:p>
        </p:txBody>
      </p:sp>
    </p:spTree>
    <p:extLst>
      <p:ext uri="{BB962C8B-B14F-4D97-AF65-F5344CB8AC3E}">
        <p14:creationId xmlns:p14="http://schemas.microsoft.com/office/powerpoint/2010/main" val="205306296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1067</TotalTime>
  <Words>519</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Schoolbook</vt:lpstr>
      <vt:lpstr>Corbel</vt:lpstr>
      <vt:lpstr>Arial</vt:lpstr>
      <vt:lpstr>Headlines</vt:lpstr>
      <vt:lpstr>Can I  “Make America great again” Again?</vt:lpstr>
      <vt:lpstr>Can Anyone “Make America Great Again” Again?</vt:lpstr>
      <vt:lpstr>What Kind of Data is Needed to “Make American Great Again” Again</vt:lpstr>
      <vt:lpstr>Value?</vt:lpstr>
      <vt:lpstr>Goldilocks Databases</vt:lpstr>
      <vt:lpstr>PowerPoint Presentation</vt:lpstr>
      <vt:lpstr>Join us at Goldilocks Databases Today</vt:lpstr>
      <vt:lpstr>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American great again?</dc:title>
  <dc:creator>Microsoft Office User</dc:creator>
  <cp:lastModifiedBy>Microsoft Office User</cp:lastModifiedBy>
  <cp:revision>16</cp:revision>
  <dcterms:created xsi:type="dcterms:W3CDTF">2016-12-06T08:42:10Z</dcterms:created>
  <dcterms:modified xsi:type="dcterms:W3CDTF">2016-12-07T04:28:40Z</dcterms:modified>
</cp:coreProperties>
</file>