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38"/>
  </p:notesMasterIdLst>
  <p:sldIdLst>
    <p:sldId id="256" r:id="rId2"/>
    <p:sldId id="257" r:id="rId3"/>
    <p:sldId id="383" r:id="rId4"/>
    <p:sldId id="258" r:id="rId5"/>
    <p:sldId id="259" r:id="rId6"/>
    <p:sldId id="260" r:id="rId7"/>
    <p:sldId id="261" r:id="rId8"/>
    <p:sldId id="262" r:id="rId9"/>
    <p:sldId id="263" r:id="rId10"/>
    <p:sldId id="292" r:id="rId11"/>
    <p:sldId id="391" r:id="rId12"/>
    <p:sldId id="362" r:id="rId13"/>
    <p:sldId id="363" r:id="rId14"/>
    <p:sldId id="364" r:id="rId15"/>
    <p:sldId id="373" r:id="rId16"/>
    <p:sldId id="374" r:id="rId17"/>
    <p:sldId id="375" r:id="rId18"/>
    <p:sldId id="376" r:id="rId19"/>
    <p:sldId id="377" r:id="rId20"/>
    <p:sldId id="379" r:id="rId21"/>
    <p:sldId id="380" r:id="rId22"/>
    <p:sldId id="381" r:id="rId23"/>
    <p:sldId id="382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80233"/>
  </p:normalViewPr>
  <p:slideViewPr>
    <p:cSldViewPr snapToGrid="0">
      <p:cViewPr varScale="1">
        <p:scale>
          <a:sx n="177" d="100"/>
          <a:sy n="177" d="100"/>
        </p:scale>
        <p:origin x="11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5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0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049154" y="1861028"/>
            <a:ext cx="7045692" cy="916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3375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049154" y="2904034"/>
            <a:ext cx="7045693" cy="46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165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6727372" y="4514850"/>
            <a:ext cx="2416628" cy="62865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602" y="4676186"/>
            <a:ext cx="713480" cy="3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91" y="167228"/>
            <a:ext cx="1610117" cy="54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4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28650" y="857252"/>
            <a:ext cx="78867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33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313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5"/>
          <p:cNvSpPr/>
          <p:nvPr/>
        </p:nvSpPr>
        <p:spPr>
          <a:xfrm>
            <a:off x="6727372" y="4514850"/>
            <a:ext cx="2416628" cy="62865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602" y="4676186"/>
            <a:ext cx="713480" cy="3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91" y="167228"/>
            <a:ext cx="1610117" cy="54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36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29841" y="808266"/>
            <a:ext cx="7886700" cy="50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33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29842" y="1309859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29842" y="1927793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3"/>
          </p:nvPr>
        </p:nvSpPr>
        <p:spPr>
          <a:xfrm>
            <a:off x="4629150" y="1309859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42900" marR="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4"/>
          </p:nvPr>
        </p:nvSpPr>
        <p:spPr>
          <a:xfrm>
            <a:off x="4629150" y="1927793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6"/>
          <p:cNvSpPr/>
          <p:nvPr/>
        </p:nvSpPr>
        <p:spPr>
          <a:xfrm>
            <a:off x="6727372" y="4514850"/>
            <a:ext cx="2416628" cy="62865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602" y="4676186"/>
            <a:ext cx="713480" cy="3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91" y="167228"/>
            <a:ext cx="1610117" cy="54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29841" y="993662"/>
            <a:ext cx="2949178" cy="8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87391" y="99366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29841" y="1796144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/>
          <p:nvPr/>
        </p:nvSpPr>
        <p:spPr>
          <a:xfrm>
            <a:off x="6727372" y="4514850"/>
            <a:ext cx="2416628" cy="62865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602" y="4676186"/>
            <a:ext cx="713480" cy="3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91" y="167228"/>
            <a:ext cx="1610117" cy="54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7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8825593" cy="489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6727372" y="4514850"/>
            <a:ext cx="2416628" cy="62865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602" y="4676186"/>
            <a:ext cx="713480" cy="3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91" y="167228"/>
            <a:ext cx="1610117" cy="544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83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7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417" y="167229"/>
            <a:ext cx="1127009" cy="1694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465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isu.edu/cs-tutors/home/cs-tutor-schedu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8650" y="793585"/>
            <a:ext cx="7886700" cy="64168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Bomb Lab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47548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1026" name="Picture 2" descr="dude that's da bomb - Guy Fieri-That's Money | Meme Generator">
            <a:extLst>
              <a:ext uri="{FF2B5EF4-FFF2-40B4-BE49-F238E27FC236}">
                <a16:creationId xmlns:a16="http://schemas.microsoft.com/office/drawing/2014/main" id="{79B73C39-4A0E-96A4-E253-67E30939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18" y="1435269"/>
            <a:ext cx="5131963" cy="34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9297" indent="-89297" algn="l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2062" y="1467193"/>
            <a:ext cx="4115138" cy="3137467"/>
          </a:xfrm>
          <a:ln/>
        </p:spPr>
        <p:txBody>
          <a:bodyPr/>
          <a:lstStyle/>
          <a:p>
            <a:r>
              <a:rPr lang="en-US" sz="1800" dirty="0"/>
              <a:t>Use stack to support </a:t>
            </a:r>
            <a:r>
              <a:rPr lang="en-US" sz="1800" b="1" dirty="0"/>
              <a:t>procedure call and return</a:t>
            </a:r>
          </a:p>
          <a:p>
            <a:r>
              <a:rPr lang="en-US" sz="1800" b="1" dirty="0">
                <a:solidFill>
                  <a:srgbClr val="980002"/>
                </a:solidFill>
              </a:rPr>
              <a:t>Procedure call: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</a:p>
          <a:p>
            <a:pPr marL="742950" lvl="1" indent="-342900">
              <a:buFont typeface="+mj-lt"/>
              <a:buAutoNum type="arabicPeriod"/>
            </a:pPr>
            <a:r>
              <a:rPr lang="en-US" dirty="0"/>
              <a:t>Push return address on stack</a:t>
            </a:r>
          </a:p>
          <a:p>
            <a:pPr lvl="2"/>
            <a:r>
              <a:rPr lang="en-US" sz="1800" dirty="0"/>
              <a:t>Address of the next instruction right after call</a:t>
            </a:r>
          </a:p>
          <a:p>
            <a:pPr marL="742950" lvl="1" indent="-342900">
              <a:buFont typeface="+mj-lt"/>
              <a:buAutoNum type="arabicPeriod"/>
            </a:pPr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 (update PC)</a:t>
            </a:r>
            <a:endParaRPr lang="en-US" dirty="0"/>
          </a:p>
          <a:p>
            <a:r>
              <a:rPr lang="en-US" sz="1800" b="1" dirty="0">
                <a:solidFill>
                  <a:srgbClr val="980002"/>
                </a:solidFill>
              </a:rPr>
              <a:t>Procedure return:</a:t>
            </a:r>
            <a:r>
              <a:rPr lang="en-US" sz="1800" b="1" dirty="0"/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  <a:p>
            <a:pPr marL="742950" lvl="1" indent="-342900">
              <a:buFont typeface="+mj-lt"/>
              <a:buAutoNum type="arabicPeriod"/>
            </a:pPr>
            <a:r>
              <a:rPr lang="en-US" dirty="0"/>
              <a:t>Pop address of next instruction from stack</a:t>
            </a:r>
          </a:p>
          <a:p>
            <a:pPr marL="742950" lvl="1" indent="-342900">
              <a:buFont typeface="+mj-lt"/>
              <a:buAutoNum type="arabicPeriod"/>
            </a:pPr>
            <a:r>
              <a:rPr lang="en-US" dirty="0"/>
              <a:t>Jump to address (update PC)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FA60EC-EFCB-241F-4BB8-46AE6D46D65B}"/>
              </a:ext>
            </a:extLst>
          </p:cNvPr>
          <p:cNvSpPr>
            <a:spLocks/>
          </p:cNvSpPr>
          <p:nvPr/>
        </p:nvSpPr>
        <p:spPr bwMode="auto">
          <a:xfrm>
            <a:off x="4399200" y="3643783"/>
            <a:ext cx="4547925" cy="13716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28575" tIns="28575" rIns="28575" bIns="28575"/>
          <a:lstStyle/>
          <a:p>
            <a:pPr algn="l"/>
            <a:r>
              <a:rPr lang="ro-RO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3DD4F-493E-8035-8974-CFBA40380AB3}"/>
              </a:ext>
            </a:extLst>
          </p:cNvPr>
          <p:cNvSpPr>
            <a:spLocks/>
          </p:cNvSpPr>
          <p:nvPr/>
        </p:nvSpPr>
        <p:spPr bwMode="auto">
          <a:xfrm>
            <a:off x="4053600" y="1884694"/>
            <a:ext cx="5363325" cy="154305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28575" tIns="28575" rIns="28575" bIns="28575"/>
          <a:lstStyle/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</a:t>
            </a:r>
            <a:r>
              <a:rPr lang="sk-SK" sz="135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Restore</a:t>
            </a:r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%rbx</a:t>
            </a:r>
          </a:p>
          <a:p>
            <a:pPr algn="l"/>
            <a:r>
              <a:rPr lang="sk-SK" sz="135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9FEE7-56FB-D1E2-FFBA-AFEC1907EBFD}"/>
              </a:ext>
            </a:extLst>
          </p:cNvPr>
          <p:cNvSpPr/>
          <p:nvPr/>
        </p:nvSpPr>
        <p:spPr>
          <a:xfrm>
            <a:off x="4296838" y="2526553"/>
            <a:ext cx="4427087" cy="25933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D2E22-45EA-8954-A7D9-66B4D09993A3}"/>
              </a:ext>
            </a:extLst>
          </p:cNvPr>
          <p:cNvSpPr/>
          <p:nvPr/>
        </p:nvSpPr>
        <p:spPr>
          <a:xfrm>
            <a:off x="4546575" y="4276016"/>
            <a:ext cx="4427087" cy="25933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04E373-0004-48FE-1E32-573138F7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84" y="601020"/>
            <a:ext cx="4373833" cy="4107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E382D7-3D62-E0FC-6EDF-5B3CD1287E23}"/>
              </a:ext>
            </a:extLst>
          </p:cNvPr>
          <p:cNvSpPr/>
          <p:nvPr/>
        </p:nvSpPr>
        <p:spPr>
          <a:xfrm>
            <a:off x="2397285" y="3303763"/>
            <a:ext cx="4297418" cy="21190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890BD-9BDB-A6AD-3DDC-9B5284E0B25C}"/>
              </a:ext>
            </a:extLst>
          </p:cNvPr>
          <p:cNvSpPr/>
          <p:nvPr/>
        </p:nvSpPr>
        <p:spPr>
          <a:xfrm>
            <a:off x="3054441" y="3996877"/>
            <a:ext cx="2267900" cy="44198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Program counter (PC)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- stands for "instruction pointer"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0F571-67A3-EE6A-7038-7660340385B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626137" y="3515665"/>
            <a:ext cx="428305" cy="70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3E8F0-332D-5A2F-8093-DE9BE5A7FC31}"/>
              </a:ext>
            </a:extLst>
          </p:cNvPr>
          <p:cNvSpPr/>
          <p:nvPr/>
        </p:nvSpPr>
        <p:spPr>
          <a:xfrm>
            <a:off x="2358456" y="1755307"/>
            <a:ext cx="4427087" cy="25933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615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E44F75-9E06-D6B0-1D8A-B48745503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5" t="30096" r="71391" b="18950"/>
          <a:stretch/>
        </p:blipFill>
        <p:spPr>
          <a:xfrm>
            <a:off x="6512336" y="2643511"/>
            <a:ext cx="1447684" cy="1276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BA95C-75F3-7807-112C-7F30C342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26" y="123974"/>
            <a:ext cx="4845620" cy="514350"/>
          </a:xfrm>
        </p:spPr>
        <p:txBody>
          <a:bodyPr/>
          <a:lstStyle/>
          <a:p>
            <a:r>
              <a:rPr lang="en-US" dirty="0"/>
              <a:t>Return addresses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48BED-6565-2D8A-08A2-C95AD71B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9" y="1623025"/>
            <a:ext cx="2412999" cy="111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DC25D-58D2-A219-3505-8C82106F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" y="2867549"/>
            <a:ext cx="4671761" cy="199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8B301-AC7C-E021-61F2-D912E664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09" y="803684"/>
            <a:ext cx="3172336" cy="725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C1882-F2D2-45E0-693D-8795AB302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6815" r="70038" b="75270"/>
          <a:stretch/>
        </p:blipFill>
        <p:spPr>
          <a:xfrm>
            <a:off x="3753059" y="1801167"/>
            <a:ext cx="1790700" cy="474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784ED-0A43-ABFD-2C6B-1B5AE400F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475" y="651641"/>
            <a:ext cx="641495" cy="1840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DB648-7E77-08EB-6889-886EE53E3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6512970" y="191510"/>
            <a:ext cx="1422978" cy="2439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A0000-0AD0-AF1B-66D8-A8F884CB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43" y="3627664"/>
            <a:ext cx="1171427" cy="418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D4FC6-C702-01EA-6186-B202BB781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6922" y="386539"/>
            <a:ext cx="1282434" cy="2244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FD936F-E4CA-AC18-F360-0E522DC258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6512336" y="3795865"/>
            <a:ext cx="1422978" cy="3757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E9999-4E3B-EE3F-EA03-28F3378C5E2E}"/>
              </a:ext>
            </a:extLst>
          </p:cNvPr>
          <p:cNvSpPr/>
          <p:nvPr/>
        </p:nvSpPr>
        <p:spPr>
          <a:xfrm>
            <a:off x="4257989" y="1801167"/>
            <a:ext cx="1270698" cy="231655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E0A3A2-DA10-4920-42A2-4D8FF6CA844C}"/>
              </a:ext>
            </a:extLst>
          </p:cNvPr>
          <p:cNvSpPr/>
          <p:nvPr/>
        </p:nvSpPr>
        <p:spPr>
          <a:xfrm>
            <a:off x="541268" y="4424314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F8DF5-9877-727E-32B9-E14A53277DCA}"/>
              </a:ext>
            </a:extLst>
          </p:cNvPr>
          <p:cNvSpPr/>
          <p:nvPr/>
        </p:nvSpPr>
        <p:spPr>
          <a:xfrm>
            <a:off x="541267" y="1997309"/>
            <a:ext cx="1508597" cy="17517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003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E44F75-9E06-D6B0-1D8A-B48745503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3" t="30096" r="40697" b="9847"/>
          <a:stretch/>
        </p:blipFill>
        <p:spPr>
          <a:xfrm>
            <a:off x="6521969" y="2643511"/>
            <a:ext cx="1422978" cy="1503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C1882-F2D2-45E0-693D-8795AB302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4" t="6815" r="39057" b="75270"/>
          <a:stretch/>
        </p:blipFill>
        <p:spPr>
          <a:xfrm>
            <a:off x="3753059" y="1801167"/>
            <a:ext cx="1790700" cy="474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9E886A-F872-6B4C-2415-AE53C23AD875}"/>
              </a:ext>
            </a:extLst>
          </p:cNvPr>
          <p:cNvSpPr/>
          <p:nvPr/>
        </p:nvSpPr>
        <p:spPr>
          <a:xfrm>
            <a:off x="4323284" y="1832392"/>
            <a:ext cx="1155180" cy="174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  <a:latin typeface="Courier" pitchFamily="2" charset="0"/>
              </a:rPr>
              <a:t>0x40054d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E9999-4E3B-EE3F-EA03-28F3378C5E2E}"/>
              </a:ext>
            </a:extLst>
          </p:cNvPr>
          <p:cNvSpPr/>
          <p:nvPr/>
        </p:nvSpPr>
        <p:spPr>
          <a:xfrm>
            <a:off x="4257989" y="1811695"/>
            <a:ext cx="1270698" cy="21059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BA95C-75F3-7807-112C-7F30C342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26" y="123974"/>
            <a:ext cx="4845620" cy="514350"/>
          </a:xfrm>
        </p:spPr>
        <p:txBody>
          <a:bodyPr/>
          <a:lstStyle/>
          <a:p>
            <a:r>
              <a:rPr lang="en-US" dirty="0"/>
              <a:t>Return addresses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48BED-6565-2D8A-08A2-C95AD71B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9" y="1623025"/>
            <a:ext cx="2412999" cy="111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DC25D-58D2-A219-3505-8C82106F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" y="2867549"/>
            <a:ext cx="4671761" cy="199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8B301-AC7C-E021-61F2-D912E664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09" y="803684"/>
            <a:ext cx="3172336" cy="725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784ED-0A43-ABFD-2C6B-1B5AE400F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475" y="651641"/>
            <a:ext cx="641495" cy="1840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DB648-7E77-08EB-6889-886EE53E3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6512970" y="191510"/>
            <a:ext cx="1422978" cy="2439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A0000-0AD0-AF1B-66D8-A8F884CB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43" y="3860128"/>
            <a:ext cx="1171427" cy="418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D4FC6-C702-01EA-6186-B202BB781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6922" y="386539"/>
            <a:ext cx="1282434" cy="2244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FD936F-E4CA-AC18-F360-0E522DC258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6512336" y="4027091"/>
            <a:ext cx="1422978" cy="3757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0E0A3A2-DA10-4920-42A2-4D8FF6CA844C}"/>
              </a:ext>
            </a:extLst>
          </p:cNvPr>
          <p:cNvSpPr/>
          <p:nvPr/>
        </p:nvSpPr>
        <p:spPr>
          <a:xfrm>
            <a:off x="541268" y="3249455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58D67-45AA-82C4-FFA1-459D9E29B8BA}"/>
              </a:ext>
            </a:extLst>
          </p:cNvPr>
          <p:cNvSpPr/>
          <p:nvPr/>
        </p:nvSpPr>
        <p:spPr>
          <a:xfrm>
            <a:off x="561550" y="991306"/>
            <a:ext cx="1508597" cy="17517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2037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92 L 0.00052 0.13426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1134 L -0.00052 0.03125 " pathEditMode="relative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E44F75-9E06-D6B0-1D8A-B48745503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5" t="30096" r="71391" b="18950"/>
          <a:stretch/>
        </p:blipFill>
        <p:spPr>
          <a:xfrm>
            <a:off x="6512336" y="2643511"/>
            <a:ext cx="1447684" cy="1276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BA95C-75F3-7807-112C-7F30C342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26" y="123974"/>
            <a:ext cx="4845620" cy="514350"/>
          </a:xfrm>
        </p:spPr>
        <p:txBody>
          <a:bodyPr/>
          <a:lstStyle/>
          <a:p>
            <a:r>
              <a:rPr lang="en-US" dirty="0"/>
              <a:t>Return addresses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48BED-6565-2D8A-08A2-C95AD71B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9" y="1623025"/>
            <a:ext cx="2412999" cy="1113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DC25D-58D2-A219-3505-8C82106F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9" y="2867549"/>
            <a:ext cx="4671761" cy="199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8B301-AC7C-E021-61F2-D912E6641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09" y="803684"/>
            <a:ext cx="3172336" cy="725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C1882-F2D2-45E0-693D-8795AB302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08" t="6815" r="573" b="75270"/>
          <a:stretch/>
        </p:blipFill>
        <p:spPr>
          <a:xfrm>
            <a:off x="3753059" y="1801167"/>
            <a:ext cx="1790700" cy="474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784ED-0A43-ABFD-2C6B-1B5AE400F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475" y="651641"/>
            <a:ext cx="641495" cy="1840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DB648-7E77-08EB-6889-886EE53E37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6512970" y="191510"/>
            <a:ext cx="1422978" cy="2439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A0000-0AD0-AF1B-66D8-A8F884CB2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43" y="3627664"/>
            <a:ext cx="1171427" cy="418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D4FC6-C702-01EA-6186-B202BB781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6922" y="386539"/>
            <a:ext cx="1282434" cy="2244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FD936F-E4CA-AC18-F360-0E522DC258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6512336" y="3814993"/>
            <a:ext cx="1422978" cy="3757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57E9999-4E3B-EE3F-EA03-28F3378C5E2E}"/>
              </a:ext>
            </a:extLst>
          </p:cNvPr>
          <p:cNvSpPr/>
          <p:nvPr/>
        </p:nvSpPr>
        <p:spPr>
          <a:xfrm>
            <a:off x="4257989" y="1801167"/>
            <a:ext cx="1270698" cy="231655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E0A3A2-DA10-4920-42A2-4D8FF6CA844C}"/>
              </a:ext>
            </a:extLst>
          </p:cNvPr>
          <p:cNvSpPr/>
          <p:nvPr/>
        </p:nvSpPr>
        <p:spPr>
          <a:xfrm>
            <a:off x="541268" y="4601919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FC896-B640-EC86-B069-8C8145936F0A}"/>
              </a:ext>
            </a:extLst>
          </p:cNvPr>
          <p:cNvSpPr/>
          <p:nvPr/>
        </p:nvSpPr>
        <p:spPr>
          <a:xfrm>
            <a:off x="541267" y="2165407"/>
            <a:ext cx="2066281" cy="207287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485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3627664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3795865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4498106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59DB55A-177A-04A0-BD22-433318DB87F1}"/>
              </a:ext>
            </a:extLst>
          </p:cNvPr>
          <p:cNvSpPr/>
          <p:nvPr/>
        </p:nvSpPr>
        <p:spPr>
          <a:xfrm>
            <a:off x="4786792" y="4498106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2A812-CC99-10F4-6D0B-8839F173C1BA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F0CF1-DCFF-C553-9D66-30457D51EA7E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842D2A-47B2-25D0-4F1E-5A6E988C9C5A}"/>
              </a:ext>
            </a:extLst>
          </p:cNvPr>
          <p:cNvSpPr/>
          <p:nvPr/>
        </p:nvSpPr>
        <p:spPr>
          <a:xfrm>
            <a:off x="4786792" y="3788256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213DF-A3CC-4F96-5CC9-92A8B943D934}"/>
              </a:ext>
            </a:extLst>
          </p:cNvPr>
          <p:cNvSpPr/>
          <p:nvPr/>
        </p:nvSpPr>
        <p:spPr>
          <a:xfrm>
            <a:off x="4786792" y="3615900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84E50C-A599-205A-301E-672FDB736FB0}"/>
              </a:ext>
            </a:extLst>
          </p:cNvPr>
          <p:cNvSpPr/>
          <p:nvPr/>
        </p:nvSpPr>
        <p:spPr>
          <a:xfrm>
            <a:off x="4786792" y="3440560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00F54-404D-2FF1-D563-4C98B1A7BA5F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6B412-E378-5CC1-FE50-EB0F966F7511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E0DC2-02A2-3254-C0F5-0B167734D606}"/>
              </a:ext>
            </a:extLst>
          </p:cNvPr>
          <p:cNvSpPr/>
          <p:nvPr/>
        </p:nvSpPr>
        <p:spPr>
          <a:xfrm>
            <a:off x="4784495" y="2095897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C734E5-76EB-831C-67E4-B6B6D3E763AB}"/>
              </a:ext>
            </a:extLst>
          </p:cNvPr>
          <p:cNvSpPr/>
          <p:nvPr/>
        </p:nvSpPr>
        <p:spPr>
          <a:xfrm>
            <a:off x="201470" y="1520003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28A39C-009B-2F15-DB06-C1C38239102D}"/>
              </a:ext>
            </a:extLst>
          </p:cNvPr>
          <p:cNvSpPr/>
          <p:nvPr/>
        </p:nvSpPr>
        <p:spPr>
          <a:xfrm>
            <a:off x="201470" y="2809554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39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3869091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037291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3405348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2FDFE-AF59-7956-26C7-380273A61DE1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76D37-8B1D-DD0F-A818-461C8533C2E2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842F3-5E29-9B05-7046-F5955D1A44EB}"/>
              </a:ext>
            </a:extLst>
          </p:cNvPr>
          <p:cNvSpPr/>
          <p:nvPr/>
        </p:nvSpPr>
        <p:spPr>
          <a:xfrm>
            <a:off x="4786792" y="3788256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D6C04A-41FA-8D12-0BF6-8460A1F443D5}"/>
              </a:ext>
            </a:extLst>
          </p:cNvPr>
          <p:cNvSpPr/>
          <p:nvPr/>
        </p:nvSpPr>
        <p:spPr>
          <a:xfrm>
            <a:off x="4786792" y="3615900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5F34B-189D-022F-1E78-B56BFF74410A}"/>
              </a:ext>
            </a:extLst>
          </p:cNvPr>
          <p:cNvSpPr/>
          <p:nvPr/>
        </p:nvSpPr>
        <p:spPr>
          <a:xfrm>
            <a:off x="4786792" y="3440560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42DA17-AB12-3AB2-43B3-AE8646EEEC9C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5B54F-4203-CBA6-1F56-D0A6C708445D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DD626-BA1A-36BC-E855-7055B1189488}"/>
              </a:ext>
            </a:extLst>
          </p:cNvPr>
          <p:cNvSpPr/>
          <p:nvPr/>
        </p:nvSpPr>
        <p:spPr>
          <a:xfrm>
            <a:off x="4784495" y="2095897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81A997-B63D-780B-7B99-CB83C9BEB999}"/>
              </a:ext>
            </a:extLst>
          </p:cNvPr>
          <p:cNvSpPr/>
          <p:nvPr/>
        </p:nvSpPr>
        <p:spPr>
          <a:xfrm>
            <a:off x="201470" y="1520003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C6A197-8B28-74D7-FF56-822C31679742}"/>
              </a:ext>
            </a:extLst>
          </p:cNvPr>
          <p:cNvSpPr/>
          <p:nvPr/>
        </p:nvSpPr>
        <p:spPr>
          <a:xfrm>
            <a:off x="201470" y="2809554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82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945" y="3869091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037291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3593755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0x40054C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750AE-43E3-BEF1-A4A1-BE148D9E3CC6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6870C-AD65-3442-3D1E-1DFA0F8BD38D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87E3B-4350-3312-55DE-68FD7C1825B6}"/>
              </a:ext>
            </a:extLst>
          </p:cNvPr>
          <p:cNvSpPr/>
          <p:nvPr/>
        </p:nvSpPr>
        <p:spPr>
          <a:xfrm>
            <a:off x="4786792" y="3788256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A9574-93E4-8A64-A99A-E8AF3555F080}"/>
              </a:ext>
            </a:extLst>
          </p:cNvPr>
          <p:cNvSpPr/>
          <p:nvPr/>
        </p:nvSpPr>
        <p:spPr>
          <a:xfrm>
            <a:off x="4786792" y="3615900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32D59-DFA0-DB2B-A14C-37CE0FEB65C5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99F2E-12B9-F439-D9C4-407E8FEB4909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9147B0-1715-3A47-9600-C9B2F2A18402}"/>
              </a:ext>
            </a:extLst>
          </p:cNvPr>
          <p:cNvSpPr/>
          <p:nvPr/>
        </p:nvSpPr>
        <p:spPr>
          <a:xfrm>
            <a:off x="4784495" y="2095897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D7262-2256-1BF7-99F4-CC1F712DA0E4}"/>
              </a:ext>
            </a:extLst>
          </p:cNvPr>
          <p:cNvSpPr/>
          <p:nvPr/>
        </p:nvSpPr>
        <p:spPr>
          <a:xfrm>
            <a:off x="201470" y="1520003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74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0945" y="3869091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037291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3781021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BEBF0-2F7F-B1E0-400C-80F739663452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16890-87E5-C99B-DD5D-4A258AC8D736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BF4E1-DABF-88A6-3746-3A5346A00A30}"/>
              </a:ext>
            </a:extLst>
          </p:cNvPr>
          <p:cNvSpPr/>
          <p:nvPr/>
        </p:nvSpPr>
        <p:spPr>
          <a:xfrm>
            <a:off x="4786792" y="3788256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799EF-733C-39BE-9798-F4B7D688F6FA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953719-E40B-6640-5E58-7D1EDACF1B2F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7C8FA-A76A-4F2A-BAF2-534BEAD845A1}"/>
              </a:ext>
            </a:extLst>
          </p:cNvPr>
          <p:cNvSpPr/>
          <p:nvPr/>
        </p:nvSpPr>
        <p:spPr>
          <a:xfrm>
            <a:off x="4784495" y="2095897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FE373-584C-6B20-6FDC-A78B0F30D801}"/>
              </a:ext>
            </a:extLst>
          </p:cNvPr>
          <p:cNvSpPr/>
          <p:nvPr/>
        </p:nvSpPr>
        <p:spPr>
          <a:xfrm>
            <a:off x="201470" y="1520003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1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4097863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266064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2079949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2934-09A4-F3C7-5A1B-38A5DE6D8658}"/>
              </a:ext>
            </a:extLst>
          </p:cNvPr>
          <p:cNvSpPr txBox="1"/>
          <p:nvPr/>
        </p:nvSpPr>
        <p:spPr>
          <a:xfrm>
            <a:off x="7091738" y="4056633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0x400555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45E743-A818-73B0-EED1-A0746176D3E7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D6C29-5DF2-5792-49CA-ADE0EC3EF7AE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9AA171-BDCE-B692-B6CD-C502D8228043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A0FBCA-0302-4BA3-CF07-D01767EC4877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901B8-5DC3-9CF2-9244-3E7979D5D68E}"/>
              </a:ext>
            </a:extLst>
          </p:cNvPr>
          <p:cNvSpPr/>
          <p:nvPr/>
        </p:nvSpPr>
        <p:spPr>
          <a:xfrm>
            <a:off x="4784495" y="2095897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C79EC8-1D10-696D-5359-FCCFEF446B9F}"/>
              </a:ext>
            </a:extLst>
          </p:cNvPr>
          <p:cNvSpPr/>
          <p:nvPr/>
        </p:nvSpPr>
        <p:spPr>
          <a:xfrm>
            <a:off x="201470" y="1520003"/>
            <a:ext cx="2529455" cy="36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14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4097863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266064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2290964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0x400543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2934-09A4-F3C7-5A1B-38A5DE6D8658}"/>
              </a:ext>
            </a:extLst>
          </p:cNvPr>
          <p:cNvSpPr txBox="1"/>
          <p:nvPr/>
        </p:nvSpPr>
        <p:spPr>
          <a:xfrm>
            <a:off x="7091738" y="4056633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0x400555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7C06B-940F-9924-0E54-003B3CEA29A4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F84BD-2142-CA90-206F-B1CF42E921DC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9F446-7FDF-3340-8220-EED2E0425B91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2AF6E-ED88-DA50-97A9-CC7B8A5BA43E}"/>
              </a:ext>
            </a:extLst>
          </p:cNvPr>
          <p:cNvSpPr/>
          <p:nvPr/>
        </p:nvSpPr>
        <p:spPr>
          <a:xfrm>
            <a:off x="4784495" y="2283894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3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4097863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266064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2492297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0x400547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2934-09A4-F3C7-5A1B-38A5DE6D8658}"/>
              </a:ext>
            </a:extLst>
          </p:cNvPr>
          <p:cNvSpPr txBox="1"/>
          <p:nvPr/>
        </p:nvSpPr>
        <p:spPr>
          <a:xfrm>
            <a:off x="7091738" y="4056633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0x400555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22649-C2C8-AB19-E51C-C73C0C6C7E82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16E2A-ACEF-20DF-F802-1F82DA746212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09A76-AA04-A2CF-1EA6-526D2D092B06}"/>
              </a:ext>
            </a:extLst>
          </p:cNvPr>
          <p:cNvSpPr/>
          <p:nvPr/>
        </p:nvSpPr>
        <p:spPr>
          <a:xfrm>
            <a:off x="4790418" y="2476371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25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3864024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4032224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3959364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 pitchFamily="2" charset="0"/>
                        </a:rPr>
                        <a:t>0x400565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B31E18-F875-3611-13E9-14ECF38EE30E}"/>
              </a:ext>
            </a:extLst>
          </p:cNvPr>
          <p:cNvSpPr txBox="1"/>
          <p:nvPr/>
        </p:nvSpPr>
        <p:spPr>
          <a:xfrm>
            <a:off x="7091738" y="3825800"/>
            <a:ext cx="142297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0x400565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1101A-8749-942A-95DF-E0124973A23E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0CC29-5A6C-E145-2126-A1CB7D507EA4}"/>
              </a:ext>
            </a:extLst>
          </p:cNvPr>
          <p:cNvSpPr/>
          <p:nvPr/>
        </p:nvSpPr>
        <p:spPr>
          <a:xfrm>
            <a:off x="4786792" y="395613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66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BD2DE-FF3F-F929-88F1-1BF4C5B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8" y="1520003"/>
            <a:ext cx="6273798" cy="341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4AF80D-5FD6-B575-3AC9-B14E172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0" y="857252"/>
            <a:ext cx="2709915" cy="514350"/>
          </a:xfrm>
        </p:spPr>
        <p:txBody>
          <a:bodyPr/>
          <a:lstStyle/>
          <a:p>
            <a:pPr algn="l"/>
            <a:r>
              <a:rPr lang="en-US" dirty="0"/>
              <a:t>TAPPS </a:t>
            </a:r>
            <a:r>
              <a:rPr lang="en-US" sz="1800" dirty="0"/>
              <a:t>(3.32)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F782-CA22-B6B8-7502-99FE50925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5" t="30096" r="71391" b="18950"/>
          <a:stretch/>
        </p:blipFill>
        <p:spPr>
          <a:xfrm>
            <a:off x="7091738" y="2643511"/>
            <a:ext cx="1447684" cy="1276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6CD68-A68B-5F34-8B61-0AE975C80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77" y="986849"/>
            <a:ext cx="641495" cy="184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A4F6C-6771-1FD7-26B8-9F3DCF3AD3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r="34766" b="66996"/>
          <a:stretch/>
        </p:blipFill>
        <p:spPr>
          <a:xfrm>
            <a:off x="7092372" y="191510"/>
            <a:ext cx="1422978" cy="24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DEC0EB-3E69-1B1D-AE12-EFA2C336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45" y="3635293"/>
            <a:ext cx="1171427" cy="418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EB953-6E5E-A831-3C4A-CD72C800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716" y="386539"/>
            <a:ext cx="1282434" cy="2244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16989-FD45-EBE9-65CF-B6D53A28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047" t="94916" r="34766"/>
          <a:stretch/>
        </p:blipFill>
        <p:spPr>
          <a:xfrm>
            <a:off x="7091738" y="3803493"/>
            <a:ext cx="1422978" cy="375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58CC4D-6CFF-A2CE-032E-DB9FCC895866}"/>
              </a:ext>
            </a:extLst>
          </p:cNvPr>
          <p:cNvSpPr/>
          <p:nvPr/>
        </p:nvSpPr>
        <p:spPr>
          <a:xfrm>
            <a:off x="315223" y="4675309"/>
            <a:ext cx="506273" cy="1385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2A4710E-E840-4B48-0567-CA0088F78065}"/>
              </a:ext>
            </a:extLst>
          </p:cNvPr>
          <p:cNvGraphicFramePr>
            <a:graphicFrameLocks noGrp="1"/>
          </p:cNvGraphicFramePr>
          <p:nvPr/>
        </p:nvGraphicFramePr>
        <p:xfrm>
          <a:off x="3045525" y="13394"/>
          <a:ext cx="3242490" cy="197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784">
                  <a:extLst>
                    <a:ext uri="{9D8B030D-6E8A-4147-A177-3AD203B41FA5}">
                      <a16:colId xmlns:a16="http://schemas.microsoft.com/office/drawing/2014/main" val="478381696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4178216402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" pitchFamily="2" charset="0"/>
                        </a:rPr>
                        <a:t>Registers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55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%rip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0x400565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1451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rdi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0089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rsi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49096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rax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99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74564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0x7fffffffe820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687243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*%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rsp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Courier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42154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999968-93A5-8FF2-0686-37AFA11CBCBB}"/>
              </a:ext>
            </a:extLst>
          </p:cNvPr>
          <p:cNvSpPr/>
          <p:nvPr/>
        </p:nvSpPr>
        <p:spPr>
          <a:xfrm>
            <a:off x="4786792" y="4647465"/>
            <a:ext cx="1264204" cy="13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333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188817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Comparison,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 dirty="0"/>
              <a:t>;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Pay attention to </a:t>
            </a:r>
            <a:r>
              <a:rPr lang="en" b="1" dirty="0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4" y="3390650"/>
            <a:ext cx="3233475" cy="923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If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 dirty="0"/>
              <a:t>, then jump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Shape 172"/>
          <p:cNvGraphicFramePr/>
          <p:nvPr>
            <p:extLst>
              <p:ext uri="{D42A27DB-BD31-4B8C-83A1-F6EECF244321}">
                <p14:modId xmlns:p14="http://schemas.microsoft.com/office/powerpoint/2010/main" val="3688248714"/>
              </p:ext>
            </p:extLst>
          </p:nvPr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Instruction</a:t>
                      </a: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Instruction</a:t>
                      </a: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(unsigned &gt;)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jz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</a:t>
                      </a: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jnz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(unsigned &lt;)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377353" y="341752"/>
            <a:ext cx="7886700" cy="51435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Jumps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015275" y="200602"/>
            <a:ext cx="7886700" cy="51435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251142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jge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deadbeef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15213b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jnz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467193"/>
            <a:ext cx="3748200" cy="3093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100" dirty="0"/>
              <a:t>If </a:t>
            </a:r>
            <a:r>
              <a:rPr lang="en" sz="2100" u="sng" dirty="0"/>
              <a:t>            </a:t>
            </a:r>
            <a:r>
              <a:rPr lang="en" sz="2100" dirty="0"/>
              <a:t>, jump to </a:t>
            </a:r>
            <a:r>
              <a:rPr lang="en" sz="2100" dirty="0" err="1"/>
              <a:t>addr</a:t>
            </a:r>
            <a:r>
              <a:rPr lang="en" sz="2100" dirty="0"/>
              <a:t>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r>
              <a:rPr lang="en" sz="2100" dirty="0"/>
              <a:t>If </a:t>
            </a:r>
            <a:r>
              <a:rPr lang="en" sz="2100" u="sng" dirty="0"/>
              <a:t>            </a:t>
            </a:r>
            <a:r>
              <a:rPr lang="en" sz="2100" dirty="0"/>
              <a:t>, jump to </a:t>
            </a:r>
            <a:r>
              <a:rPr lang="en" sz="2100" dirty="0" err="1"/>
              <a:t>addr</a:t>
            </a:r>
            <a:r>
              <a:rPr lang="en" sz="2100" dirty="0"/>
              <a:t>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100" dirty="0">
                <a:solidFill>
                  <a:schemeClr val="dk1"/>
                </a:solidFill>
              </a:rPr>
              <a:t>If </a:t>
            </a:r>
            <a:r>
              <a:rPr lang="en" sz="2100" u="sng" dirty="0">
                <a:solidFill>
                  <a:schemeClr val="dk1"/>
                </a:solidFill>
              </a:rPr>
              <a:t>            </a:t>
            </a:r>
            <a:r>
              <a:rPr lang="en" sz="2100" dirty="0">
                <a:solidFill>
                  <a:schemeClr val="dk1"/>
                </a:solidFill>
              </a:rPr>
              <a:t>, jump to </a:t>
            </a:r>
            <a:r>
              <a:rPr lang="en" sz="2100" u="sng" dirty="0">
                <a:solidFill>
                  <a:schemeClr val="dk1"/>
                </a:solidFill>
              </a:rPr>
              <a:t>          </a:t>
            </a:r>
            <a:r>
              <a:rPr lang="en" sz="2100" dirty="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jge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deadbeef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15213b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jnz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(%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467193"/>
            <a:ext cx="3748200" cy="830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/>
              <a:t>If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100" dirty="0"/>
              <a:t>, jump to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  <p:sp>
        <p:nvSpPr>
          <p:cNvPr id="4" name="Shape 177">
            <a:extLst>
              <a:ext uri="{FF2B5EF4-FFF2-40B4-BE49-F238E27FC236}">
                <a16:creationId xmlns:a16="http://schemas.microsoft.com/office/drawing/2014/main" id="{ED381274-44B9-F52F-4AAA-850F6A2681CA}"/>
              </a:ext>
            </a:extLst>
          </p:cNvPr>
          <p:cNvSpPr txBox="1">
            <a:spLocks/>
          </p:cNvSpPr>
          <p:nvPr/>
        </p:nvSpPr>
        <p:spPr>
          <a:xfrm>
            <a:off x="1015275" y="200602"/>
            <a:ext cx="78867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33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x64 Assembly: A Quick Drill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24467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lvl="0" rtl="0">
              <a:spcBef>
                <a:spcPts val="0"/>
              </a:spcBef>
              <a:buNone/>
            </a:pPr>
            <a:r>
              <a:rPr lang="en" sz="2100" dirty="0"/>
              <a:t>If the unsigned value of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2100" dirty="0" err="1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 sz="2100" dirty="0"/>
              <a:t> is at or above the unsigned value of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2100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sz="2100" dirty="0"/>
              <a:t>, jump to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100" dirty="0"/>
              <a:t>.</a:t>
            </a:r>
          </a:p>
        </p:txBody>
      </p:sp>
      <p:sp>
        <p:nvSpPr>
          <p:cNvPr id="2" name="Shape 177">
            <a:extLst>
              <a:ext uri="{FF2B5EF4-FFF2-40B4-BE49-F238E27FC236}">
                <a16:creationId xmlns:a16="http://schemas.microsoft.com/office/drawing/2014/main" id="{71FC45EB-8969-431E-FA5D-68F60C0E7A8B}"/>
              </a:ext>
            </a:extLst>
          </p:cNvPr>
          <p:cNvSpPr txBox="1">
            <a:spLocks/>
          </p:cNvSpPr>
          <p:nvPr/>
        </p:nvSpPr>
        <p:spPr>
          <a:xfrm>
            <a:off x="1015275" y="200602"/>
            <a:ext cx="78867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33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x64 Assembly: A Quick Drill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416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rtl="0">
              <a:spcBef>
                <a:spcPts val="0"/>
              </a:spcBef>
              <a:buNone/>
            </a:pPr>
            <a:endParaRPr sz="2100" dirty="0"/>
          </a:p>
          <a:p>
            <a:pPr lvl="0" rtl="0">
              <a:spcBef>
                <a:spcPts val="0"/>
              </a:spcBef>
              <a:buNone/>
            </a:pPr>
            <a:endParaRPr sz="2100" dirty="0"/>
          </a:p>
          <a:p>
            <a:pPr lvl="0" rtl="0">
              <a:spcBef>
                <a:spcPts val="0"/>
              </a:spcBef>
              <a:buNone/>
            </a:pPr>
            <a:endParaRPr sz="2100" dirty="0"/>
          </a:p>
          <a:p>
            <a:pPr lvl="0" rtl="0">
              <a:spcBef>
                <a:spcPts val="0"/>
              </a:spcBef>
              <a:buNone/>
            </a:pPr>
            <a:r>
              <a:rPr lang="en" sz="2100" dirty="0"/>
              <a:t>If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100" dirty="0"/>
              <a:t> is not zero, jump to the address stored in </a:t>
            </a:r>
            <a:r>
              <a:rPr lang="en" sz="2100" dirty="0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2100" dirty="0" err="1"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sz="2100" dirty="0"/>
              <a:t>.</a:t>
            </a:r>
          </a:p>
        </p:txBody>
      </p:sp>
      <p:sp>
        <p:nvSpPr>
          <p:cNvPr id="4" name="Shape 177">
            <a:extLst>
              <a:ext uri="{FF2B5EF4-FFF2-40B4-BE49-F238E27FC236}">
                <a16:creationId xmlns:a16="http://schemas.microsoft.com/office/drawing/2014/main" id="{0C29FEC5-9923-4D6A-7617-57CAD95AC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5275" y="200602"/>
            <a:ext cx="7886700" cy="51435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A Quick Drill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CE23-E3F7-F45F-272C-E394C8AC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Elephant in the Room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D7EE-D24B-58B4-716E-B1187B59B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URFACING THE ELEPHANT IN THE ROOM - Lauron Buys Coaching">
            <a:extLst>
              <a:ext uri="{FF2B5EF4-FFF2-40B4-BE49-F238E27FC236}">
                <a16:creationId xmlns:a16="http://schemas.microsoft.com/office/drawing/2014/main" id="{9F94513D-B9F7-BAB4-3525-B302F4A3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7193"/>
            <a:ext cx="9144000" cy="34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7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259452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 dirty="0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 dirty="0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 dirty="0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 dirty="0"/>
              <a:t> will open up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D</a:t>
            </a:r>
            <a:r>
              <a:rPr lang="en" dirty="0"/>
              <a:t>e</a:t>
            </a:r>
            <a:r>
              <a:rPr lang="en" b="1" dirty="0"/>
              <a:t>b</a:t>
            </a:r>
            <a:r>
              <a:rPr lang="en" dirty="0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Things to 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sz="1800" dirty="0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sz="1800" dirty="0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sz="1800" dirty="0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sz="1800" dirty="0"/>
              <a:t>instruction stream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Reset breakpoints when restarting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 dirty="0"/>
              <a:t>Run program with args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 dirty="0"/>
              <a:t>, but </a:t>
            </a:r>
            <a:r>
              <a:rPr lang="en" b="1" dirty="0"/>
              <a:t>not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 dirty="0"/>
              <a:t>Steps / does not step through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359582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800" dirty="0"/>
              <a:t>(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 sz="1800" dirty="0"/>
              <a:t> or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 sz="1800" dirty="0"/>
              <a:t>)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" sz="1800" dirty="0"/>
              <a:t> - Yes, use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or decimal contents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 dirty="0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Check out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 dirty="0"/>
              <a:t> for formatting string details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22205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/>
              <a:t>Please read the writeup. </a:t>
            </a:r>
            <a:r>
              <a:rPr lang="en" b="1" i="1" dirty="0"/>
              <a:t>Please read the writeup</a:t>
            </a:r>
            <a:r>
              <a:rPr lang="en" b="1" dirty="0"/>
              <a:t>. </a:t>
            </a:r>
            <a:r>
              <a:rPr lang="en" b="1" i="1" u="sng" dirty="0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CS:APP Chapter 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View lecture notes and homework assignments from Ch3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TA office hours: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sites.google.com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isu.edu</a:t>
            </a:r>
            <a:r>
              <a:rPr lang="en-US" dirty="0">
                <a:hlinkClick r:id="rId4"/>
              </a:rPr>
              <a:t>/cs-tutors/home/cs-tutor-schedule</a:t>
            </a:r>
            <a:endParaRPr lang="en" dirty="0"/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28650" y="793585"/>
            <a:ext cx="7886700" cy="64168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You got this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16804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You should know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cd, ls,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/>
              <a:t>and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1800" dirty="0"/>
              <a:t> by now. Use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 sz="1800" dirty="0"/>
              <a:t> for help.</a:t>
            </a:r>
          </a:p>
          <a:p>
            <a:pPr>
              <a:spcBef>
                <a:spcPts val="0"/>
              </a:spcBef>
            </a:pPr>
            <a:r>
              <a:rPr lang="en" sz="1800" dirty="0"/>
              <a:t>This lab also requires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/>
              <a:t>and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tar</a:t>
            </a:r>
          </a:p>
          <a:p>
            <a:pPr>
              <a:spcBef>
                <a:spcPts val="0"/>
              </a:spcBef>
            </a:pPr>
            <a:r>
              <a:rPr lang="en" sz="1800" dirty="0"/>
              <a:t>Use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 sz="1800" dirty="0"/>
              <a:t> for help.</a:t>
            </a:r>
          </a:p>
          <a:p>
            <a:pPr>
              <a:spcBef>
                <a:spcPts val="0"/>
              </a:spcBef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" sz="1800" dirty="0"/>
              <a:t> exits your current program.</a:t>
            </a:r>
          </a:p>
          <a:p>
            <a:pPr>
              <a:spcBef>
                <a:spcPts val="0"/>
              </a:spcBef>
            </a:pPr>
            <a:endParaRPr sz="1800" dirty="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00" y="3047264"/>
            <a:ext cx="6173932" cy="198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Bomb Lab Demo...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DB093-997F-E064-2EB6-9735394EF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251142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/>
              <a:t>Please read the writeup. </a:t>
            </a:r>
            <a:r>
              <a:rPr lang="en" b="1" i="1" dirty="0"/>
              <a:t>Please read the writeup</a:t>
            </a:r>
            <a:r>
              <a:rPr lang="en" b="1" dirty="0"/>
              <a:t>. </a:t>
            </a:r>
            <a:r>
              <a:rPr lang="en" b="1" i="1" u="sng" dirty="0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Your bomb is </a:t>
            </a:r>
            <a:r>
              <a:rPr lang="en" b="1" dirty="0"/>
              <a:t>unique</a:t>
            </a:r>
            <a:r>
              <a:rPr lang="en" dirty="0"/>
              <a:t> to you. Dr. Evil has created one </a:t>
            </a:r>
            <a:r>
              <a:rPr lang="en" strike="sngStrike" dirty="0"/>
              <a:t>million</a:t>
            </a:r>
            <a:r>
              <a:rPr lang="en" dirty="0"/>
              <a:t> billion bombs, and can distribute as many new ones as he pleases.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Bombs have six phases which get progressively </a:t>
            </a:r>
            <a:r>
              <a:rPr lang="en" strike="sngStrike" dirty="0"/>
              <a:t>harder</a:t>
            </a:r>
            <a:r>
              <a:rPr lang="en" dirty="0"/>
              <a:t> more fun to use.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Bombs can only run on your AWS servers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Exploding Your Bomb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34315" y="1467193"/>
            <a:ext cx="8675370" cy="16804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sz="1800" dirty="0"/>
              <a:t>Blowing up your bomb notifies the </a:t>
            </a:r>
            <a:r>
              <a:rPr lang="en" sz="1800" dirty="0" err="1"/>
              <a:t>autograder</a:t>
            </a:r>
            <a:r>
              <a:rPr lang="en" sz="1800" dirty="0"/>
              <a:t>. 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Dr. Evil takes </a:t>
            </a:r>
            <a:r>
              <a:rPr lang="en" b="1" dirty="0"/>
              <a:t>0.25</a:t>
            </a:r>
            <a:r>
              <a:rPr lang="en" dirty="0"/>
              <a:t> of your points each time (every 4 explosions -1 </a:t>
            </a:r>
            <a:r>
              <a:rPr lang="en" dirty="0" err="1"/>
              <a:t>pt</a:t>
            </a:r>
            <a:r>
              <a:rPr lang="en" dirty="0"/>
              <a:t>)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sz="1800" dirty="0"/>
              <a:t>Inputting the right string moves you to the next phase.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Jumping between phases detonates the bomb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28650" y="1467193"/>
            <a:ext cx="7886700" cy="16804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sz="1800" dirty="0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sz="1800" dirty="0"/>
              <a:t>Source file just makes fun of you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sz="1800" dirty="0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411" y="1643548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499661" y="347843"/>
            <a:ext cx="7886700" cy="51435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984106" y="3793440"/>
            <a:ext cx="2628305" cy="16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Operands</a:t>
            </a:r>
          </a:p>
        </p:txBody>
      </p:sp>
      <p:graphicFrame>
        <p:nvGraphicFramePr>
          <p:cNvPr id="139" name="Shape 139"/>
          <p:cNvGraphicFramePr/>
          <p:nvPr>
            <p:extLst>
              <p:ext uri="{D42A27DB-BD31-4B8C-83A1-F6EECF244321}">
                <p14:modId xmlns:p14="http://schemas.microsoft.com/office/powerpoint/2010/main" val="629105174"/>
              </p:ext>
            </p:extLst>
          </p:nvPr>
        </p:nvGraphicFramePr>
        <p:xfrm>
          <a:off x="229675" y="1371602"/>
          <a:ext cx="8681123" cy="3474600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217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4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6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Don’t mix up decimal and hex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7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esi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rax</a:t>
                      </a:r>
                      <a:endParaRPr lang="en" sz="18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Can store values or addresses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91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rbx</a:t>
                      </a: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rax</a:t>
                      </a: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rcx</a:t>
                      </a: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%</a:t>
                      </a:r>
                      <a:r>
                        <a:rPr lang="en" sz="18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rdi</a:t>
                      </a: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x64 Assembly: Arithmetic Operations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1129193" y="2102905"/>
            <a:ext cx="3644378" cy="2400627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lea (%rdx,%rbx,2), %rdx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4905899" y="2112611"/>
            <a:ext cx="4238102" cy="1846629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00B0F0"/>
                </a:solidFill>
              </a:rPr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00B0F0"/>
                </a:solidFill>
              </a:rPr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00B0F0"/>
                </a:solidFill>
              </a:rPr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00B0F0"/>
                </a:solidFill>
              </a:rPr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00B0F0"/>
                </a:solidFill>
              </a:rPr>
              <a:t>rdx = 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sz="1800" i="1" dirty="0"/>
              <a:t>lea doesn’t dereference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B4D4-A17A-53F5-DBB5-0FADB1701A3B}"/>
              </a:ext>
            </a:extLst>
          </p:cNvPr>
          <p:cNvSpPr txBox="1"/>
          <p:nvPr/>
        </p:nvSpPr>
        <p:spPr>
          <a:xfrm>
            <a:off x="859221" y="1878304"/>
            <a:ext cx="1356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 dirty="0"/>
              <a:t>Instruction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66A8-5184-A931-7EA5-0D2C5581F41B}"/>
              </a:ext>
            </a:extLst>
          </p:cNvPr>
          <p:cNvSpPr txBox="1"/>
          <p:nvPr/>
        </p:nvSpPr>
        <p:spPr>
          <a:xfrm>
            <a:off x="4650810" y="1878303"/>
            <a:ext cx="1356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 dirty="0"/>
              <a:t>Effect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SU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U" id="{3DDBF65F-7AC4-5D43-A9FB-5016AB7A3E60}" vid="{A83C59BD-401B-F144-93E9-71BFBBA4C655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ISU</Template>
  <TotalTime>420</TotalTime>
  <Words>1495</Words>
  <Application>Microsoft Macintosh PowerPoint</Application>
  <PresentationFormat>On-screen Show (16:9)</PresentationFormat>
  <Paragraphs>449</Paragraphs>
  <Slides>36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Bold Italic</vt:lpstr>
      <vt:lpstr>Courier</vt:lpstr>
      <vt:lpstr>Courier New</vt:lpstr>
      <vt:lpstr>Roboto</vt:lpstr>
      <vt:lpstr>Roboto Slab</vt:lpstr>
      <vt:lpstr>ISU</vt:lpstr>
      <vt:lpstr>The Bomb Lab</vt:lpstr>
      <vt:lpstr>Agenda</vt:lpstr>
      <vt:lpstr>The Elephant in the Room</vt:lpstr>
      <vt:lpstr>Downloading Your Bomb</vt:lpstr>
      <vt:lpstr>Exploding Your Bomb</vt:lpstr>
      <vt:lpstr>Examining Your Bomb</vt:lpstr>
      <vt:lpstr>x64 Assembly: Registers</vt:lpstr>
      <vt:lpstr>x64 Assembly: Operands</vt:lpstr>
      <vt:lpstr>x64 Assembly: Arithmetic Operations</vt:lpstr>
      <vt:lpstr>Procedure Control Flow</vt:lpstr>
      <vt:lpstr>PowerPoint Presentation</vt:lpstr>
      <vt:lpstr>Return addresses</vt:lpstr>
      <vt:lpstr>Return addresses</vt:lpstr>
      <vt:lpstr>Return addresses</vt:lpstr>
      <vt:lpstr>TAPPS (3.32)</vt:lpstr>
      <vt:lpstr>TAPPS (3.32)</vt:lpstr>
      <vt:lpstr>TAPPS (3.32)</vt:lpstr>
      <vt:lpstr>TAPPS (3.32)</vt:lpstr>
      <vt:lpstr>TAPPS (3.32)</vt:lpstr>
      <vt:lpstr>TAPPS (3.32)</vt:lpstr>
      <vt:lpstr>TAPPS (3.32)</vt:lpstr>
      <vt:lpstr>TAPPS (3.32)</vt:lpstr>
      <vt:lpstr>TAPPS (3.32)</vt:lpstr>
      <vt:lpstr>x64 Assembly: Comparisons</vt:lpstr>
      <vt:lpstr>x64 Assembly: Jumps</vt:lpstr>
      <vt:lpstr>x64 Assembly: A Quick Drill</vt:lpstr>
      <vt:lpstr>PowerPoint Presentation</vt:lpstr>
      <vt:lpstr>PowerPoint Presentation</vt:lpstr>
      <vt:lpstr>x64 Assembly: A Quick Drill</vt:lpstr>
      <vt:lpstr>Diffusing Your Bomb</vt:lpstr>
      <vt:lpstr>Using gdb</vt:lpstr>
      <vt:lpstr>Using gdb</vt:lpstr>
      <vt:lpstr>sscanf</vt:lpstr>
      <vt:lpstr>If you get stuck</vt:lpstr>
      <vt:lpstr>You got this</vt:lpstr>
      <vt:lpstr>Bomb Lab Demo...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cp:lastModifiedBy>Microsoft Office User</cp:lastModifiedBy>
  <cp:revision>12</cp:revision>
  <dcterms:modified xsi:type="dcterms:W3CDTF">2023-03-16T21:50:10Z</dcterms:modified>
</cp:coreProperties>
</file>