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410" r:id="rId3"/>
    <p:sldId id="411" r:id="rId4"/>
    <p:sldId id="355" r:id="rId5"/>
    <p:sldId id="412" r:id="rId6"/>
    <p:sldId id="444" r:id="rId7"/>
    <p:sldId id="413" r:id="rId8"/>
    <p:sldId id="421" r:id="rId9"/>
    <p:sldId id="419" r:id="rId10"/>
    <p:sldId id="420" r:id="rId11"/>
    <p:sldId id="418" r:id="rId12"/>
    <p:sldId id="414" r:id="rId13"/>
    <p:sldId id="424" r:id="rId14"/>
    <p:sldId id="423" r:id="rId15"/>
    <p:sldId id="425" r:id="rId16"/>
    <p:sldId id="427" r:id="rId17"/>
    <p:sldId id="443" r:id="rId18"/>
    <p:sldId id="415" r:id="rId19"/>
    <p:sldId id="431" r:id="rId20"/>
    <p:sldId id="432" r:id="rId21"/>
    <p:sldId id="433" r:id="rId22"/>
    <p:sldId id="436" r:id="rId23"/>
    <p:sldId id="430" r:id="rId24"/>
    <p:sldId id="435" r:id="rId25"/>
    <p:sldId id="437" r:id="rId26"/>
    <p:sldId id="416" r:id="rId27"/>
    <p:sldId id="439" r:id="rId28"/>
    <p:sldId id="438" r:id="rId29"/>
    <p:sldId id="441" r:id="rId30"/>
    <p:sldId id="440" r:id="rId31"/>
    <p:sldId id="417" r:id="rId32"/>
    <p:sldId id="28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59F9889-010D-524D-BC84-813CA6DA1804}">
          <p14:sldIdLst>
            <p14:sldId id="256"/>
            <p14:sldId id="410"/>
            <p14:sldId id="411"/>
            <p14:sldId id="355"/>
            <p14:sldId id="412"/>
            <p14:sldId id="444"/>
            <p14:sldId id="413"/>
            <p14:sldId id="421"/>
            <p14:sldId id="419"/>
            <p14:sldId id="420"/>
            <p14:sldId id="418"/>
            <p14:sldId id="414"/>
            <p14:sldId id="424"/>
            <p14:sldId id="423"/>
            <p14:sldId id="425"/>
            <p14:sldId id="427"/>
            <p14:sldId id="443"/>
            <p14:sldId id="415"/>
            <p14:sldId id="431"/>
            <p14:sldId id="432"/>
            <p14:sldId id="433"/>
            <p14:sldId id="436"/>
            <p14:sldId id="430"/>
            <p14:sldId id="435"/>
            <p14:sldId id="437"/>
            <p14:sldId id="416"/>
            <p14:sldId id="439"/>
            <p14:sldId id="438"/>
            <p14:sldId id="441"/>
            <p14:sldId id="440"/>
            <p14:sldId id="417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B0003"/>
    <a:srgbClr val="F5F5F5"/>
    <a:srgbClr val="F8F8F8"/>
    <a:srgbClr val="E8E8E8"/>
    <a:srgbClr val="AEDFE8"/>
    <a:srgbClr val="D6E5BB"/>
    <a:srgbClr val="EFB8B8"/>
    <a:srgbClr val="0B8FC1"/>
    <a:srgbClr val="8BB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76295"/>
  </p:normalViewPr>
  <p:slideViewPr>
    <p:cSldViewPr snapToGrid="0">
      <p:cViewPr varScale="1">
        <p:scale>
          <a:sx n="60" d="100"/>
          <a:sy n="60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7" d="100"/>
          <a:sy n="87" d="100"/>
        </p:scale>
        <p:origin x="304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77F8A-AFEA-5E4B-8FF0-17CD20D2D0E2}" type="datetimeFigureOut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4E3E5-8CFE-5C4B-81D4-01383D31493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51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1266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제곱근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Square Root)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근사 알고리즘은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입력값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x 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와 반복 횟수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d 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받아 이렇게 두 값을 설정해서 각각 초기화를 해주고</a:t>
            </a:r>
            <a:endParaRPr lang="en-US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D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번만큼 이런 연산을 반복해주는데요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"/>
              </a:rPr>
              <a:t>a_n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제곱근을 근사하는 값이고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"/>
              </a:rPr>
              <a:t>b_n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은 오차를 줄이는 역할을 해줍니다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근사는 이렇게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현재값에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오차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조정값을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곱해서 새로운 근사값을 생성하는 식으로 진행되고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두 번째 식에서는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오차를 제곱하면서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줄여나가는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방식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적용해서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반복할수록 오차가 감소하게 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그래서 이 제곱근 근사의 최종 오차는 이런 형태로 표현되는데 반복 횟수가 증가할수록 오차가 감소하기 때문에 적절한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d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값을 설정한다면 원하는 수준의 정확도를 달성할 수 있게 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316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이렇게 도출된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최대최소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알고리즘의 오차와 정밀도에 관해 이제 반복횟수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d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와의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관계를 분석해보면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크게 두가지 경우로 나눌 수가 있는데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하나는 이제 일반적인 이 범위 안의 모든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입력값에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대해 적용할 수 있는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경우고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두번째는 좀더 제한된 영역에서의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"/>
              </a:rPr>
              <a:t>a,b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 대한 내용입니다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그래서 아까 본 제곱근 알고리즘의 오차 결과식을 기반으로 맨 처음 연구 소개에서 말했던 동형암호 연산 상황에서의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의 마이너스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알파승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오차를 달성하기 위해서 식을 대입해 보면 첫번째로 기본적인 상황에서는  반복횟수가 이렇게 되어야 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정확도에 대해 선형적으로 증가하는 모습을 띕니다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두번째로는 이렇게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입력값에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사이인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c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만큼의 차이가 있어야 한다는 조건을 걸게 되는데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입력값이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일정한 최소 차이를 갖는다면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반복 횟수를 줄이면서도 동일한 정확도를 얻을 수 있었기 때문입니다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en-US" altLang="ko-KR" b="0" i="0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0E0E0E"/>
                </a:solidFill>
                <a:effectLst/>
                <a:latin typeface=".AppleSystemUIFont"/>
              </a:rPr>
              <a:t>그러면 </a:t>
            </a:r>
            <a:r>
              <a:rPr lang="en-US" altLang="ko-KR" b="0" i="0" dirty="0">
                <a:solidFill>
                  <a:srgbClr val="0E0E0E"/>
                </a:solidFill>
                <a:effectLst/>
                <a:latin typeface=".AppleSystemUIFont"/>
              </a:rPr>
              <a:t>d</a:t>
            </a:r>
            <a:r>
              <a:rPr lang="ko-KR" altLang="en-US" b="0" i="0" dirty="0">
                <a:solidFill>
                  <a:srgbClr val="0E0E0E"/>
                </a:solidFill>
                <a:effectLst/>
                <a:latin typeface=".AppleSystemUIFont"/>
              </a:rPr>
              <a:t>가 이렇게 도출이 되고 여기서는 반복 횟수가 로그함수에 따라 증가하므로 계산 복잡도를 낮출 수 있습니다</a:t>
            </a:r>
            <a:r>
              <a:rPr lang="en-US" altLang="ko-KR" b="0" i="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en" altLang="ko-KR" b="0" i="0" dirty="0">
              <a:solidFill>
                <a:srgbClr val="404040"/>
              </a:solidFill>
              <a:effectLst/>
              <a:latin typeface="KaTeX_Mai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22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논문에서 제안한 두번째 근사 연산은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Compare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알고리즘인데요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동형 암호 환경에서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두 숫자 간의 비교 연산을 수행하는 방법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설명합니다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비교 알고리즘은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x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가 양수면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이고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그외는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인 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step function</a:t>
            </a:r>
            <a:r>
              <a:rPr lang="ko-KR" altLang="en-US" sz="1200" kern="0" spc="-30" dirty="0" err="1">
                <a:latin typeface="나눔스퀘어 ExtraBold"/>
                <a:ea typeface="나눔스퀘어 ExtraBold"/>
              </a:rPr>
              <a:t>으로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 정의되는데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,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 이렇게 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a-b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로 표현한 이유는 두 값을 비교를 </a:t>
            </a:r>
            <a:r>
              <a:rPr lang="ko-KR" altLang="en-US" sz="1200" kern="0" spc="-30" dirty="0" err="1">
                <a:latin typeface="나눔스퀘어 ExtraBold"/>
                <a:ea typeface="나눔스퀘어 ExtraBold"/>
              </a:rPr>
              <a:t>할때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 마이너스를 함으로써 나오는 결과의 양수 음수 여부를 따져서 이렇게 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1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이나 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0</a:t>
            </a:r>
            <a:r>
              <a:rPr lang="ko-KR" altLang="en-US" sz="1200" kern="0" spc="-30" dirty="0" err="1">
                <a:latin typeface="나눔스퀘어 ExtraBold"/>
                <a:ea typeface="나눔스퀘어 ExtraBold"/>
              </a:rPr>
              <a:t>으로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 설정하기 </a:t>
            </a:r>
            <a:r>
              <a:rPr lang="ko-KR" altLang="en-US" sz="1200" kern="0" spc="-30" dirty="0" err="1">
                <a:latin typeface="나눔스퀘어 ExtraBold"/>
                <a:ea typeface="나눔스퀘어 ExtraBold"/>
              </a:rPr>
              <a:t>위함입니다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.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근데 이건 불연속 함수라서 직접 계산을 할 수 없기 때문에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뒤에서 그래프가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나올건데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시그모이드를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이용해 근사합니다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0267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그리고 뒤에서 계속 쓰일 이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시그모이드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k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가리키며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"/>
              </a:rPr>
              <a:t>kx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x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부분에 대입한 것으로 정의하겠습니다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그래서 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k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값을 키울수록 이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시그모이드가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step 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function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과 거의 같아진다 원리이고요</a:t>
            </a:r>
            <a:endParaRPr lang="en" altLang="ko-KR" b="0" i="1" dirty="0">
              <a:solidFill>
                <a:srgbClr val="404040"/>
              </a:solidFill>
              <a:effectLst/>
              <a:latin typeface="KaTeX_Math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b="0" i="0" dirty="0">
              <a:solidFill>
                <a:srgbClr val="404040"/>
              </a:solidFill>
              <a:effectLst/>
              <a:latin typeface="KaTeX_Math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이 두번째 식은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KaTeX_Math"/>
              </a:rPr>
              <a:t>infinit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 norm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이라는 개념을 활용해서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k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KaTeX_Math"/>
              </a:rPr>
              <a:t>를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극한으로 수렴했을 때 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step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함수와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KaTeX_Math"/>
              </a:rPr>
              <a:t>시그모이드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사이의 최대 차이를 측정해서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이 되도록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.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그니까 거의 근사가 잘 되도록 이걸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KaTeX_Math"/>
              </a:rPr>
              <a:t>시그모이드가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만족해야 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.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이런 의미이고요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이부분이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뒤를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가리키며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KaTeX_Math"/>
              </a:rPr>
              <a:t>나타내는거는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그 측정 범위가 전체 실수 범위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R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에서 이만큼의 구간을 제외한 부분에서 차이를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KaTeX_Math"/>
              </a:rPr>
              <a:t>측정하는걸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말하는데요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,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근처에서는 원래의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step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함수가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을 기점으로 갑자기 뛰기 때문에 여전히 오차가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KaTeX_Math"/>
              </a:rPr>
              <a:t>발생하는것을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th"/>
              </a:rPr>
              <a:t> 반영한 식입니다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KaTeX_Math"/>
              </a:rPr>
              <a:t>.</a:t>
            </a: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4505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그래서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시그모이드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근사로 비교연산을 표현할 수 있는데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이때 또 생기는 문제가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동형 암호에서 지수 함수를 직접 계산하기 어렵다는 점이에요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그래서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입력값에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로그변환을 적용해서 대입을 해주면 이렇게 결과가 나오고</a:t>
            </a: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 식의 극한을 분석해보면 서로 다른 두 수에 대해 큰 값은 근사연산을 했을 때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1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 나오고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최소값이 선택됐을 경우엔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 되는 점을 이용해서 비교를 수행할 수 있게 됩니다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itchFamily="2" charset="2"/>
              <a:buChar char="Þ"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993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이제 이 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비교 연산을 근사적으로 수행하는 알고리즘의 동작을 보면</a:t>
            </a:r>
            <a:endParaRPr lang="en-US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비교할 두 숫자 </a:t>
            </a:r>
            <a:r>
              <a:rPr lang="en-US" altLang="ko-KR" b="1" dirty="0" err="1">
                <a:solidFill>
                  <a:srgbClr val="0E0E0E"/>
                </a:solidFill>
                <a:effectLst/>
                <a:latin typeface=".AppleSystemUIFont"/>
              </a:rPr>
              <a:t>a,b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와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4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개의 파라미터가 들어옵니다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입력값은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다음과 같이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스케일링된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값인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/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분의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과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분의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사이의 범위에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있게되는데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이렇게 한 이유는 동형암호에서 나눗셈을 할 수 없기 때문에 따로 역수 근사도 사용하게 되는데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이때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아까처럼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부터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사이 값을 사용하면 역수를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취해줬을때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예를들어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0.01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분의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100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되잖아요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이런식으로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수치가 너무 커지는 것을 방지하기 위해 설정된 적당한 값입니다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알고리즘을 간단하게 한번 살펴보면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A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랑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b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초기화해주는데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합이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되도록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b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설정하고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a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역수 근사를 통해 아까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시그모이드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근사 함수의 기본 꼴을 만들어줍니다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그리고 이제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k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승을 만들어줘야 하는데 이 전체 비교 알고리즘을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t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번만큼 반복했을 때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k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승이 될 수 있는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m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파라미터로 넣어서 그만큼을 또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역수근사로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반복해주고요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값을 계속 업데이트 하는데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아까 그 두개 합이 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되도록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하냐면은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비교 연산이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둘중에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큰게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작은게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이런식으로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step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함수로 출력되는 거였잖아요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그래서 이렇게 하고 최종적으로 값의 비교 결과가 나오게 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.(Output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파란문장 가리키기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2664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C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 관한 설명 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4788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002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"6 Asymptotic Optimality of our Methods"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섹션에서는 이 논문에서 제안된 알고리즘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(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Min/Max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및 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Comp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알고리즘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의 효율성을 일반적인 다항식 근사 방법과 비교하여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이론적으로 최적에 가까운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(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asymptotically quasi-optimal)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계산 복잡성을 가지고 있음을 보여줍니다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이런 내용에 관해 각각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Min/max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알고리즘과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Comp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알고리즘의 비교 결과를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설명하겟다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7882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우리가 비교하려는 최소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min)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와 최대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max)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함수는 절댓값 함수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|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x|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활용해서 다음과 같이 표현할 수 있음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절댓값 함수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|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x|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와 선형 연산을 조합해서 표현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)-&gt;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최대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/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최소 함수는 결국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|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x|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포함한 간단한 선형 변형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✅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따라서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|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x|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잘 근사하면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Min/Max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연산도 잘 근사할 수 있음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!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1053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9965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X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정확도 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Y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오차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2^-a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달성하기 위해 필요한 곱셈 횟수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우리방법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곱셈 수 선형적으로 증가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미니맥스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다항식 방법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곱셈 수 지수적으로 증가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4577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제한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불연속 함수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(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step function)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를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다항식으로 근사할 때 발생하는 문제를 해결하기 위한 방법</a:t>
            </a: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buFont typeface="+mj-lt"/>
              <a:buAutoNum type="arabicPeriod"/>
            </a:pPr>
            <a:r>
              <a:rPr lang="el-GR" altLang="ko-KR" b="1" i="0" dirty="0">
                <a:solidFill>
                  <a:srgbClr val="404040"/>
                </a:solidFill>
                <a:effectLst/>
                <a:latin typeface="KaTeX_Main"/>
              </a:rPr>
              <a:t>�=�(1)</a:t>
            </a:r>
            <a:r>
              <a:rPr lang="el-GR" altLang="ko-KR" b="1" i="1" dirty="0">
                <a:solidFill>
                  <a:srgbClr val="404040"/>
                </a:solidFill>
                <a:effectLst/>
                <a:latin typeface="KaTeX_Math"/>
              </a:rPr>
              <a:t>ϵ</a:t>
            </a:r>
            <a:r>
              <a:rPr lang="el-GR" altLang="ko-KR" b="1" i="0" dirty="0">
                <a:solidFill>
                  <a:srgbClr val="404040"/>
                </a:solidFill>
                <a:effectLst/>
                <a:latin typeface="KaTeX_Main"/>
              </a:rPr>
              <a:t>=</a:t>
            </a:r>
            <a:r>
              <a:rPr lang="el-GR" altLang="ko-KR" b="1" i="1" dirty="0">
                <a:solidFill>
                  <a:srgbClr val="404040"/>
                </a:solidFill>
                <a:effectLst/>
                <a:latin typeface="KaTeX_Math"/>
              </a:rPr>
              <a:t>ω</a:t>
            </a:r>
            <a:r>
              <a:rPr lang="el-GR" altLang="ko-KR" b="1" i="0" dirty="0">
                <a:solidFill>
                  <a:srgbClr val="404040"/>
                </a:solidFill>
                <a:effectLst/>
                <a:latin typeface="KaTeX_Main"/>
              </a:rPr>
              <a:t>(1)</a:t>
            </a:r>
            <a:r>
              <a:rPr lang="el-GR" altLang="ko-KR" b="1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endParaRPr lang="el-GR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l-GR" altLang="ko-KR" b="0" i="0" dirty="0">
                <a:solidFill>
                  <a:srgbClr val="404040"/>
                </a:solidFill>
                <a:effectLst/>
                <a:latin typeface="KaTeX_Main"/>
              </a:rPr>
              <a:t>�</a:t>
            </a:r>
            <a:r>
              <a:rPr lang="el-GR" altLang="ko-KR" b="0" i="1" dirty="0">
                <a:solidFill>
                  <a:srgbClr val="404040"/>
                </a:solidFill>
                <a:effectLst/>
                <a:latin typeface="KaTeX_Math"/>
              </a:rPr>
              <a:t>ϵ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 상수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(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constant)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인 경우를 의미합니다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즉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in"/>
              </a:rPr>
              <a:t>�</a:t>
            </a:r>
            <a:r>
              <a:rPr lang="el-GR" altLang="ko-KR" b="0" i="1" dirty="0">
                <a:solidFill>
                  <a:srgbClr val="404040"/>
                </a:solidFill>
                <a:effectLst/>
                <a:latin typeface="KaTeX_Math"/>
              </a:rPr>
              <a:t>ϵ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in"/>
              </a:rPr>
              <a:t>�</a:t>
            </a:r>
            <a:r>
              <a:rPr lang="el-GR" altLang="ko-KR" b="0" i="1" dirty="0">
                <a:solidFill>
                  <a:srgbClr val="404040"/>
                </a:solidFill>
                <a:effectLst/>
                <a:latin typeface="KaTeX_Math"/>
              </a:rPr>
              <a:t>α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에 의존하지 않고 고정된 값입니다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 경우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비교 함수의 근사는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in"/>
              </a:rPr>
              <a:t>∣�−�∣∣</a:t>
            </a:r>
            <a:r>
              <a:rPr lang="en" altLang="ko-KR" b="0" i="1" dirty="0">
                <a:solidFill>
                  <a:srgbClr val="404040"/>
                </a:solidFill>
                <a:effectLst/>
                <a:latin typeface="KaTeX_Math"/>
              </a:rPr>
              <a:t>a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KaTeX_Main"/>
              </a:rPr>
              <a:t>−</a:t>
            </a:r>
            <a:r>
              <a:rPr lang="en" altLang="ko-KR" b="0" i="1" dirty="0">
                <a:solidFill>
                  <a:srgbClr val="404040"/>
                </a:solidFill>
                <a:effectLst/>
                <a:latin typeface="KaTeX_Math"/>
              </a:rPr>
              <a:t>b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KaTeX_Main"/>
              </a:rPr>
              <a:t>∣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가 일정한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임계값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in"/>
              </a:rPr>
              <a:t>�</a:t>
            </a:r>
            <a:r>
              <a:rPr lang="el-GR" altLang="ko-KR" b="0" i="1" dirty="0">
                <a:solidFill>
                  <a:srgbClr val="404040"/>
                </a:solidFill>
                <a:effectLst/>
                <a:latin typeface="KaTeX_Math"/>
              </a:rPr>
              <a:t>ϵ</a:t>
            </a:r>
            <a:r>
              <a:rPr lang="el-GR" altLang="ko-KR" b="0" i="0" dirty="0">
                <a:solidFill>
                  <a:srgbClr val="404040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보다 큰 경우에만 수행됩니다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5269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비교 알고리즘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(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Comparison Algorithms)**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의 응용 사례를 설명하며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특히 </a:t>
            </a:r>
            <a:r>
              <a:rPr lang="en" altLang="ko-KR" b="1" i="0" dirty="0">
                <a:solidFill>
                  <a:srgbClr val="404040"/>
                </a:solidFill>
                <a:effectLst/>
                <a:latin typeface="Inter"/>
              </a:rPr>
              <a:t>Threshold Counting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과 </a:t>
            </a:r>
            <a:r>
              <a:rPr lang="en" altLang="ko-KR" b="1" i="0" dirty="0">
                <a:solidFill>
                  <a:srgbClr val="404040"/>
                </a:solidFill>
                <a:effectLst/>
                <a:latin typeface="Inter"/>
              </a:rPr>
              <a:t>Top-k Max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문제에 대한 해결 방법을 제시합니다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주요 내용은 다음과 같습니다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0906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1978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년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Rivest et al.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동형암호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HE)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개념을 처음 제안하며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이를 통해 해결할 수 있는 문제를 제시함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문제점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대출 회사가 데이터를 **공유된 컴퓨팅 자원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예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클라우드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)**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에서 활용하고 싶지만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저장된 데이터의 프라이버시가 침해될 위험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있음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요구사항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대출 회사는 민감한 데이터를 외부 서버에서 처리하면서도 다음과 같은 질문에 대한 답을 얻고 싶음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동형암호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HE)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의 필요성을 강조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즉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데이터의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프라이버시를 보호하면서도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외부 컴퓨팅 자원을 활용해 유용한 분석을 수행할 수 있어야 한다는 점을 설명하고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 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**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앞의 두 문제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평균 및 합산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는 간단한 산술 연산으로 해결 가능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✅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그러나 마지막 문제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임계값을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넘는 대출 건수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는 비교 연산이 필요함</a:t>
            </a:r>
            <a:endParaRPr lang="en-US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문제정의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예시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: "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대출 금액이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$5,000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이상인 대출의 수는 몇 개인가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?"</a:t>
            </a:r>
          </a:p>
          <a:p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8063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01574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HEAAN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기반으로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Max, Comp, </a:t>
            </a:r>
            <a:r>
              <a:rPr lang="en" altLang="ko-KR" b="1" dirty="0" err="1">
                <a:solidFill>
                  <a:srgbClr val="0E0E0E"/>
                </a:solidFill>
                <a:effectLst/>
                <a:latin typeface=".AppleSystemUIFont"/>
              </a:rPr>
              <a:t>MaxIdx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알고리즘을 실험적으로 구현하고 평가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1376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b="1" i="0" dirty="0">
                <a:solidFill>
                  <a:srgbClr val="404040"/>
                </a:solidFill>
                <a:effectLst/>
                <a:latin typeface="Inter"/>
              </a:rPr>
              <a:t>HEAAN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은 실수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/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복소수의 근사 계산을 지원하는 동형 암호화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스킴입니다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정확한 계산을 포기함으로써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암호문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/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평문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비율과 속도에서 큰 이점을 얻습니다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실수 계산이 필요한 다양한 실제 문제에 적합합니다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실험환경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+</a:t>
            </a:r>
            <a:r>
              <a:rPr lang="ko-KR" altLang="en-US" sz="1200" kern="0" spc="-30" dirty="0" err="1">
                <a:latin typeface="나눔스퀘어 ExtraBold"/>
                <a:ea typeface="나눔스퀘어 ExtraBold"/>
              </a:rPr>
              <a:t>멀티스레딩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(8 threads)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 통해 가속화</a:t>
            </a:r>
            <a:endParaRPr lang="en-US" altLang="ko-KR" sz="1200" kern="0" spc="-30" dirty="0">
              <a:latin typeface="나눔스퀘어 ExtraBold"/>
              <a:ea typeface="나눔스퀘어 ExtraBol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spc="-30" dirty="0">
                <a:latin typeface="나눔스퀘어 ExtraBold"/>
                <a:ea typeface="나눔스퀘어 ExtraBold"/>
              </a:rPr>
              <a:t>보안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: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AES-128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수준의 보안</a:t>
            </a:r>
            <a:endParaRPr lang="en-US" altLang="ko-KR" sz="1200" kern="0" spc="-30" dirty="0">
              <a:latin typeface="나눔스퀘어 ExtraBold"/>
              <a:ea typeface="나눔스퀘어 ExtraBol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---</a:t>
            </a:r>
          </a:p>
          <a:p>
            <a:pPr algn="l"/>
            <a:r>
              <a:rPr lang="ko-KR" altLang="en-US" b="1" i="0" dirty="0">
                <a:solidFill>
                  <a:srgbClr val="404040"/>
                </a:solidFill>
                <a:effectLst/>
                <a:latin typeface="Inter"/>
              </a:rPr>
              <a:t>실행 시간 측정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404040"/>
                </a:solidFill>
                <a:effectLst/>
                <a:latin typeface="Inter"/>
              </a:rPr>
              <a:t>실제 실행 시간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Inter"/>
              </a:rPr>
              <a:t>(</a:t>
            </a:r>
            <a:r>
              <a:rPr lang="en" altLang="ko-KR" b="1" i="0" dirty="0">
                <a:solidFill>
                  <a:srgbClr val="404040"/>
                </a:solidFill>
                <a:effectLst/>
                <a:latin typeface="Inter"/>
              </a:rPr>
              <a:t>Actual Running Time):</a:t>
            </a:r>
            <a:endParaRPr lang="en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알고리즘의 실제 실행 시간을 측정했습니다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404040"/>
                </a:solidFill>
                <a:effectLst/>
                <a:latin typeface="Inter"/>
              </a:rPr>
              <a:t>분할 상환 실행 시간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Inter"/>
              </a:rPr>
              <a:t>(</a:t>
            </a:r>
            <a:r>
              <a:rPr lang="en" altLang="ko-KR" b="1" i="0" dirty="0">
                <a:solidFill>
                  <a:srgbClr val="404040"/>
                </a:solidFill>
                <a:effectLst/>
                <a:latin typeface="Inter"/>
              </a:rPr>
              <a:t>Amortized Running Time):</a:t>
            </a:r>
            <a:endParaRPr lang="en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HEAAN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의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평문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배칭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(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plaintext batching)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기술을 고려하여 분할 상환 실행 시간을 측정했습니다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이는 동일한 연산을 여러 번 수행해야 하는 응용 프로그램에서 중요합니다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---</a:t>
            </a:r>
          </a:p>
          <a:p>
            <a:pPr marL="742950" marR="0" lvl="1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Plaintext Batching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이란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다수의 데이터를 하나의 암호문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Ciphertext)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에 인코딩하여 한 번의 연산으로 여러 개의 데이터를 동시에 처리하는 방식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이야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🔹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Plaintext Batching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은 동형암호 시스템에서 하나의 암호문에 여러 개의 데이터를 배치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Batch)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하여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한 번의 연산으로 여러 개의 데이터를 동시에 처리하는 기술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🔹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SIMD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방식으로 작동하여 성능을 최적화하고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HE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연산의 높은 계산 비용 문제를 완화하는 핵심 기법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🔹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논문에서는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Max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연산 수행 시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배칭을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활용하여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Amortized Running Time(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평균 실행 시간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을 계산하고 성능을 평가함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****중요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en-US" altLang="ko-KR" sz="1200" kern="0" spc="-30" dirty="0">
                <a:latin typeface="나눔스퀘어 ExtraBold"/>
              </a:rPr>
              <a:t> Amortized Running Time </a:t>
            </a:r>
            <a:r>
              <a:rPr lang="ko-KR" altLang="en-US" sz="1200" kern="0" spc="-30" dirty="0">
                <a:latin typeface="나눔스퀘어 ExtraBold"/>
              </a:rPr>
              <a:t>언급하는 이유</a:t>
            </a:r>
            <a:r>
              <a:rPr lang="en-US" altLang="ko-KR" sz="1200" kern="0" spc="-30" dirty="0">
                <a:latin typeface="나눔스퀘어 ExtraBold"/>
              </a:rPr>
              <a:t>:</a:t>
            </a:r>
            <a:r>
              <a:rPr lang="ko-KR" altLang="en-US" sz="1200" kern="0" spc="-30" dirty="0">
                <a:latin typeface="나눔스퀘어 ExtraBold"/>
              </a:rPr>
              <a:t> 알고리즘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연산을 실행하는 데 걸리는 총 시간을 단순 비교하는 것보다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동형암호의 특성을 고려하여 “평균적으로 각 연산이 얼마나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빠른지”를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측정하는 것이 더 중요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!!!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여기서 궁극적으로 하고싶은 말은 단순히 알고리즘을 실행하는 데 걸리는 시간만을 보는게 아니라</a:t>
            </a:r>
            <a:endParaRPr lang="en-US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동형암호적인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특성을 고려해서 이제 평균 실행 시간을 측정하고자 한 것입니다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---</a:t>
            </a:r>
          </a:p>
          <a:p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Amortized Running Time 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평균 실행 시간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밀리초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단위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전체 실행 시간을 배치 처리된 데이터 개수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Plaintext Slots)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 나눈 값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HEAAN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의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SIMD(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배치 연산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특성을 고려한 측정값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으로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개별 연산의 평균 실행 시간을 의미함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2190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알고리즘 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Algorithm)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Max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연산 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최대값 계산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정밀도 비트 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alpha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, # precision bits)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연산 결과의 정밀도를 결정하는 비트 수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-&gt;\alpha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가 증가할수록 더 정밀한 최대값을 구할 수 있지만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연산량이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증가함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반복 횟수 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d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, # iterations)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최대값을 찾기 위해 수행된 반복 횟수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-&gt;\alpha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가 증가할수록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정밀도를 보장하기 위해 더 많은 반복이 필요함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-&gt;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반복 횟수가 증가하면 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계산량이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증가하고 실행 시간이 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길어짐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실행 시간 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Running time)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총 실행 시간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초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및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Amortized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실행 시간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밀리초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Amortized Running Time (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평균 실행 시간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b="1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밀리초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단위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전체 실행 시간을 배치 처리된 데이터 개수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Plaintext Slots)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로 나눈 값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HEAAN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의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SIMD(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배치 연산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)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특성을 고려한 측정값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으로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개별 연산의 평균 실행 시간을 의미함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----</a:t>
                </a:r>
              </a:p>
              <a:p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보안 수준 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lambda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는 다음과 같은 요소들에 의해 영향을 받음</a:t>
                </a:r>
                <a:endParaRPr lang="ko-KR" altLang="en-US" dirty="0">
                  <a:effectLst/>
                </a:endParaRPr>
              </a:p>
              <a:p>
                <a:r>
                  <a:rPr lang="en-US" altLang="ko-KR" dirty="0"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effectLst/>
                    <a:latin typeface="Helvetica" pitchFamily="2" charset="0"/>
                  </a:rPr>
                  <a:t>lambda = f(N, Q)</a:t>
                </a:r>
                <a:endParaRPr lang="en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다항식 링의 차원 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크면 클수록 보안성이 증가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Q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암호화된 값의 최대 크기 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커질수록 보안성이 낮아질 수 있음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</a:p>
              <a:p>
                <a:pPr marL="171450" indent="-171450">
                  <a:buFont typeface="Symbol" pitchFamily="2" charset="2"/>
                  <a:buChar char="Þ"/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log  Q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가 커질수록 보안성이 낮아지는 이유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HEAAN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에서는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높은 정밀도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alpha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  <a:r>
                  <a:rPr lang="ko-KR" altLang="en-US" b="1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를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유지하기 위해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Q 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값을 증가시켜야 함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하지만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Q 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값이 커지면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LWE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문제의 난이도가 감소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하여 보안성이 약화됨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---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즉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데이터가 커지더라도 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alpha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값만 같으면 실행 시간은 동일함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HEAAN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은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SIMD(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배치 연산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)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방식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을 지원하므로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총 실행 시간이 아닌 “평균 실행 </a:t>
                </a:r>
                <a:r>
                  <a:rPr lang="ko-KR" altLang="en-US" b="1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시간”을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보는 것이 더 현실적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즉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Amortized Running Time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이 낮을수록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HE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환경에서 더 효율적인 연산을 수행할 수 있음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 marL="171450" indent="-171450">
                  <a:buFont typeface="Symbol" pitchFamily="2" charset="2"/>
                  <a:buChar char="Þ"/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---</a:t>
                </a: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itchFamily="2" charset="2"/>
                  <a:buChar char="Þ"/>
                  <a:tabLst/>
                  <a:defRPr/>
                </a:pP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질문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예를 들어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32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비트 정수의 최대값이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2^{32} 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정도인데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오차가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2^{20}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라면 상대적으로 큰 문제 없이 사용할 수 있습니다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.??</a:t>
                </a: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itchFamily="2" charset="2"/>
                  <a:buChar char="Þ"/>
                  <a:tabLst/>
                  <a:defRPr/>
                </a:pP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꼭</a:t>
                </a:r>
                <a:r>
                  <a:rPr lang="en-US" altLang="ko-KR" sz="1200" kern="0" spc="-30" dirty="0">
                    <a:latin typeface="나눔스퀘어 ExtraBold"/>
                    <a:ea typeface="나눔스퀘어 ExtraBold"/>
                  </a:rPr>
                  <a:t>!!)</a:t>
                </a: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연산 성능이 정밀도 </a:t>
                </a:r>
                <a14:m>
                  <m:oMath xmlns:m="http://schemas.openxmlformats.org/officeDocument/2006/math">
                    <m:r>
                      <a:rPr lang="en-US" altLang="ko-KR" sz="120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20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에만 의존하며</a:t>
                </a:r>
                <a:r>
                  <a:rPr lang="en-US" altLang="ko-KR" sz="1200" kern="0" spc="-30" dirty="0">
                    <a:latin typeface="나눔스퀘어 ExtraBold"/>
                    <a:ea typeface="나눔스퀘어 ExtraBold"/>
                  </a:rPr>
                  <a:t>, </a:t>
                </a: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입력 비트 크기 </a:t>
                </a:r>
                <a14:m>
                  <m:oMath xmlns:m="http://schemas.openxmlformats.org/officeDocument/2006/math">
                    <m:r>
                      <a:rPr lang="en-US" altLang="ko-KR" sz="120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에는 영향을 받지 않음</a:t>
                </a:r>
                <a:r>
                  <a:rPr lang="en-US" altLang="ko-KR" sz="1200" kern="0" spc="-30" dirty="0">
                    <a:latin typeface="나눔스퀘어 ExtraBold"/>
                    <a:ea typeface="나눔스퀘어 ExtraBold"/>
                  </a:rPr>
                  <a:t>.-&gt;</a:t>
                </a: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 말로만 설명하기</a:t>
                </a:r>
                <a:endParaRPr lang="en" altLang="ko-KR" sz="1200" kern="0" spc="-30" dirty="0">
                  <a:latin typeface="나눔스퀘어 ExtraBold"/>
                  <a:ea typeface="나눔스퀘어 ExtraBold"/>
                </a:endParaRPr>
              </a:p>
              <a:p>
                <a:pPr marL="171450" indent="-171450">
                  <a:buFont typeface="Symbol" pitchFamily="2" charset="2"/>
                  <a:buChar char="Þ"/>
                </a:pP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알고리즘 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Algorithm)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Max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연산 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최대값 계산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정밀도 비트 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alpha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, # precision bits)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연산 결과의 정밀도를 결정하는 비트 수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-&gt;\alpha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가 증가할수록 더 정밀한 최대값을 구할 수 있지만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연산량이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증가함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반복 횟수 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d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, # iterations)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최대값을 찾기 위해 수행된 반복 횟수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-&gt;\alpha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가 증가할수록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정밀도를 보장하기 위해 더 많은 반복이 필요함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-&gt;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반복 횟수가 증가하면 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계산량이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증가하고 실행 시간이 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길어짐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실행 시간 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Running time)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총 실행 시간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초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및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Amortized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실행 시간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밀리초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Amortized Running Time (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평균 실행 시간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b="1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밀리초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단위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전체 실행 시간을 배치 처리된 데이터 개수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Plaintext Slots)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로 나눈 값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HEAAN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의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SIMD(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배치 연산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)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특성을 고려한 측정값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으로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개별 연산의 평균 실행 시간을 의미함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----</a:t>
                </a:r>
              </a:p>
              <a:p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보안 수준 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lambda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는 다음과 같은 요소들에 의해 영향을 받음</a:t>
                </a:r>
                <a:endParaRPr lang="ko-KR" altLang="en-US" dirty="0">
                  <a:effectLst/>
                </a:endParaRPr>
              </a:p>
              <a:p>
                <a:r>
                  <a:rPr lang="en-US" altLang="ko-KR" dirty="0"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effectLst/>
                    <a:latin typeface="Helvetica" pitchFamily="2" charset="0"/>
                  </a:rPr>
                  <a:t>lambda = f(N, Q)</a:t>
                </a:r>
                <a:endParaRPr lang="en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다항식 링의 차원 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크면 클수록 보안성이 증가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Q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암호화된 값의 최대 크기 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커질수록 보안성이 낮아질 수 있음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</a:p>
              <a:p>
                <a:pPr marL="171450" indent="-171450">
                  <a:buFont typeface="Symbol" pitchFamily="2" charset="2"/>
                  <a:buChar char="Þ"/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log  Q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가 커질수록 보안성이 낮아지는 이유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HEAAN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에서는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높은 정밀도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alpha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  <a:r>
                  <a:rPr lang="ko-KR" altLang="en-US" b="1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를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유지하기 위해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Q 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값을 증가시켜야 함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하지만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Q 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값이 커지면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LWE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문제의 난이도가 감소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하여 보안성이 약화됨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---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즉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데이터가 커지더라도 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\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alpha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값만 같으면 실행 시간은 동일함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HEAAN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은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SIMD(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배치 연산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)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방식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을 지원하므로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총 실행 시간이 아닌 “평균 실행 </a:t>
                </a:r>
                <a:r>
                  <a:rPr lang="ko-KR" altLang="en-US" b="1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시간”을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보는 것이 더 현실적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즉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Amortized Running Time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이 낮을수록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HE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환경에서 더 효율적인 연산을 수행할 수 있음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 marL="171450" indent="-171450">
                  <a:buFont typeface="Symbol" pitchFamily="2" charset="2"/>
                  <a:buChar char="Þ"/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---</a:t>
                </a: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itchFamily="2" charset="2"/>
                  <a:buChar char="Þ"/>
                  <a:tabLst/>
                  <a:defRPr/>
                </a:pP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질문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예를 들어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32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비트 정수의 최대값이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2^{32} 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정도인데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오차가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2^{20}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라면 상대적으로 큰 문제 없이 사용할 수 있습니다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.??</a:t>
                </a: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Symbol" pitchFamily="2" charset="2"/>
                  <a:buChar char="Þ"/>
                  <a:tabLst/>
                  <a:defRPr/>
                </a:pP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꼭</a:t>
                </a:r>
                <a:r>
                  <a:rPr lang="en-US" altLang="ko-KR" sz="1200" kern="0" spc="-30" dirty="0">
                    <a:latin typeface="나눔스퀘어 ExtraBold"/>
                    <a:ea typeface="나눔스퀘어 ExtraBold"/>
                  </a:rPr>
                  <a:t>!!)</a:t>
                </a: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연산 성능이 정밀도 </a:t>
                </a:r>
                <a:r>
                  <a:rPr lang="en-US" altLang="ko-KR" sz="1200" i="0" kern="0" spc="-3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 </a:t>
                </a: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에만 의존하며</a:t>
                </a:r>
                <a:r>
                  <a:rPr lang="en-US" altLang="ko-KR" sz="1200" kern="0" spc="-30" dirty="0">
                    <a:latin typeface="나눔스퀘어 ExtraBold"/>
                    <a:ea typeface="나눔스퀘어 ExtraBold"/>
                  </a:rPr>
                  <a:t>, </a:t>
                </a: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입력 비트 크기 </a:t>
                </a:r>
                <a:r>
                  <a:rPr lang="en-US" altLang="ko-KR" sz="1200" i="0" kern="0" spc="-3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ℓ</a:t>
                </a: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에는 영향을 받지 않음</a:t>
                </a:r>
                <a:r>
                  <a:rPr lang="en-US" altLang="ko-KR" sz="1200" kern="0" spc="-30" dirty="0">
                    <a:latin typeface="나눔스퀘어 ExtraBold"/>
                    <a:ea typeface="나눔스퀘어 ExtraBold"/>
                  </a:rPr>
                  <a:t>.-&gt;</a:t>
                </a:r>
                <a:r>
                  <a:rPr lang="ko-KR" altLang="en-US" sz="1200" kern="0" spc="-30" dirty="0">
                    <a:latin typeface="나눔스퀘어 ExtraBold"/>
                    <a:ea typeface="나눔스퀘어 ExtraBold"/>
                  </a:rPr>
                  <a:t> 말로만 설명하기</a:t>
                </a:r>
                <a:endParaRPr lang="en" altLang="ko-KR" sz="1200" kern="0" spc="-30" dirty="0">
                  <a:latin typeface="나눔스퀘어 ExtraBold"/>
                  <a:ea typeface="나눔스퀘어 ExtraBold"/>
                </a:endParaRPr>
              </a:p>
              <a:p>
                <a:pPr marL="171450" indent="-171450">
                  <a:buFont typeface="Symbol" pitchFamily="2" charset="2"/>
                  <a:buChar char="Þ"/>
                </a:pP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5553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여기서도 마찬가지로 정밀도 높일수록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반복 횟수와 실행 시간이 증가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함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0" i="1" dirty="0">
                <a:solidFill>
                  <a:srgbClr val="404040"/>
                </a:solidFill>
                <a:effectLst/>
                <a:latin typeface="KaTeX_Math"/>
              </a:rPr>
              <a:t>c</a:t>
            </a:r>
            <a:r>
              <a:rPr lang="en" altLang="ko-KR" b="0" dirty="0">
                <a:solidFill>
                  <a:srgbClr val="404040"/>
                </a:solidFill>
                <a:effectLst/>
                <a:latin typeface="KaTeX_Main"/>
              </a:rPr>
              <a:t>=1.01</a:t>
            </a:r>
            <a:r>
              <a:rPr lang="en" altLang="ko-KR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또는 </a:t>
            </a:r>
            <a:r>
              <a:rPr lang="ko-KR" altLang="en-US" b="0" dirty="0">
                <a:solidFill>
                  <a:srgbClr val="404040"/>
                </a:solidFill>
                <a:effectLst/>
                <a:latin typeface="KaTeX_Main"/>
              </a:rPr>
              <a:t>�</a:t>
            </a:r>
            <a:r>
              <a:rPr lang="en-US" altLang="ko-KR" b="0" dirty="0">
                <a:solidFill>
                  <a:srgbClr val="404040"/>
                </a:solidFill>
                <a:effectLst/>
                <a:latin typeface="KaTeX_Main"/>
              </a:rPr>
              <a:t>=1.02</a:t>
            </a:r>
            <a:r>
              <a:rPr lang="en" altLang="ko-KR" b="0" i="1" dirty="0">
                <a:solidFill>
                  <a:srgbClr val="404040"/>
                </a:solidFill>
                <a:effectLst/>
                <a:latin typeface="KaTeX_Math"/>
              </a:rPr>
              <a:t>c</a:t>
            </a:r>
            <a:r>
              <a:rPr lang="en" altLang="ko-KR" b="0" dirty="0">
                <a:solidFill>
                  <a:srgbClr val="404040"/>
                </a:solidFill>
                <a:effectLst/>
                <a:latin typeface="KaTeX_Main"/>
              </a:rPr>
              <a:t>=1.02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와 같이 두 입력의 차이가 충분히 큰 경우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더 적은 반복 횟수로도 높은 정확도를 달성할 수 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이걸로말해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특정 비율 조건을 만족하면 더 적은 반복 횟수로도 높은 정밀도를 유지할 수 있음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---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기존 연구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([21], </a:t>
            </a:r>
            <a:r>
              <a:rPr lang="en" altLang="ko-KR" dirty="0" err="1">
                <a:solidFill>
                  <a:srgbClr val="0E0E0E"/>
                </a:solidFill>
                <a:effectLst/>
                <a:latin typeface=".AppleSystemUIFont"/>
              </a:rPr>
              <a:t>HElib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기반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에서는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Bit-wise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방식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으로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8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비트 비교 연산을 수행하는데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초 소요됨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본 연구에서는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Word-wise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비교 방식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적용하여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Amortized Running Time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이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5</a:t>
            </a:r>
            <a:r>
              <a:rPr lang="en" altLang="ko-KR" b="1" dirty="0" err="1">
                <a:solidFill>
                  <a:srgbClr val="0E0E0E"/>
                </a:solidFill>
                <a:effectLst/>
                <a:latin typeface=".AppleSystemUIFont"/>
              </a:rPr>
              <a:t>ms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미만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으로 개선됨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즉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비트 단위 연산과 비교해도 충분한 성능을 제공하면서도 더 효율적인 연산이 가능함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말하기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여기서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c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는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식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즉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두 숫자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a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와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b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의 비율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나타내며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비교 연산에서 두 숫자가 얼마나 차이가 나는지를 결정하는 기준이 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=&gt; c = 1.01(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두 숫자의 차이가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1%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정도로 작음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 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또는 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c = 1.02(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차이가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2%)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사용하면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두 숫자의 차이가 충분히 크다는 것이 보장되므로 반복 횟수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 d 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줄여도 비교 연산이 가능함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즉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불필요한 반복을 줄여 실행 시간을 최적화할 수 있음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0006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배치 연산 활용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2^{16}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개의 슬롯을 사용하여 동시에 연산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각 연산의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Amortized Running Time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약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58</a:t>
            </a:r>
            <a:r>
              <a:rPr lang="en" altLang="ko-KR" b="1" dirty="0" err="1">
                <a:solidFill>
                  <a:srgbClr val="0E0E0E"/>
                </a:solidFill>
                <a:effectLst/>
                <a:latin typeface=".AppleSystemUIFont"/>
              </a:rPr>
              <a:t>ms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즉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개별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Max Index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연산의 평균 실행 시간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).</a:t>
            </a: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최대값을 가지는 숫자가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MSB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가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이면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상대적으로 큰 숫자가 되어 명확한 비교가 가능해짐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최대값과 다른 숫자들의 차이를 인위적으로 크게 조정할 수 있음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C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값은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최대값과 다른 숫자들의 상대적인 크기를 정량적으로 표현한 값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비교 연산이 원활하게 수행될 수 있도록 숫자 간의 차이를 조정하는 역할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이를 위해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최대값은 최상위 비트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MSB)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가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이도록 설정하고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나머지 숫자들은 최상위 비트와 두 번째 비트가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인 경우로 가정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했음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숫자 간 차이가 클수록 비교 연산이 더 정확하게 수행될 가능성이 높기 때문에 이렇게 비교의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하한값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C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설정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최대값을 가지는 숫자는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8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비트 정수에서 최상위 비트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MSB)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가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인 경우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나머지 숫자들은 상위 비트가 대부분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이며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2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번째로 높은 비트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(6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번째 비트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까지만 포함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6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번째 비트만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이고 나머지는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이면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2^6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–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6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번째 비트까지 모두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인 값 있어서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뺌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0065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우선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줄임말로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HE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라고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표현된 동형 암호는 암호화된 데이터를 복호화 없이 직접 덧셈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곱셈 등의 연산을 할 수 있는 암호학적 기법입니다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이러한 특성 때문에 뭐 바이오나 금융데이터같이 민감정보를 보호하면서 분석할 수 있는 해결책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으로 평가받고 있는데요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동형암호에서 정수를 암호화하는 방법에는 크게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비트 단위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bit-wise)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암호화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와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단어 단위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word-wise)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암호화가 있습니다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우선 비트 단위 방식은 예시에서 보듯이 두개의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4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비트 정수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5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진수로 표현하여 각 비트를 개별적으로 암호화합니다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특히 이 방식은 각 비트별로 논리연산을 해서 비교 연산에 용이한데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단점으로는 모든 비트에 대해 연산을 수행해야 하기 때문에 비트 수만큼의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계산복잡도를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가지게 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반면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단어 단위 암호화 방식에서는 전체 숫자를 하나의 암호문으로 저장하므로 연산을 한번에 수행할 수 있게 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259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Threshold: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\alpha = 6</a:t>
            </a:r>
            <a:endParaRPr lang="en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단순 비교 연산이므로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" altLang="ko-KR" dirty="0" err="1">
                <a:solidFill>
                  <a:srgbClr val="0E0E0E"/>
                </a:solidFill>
                <a:effectLst/>
                <a:latin typeface=".AppleSystemUIFont"/>
              </a:rPr>
              <a:t>MaxIdx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보다 정밀도가 낮아도 충분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Threshold: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319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초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→ 단순 비교 연산임에도 </a:t>
            </a:r>
            <a:r>
              <a:rPr lang="en" altLang="ko-KR" dirty="0" err="1">
                <a:solidFill>
                  <a:srgbClr val="0E0E0E"/>
                </a:solidFill>
                <a:effectLst/>
                <a:latin typeface=".AppleSystemUIFont"/>
              </a:rPr>
              <a:t>MaxIdx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보다 시간이 오래 걸림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Threshold: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156ms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→ Threshold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가 더 많은 반복을 필요로 하기 때문에 실행 시간이 더 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2^{16} 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개의 숫자를 하나의 암호문에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패킹하여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연산 수행하므로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2^{11} 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개의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Threshold Counting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연산을 병렬로 수행 가능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한 번의 연산으로 다수의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Threshold Counting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문제를 해결할 수 있음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.)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9491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ko-KR" altLang="en-US" b="1" i="0" dirty="0">
                <a:solidFill>
                  <a:srgbClr val="404040"/>
                </a:solidFill>
                <a:effectLst/>
                <a:latin typeface="Inter"/>
              </a:rPr>
              <a:t>제안 방법 설명하고 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Inter"/>
              </a:rPr>
              <a:t>/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Inter"/>
              </a:rPr>
              <a:t> 그래서 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Inter"/>
              </a:rPr>
              <a:t>~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Inter"/>
              </a:rPr>
              <a:t>에 응용될 수 있다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Inter"/>
              </a:rPr>
              <a:t>.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Inter"/>
              </a:rPr>
              <a:t> 말하기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Inter"/>
              </a:rPr>
              <a:t>!</a:t>
            </a:r>
            <a:endParaRPr lang="ko-KR" altLang="en-US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상위 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KaTeX_Main"/>
              </a:rPr>
              <a:t>�</a:t>
            </a:r>
            <a:r>
              <a:rPr lang="en" altLang="ko-KR" b="0" i="1" dirty="0">
                <a:solidFill>
                  <a:srgbClr val="404040"/>
                </a:solidFill>
                <a:effectLst/>
                <a:latin typeface="KaTeX_Math"/>
              </a:rPr>
              <a:t>k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개의 요소 찾기나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임계값을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넘는 숫자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카운팅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등의 계산에 응용될 수 있고요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논문의 범용성을 높이기 위해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\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ell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-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비트로 일반화했으며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Word-wise HE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에서 특히 성능이 뛰어난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Min/Max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연산 결과를 강조하기 위해 해당 내용을 중심으로 서술한 것이다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1742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8282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오차를 </a:t>
            </a:r>
            <a:r>
              <a:rPr lang="en-US" altLang="ko-KR" dirty="0">
                <a:effectLst/>
                <a:latin typeface="Helvetica" pitchFamily="2" charset="0"/>
              </a:rPr>
              <a:t>2^{-\</a:t>
            </a:r>
            <a:r>
              <a:rPr lang="en" altLang="ko-KR" dirty="0">
                <a:effectLst/>
                <a:latin typeface="Helvetica" pitchFamily="2" charset="0"/>
              </a:rPr>
              <a:t>alpha}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 설정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컴퓨터 이진시스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템과 연관된다고 생각했는데 자세한 이유를 알아내지 못했다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이제 기존 연구에서는 덧셈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곱셈만이 가능한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Word-wise HE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non-polynomial)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연산을 수행하기 위해 다항식으로 근사하는 방법을 사용해 왔습니다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하지만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다항식 차수를 높여 오차를 줄이면 계산 복잡도가 지수적으로 증가하는 문제가 있는데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동형암호 연산을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할때는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원하는 결과를 얻기 위해서 정확도를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유지하는게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필요해요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정확도는 알파라는 정밀도 매개변수로 표현되는데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이건 결과값의 유효 비트 수를 의미합니다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그래서 오차를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2^(-</a:t>
            </a:r>
            <a:r>
              <a:rPr lang="el-GR" altLang="ko-KR" dirty="0">
                <a:solidFill>
                  <a:srgbClr val="0E0E0E"/>
                </a:solidFill>
                <a:effectLst/>
                <a:latin typeface=".AppleSystemUIFont"/>
              </a:rPr>
              <a:t>α)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 설정한다는 것은 결과값이 적어도 상위 알파개의 비트만큼은 정확해야 함을 말합니다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이어서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이런 수준의 오차를 보장하려면 </a:t>
            </a:r>
            <a:r>
              <a:rPr lang="el-GR" altLang="ko-KR" dirty="0">
                <a:solidFill>
                  <a:srgbClr val="0E0E0E"/>
                </a:solidFill>
                <a:effectLst/>
                <a:latin typeface=".AppleSystemUIFont"/>
              </a:rPr>
              <a:t>θ(2^α)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차수의 다항식이 필요해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계산량이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매우 커지는 단점이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이때 다항식 차수가 이렇게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나온건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오차를 저렇게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2^(-</a:t>
            </a:r>
            <a:r>
              <a:rPr lang="el-GR" altLang="ko-KR" dirty="0">
                <a:solidFill>
                  <a:srgbClr val="0E0E0E"/>
                </a:solidFill>
                <a:effectLst/>
                <a:latin typeface=".AppleSystemUIFont"/>
              </a:rPr>
              <a:t>α)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만큼 줄이려면 다항식 차수도 지수적으로 커져야 함을 의미합니다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그래서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본 연구에서는 이렇게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연산량이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커지는 문제를 해결하고자 반복 알고리즘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Iterative Algorithm)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기반으로 한 연산을 도입하여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기존 방법 대비 연산 깊이와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계산량을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l-GR" altLang="ko-KR" dirty="0">
                <a:solidFill>
                  <a:srgbClr val="0E0E0E"/>
                </a:solidFill>
                <a:effectLst/>
                <a:latin typeface=".AppleSystemUIFont"/>
              </a:rPr>
              <a:t>θ(α)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 줄이면서도 높은 정확도를 유지할 수 있도록 설계하였습니다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34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“제안된 방법은 루트연산과 역수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연산을 기반으로 한 반복 알고리즘을 사용하여 비교 연산을 효율적으로 수행하는 것입니다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그래서 아이디어의 기본 틀은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반복 알고리즘을 사용할 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합성 함수를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활용해서 계산 복잡도를 줄이고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반복적인 연산을 통해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min/max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및 비교 연산을 보다 정확하게 근사할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.”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544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009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첫번째로 제안된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Min/max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알고리즘은 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동형 암호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(</a:t>
            </a:r>
            <a:r>
              <a:rPr lang="en" altLang="ko-KR" sz="1200" kern="0" spc="-30" dirty="0">
                <a:latin typeface="나눔스퀘어 ExtraBold"/>
                <a:ea typeface="나눔스퀘어 ExtraBold"/>
              </a:rPr>
              <a:t>HE) 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환경에서 암호화된 데이터에 대해 최소값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(</a:t>
            </a:r>
            <a:r>
              <a:rPr lang="en" altLang="ko-KR" sz="1200" kern="0" spc="-30" dirty="0">
                <a:latin typeface="나눔스퀘어 ExtraBold"/>
                <a:ea typeface="나눔스퀘어 ExtraBold"/>
              </a:rPr>
              <a:t>min)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과 최대값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(</a:t>
            </a:r>
            <a:r>
              <a:rPr lang="en" altLang="ko-KR" sz="1200" kern="0" spc="-30" dirty="0">
                <a:latin typeface="나눔스퀘어 ExtraBold"/>
                <a:ea typeface="나눔스퀘어 ExtraBold"/>
              </a:rPr>
              <a:t>max)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을 근사적으로 계산하는 알고리즘인데요</a:t>
            </a:r>
            <a:r>
              <a:rPr lang="en-US" altLang="ko-KR" sz="1200" kern="0" spc="-30" dirty="0">
                <a:latin typeface="나눔스퀘어 ExtraBold"/>
                <a:ea typeface="나눔스퀘어 ExtraBold"/>
              </a:rPr>
              <a:t>,</a:t>
            </a:r>
            <a:r>
              <a:rPr lang="ko-KR" altLang="en-US" sz="1200" kern="0" spc="-30" dirty="0">
                <a:latin typeface="나눔스퀘어 ExtraBold"/>
                <a:ea typeface="나눔스퀘어 ExtraBold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알고리즘의 기본적인 형태는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부터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사이의 범위인 두 숫자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a, b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에 대해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d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번만큼 이 알고리즘을 반복해서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최대값과 최소값을 각각 알아내는 형식입니다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수식은 이렇게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두 숫자의 평균값에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대해 각각 빼기를 제곱한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루트값의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절반을 더하거나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빼주는데요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이에 대해 다음장에서 자세히 살펴보겠습니다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en-US" altLang="ko-KR" sz="1200" kern="0" spc="-30" dirty="0">
              <a:latin typeface="나눔스퀘어 ExtraBold"/>
              <a:ea typeface="나눔스퀘어 ExtraBold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6536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원래 기본적인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최대최소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함수는 이렇게 절댓값으로 정의가 되는데요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,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동형암호 환경에서는 이런 다항식이 아닌 비교문이나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조건문같은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연산을 직접 수행할 수가 없기 때문에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이를 다항식 연산으로 변환해야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이를 위해 절댓값 대신 제곱과 제곱근을 이용해서 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a-b(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절댓값 가리키며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루트를 씌운 제곱으로 변형하면 아까 본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최대최소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함수의 근사식을 얻을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404040"/>
              </a:solidFill>
              <a:effectLst/>
              <a:latin typeface="Inter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775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이제 다음으로는 이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최대최소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함수 근사에 쓰인 제곱근을 어떻게 알고리즘으로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표현했는지와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아까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입력값의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범위를 이렇게 지정했는데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그 이유에 대해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설명드리겠습니다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우선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최대최소를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비교할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입력값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 err="1">
                <a:solidFill>
                  <a:srgbClr val="0E0E0E"/>
                </a:solidFill>
                <a:effectLst/>
                <a:latin typeface=".AppleSystemUIFont"/>
              </a:rPr>
              <a:t>a,b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가 들어오는데 함수에 넣기 전 원래의 값을 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(bar)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붙여서 표현하겠습니다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원래 값은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부터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l(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승만큼의 범위가 들어올 수 있는데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여기서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엘은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입력값의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비트수를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의미합니다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이 값을 이렇게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가리키며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그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비트수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만큼으로 각각 나눠주어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부터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사이 값을 갖도록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스케일링해주는데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이건 제가 생각했을 때 동형암호 연산을 할 때 이제 값이 클수록 계산하면서 오차가 더 크게 생기거나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..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연산이 더 오래 걸릴 수 있으니까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큰 숫자를 직접 다루기 어려워서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이렇게 정규화를 해준다고 생각했는데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확실히는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잘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모르겠어서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질문으로 표시해 두었습니다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-------------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이제 두번째로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제곱근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Square Root)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근사 알고리즘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 대해 설명하겠습니다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제곱근 연산은 동형 암호 환경에서 바로 수행하기 어렵기 때문에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마찬가지로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근사시켜야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여기서 사용된 방법은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Wilkes(1951)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의 반복 알고리즘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으로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간단히 말해서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다항식의 계수를 조정하면서 최대 오차를 점진적으로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Inter"/>
              </a:rPr>
              <a:t>줄여나가는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방식입니다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Inter"/>
              </a:rPr>
              <a:t> 이걸 이용해서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실수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x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 대해 반복적으로 연산을 해서 루트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x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근사해줍니다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또한 절댓값 연산을 직접 수행할 수 없으므로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이런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루트제곱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가리키기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성질을 활용하여 제곱근을 취하는 방식으로 절댓값을 계산합니다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4E3E5-8CFE-5C4B-81D4-01383D31493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651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44492-7EDB-3269-C89B-74A5AB9B5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F2D8DE-21C7-C214-808A-5EBD75B69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13BA9-2B3E-8729-3253-4333D4FE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78BA-8A55-DB4B-9C47-CF9677E0F05D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3D27F7-CCE8-A8C3-1B80-7092FFAB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B3B0B-A45D-DFC9-AFBB-1020E3BE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5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05A5E-4024-9155-D16C-16FF47DF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BD6048-1D8D-BA07-14E9-1A26B3D67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4604E-3156-2488-5F21-C514C09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9E8B5-D151-F34C-A83F-11772AD9A467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97E598-D77A-E644-7E82-3D2FF915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B25550-EBE5-0DD8-D02F-F262D24E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87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020173-2A98-1C8B-8496-D476C7118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10E9C-B411-5733-C3FE-795096368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E097C-55D9-29CF-92D5-744C42F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5A0D0-510D-8347-A3C5-104C44D7DD69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107C-64A9-7CCA-FE58-A103FA36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E69C8-106E-139E-6322-5E13BC66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63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05D3B-5DAB-0297-08E7-6239C1C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89656-BB6B-22A9-7902-9FF2A9272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2E2AA-1835-22BB-A3FE-08F4145F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B3CF-B2A6-6848-AB69-A1A75111FF87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F1238-194D-4799-80B7-2830FD6F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6CA49-9FE0-180B-8948-6E36EAD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165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99FC6-4F5E-B5E1-6E63-9055C686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E8085-DC90-3C5C-C476-FA2A986C6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9BB09-E6B6-3F73-4727-6BB46A56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7C6-F00D-D14A-851E-E9D1A5C5B24B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6946E-B7E8-A8E1-2254-84D0E168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D91D9-E8AC-2073-2A9A-70CDBF69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964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508C7-C964-B962-3735-7F7FB336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FD437F-F096-9045-5733-C7100FF22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A3C4F-0B0B-7B7F-4CFC-F28398311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C2BF60-B1FC-0A43-87DD-5A1D4193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FF211-ECB3-2847-9727-C20495F037B6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15D9F-B481-3D44-82A9-2599CAF6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DE26B-1AB6-C1C2-BF68-87C476F9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9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80EE-D5C4-5B79-1E1C-F4FB3ED1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41685-01D3-C7A8-8E3B-10A82FD5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83694-4E35-398E-516E-B447ECBA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E947A-BD8E-3D4A-FF60-1C5B7B0F3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B32260-66E5-5300-1020-98A81D843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8E7443-C5B8-B166-7AB9-74CB3BED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24F0-1013-EC4C-B04F-3E50747BD0F6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49F127-E34A-10A3-41C5-7269340A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DCD72-19AB-3348-76DD-A8BA65A6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0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219FF-BF21-386D-6A88-16B7A25E8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C97FE9-F965-E89E-AEB0-5A3C12A2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0225-4F14-E045-9EF0-15F664F898B6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E6D7A8-50CF-08CB-A030-D83FBD16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3DDB3D-D843-3768-7208-4C75BC2C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335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D11AF8-C1BE-FE1C-E424-BF4DB0C4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3CA0-77CA-AB47-897E-F707B4BF1D01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CEFA0A-F160-7D3A-6DA4-5249B624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66A268-8AC1-E459-3A94-6ADDD128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047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1E7C6-9CF7-3C5A-0B2F-70B76E09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0EA7E-FC70-7D98-F621-8CCCA528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ABFFE-6DB4-CD66-B902-5314EB712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00CD2-0E5A-810B-79FA-1309A823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071-60BE-8E4A-8421-767A9DAB2038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9834E-B87F-4978-DD6B-3483FCF3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1C212-78DC-0F85-0904-74FC897B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758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BC1B3-0373-9275-87B5-A9BEED2F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389248-C627-DF0C-9C9D-B5F735EE1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B2D0C-9EC4-3E8E-4119-E891CB5C0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BF39F-1C13-3F8C-5800-B455C912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0FEF4-9B84-894F-B837-F2AEA0F13C2A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96826F-C641-7CD2-05AD-A41C61C5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EE1F7-C261-1460-C529-E4A7F2A1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97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E7871E-983A-2861-CCF2-7CD757BE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C131C8-499B-34AE-67AC-1396249C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4EFB0-6A65-E649-BADF-23B45491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60437-655E-564E-9ACF-2B725EF886DE}" type="datetime1">
              <a:rPr kumimoji="1" lang="ko-KR" altLang="en-US" smtClean="0"/>
              <a:t>2025. 3. 7.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71BB6-9E48-1F9F-016C-45ED8F57D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BBF49-D370-F522-C528-F105767BE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64A16-0C0B-4F4E-9B94-31D7BB7CA6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60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5" Type="http://schemas.openxmlformats.org/officeDocument/2006/relationships/image" Target="../media/image43.png"/><Relationship Id="rId10" Type="http://schemas.openxmlformats.org/officeDocument/2006/relationships/hyperlink" Target="https://www.google.com/url?sa=i&amp;url=https%3A%2F%2Fnamu.wiki%2Fw%2F%25EC%2584%259C%25EC%259A%25B8%25EB%258C%2580%25ED%2595%2599%25EA%25B5%2590%3Fuuid%3Dd2bf3c92-e72b-4c9d-8a1d-b5917e58f791&amp;psig=AOvVaw1owyUN_5V2hGUjTryN7xlk&amp;ust=1738510808747000&amp;source=images&amp;cd=vfe&amp;opi=89978449&amp;ved=0CBQQjRxqFwoTCPj2rsznoosDFQAAAAAdAAAAABAJ" TargetMode="External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2C73ACF-F489-2BFD-A90C-063F1B1544E8}"/>
              </a:ext>
            </a:extLst>
          </p:cNvPr>
          <p:cNvSpPr/>
          <p:nvPr/>
        </p:nvSpPr>
        <p:spPr>
          <a:xfrm>
            <a:off x="658425" y="742950"/>
            <a:ext cx="10701833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FF9D8-F83E-E720-4521-C874365022D0}"/>
              </a:ext>
            </a:extLst>
          </p:cNvPr>
          <p:cNvSpPr txBox="1"/>
          <p:nvPr/>
        </p:nvSpPr>
        <p:spPr>
          <a:xfrm>
            <a:off x="0" y="2771320"/>
            <a:ext cx="12192000" cy="1315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700" b="1" kern="0" spc="-30" dirty="0">
                <a:solidFill>
                  <a:srgbClr val="002060"/>
                </a:solidFill>
                <a:latin typeface="나눔스퀘어 ExtraBold"/>
                <a:sym typeface="210 네버랜드"/>
              </a:rPr>
              <a:t>Numerical Method for Comparison </a:t>
            </a:r>
          </a:p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700" b="1" kern="0" spc="-30" dirty="0">
                <a:solidFill>
                  <a:srgbClr val="002060"/>
                </a:solidFill>
                <a:latin typeface="나눔스퀘어 ExtraBold"/>
                <a:sym typeface="210 네버랜드"/>
              </a:rPr>
              <a:t>on Homomorphically Encrypted Numbers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1479B708-540A-BD1E-1F21-BB2ADE936DA1}"/>
              </a:ext>
            </a:extLst>
          </p:cNvPr>
          <p:cNvSpPr txBox="1"/>
          <p:nvPr/>
        </p:nvSpPr>
        <p:spPr>
          <a:xfrm>
            <a:off x="0" y="5648474"/>
            <a:ext cx="18288000" cy="120952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E103BD77-5B6B-9A4D-0EFB-3C5DA5DC04B3}"/>
              </a:ext>
            </a:extLst>
          </p:cNvPr>
          <p:cNvGrpSpPr/>
          <p:nvPr/>
        </p:nvGrpSpPr>
        <p:grpSpPr>
          <a:xfrm>
            <a:off x="0" y="6472564"/>
            <a:ext cx="12192000" cy="385436"/>
            <a:chOff x="0" y="0"/>
            <a:chExt cx="4816593" cy="153878"/>
          </a:xfrm>
          <a:solidFill>
            <a:srgbClr val="03196D"/>
          </a:solidFill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296BA0CB-2FBC-8C6F-0F72-4EF116E1D1E5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63DD6FC0-6BA9-5489-C01F-C433C3CC6BB4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278619C-4762-41B2-42C3-EDEC5F464F98}"/>
              </a:ext>
            </a:extLst>
          </p:cNvPr>
          <p:cNvSpPr txBox="1"/>
          <p:nvPr/>
        </p:nvSpPr>
        <p:spPr>
          <a:xfrm>
            <a:off x="635739" y="4303412"/>
            <a:ext cx="109205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600" dirty="0">
                <a:latin typeface="NimbusRomNo9L"/>
              </a:rPr>
              <a:t>Jung </a:t>
            </a:r>
            <a:r>
              <a:rPr lang="en" altLang="ko-KR" sz="1600" dirty="0" err="1">
                <a:latin typeface="NimbusRomNo9L"/>
              </a:rPr>
              <a:t>Hee</a:t>
            </a:r>
            <a:r>
              <a:rPr lang="en" altLang="ko-KR" sz="1600" dirty="0">
                <a:latin typeface="NimbusRomNo9L"/>
              </a:rPr>
              <a:t> </a:t>
            </a:r>
            <a:r>
              <a:rPr lang="en" altLang="ko-KR" sz="1600" dirty="0" err="1">
                <a:latin typeface="NimbusRomNo9L"/>
              </a:rPr>
              <a:t>Cheon</a:t>
            </a:r>
            <a:r>
              <a:rPr lang="en" altLang="ko-KR" sz="1600" dirty="0">
                <a:latin typeface="NimbusRomNo9L"/>
              </a:rPr>
              <a:t>, </a:t>
            </a:r>
            <a:r>
              <a:rPr lang="en" altLang="ko-KR" sz="1600" dirty="0" err="1">
                <a:latin typeface="NimbusRomNo9L"/>
              </a:rPr>
              <a:t>Dongwoo</a:t>
            </a:r>
            <a:r>
              <a:rPr lang="en" altLang="ko-KR" sz="1600" dirty="0">
                <a:latin typeface="NimbusRomNo9L"/>
              </a:rPr>
              <a:t> Kim, </a:t>
            </a:r>
            <a:r>
              <a:rPr lang="en" altLang="ko-KR" sz="1600" dirty="0" err="1">
                <a:latin typeface="NimbusRomNo9L"/>
              </a:rPr>
              <a:t>Duhyeong</a:t>
            </a:r>
            <a:r>
              <a:rPr lang="en" altLang="ko-KR" sz="1600" dirty="0">
                <a:latin typeface="NimbusRomNo9L"/>
              </a:rPr>
              <a:t> Kim, Hun </a:t>
            </a:r>
            <a:r>
              <a:rPr lang="en" altLang="ko-KR" sz="1600" dirty="0" err="1">
                <a:latin typeface="NimbusRomNo9L"/>
              </a:rPr>
              <a:t>Hee</a:t>
            </a:r>
            <a:r>
              <a:rPr lang="en" altLang="ko-KR" sz="1600" dirty="0">
                <a:latin typeface="NimbusRomNo9L"/>
              </a:rPr>
              <a:t> Lee, </a:t>
            </a:r>
            <a:r>
              <a:rPr lang="en" altLang="ko-KR" sz="1600" dirty="0" err="1">
                <a:latin typeface="NimbusRomNo9L"/>
              </a:rPr>
              <a:t>Keewoo</a:t>
            </a:r>
            <a:r>
              <a:rPr lang="en" altLang="ko-KR" sz="1600" dirty="0">
                <a:latin typeface="NimbusRomNo9L"/>
              </a:rPr>
              <a:t> Lee</a:t>
            </a:r>
          </a:p>
          <a:p>
            <a:pPr algn="ctr"/>
            <a:r>
              <a:rPr lang="en" altLang="ko-KR" sz="1600" dirty="0">
                <a:latin typeface="NimbusRomNo9L"/>
              </a:rPr>
              <a:t>Department of Mathematical Sciences, Seoul National University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1CB46D0-E20C-06E2-386F-424B1D4B9A1C}"/>
              </a:ext>
            </a:extLst>
          </p:cNvPr>
          <p:cNvSpPr txBox="1"/>
          <p:nvPr/>
        </p:nvSpPr>
        <p:spPr>
          <a:xfrm>
            <a:off x="6106974" y="6267320"/>
            <a:ext cx="6013680" cy="46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  <a:latin typeface="210 디딤명조 Bold"/>
                <a:ea typeface="210 디딤명조 Bold"/>
                <a:cs typeface="210 디딤명조 Bold"/>
                <a:sym typeface="210 디딤명조 Bold"/>
              </a:rPr>
              <a:t>2025.0</a:t>
            </a:r>
            <a:r>
              <a:rPr lang="en-US" altLang="ko-KR" dirty="0">
                <a:solidFill>
                  <a:schemeClr val="bg1"/>
                </a:solidFill>
                <a:latin typeface="210 디딤명조 Bold"/>
                <a:ea typeface="210 디딤명조 Bold"/>
                <a:cs typeface="210 디딤명조 Bold"/>
                <a:sym typeface="210 디딤명조 Bold"/>
              </a:rPr>
              <a:t>2</a:t>
            </a:r>
            <a:r>
              <a:rPr lang="en-US" dirty="0">
                <a:solidFill>
                  <a:schemeClr val="bg1"/>
                </a:solidFill>
                <a:latin typeface="210 디딤명조 Bold"/>
                <a:ea typeface="210 디딤명조 Bold"/>
                <a:cs typeface="210 디딤명조 Bold"/>
                <a:sym typeface="210 디딤명조 Bold"/>
              </a:rPr>
              <a:t>.</a:t>
            </a:r>
            <a:r>
              <a:rPr lang="en-US" altLang="ko-KR" dirty="0">
                <a:solidFill>
                  <a:schemeClr val="bg1"/>
                </a:solidFill>
                <a:latin typeface="210 디딤명조 Bold"/>
                <a:ea typeface="210 디딤명조 Bold"/>
                <a:cs typeface="210 디딤명조 Bold"/>
                <a:sym typeface="210 디딤명조 Bold"/>
              </a:rPr>
              <a:t>03</a:t>
            </a:r>
            <a:r>
              <a:rPr lang="en-US" dirty="0">
                <a:solidFill>
                  <a:schemeClr val="bg1"/>
                </a:solidFill>
                <a:latin typeface="210 디딤명조 Bold"/>
                <a:ea typeface="210 디딤명조 Bold"/>
                <a:cs typeface="210 디딤명조 Bold"/>
                <a:sym typeface="210 디딤명조 Bold"/>
              </a:rPr>
              <a:t>.</a:t>
            </a:r>
            <a:r>
              <a:rPr lang="ko-KR" altLang="en-US" dirty="0">
                <a:solidFill>
                  <a:schemeClr val="bg1"/>
                </a:solidFill>
                <a:latin typeface="210 디딤명조 Bold"/>
                <a:ea typeface="210 디딤명조 Bold"/>
                <a:cs typeface="210 디딤명조 Bold"/>
                <a:sym typeface="210 디딤명조 Bold"/>
              </a:rPr>
              <a:t> 이지은 </a:t>
            </a:r>
            <a:endParaRPr lang="en-US" dirty="0">
              <a:solidFill>
                <a:schemeClr val="bg1"/>
              </a:solidFill>
              <a:latin typeface="210 디딤명조 Bold"/>
              <a:ea typeface="210 디딤명조 Bold"/>
              <a:cs typeface="210 디딤명조 Bold"/>
              <a:sym typeface="210 디딤명조 Bold"/>
            </a:endParaRPr>
          </a:p>
        </p:txBody>
      </p:sp>
    </p:spTree>
    <p:extLst>
      <p:ext uri="{BB962C8B-B14F-4D97-AF65-F5344CB8AC3E}">
        <p14:creationId xmlns:p14="http://schemas.microsoft.com/office/powerpoint/2010/main" val="51188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제곱근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(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Square Root)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근사 알고리즘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𝑺𝒒𝒓𝒕</m:t>
                    </m:r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500" kern="0" spc="-30" dirty="0">
                    <a:solidFill>
                      <a:srgbClr val="000000"/>
                    </a:solidFill>
                    <a:latin typeface="나눔스퀘어 ExtraBold"/>
                  </a:rPr>
                  <a:t> : </a:t>
                </a:r>
                <a:r>
                  <a:rPr lang="ko-KR" altLang="en-US" sz="1500" kern="0" spc="-30" dirty="0" err="1">
                    <a:solidFill>
                      <a:srgbClr val="000000"/>
                    </a:solidFill>
                    <a:latin typeface="나눔스퀘어 ExtraBold"/>
                  </a:rPr>
                  <a:t>입력값</a:t>
                </a:r>
                <a:r>
                  <a:rPr lang="en-US" altLang="ko-KR" sz="1500" kern="0" spc="-30" dirty="0">
                    <a:solidFill>
                      <a:srgbClr val="000000"/>
                    </a:solidFill>
                    <a:latin typeface="나눔스퀘어 ExtraBold"/>
                  </a:rPr>
                  <a:t> x, </a:t>
                </a:r>
                <a:r>
                  <a:rPr lang="ko-KR" altLang="en-US" sz="1500" kern="0" spc="-30" dirty="0">
                    <a:solidFill>
                      <a:srgbClr val="000000"/>
                    </a:solidFill>
                    <a:latin typeface="나눔스퀘어 ExtraBold"/>
                  </a:rPr>
                  <a:t>반복 횟수 </a:t>
                </a:r>
                <a:r>
                  <a:rPr lang="en-US" altLang="ko-KR" sz="1500" kern="0" spc="-30" dirty="0">
                    <a:solidFill>
                      <a:srgbClr val="000000"/>
                    </a:solidFill>
                    <a:latin typeface="나눔스퀘어 ExtraBold"/>
                  </a:rPr>
                  <a:t>d</a:t>
                </a:r>
                <a:r>
                  <a:rPr lang="ko-KR" altLang="en-US" sz="1500" kern="0" spc="-30" dirty="0">
                    <a:solidFill>
                      <a:srgbClr val="000000"/>
                    </a:solidFill>
                    <a:latin typeface="나눔스퀘어 ExtraBold"/>
                  </a:rPr>
                  <a:t> </a:t>
                </a:r>
                <a:endParaRPr lang="en-US" altLang="ko-KR" sz="1500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400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400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400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400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400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400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400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𝑆𝑞𝑟𝑡</m:t>
                    </m:r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kern="0" dirty="0">
                    <a:solidFill>
                      <a:srgbClr val="000000"/>
                    </a:solidFill>
                    <a:latin typeface="휴먼명조"/>
                  </a:rPr>
                  <a:t> 의 오차는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5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5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500" b="1" i="1" kern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500" b="1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500" b="1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ko-KR" sz="1500" b="1" i="1" kern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5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5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15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500" b="1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1500" kern="0" dirty="0">
                    <a:solidFill>
                      <a:srgbClr val="000000"/>
                    </a:solidFill>
                    <a:latin typeface="휴먼명조"/>
                  </a:rPr>
                  <a:t>로 표현되며</a:t>
                </a:r>
                <a:r>
                  <a:rPr lang="en-US" altLang="ko-KR" sz="1500" kern="0" dirty="0">
                    <a:solidFill>
                      <a:srgbClr val="000000"/>
                    </a:solidFill>
                    <a:latin typeface="휴먼명조"/>
                  </a:rPr>
                  <a:t>,</a:t>
                </a:r>
                <a:r>
                  <a:rPr lang="ko-KR" altLang="en-US" sz="1500" kern="0" dirty="0">
                    <a:solidFill>
                      <a:srgbClr val="000000"/>
                    </a:solidFill>
                    <a:latin typeface="휴먼명조"/>
                  </a:rPr>
                  <a:t> 반복 횟수를 증가시킬수록 오차는 지수적으로 감소</a:t>
                </a:r>
                <a:r>
                  <a:rPr lang="en-US" altLang="ko-KR" sz="1500" kern="0" dirty="0">
                    <a:solidFill>
                      <a:srgbClr val="000000"/>
                    </a:solidFill>
                    <a:latin typeface="휴먼명조"/>
                  </a:rPr>
                  <a:t>.</a:t>
                </a: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endParaRPr lang="en-US" altLang="ko-KR" sz="1400" kern="0" spc="-30" dirty="0">
                  <a:latin typeface="나눔스퀘어 ExtraBold"/>
                  <a:ea typeface="나눔스퀘어 ExtraBold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 Min/Max Algorithms (1/3) - Background Concepts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D2BC33-09FE-79FC-3F05-A2A8E62345BE}"/>
              </a:ext>
            </a:extLst>
          </p:cNvPr>
          <p:cNvGrpSpPr/>
          <p:nvPr/>
        </p:nvGrpSpPr>
        <p:grpSpPr>
          <a:xfrm>
            <a:off x="2565398" y="2267729"/>
            <a:ext cx="7061200" cy="2705100"/>
            <a:chOff x="2565398" y="2076450"/>
            <a:chExt cx="7061200" cy="27051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A457FAA-3330-4B90-C7CA-B1186805B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5398" y="2076450"/>
              <a:ext cx="7061200" cy="27051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F1BB90F-6A4F-DFE2-07B2-35307CB34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44301" y="2651345"/>
              <a:ext cx="1526079" cy="414491"/>
            </a:xfrm>
            <a:prstGeom prst="rect">
              <a:avLst/>
            </a:prstGeom>
          </p:spPr>
        </p:pic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13717B0-42B8-B59B-1B2C-2D8CB362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9134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  <a:ea typeface="나눔스퀘어 ExtraBold"/>
                  </a:rPr>
                  <a:t>Error Analysis and Precision</a:t>
                </a:r>
                <a:endParaRPr lang="en-US" altLang="ko-KR" sz="1400" kern="0" spc="-30" dirty="0">
                  <a:latin typeface="나눔스퀘어 ExtraBold"/>
                  <a:ea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b="1" dirty="0">
                    <a:solidFill>
                      <a:srgbClr val="404040"/>
                    </a:solidFill>
                  </a:rPr>
                  <a:t>Theorem 1: </a:t>
                </a:r>
                <a:r>
                  <a:rPr lang="ko-KR" altLang="en-US" sz="1500" b="1" dirty="0">
                    <a:solidFill>
                      <a:srgbClr val="404040"/>
                    </a:solidFill>
                  </a:rPr>
                  <a:t>일반적인 경우</a:t>
                </a:r>
                <a:endParaRPr lang="en-US" altLang="ko-KR" sz="1500" b="1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b="1" kern="0" spc="-30" dirty="0">
                    <a:solidFill>
                      <a:srgbClr val="0432FF"/>
                    </a:solidFill>
                  </a:rPr>
                  <a:t>모든 </a:t>
                </a:r>
                <a14:m>
                  <m:oMath xmlns:m="http://schemas.openxmlformats.org/officeDocument/2006/math"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5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ko-KR" sz="1500" b="1" i="1" kern="0" spc="-3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1" i="1" kern="0" spc="-3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500" b="1" i="1" kern="0" spc="-3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1500" b="1" i="1" kern="0" spc="-3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500" b="1" i="1" kern="0" spc="-3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ko-KR" altLang="en-US" sz="1500" b="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1500" b="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에 대해 적용</a:t>
                </a:r>
                <a:endParaRPr lang="en-US" altLang="ko-KR" sz="15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5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≥2</m:t>
                    </m:r>
                    <m:r>
                      <a:rPr lang="el-GR" altLang="ko-KR" sz="15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5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ko-KR" altLang="en-US" sz="15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일 경우 오차는</a:t>
                </a:r>
                <a:r>
                  <a:rPr lang="ko-KR" altLang="en-US" sz="1500" dirty="0">
                    <a:solidFill>
                      <a:srgbClr val="404040"/>
                    </a:solidFill>
                    <a:latin typeface="Inter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이하 </a:t>
                </a:r>
                <a:endParaRPr lang="en-US" altLang="ko-KR" sz="150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반복 횟수가 정확도</a:t>
                </a:r>
                <a:r>
                  <a:rPr lang="el-GR" altLang="ko-KR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5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altLang="ko-KR" sz="150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에 대해 선형적으로 증가해야 함</a:t>
                </a:r>
                <a:r>
                  <a:rPr lang="en-US" altLang="ko-KR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5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15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l-GR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l-GR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b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" altLang="ko-KR" sz="1500" b="1" kern="0" dirty="0">
                    <a:latin typeface="+mn-ea"/>
                  </a:rPr>
                  <a:t>Theorem 2: </a:t>
                </a:r>
                <a:r>
                  <a:rPr lang="ko-KR" altLang="en-US" sz="1500" b="1" kern="0" dirty="0">
                    <a:latin typeface="+mn-ea"/>
                  </a:rPr>
                  <a:t>제한된 영역에서의 경우</a:t>
                </a:r>
                <a:endParaRPr lang="en-US" altLang="ko-KR" sz="1500" b="1" kern="0" dirty="0">
                  <a:latin typeface="+mn-ea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5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15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500" b="1" i="1" kern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R" sz="1500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500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ko-KR" altLang="en-US" sz="1500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5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5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sz="15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5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500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kern="0" dirty="0">
                    <a:latin typeface="+mn-ea"/>
                  </a:rPr>
                  <a:t>에 대해 적용</a:t>
                </a:r>
                <a:endParaRPr lang="en-US" altLang="ko-KR" sz="1500" kern="0" dirty="0">
                  <a:latin typeface="+mn-ea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5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ko-KR" sz="15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5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ko-KR" sz="15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ko-KR" sz="15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500" b="0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5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5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500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15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ko-KR" altLang="en-US" sz="15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일 경우 오차는</a:t>
                </a:r>
                <a:r>
                  <a:rPr lang="ko-KR" altLang="en-US" sz="1500" dirty="0">
                    <a:solidFill>
                      <a:srgbClr val="404040"/>
                    </a:solidFill>
                    <a:latin typeface="Inter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이하 </a:t>
                </a:r>
                <a:endParaRPr lang="en-US" altLang="ko-KR" sz="150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b="0" dirty="0">
                    <a:solidFill>
                      <a:srgbClr val="404040"/>
                    </a:solidFill>
                  </a:rPr>
                  <a:t>반복 횟수가 로그함수에 따라 증가하므로</a:t>
                </a:r>
                <a14:m>
                  <m:oMath xmlns:m="http://schemas.openxmlformats.org/officeDocument/2006/math">
                    <m:r>
                      <a:rPr lang="ko-KR" altLang="en-US" sz="15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el-GR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1500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500" b="1" i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l-GR" altLang="ko-KR" sz="1500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en-US" altLang="ko-KR" sz="1500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로 계산 복잡도를 낮출 수 있음</a:t>
                </a:r>
                <a:endParaRPr lang="en-US" altLang="ko-KR" sz="150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400" b="0" i="0" dirty="0">
                  <a:solidFill>
                    <a:srgbClr val="404040"/>
                  </a:solidFill>
                  <a:effectLst/>
                  <a:latin typeface="Inter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 Min/Max Algorithms (1/3)</a:t>
            </a:r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E4386C-50D0-23FE-B7F4-B98889789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48387" y="-1751598"/>
            <a:ext cx="6184900" cy="55499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48CE3-22DE-AA75-665F-114AF49EF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0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462115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Comparison Algorithms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암호화된 데이터에 대해 두 숫자 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a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와 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b</a:t>
                </a:r>
                <a:r>
                  <a:rPr lang="ko-KR" altLang="en-US" sz="1500" b="1" kern="0" spc="-30" dirty="0" err="1">
                    <a:latin typeface="나눔스퀘어 ExtraBold"/>
                    <a:ea typeface="나눔스퀘어 ExtraBold"/>
                  </a:rPr>
                  <a:t>를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 비교하는 문제를 다룸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.</a:t>
                </a:r>
                <a:endParaRPr lang="ko-KR" altLang="en-US" sz="1500" b="1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sz="1700" b="1" i="1" kern="0" spc="-3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r>
                      <a:rPr lang="en-US" altLang="ko-KR" sz="1700" b="1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𝒐𝒎𝒑</m:t>
                    </m:r>
                    <m:d>
                      <m:dPr>
                        <m:ctrlP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R" sz="1700" b="1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d>
                          <m:dPr>
                            <m:ctrlPr>
                              <a:rPr lang="en-US" altLang="ko-KR" sz="1700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1700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,∞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ko-KR" altLang="en-US" sz="1700" b="1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17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</m:t>
                    </m:r>
                    <m:r>
                      <a:rPr lang="ko-KR" altLang="en-US" sz="1700" b="1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1700" b="1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1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𝒔𝒕𝒆𝒑</m:t>
                        </m:r>
                        <m:r>
                          <a:rPr lang="en-US" altLang="ko-KR" sz="1700" b="1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700" b="1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𝒇𝒖𝒏𝒄𝒕𝒊𝒐𝒏</m:t>
                        </m:r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700" b="1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d>
                          <m:dPr>
                            <m:ctrlPr>
                              <a:rPr lang="en-US" altLang="ko-KR" sz="1700" b="1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1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1700" b="1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,∞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sz="1700" b="1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7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700" b="0" i="0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7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1           </m:t>
                            </m:r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0       </m:t>
                            </m:r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1700" kern="0" spc="-30" dirty="0">
                  <a:latin typeface="나눔스퀘어 ExtraBold"/>
                  <a:ea typeface="나눔스퀘어 ExtraBold"/>
                </a:endParaRPr>
              </a:p>
              <a:p>
                <a:pPr lvl="1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⇒ 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불연속 함수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이기 때문에 동형 암호 환경에서 직접 계산하기 어려움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lvl="1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endParaRPr lang="en-US" altLang="ko-KR" sz="1400" kern="0" spc="-30" dirty="0">
                  <a:latin typeface="나눔스퀘어 ExtraBold"/>
                  <a:ea typeface="나눔스퀘어 ExtraBold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Approximate of Step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Function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 err="1">
                    <a:solidFill>
                      <a:srgbClr val="0432FF"/>
                    </a:solidFill>
                    <a:latin typeface="나눔스퀘어 ExtraBold"/>
                    <a:ea typeface="나눔스퀘어 ExtraBold"/>
                  </a:rPr>
                  <a:t>시그모이드</a:t>
                </a:r>
                <a:r>
                  <a:rPr lang="ko-KR" altLang="en-US" sz="1500" b="1" kern="0" spc="-30" dirty="0">
                    <a:solidFill>
                      <a:srgbClr val="0432FF"/>
                    </a:solidFill>
                    <a:latin typeface="나눔스퀘어 ExtraBold"/>
                    <a:ea typeface="나눔스퀘어 ExtraBold"/>
                  </a:rPr>
                  <a:t> 함수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로 근사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b="1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ko-KR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b="1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로 정의되며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,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연속 함수이므로 동형 암호 환경에서 계산이 가능함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462115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</a:t>
            </a:r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Comparison Algorithms (2/3)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310A65C-6453-2A1A-E694-D61355B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239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Approximate of Step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Function</a:t>
                </a: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§"/>
                  <a:defRPr/>
                </a:pPr>
                <a:r>
                  <a:rPr lang="ko-KR" altLang="en-US" sz="1500" kern="0" spc="-30" dirty="0" err="1">
                    <a:latin typeface="나눔스퀘어 ExtraBold"/>
                  </a:rPr>
                  <a:t>시그모이드</a:t>
                </a:r>
                <a:r>
                  <a:rPr lang="ko-KR" altLang="en-US" sz="1500" kern="0" spc="-30" dirty="0">
                    <a:latin typeface="나눔스퀘어 ExtraBold"/>
                  </a:rPr>
                  <a:t> 함수를 </a:t>
                </a:r>
                <a:r>
                  <a:rPr lang="ko-KR" altLang="en-US" sz="1500" kern="0" spc="-30" dirty="0" err="1">
                    <a:latin typeface="나눔스퀘어 ExtraBold"/>
                  </a:rPr>
                  <a:t>스케일링하여</a:t>
                </a:r>
                <a:r>
                  <a:rPr lang="ko-KR" altLang="en-US" sz="1500" kern="0" spc="-30" dirty="0">
                    <a:latin typeface="나눔스퀘어 ExtraBol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kern="0" spc="-3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kern="0" spc="-3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ko-KR" sz="1600" b="1" i="1" kern="0" spc="-3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600" kern="0" spc="-30" dirty="0">
                    <a:latin typeface="나눔스퀘어 ExtraBold"/>
                  </a:rPr>
                  <a:t>(𝒙):=𝝈(𝒌𝒙)</a:t>
                </a:r>
                <a:r>
                  <a:rPr lang="ko-KR" altLang="en-US" sz="1500" kern="0" spc="-30" dirty="0">
                    <a:latin typeface="나눔스퀘어 ExtraBold"/>
                  </a:rPr>
                  <a:t>로 정의하면 𝑘가 커질수록 </a:t>
                </a:r>
                <a:r>
                  <a:rPr lang="ko-KR" altLang="en-US" sz="1500" kern="0" spc="-30" dirty="0" err="1">
                    <a:latin typeface="나눔스퀘어 ExtraBold"/>
                  </a:rPr>
                  <a:t>시그모이드</a:t>
                </a:r>
                <a:r>
                  <a:rPr lang="ko-KR" altLang="en-US" sz="1500" kern="0" spc="-30" dirty="0">
                    <a:latin typeface="나눔스퀘어 ExtraBold"/>
                  </a:rPr>
                  <a:t> 함수는 </a:t>
                </a:r>
                <a:r>
                  <a:rPr lang="en-US" altLang="ko-KR" sz="1500" kern="0" spc="-30" dirty="0">
                    <a:latin typeface="나눔스퀘어 ExtraBold"/>
                  </a:rPr>
                  <a:t>step function</a:t>
                </a:r>
                <a:r>
                  <a:rPr lang="ko-KR" altLang="en-US" sz="1500" kern="0" spc="-30" dirty="0">
                    <a:latin typeface="나눔스퀘어 ExtraBold"/>
                  </a:rPr>
                  <a:t>에 </a:t>
                </a:r>
                <a:r>
                  <a:rPr lang="ko-KR" altLang="en-US" sz="1500" kern="0" spc="-30" dirty="0" err="1">
                    <a:latin typeface="나눔스퀘어 ExtraBold"/>
                  </a:rPr>
                  <a:t>가까워짐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657350" lvl="3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1500" i="1" kern="0" spc="-30" dirty="0">
                  <a:latin typeface="Cambria Math" panose="02040503050406030204" pitchFamily="18" charset="0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2000" i="1" kern="0" spc="-30" dirty="0">
                  <a:latin typeface="Cambria Math" panose="02040503050406030204" pitchFamily="18" charset="0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𝑘</m:t>
                            </m:r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||</m:t>
                        </m:r>
                      </m:e>
                    </m:func>
                    <m:sSub>
                      <m:sSubPr>
                        <m:ctrlP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(0,∞)</m:t>
                        </m:r>
                      </m:sub>
                    </m:sSub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</m:t>
                        </m:r>
                        <m:r>
                          <a:rPr lang="en-US" altLang="ko-KR" sz="20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b>
                    </m:sSub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kern="0" spc="-30" dirty="0">
                  <a:latin typeface="나눔스퀘어 ExtraBold"/>
                  <a:ea typeface="나눔스퀘어 ExtraBold"/>
                </a:endParaRPr>
              </a:p>
              <a:p>
                <a:pPr lvl="2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</a:t>
            </a:r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Comparison Algorithms (2/3)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D93DAF7-D8C6-7A4F-E067-3E3254658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547" y="2457716"/>
            <a:ext cx="50038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118C-0771-5A2F-1919-A1FFD3C16985}"/>
                  </a:ext>
                </a:extLst>
              </p:cNvPr>
              <p:cNvSpPr txBox="1"/>
              <p:nvPr/>
            </p:nvSpPr>
            <p:spPr>
              <a:xfrm>
                <a:off x="2129615" y="6024522"/>
                <a:ext cx="12192000" cy="379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[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그림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1]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:r>
                  <a:rPr lang="ko-KR" altLang="en-US" sz="1700" b="1" kern="0" spc="-30" dirty="0" err="1">
                    <a:solidFill>
                      <a:srgbClr val="002060"/>
                    </a:solidFill>
                    <a:latin typeface="나눔스퀘어 ExtraBold"/>
                  </a:rPr>
                  <a:t>스케일된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시그모이드 함수로 </a:t>
                </a:r>
                <a:r>
                  <a:rPr lang="ko-KR" altLang="en-US" sz="1700" b="1" kern="0" spc="-30" dirty="0" err="1">
                    <a:solidFill>
                      <a:srgbClr val="002060"/>
                    </a:solidFill>
                    <a:latin typeface="나눔스퀘어 ExtraBold"/>
                  </a:rPr>
                  <a:t>근사된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700" b="1" i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700" b="1" i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ko-KR" sz="1700" b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700" b="1" i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700" b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,∞)</m:t>
                        </m:r>
                      </m:sub>
                    </m:sSub>
                  </m:oMath>
                </a14:m>
                <a:endParaRPr lang="ko-KR" altLang="en-US" sz="1700" b="1" kern="0" spc="-30" dirty="0">
                  <a:solidFill>
                    <a:srgbClr val="002060"/>
                  </a:solidFill>
                  <a:latin typeface="나눔스퀘어 ExtraBold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118C-0771-5A2F-1919-A1FFD3C16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615" y="6024522"/>
                <a:ext cx="12192000" cy="379143"/>
              </a:xfrm>
              <a:prstGeom prst="rect">
                <a:avLst/>
              </a:prstGeom>
              <a:blipFill>
                <a:blip r:embed="rId5"/>
                <a:stretch>
                  <a:fillRect t="-9677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B90C9A-C03E-12CD-CBC7-983A0E6F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5051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Approximate of Sigmoid Function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지수 함수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는 동형 암호 환경에서 직접 계산하기 어려우므로 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로그를 취해 근사함</a:t>
                </a:r>
                <a:endParaRPr lang="en-US" altLang="ko-KR" sz="1500" b="1" kern="0" spc="-30" dirty="0">
                  <a:latin typeface="나눔스퀘어 ExtraBold"/>
                  <a:ea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20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𝒄𝒐𝒎𝒑</m:t>
                    </m:r>
                    <m:r>
                      <a:rPr lang="en-US" altLang="ko-KR" sz="20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(</m:t>
                    </m:r>
                    <m:r>
                      <a:rPr lang="en-US" altLang="ko-KR" sz="20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𝒂</m:t>
                    </m:r>
                    <m:r>
                      <a:rPr lang="en-US" altLang="ko-KR" sz="20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,</m:t>
                    </m:r>
                    <m:r>
                      <a:rPr lang="en-US" altLang="ko-KR" sz="20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𝒃</m:t>
                    </m:r>
                    <m:r>
                      <a:rPr lang="en-US" altLang="ko-KR" sz="20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)</m:t>
                    </m:r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func>
                              <m:funcPr>
                                <m:ctrlPr>
                                  <a:rPr lang="en-US" altLang="ko-KR" sz="2000" i="1" kern="0" spc="-3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kern="0" spc="-3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i="1" kern="0" spc="-3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func>
                              <m:funcPr>
                                <m:ctrlPr>
                                  <a:rPr lang="en-US" altLang="ko-KR" sz="20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i="0" kern="0" spc="-3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r>
                          <a:rPr lang="ko-KR" altLang="en-US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0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func>
                              <m:funcPr>
                                <m:ctrlPr>
                                  <a:rPr lang="en-US" altLang="ko-KR" sz="20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0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R" sz="2000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1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ko-KR" sz="2000" b="1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ko-KR" altLang="en-US" sz="20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0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ko-KR" sz="2000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ko-KR" sz="2000" b="1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kern="0" spc="-30" dirty="0">
                    <a:latin typeface="나눔스퀘어 ExtraBold"/>
                    <a:ea typeface="나눔스퀘어 ExtraBold"/>
                  </a:rPr>
                  <a:t> </a:t>
                </a: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𝑘</m:t>
                        </m:r>
                        <m:r>
                          <a:rPr lang="en-US" altLang="ko-KR" sz="200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ko-KR" sz="2000" i="1" kern="0" spc="-3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ko-KR" sz="2000" b="0" i="1" kern="0" spc="-3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kern="0" spc="-3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kern="0" spc="-3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kern="0" spc="-3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b="0" i="1" kern="0" spc="-3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b="0" i="1" kern="0" spc="-3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ko-KR" sz="2000" b="0" i="1" kern="0" spc="-3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sz="20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sz="2000" b="0" i="0" kern="0" spc="-3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ko-KR" altLang="en-US" sz="2000" b="0" i="0" kern="0" spc="-3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</a:rPr>
                      <m:t>  </m:t>
                    </m:r>
                    <m:limLow>
                      <m:limLowPr>
                        <m:ctrlPr>
                          <a:rPr lang="en-US" altLang="ko-KR" sz="20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𝑘</m:t>
                        </m:r>
                        <m:r>
                          <a:rPr lang="en-US" altLang="ko-KR" sz="20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ko-KR" sz="2000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kern="0" spc="-3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ko-KR" sz="2000" i="1" kern="0" spc="-3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kern="0" spc="-3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altLang="ko-KR" sz="2000" b="0" i="1" kern="0" spc="-3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 kern="0" spc="-3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kern="0" spc="-3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i="1" kern="0" spc="-3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i="1" kern="0" spc="-3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ko-KR" sz="20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20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ko-KR" sz="2000" kern="0" spc="-3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0" kern="0" spc="-3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altLang="ko-KR" sz="20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sz="1700" b="1" kern="0" spc="-30" dirty="0">
                  <a:solidFill>
                    <a:srgbClr val="002060"/>
                  </a:solidFill>
                  <a:latin typeface="나눔스퀘어 ExtraBold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endParaRPr lang="en-US" altLang="ko-KR" sz="2000" kern="0" spc="-30" dirty="0">
                  <a:latin typeface="나눔스퀘어 ExtraBold"/>
                  <a:ea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20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lang="en-US" altLang="ko-KR" sz="1400" b="1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</a:t>
            </a:r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Comparison Algorithms (2/3)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EB8A65-090F-B183-F5AD-C55DE946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903274-4F19-40FD-3648-68ACBB6EC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701" y="3921648"/>
            <a:ext cx="3450262" cy="2311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EFBBF-2AB5-5377-2FBB-ECB61A18D2FD}"/>
                  </a:ext>
                </a:extLst>
              </p:cNvPr>
              <p:cNvSpPr txBox="1"/>
              <p:nvPr/>
            </p:nvSpPr>
            <p:spPr>
              <a:xfrm>
                <a:off x="1948509" y="6247223"/>
                <a:ext cx="8416434" cy="328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400" b="1" kern="0" spc="-30" dirty="0">
                    <a:solidFill>
                      <a:srgbClr val="002060"/>
                    </a:solidFill>
                    <a:latin typeface="나눔스퀘어 ExtraBold"/>
                  </a:rPr>
                  <a:t>[</a:t>
                </a:r>
                <a:r>
                  <a:rPr lang="ko-KR" altLang="en-US" sz="1400" b="1" kern="0" spc="-30" dirty="0">
                    <a:solidFill>
                      <a:srgbClr val="002060"/>
                    </a:solidFill>
                    <a:latin typeface="나눔스퀘어 ExtraBold"/>
                  </a:rPr>
                  <a:t>그림 </a:t>
                </a:r>
                <a:r>
                  <a:rPr lang="en-US" altLang="ko-KR" sz="1400" b="1" kern="0" spc="-30" dirty="0">
                    <a:solidFill>
                      <a:srgbClr val="002060"/>
                    </a:solidFill>
                    <a:latin typeface="나눔스퀘어 ExtraBold"/>
                  </a:rPr>
                  <a:t>1]</a:t>
                </a:r>
                <a:r>
                  <a:rPr lang="ko-KR" altLang="en-US" sz="14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:r>
                  <a:rPr lang="ko-KR" altLang="en-US" sz="1400" b="1" kern="0" spc="-30" dirty="0" err="1">
                    <a:solidFill>
                      <a:srgbClr val="002060"/>
                    </a:solidFill>
                    <a:latin typeface="나눔스퀘어 ExtraBold"/>
                  </a:rPr>
                  <a:t>스케일된</a:t>
                </a:r>
                <a:r>
                  <a:rPr lang="ko-KR" altLang="en-US" sz="1400" b="1" kern="0" spc="-30" dirty="0">
                    <a:solidFill>
                      <a:srgbClr val="002060"/>
                    </a:solidFill>
                    <a:latin typeface="나눔스퀘어 ExtraBold"/>
                  </a:rPr>
                  <a:t> 시그모이드 함수로 </a:t>
                </a:r>
                <a:r>
                  <a:rPr lang="ko-KR" altLang="en-US" sz="1400" b="1" kern="0" spc="-30" dirty="0" err="1">
                    <a:solidFill>
                      <a:srgbClr val="002060"/>
                    </a:solidFill>
                    <a:latin typeface="나눔스퀘어 ExtraBold"/>
                  </a:rPr>
                  <a:t>근사된</a:t>
                </a:r>
                <a:r>
                  <a:rPr lang="ko-KR" altLang="en-US" sz="14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US" altLang="ko-KR" sz="1400" b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1" i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400" b="1" kern="0" spc="-3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,∞)</m:t>
                        </m:r>
                      </m:sub>
                    </m:sSub>
                  </m:oMath>
                </a14:m>
                <a:endParaRPr lang="ko-KR" altLang="en-US" sz="1400" b="1" kern="0" spc="-30" dirty="0">
                  <a:solidFill>
                    <a:srgbClr val="002060"/>
                  </a:solidFill>
                  <a:latin typeface="나눔스퀘어 ExtraBold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AEFBBF-2AB5-5377-2FBB-ECB61A18D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509" y="6247223"/>
                <a:ext cx="8416434" cy="328488"/>
              </a:xfrm>
              <a:prstGeom prst="rect">
                <a:avLst/>
              </a:prstGeom>
              <a:blipFill>
                <a:blip r:embed="rId5"/>
                <a:stretch>
                  <a:fillRect t="-7692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72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Approximate Comparison Algorithms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" altLang="ko-KR" sz="1500" b="1" kern="0" spc="-30" dirty="0">
                    <a:solidFill>
                      <a:srgbClr val="0432FF"/>
                    </a:solidFill>
                    <a:latin typeface="나눔스퀘어 ExtraBold"/>
                    <a:ea typeface="나눔스퀘어 ExtraBold"/>
                  </a:rPr>
                  <a:t>Input</a:t>
                </a:r>
                <a:r>
                  <a:rPr lang="en" altLang="ko-KR" sz="1500" b="1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5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𝒂</m:t>
                    </m:r>
                    <m:r>
                      <a:rPr lang="en-US" altLang="ko-KR" sz="15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,</m:t>
                    </m:r>
                    <m:r>
                      <a:rPr lang="en-US" altLang="ko-KR" sz="15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𝒃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는 비교할 두 숫자로 </a:t>
                </a:r>
                <a14:m>
                  <m:oMath xmlns:m="http://schemas.openxmlformats.org/officeDocument/2006/math">
                    <m:r>
                      <a:rPr lang="ko-KR" altLang="en-US" sz="1500" b="0" i="0" kern="0" spc="-3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범위에 있음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(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입력값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𝑥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𝑥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≔</m:t>
                    </m:r>
                    <m:f>
                      <m:fPr>
                        <m:ctrlPr>
                          <a:rPr lang="en-US" altLang="ko-KR" sz="1500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i="1" kern="0" spc="-3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500" i="1" kern="0" spc="-3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500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i="1" kern="0" spc="-3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로 스케일링한 결과의 범위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)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1500" b="1" i="1" kern="0" spc="-3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𝒅</m:t>
                    </m:r>
                    <m:r>
                      <a:rPr lang="en-US" altLang="ko-KR" sz="1500" b="1" i="1" kern="0" spc="-3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, </m:t>
                    </m:r>
                    <m:r>
                      <a:rPr lang="en-US" altLang="ko-KR" sz="1500" b="1" i="1" kern="0" spc="-3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𝒅</m:t>
                    </m:r>
                    <m:r>
                      <a:rPr lang="en-US" altLang="ko-KR" sz="1500" b="1" i="1" kern="0" spc="-3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′</m:t>
                    </m:r>
                  </m:oMath>
                </a14:m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:</a:t>
                </a:r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역수 알고리즘</a:t>
                </a:r>
                <a:r>
                  <a:rPr lang="en-US" altLang="ko-KR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𝐼𝑛𝑣</m:t>
                    </m:r>
                  </m:oMath>
                </a14:m>
                <a:r>
                  <a:rPr lang="en-US" altLang="ko-KR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)</a:t>
                </a:r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반복 횟수 </a:t>
                </a:r>
                <a:r>
                  <a:rPr lang="en-US" altLang="ko-KR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/</a:t>
                </a:r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1" i="1" kern="0" spc="-3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𝒕</m:t>
                    </m:r>
                  </m:oMath>
                </a14:m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:</a:t>
                </a:r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 kern="0" spc="-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𝑐𝑜𝑚𝑝</m:t>
                    </m:r>
                    <m:r>
                      <a:rPr lang="en-US" altLang="ko-KR" sz="1500" i="1" kern="0" spc="-3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 </m:t>
                    </m:r>
                  </m:oMath>
                </a14:m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반복 횟수 </a:t>
                </a:r>
                <a:r>
                  <a:rPr lang="en-US" altLang="ko-KR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/</a:t>
                </a:r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1" i="1" kern="0" spc="-3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𝒎</m:t>
                    </m:r>
                  </m:oMath>
                </a14:m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:</a:t>
                </a:r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거듭제곱을 조절하는 값</a:t>
                </a:r>
                <a:r>
                  <a:rPr lang="en-US" altLang="ko-KR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kern="0" spc="-3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/>
                          </a:rPr>
                          <m:t>𝑚</m:t>
                        </m:r>
                      </m:e>
                      <m:sup>
                        <m:r>
                          <a:rPr lang="en-US" altLang="ko-KR" sz="1500" b="0" i="1" kern="0" spc="-3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나눔스퀘어 ExtraBold"/>
                          </a:rPr>
                          <m:t>𝑡</m:t>
                        </m:r>
                      </m:sup>
                    </m:sSup>
                    <m:r>
                      <a:rPr lang="en-US" altLang="ko-KR" sz="1500" b="0" i="1" kern="0" spc="-3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=</m:t>
                    </m:r>
                    <m:r>
                      <a:rPr lang="en-US" altLang="ko-KR" sz="1500" b="0" i="1" kern="0" spc="-3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𝑘</m:t>
                    </m:r>
                  </m:oMath>
                </a14:m>
                <a:r>
                  <a:rPr lang="ko-KR" altLang="en-US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을 만족하도록 선택</a:t>
                </a:r>
                <a:r>
                  <a:rPr lang="en-US" altLang="ko-KR" sz="1500" kern="0" spc="-3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나눔스퀘어 ExtraBold"/>
                    <a:ea typeface="나눔스퀘어 ExtraBold"/>
                  </a:rPr>
                  <a:t>)</a:t>
                </a: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b="1" kern="0" spc="-30" dirty="0">
                    <a:solidFill>
                      <a:srgbClr val="0432FF"/>
                    </a:solidFill>
                    <a:latin typeface="나눔스퀘어 ExtraBold"/>
                    <a:ea typeface="나눔스퀘어 ExtraBold"/>
                  </a:rPr>
                  <a:t>Output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𝑐𝑜𝑚𝑝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(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𝑎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,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𝑏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)</m:t>
                    </m:r>
                  </m:oMath>
                </a14:m>
                <a:r>
                  <a:rPr lang="en" altLang="ko-KR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 </a:t>
                </a:r>
                <a:r>
                  <a:rPr lang="ko-KR" altLang="en-US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의 근사값을 반환 </a:t>
                </a:r>
                <a:r>
                  <a:rPr lang="en-US" altLang="ko-KR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6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이면 </a:t>
                </a:r>
                <a:r>
                  <a:rPr lang="en-US" altLang="ko-KR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1</a:t>
                </a:r>
                <a:r>
                  <a:rPr lang="ko-KR" altLang="en-US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에 가깝고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6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이면 </a:t>
                </a:r>
                <a:r>
                  <a:rPr lang="en-US" altLang="ko-KR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0</a:t>
                </a:r>
                <a:r>
                  <a:rPr lang="ko-KR" altLang="en-US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에 가까움</a:t>
                </a:r>
                <a:r>
                  <a:rPr lang="en-US" altLang="ko-KR" sz="1600" dirty="0">
                    <a:solidFill>
                      <a:srgbClr val="0E0E0E"/>
                    </a:solidFill>
                    <a:effectLst/>
                    <a:latin typeface=".AppleSystemUIFont"/>
                  </a:rPr>
                  <a:t>)</a:t>
                </a:r>
                <a:endParaRPr lang="ko-KR" altLang="en-US" sz="1600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lang="ko-KR" altLang="en-US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lang="en" altLang="ko-KR" sz="1400" b="1" kern="0" dirty="0">
                  <a:latin typeface="+mn-ea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</a:t>
            </a:r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Comparison Algorithms (2/3)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05F9176-41AC-628C-6887-F68A5D68D6C3}"/>
              </a:ext>
            </a:extLst>
          </p:cNvPr>
          <p:cNvGrpSpPr/>
          <p:nvPr/>
        </p:nvGrpSpPr>
        <p:grpSpPr>
          <a:xfrm>
            <a:off x="2387598" y="3345632"/>
            <a:ext cx="7416800" cy="3098800"/>
            <a:chOff x="2387598" y="3306722"/>
            <a:chExt cx="7416800" cy="30988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69BA262-7D50-73A4-8393-299BB341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87598" y="3306722"/>
              <a:ext cx="7416800" cy="30988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B96C836-92D2-892D-E778-D73F7B1A2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1831" y="3945241"/>
              <a:ext cx="1850687" cy="688076"/>
            </a:xfrm>
            <a:prstGeom prst="rect">
              <a:avLst/>
            </a:prstGeom>
          </p:spPr>
        </p:pic>
      </p:grp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868133-68E9-489A-1B81-E30AF471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1912CA-5F20-F143-E240-0D5BBB094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5540396"/>
            <a:ext cx="1025771" cy="81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3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Approximate Max Index of several numbers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여러 숫자 중 최대값의 인덱스를 찾는 알고리즘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i="1" kern="0" spc="-30">
                        <a:latin typeface="Cambria Math" panose="02040503050406030204" pitchFamily="18" charset="0"/>
                        <a:ea typeface="나눔스퀘어 ExtraBold"/>
                      </a:rPr>
                      <m:t>M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𝑎𝑥𝐼𝑑𝑥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(</m:t>
                    </m:r>
                    <m:sSub>
                      <m:sSub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b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1</m:t>
                        </m:r>
                      </m:sub>
                    </m:sSub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, </m:t>
                    </m:r>
                    <m:sSub>
                      <m:sSub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b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sub>
                    </m:sSub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, …,</m:t>
                    </m:r>
                    <m:sSub>
                      <m:sSub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b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𝑛</m:t>
                        </m:r>
                      </m:sub>
                    </m:sSub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;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𝑑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,</m:t>
                    </m:r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𝑑</m:t>
                        </m:r>
                      </m:e>
                      <m:sup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′</m:t>
                        </m:r>
                      </m:sup>
                    </m:sSup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,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𝑚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,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𝑡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)</m:t>
                    </m:r>
                  </m:oMath>
                </a14:m>
                <a:endParaRPr lang="ko-KR" altLang="en-US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17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1700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lim</m:t>
                        </m:r>
                      </m:e>
                      <m:lim>
                        <m:r>
                          <a:rPr lang="en-US" altLang="ko-KR" sz="17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𝑘</m:t>
                        </m:r>
                        <m:r>
                          <a:rPr lang="en-US" altLang="ko-KR" sz="17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ko-KR" sz="1700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700" i="1" kern="0" spc="-3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7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7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17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7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7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7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ko-KR" sz="17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… + </m:t>
                        </m:r>
                        <m:sSubSup>
                          <m:sSubSupPr>
                            <m:ctrlPr>
                              <a:rPr lang="en-US" altLang="ko-KR" sz="17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7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17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den>
                    </m:f>
                    <m:r>
                      <a:rPr lang="en-US" altLang="ko-KR" sz="1700" b="0" i="0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7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7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7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ko-KR" sz="1700" b="0" i="0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altLang="ko-KR" sz="17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7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ko-KR" sz="17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7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700" b="0" i="1" kern="0" spc="-3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0                              </m:t>
                            </m:r>
                            <m:r>
                              <a:rPr lang="en-US" altLang="ko-KR" sz="1700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" altLang="ko-KR" sz="17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 Max Index</a:t>
            </a:r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Algorithm (3/3)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584AB9-C794-7865-BA69-1C60C919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186" y="4307882"/>
            <a:ext cx="5737623" cy="358891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784E7-B96E-50F8-8410-0BBBEF74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2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3">
            <a:extLst>
              <a:ext uri="{FF2B5EF4-FFF2-40B4-BE49-F238E27FC236}">
                <a16:creationId xmlns:a16="http://schemas.microsoft.com/office/drawing/2014/main" id="{18811241-9CCC-CF15-E0E5-DF7D698A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0337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Asymptotic Optimality </a:t>
            </a:r>
            <a:b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of Proposed</a:t>
            </a:r>
            <a:r>
              <a:rPr lang="ko-KR" altLang="en-US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Methods </a:t>
            </a:r>
            <a:endParaRPr lang="ko-KR" altLang="en-US" sz="50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235B6-B677-D836-47FF-60922A7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7196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326">
            <a:extLst>
              <a:ext uri="{FF2B5EF4-FFF2-40B4-BE49-F238E27FC236}">
                <a16:creationId xmlns:a16="http://schemas.microsoft.com/office/drawing/2014/main" id="{5BF1FA4A-DF92-C719-3E79-9349F587809F}"/>
              </a:ext>
            </a:extLst>
          </p:cNvPr>
          <p:cNvSpPr/>
          <p:nvPr/>
        </p:nvSpPr>
        <p:spPr>
          <a:xfrm flipH="1">
            <a:off x="484986" y="1023352"/>
            <a:ext cx="11222028" cy="5078989"/>
          </a:xfrm>
          <a:prstGeom prst="round2SameRect">
            <a:avLst>
              <a:gd name="adj1" fmla="val 0"/>
              <a:gd name="adj2" fmla="val 0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36000" rIns="36000" bIns="36000" numCol="1" rtlCol="0" anchor="t" anchorCtr="0">
            <a:noAutofit/>
          </a:bodyPr>
          <a:lstStyle/>
          <a:p>
            <a:pPr marL="1200150" lvl="2" indent="-28575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/>
            </a:pPr>
            <a:endParaRPr lang="en" altLang="ko-KR" sz="1400" b="1" kern="0" dirty="0">
              <a:latin typeface="+mn-ea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Asymptotic Optimality of Proposed Methods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97CEDF-7FC5-6890-445A-ADDFCE8B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18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양쪽 모서리가 둥근 사각형 326">
                <a:extLst>
                  <a:ext uri="{FF2B5EF4-FFF2-40B4-BE49-F238E27FC236}">
                    <a16:creationId xmlns:a16="http://schemas.microsoft.com/office/drawing/2014/main" id="{CF881170-2CA8-F4EA-4A0F-A296F7201CF1}"/>
                  </a:ext>
                </a:extLst>
              </p:cNvPr>
              <p:cNvSpPr/>
              <p:nvPr/>
            </p:nvSpPr>
            <p:spPr>
              <a:xfrm flipH="1">
                <a:off x="637386" y="11757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Minimax Polynomial Approximation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주어진 함수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𝑓</m:t>
                    </m:r>
                    <m:d>
                      <m:d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를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다항식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b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𝑝</m:t>
                        </m:r>
                      </m:e>
                      <m: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𝑘</m:t>
                        </m:r>
                      </m:sub>
                    </m:sSub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(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𝑥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)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로 근사할 때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,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최대 오차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b="0" i="0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max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⁡|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𝑓</m:t>
                    </m:r>
                    <m:d>
                      <m:d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𝑥</m:t>
                        </m:r>
                      </m:e>
                    </m:d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−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bPr>
                      <m:e>
                        <m: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𝑝</m:t>
                        </m:r>
                      </m:e>
                      <m:sub>
                        <m: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𝑥</m:t>
                        </m:r>
                      </m:e>
                    </m:d>
                    <m:r>
                      <a:rPr lang="en-US" altLang="ko-KR" sz="1500" b="0" i="0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|</m:t>
                    </m:r>
                  </m:oMath>
                </a14:m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를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최소화하는 다항식을 찾는 것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b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𝑝</m:t>
                        </m:r>
                      </m:e>
                      <m: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𝑘</m:t>
                        </m:r>
                      </m:sub>
                    </m:sSub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(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𝑥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)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: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구간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[−1, 1]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에서의 차수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𝑘</m:t>
                    </m:r>
                  </m:oMath>
                </a14:m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를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가지는 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minimax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다항식</a:t>
                </a:r>
              </a:p>
              <a:p>
                <a:pPr marR="0" lvl="1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tabLst/>
                  <a:defRPr/>
                </a:pPr>
                <a:endParaRPr lang="en" altLang="ko-KR" sz="1400" b="1" kern="0" dirty="0">
                  <a:latin typeface="+mn-ea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기존 접근 방식과의 비교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기존 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Minimax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다항식 근사 방식보다 본 연구에서 제안된 재귀적 접근 방식 기반 알고리즘의 계산 복잡도가 낮음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기존의 다항식 근사법은 차수가 커질수록 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계산량이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급격히 증가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제안된 방법은 재귀 알고리즘을 활용하여 같은 수준의 정확도를 유지하면서 계산 복잡도를 낮춤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  <a:endParaRPr lang="ko-KR" altLang="en-US" sz="1500" kern="0" spc="-30" dirty="0">
                  <a:latin typeface="나눔스퀘어 ExtraBold"/>
                  <a:ea typeface="나눔스퀘어 ExtraBold"/>
                </a:endParaRPr>
              </a:p>
            </p:txBody>
          </p:sp>
        </mc:Choice>
        <mc:Fallback xmlns="">
          <p:sp>
            <p:nvSpPr>
              <p:cNvPr id="6" name="양쪽 모서리가 둥근 사각형 326">
                <a:extLst>
                  <a:ext uri="{FF2B5EF4-FFF2-40B4-BE49-F238E27FC236}">
                    <a16:creationId xmlns:a16="http://schemas.microsoft.com/office/drawing/2014/main" id="{CF881170-2CA8-F4EA-4A0F-A296F7201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7386" y="11757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50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Min/Max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함수의 표현 방법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160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𝑚𝑎𝑥</m:t>
                    </m:r>
                    <m:d>
                      <m:dPr>
                        <m:ctrlP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, 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</m:e>
                    </m:d>
                    <m:r>
                      <a:rPr lang="en-US" altLang="ko-KR" sz="1600" i="1" kern="0" spc="-30">
                        <a:latin typeface="Cambria Math" panose="02040503050406030204" pitchFamily="18" charset="0"/>
                        <a:ea typeface="나눔스퀘어 ExtraBold"/>
                      </a:rPr>
                      <m:t>=</m:t>
                    </m:r>
                    <m:f>
                      <m:fPr>
                        <m:ctrlPr>
                          <a:rPr lang="en-US" altLang="ko-KR" sz="1600" i="1" kern="0" spc="-3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+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</m:num>
                      <m:den>
                        <m:r>
                          <a:rPr lang="en-US" altLang="ko-KR" sz="1600" b="0" i="1" kern="0" spc="-3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600" i="1" kern="0" spc="-30">
                        <a:latin typeface="Cambria Math" panose="02040503050406030204" pitchFamily="18" charset="0"/>
                        <a:ea typeface="나눔스퀘어 ExtraBold"/>
                      </a:rPr>
                      <m:t>+</m:t>
                    </m:r>
                    <m:f>
                      <m:fPr>
                        <m:ctrlPr>
                          <a:rPr lang="en-US" altLang="ko-KR" sz="1600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kern="0" spc="-3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−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  <m:r>
                          <a:rPr lang="en-US" altLang="ko-KR" sz="1600" b="0" i="1" kern="0" spc="-3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1600" i="1" kern="0" spc="-3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600" dirty="0"/>
                  <a:t>,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kern="0" spc="-30">
                        <a:latin typeface="Cambria Math" panose="02040503050406030204" pitchFamily="18" charset="0"/>
                        <a:ea typeface="나눔스퀘어 ExtraBold"/>
                      </a:rPr>
                      <m:t>𝑚</m:t>
                    </m:r>
                    <m:r>
                      <a:rPr lang="en-US" altLang="ko-KR" sz="16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𝑖𝑛</m:t>
                    </m:r>
                    <m:d>
                      <m:dPr>
                        <m:ctrlP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, 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</m:e>
                    </m:d>
                    <m:r>
                      <a:rPr lang="en-US" altLang="ko-KR" sz="1600" i="1" kern="0" spc="-30">
                        <a:latin typeface="Cambria Math" panose="02040503050406030204" pitchFamily="18" charset="0"/>
                        <a:ea typeface="나눔스퀘어 ExtraBold"/>
                      </a:rPr>
                      <m:t>=</m:t>
                    </m:r>
                    <m:f>
                      <m:fPr>
                        <m:ctrlPr>
                          <a:rPr lang="en-US" altLang="ko-KR" sz="1600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+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</m:num>
                      <m:den>
                        <m:r>
                          <a:rPr lang="en-US" altLang="ko-KR" sz="1600" i="1" kern="0" spc="-3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600" b="0" i="1" kern="0" spc="-3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600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kern="0" spc="-3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−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sz="1600" i="1" kern="0" spc="-3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600" dirty="0"/>
              </a:p>
              <a:p>
                <a:pPr lvl="1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r>
                  <a:rPr lang="en-US" altLang="ko-KR" sz="1500" dirty="0"/>
                  <a:t>⇒ </a:t>
                </a:r>
                <a:r>
                  <a:rPr lang="ko-KR" altLang="en-US" sz="1500" dirty="0"/>
                  <a:t>절대값 함수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ko-KR" altLang="en-US" sz="1500" dirty="0" err="1"/>
                  <a:t>를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minimax</a:t>
                </a:r>
                <a:r>
                  <a:rPr lang="ko-KR" altLang="en-US" sz="1500" dirty="0"/>
                  <a:t> 다항식으로 근사</a:t>
                </a:r>
              </a:p>
              <a:p>
                <a:pPr marR="0" lvl="1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tabLst/>
                  <a:defRPr/>
                </a:pPr>
                <a:endParaRPr lang="en-US" altLang="ko-KR" sz="1400" b="1" kern="0" spc="-30" dirty="0">
                  <a:latin typeface="나눔스퀘어 ExtraBold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minimax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다항식 표현의 단점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" altLang="ko-KR" sz="1500" kern="0" spc="-30" dirty="0">
                    <a:latin typeface="나눔스퀘어 ExtraBold"/>
                  </a:rPr>
                  <a:t>minimax </a:t>
                </a:r>
                <a:r>
                  <a:rPr lang="ko-KR" altLang="en-US" sz="1500" kern="0" spc="-30" dirty="0">
                    <a:latin typeface="나눔스퀘어 ExtraBold"/>
                  </a:rPr>
                  <a:t>다항식을 이용해 절대값 함수 </a:t>
                </a:r>
                <a:r>
                  <a:rPr lang="en-US" altLang="ko-KR" sz="1500" kern="0" spc="-30" dirty="0">
                    <a:latin typeface="나눔스퀘어 ExtraBold"/>
                  </a:rPr>
                  <a:t>|𝑥|</a:t>
                </a:r>
                <a:r>
                  <a:rPr lang="ko-KR" altLang="en-US" sz="1500" kern="0" spc="-30" dirty="0" err="1">
                    <a:latin typeface="나눔스퀘어 ExtraBold"/>
                  </a:rPr>
                  <a:t>를</a:t>
                </a:r>
                <a:r>
                  <a:rPr lang="ko-KR" altLang="en-US" sz="1500" kern="0" spc="-30" dirty="0">
                    <a:latin typeface="나눔스퀘어 ExtraBold"/>
                  </a:rPr>
                  <a:t> 근사할 때</a:t>
                </a:r>
                <a:r>
                  <a:rPr lang="en-US" altLang="ko-KR" sz="1500" kern="0" spc="-30" dirty="0">
                    <a:latin typeface="나눔스퀘어 ExtraBold"/>
                  </a:rPr>
                  <a:t>, </a:t>
                </a:r>
                <a:r>
                  <a:rPr lang="ko-KR" altLang="en-US" sz="1500" kern="0" spc="-30" dirty="0">
                    <a:latin typeface="나눔스퀘어 ExtraBold"/>
                  </a:rPr>
                  <a:t>원하는 오차 수준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ko-KR" altLang="en-US" sz="1500" kern="0" spc="-30" dirty="0" err="1">
                    <a:latin typeface="나눔스퀘어 ExtraBold"/>
                  </a:rPr>
                  <a:t>를</a:t>
                </a:r>
                <a:r>
                  <a:rPr lang="ko-KR" altLang="en-US" sz="1500" kern="0" spc="-30" dirty="0">
                    <a:latin typeface="나눔스퀘어 ExtraBold"/>
                  </a:rPr>
                  <a:t> 얻기 위해 최소한 </a:t>
                </a:r>
                <a14:m>
                  <m:oMath xmlns:m="http://schemas.openxmlformats.org/officeDocument/2006/math">
                    <m:r>
                      <a:rPr lang="el-GR" altLang="ko-KR" sz="15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l-GR" altLang="ko-KR" sz="15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차수의 다항식 필요</a:t>
                </a:r>
                <a:r>
                  <a:rPr lang="en-US" altLang="ko-KR" sz="1500" kern="0" spc="-30" dirty="0">
                    <a:latin typeface="나눔스퀘어 ExtraBold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</a:rPr>
                  <a:t>하지만 일반적인 차수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의 다항식을 계산하려면 최소한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500" i="1" kern="0" spc="-3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번의 곱셈 필요</a:t>
                </a:r>
                <a:r>
                  <a:rPr lang="en-US" altLang="ko-KR" sz="1500" kern="0" spc="-30" dirty="0">
                    <a:latin typeface="나눔스퀘어 ExtraBold"/>
                  </a:rPr>
                  <a:t>.</a:t>
                </a:r>
              </a:p>
              <a:p>
                <a:pPr lvl="1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r>
                  <a:rPr lang="en-US" altLang="ko-KR" sz="1500" dirty="0"/>
                  <a:t>	⇒ </a:t>
                </a:r>
                <a:r>
                  <a:rPr lang="ko-KR" altLang="en-US" sz="1500" kern="0" spc="-30" dirty="0">
                    <a:latin typeface="나눔스퀘어 ExtraBold"/>
                  </a:rPr>
                  <a:t>따라서 </a:t>
                </a:r>
                <a:r>
                  <a:rPr lang="en" altLang="ko-KR" sz="1500" kern="0" spc="-30" dirty="0">
                    <a:latin typeface="나눔스퀘어 ExtraBold"/>
                  </a:rPr>
                  <a:t>minimax</a:t>
                </a:r>
                <a:r>
                  <a:rPr lang="ko-KR" altLang="en-US" sz="1500" kern="0" spc="-30" dirty="0">
                    <a:latin typeface="나눔스퀘어 ExtraBold"/>
                  </a:rPr>
                  <a:t> 다항식을 이용한 연산은 적어도 </a:t>
                </a:r>
                <a14:m>
                  <m:oMath xmlns:m="http://schemas.openxmlformats.org/officeDocument/2006/math">
                    <m:r>
                      <a:rPr lang="el-GR" altLang="ko-KR" sz="15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l-GR" altLang="ko-KR" sz="15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번의 곱셈을 요구하게 됨</a:t>
                </a:r>
                <a:r>
                  <a:rPr lang="en-US" altLang="ko-KR" sz="1500" kern="0" spc="-30" dirty="0">
                    <a:latin typeface="나눔스퀘어 ExtraBold"/>
                  </a:rPr>
                  <a:t>.</a:t>
                </a: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kern="0" spc="-30" dirty="0">
                  <a:latin typeface="나눔스퀘어 ExtraBold"/>
                </a:endParaRPr>
              </a:p>
              <a:p>
                <a:pPr lvl="1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endParaRPr lang="en" altLang="ko-KR" sz="15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Min/max from Minimax Approximation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0AF49-4009-D633-5A86-D5095831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9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3">
            <a:extLst>
              <a:ext uri="{FF2B5EF4-FFF2-40B4-BE49-F238E27FC236}">
                <a16:creationId xmlns:a16="http://schemas.microsoft.com/office/drawing/2014/main" id="{18811241-9CCC-CF15-E0E5-DF7D698A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6585"/>
            <a:ext cx="10515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Introduction</a:t>
            </a:r>
            <a:endParaRPr lang="ko-KR" altLang="en-US" sz="50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235B6-B677-D836-47FF-60922A7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38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제안된 방법의 효율성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minimax 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다항식 근사 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vs. 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제안된 방법의 연산 횟수 비교</a:t>
                </a:r>
                <a:endParaRPr lang="en-US" altLang="ko-KR" sz="1500" b="1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Minimax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다항식 근사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500" i="1" kern="0" spc="-3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rad>
                    <m:r>
                      <a:rPr lang="en-US" altLang="ko-KR" sz="150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제안된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Iterative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방법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3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ko-KR" sz="1500" i="1" kern="0" spc="-3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  <m:r>
                      <a:rPr lang="en-US" altLang="ko-KR" sz="1500" i="1" kern="0" spc="-3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−9</m:t>
                    </m:r>
                  </m:oMath>
                </a14:m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제안된 반복적 방법이 정확도 </a:t>
                </a:r>
                <a14:m>
                  <m:oMath xmlns:m="http://schemas.openxmlformats.org/officeDocument/2006/math">
                    <m:r>
                      <a:rPr lang="el-GR" altLang="ko-KR" sz="15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5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≥13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에서 더 적은 곱셈 횟수를 필요로 함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Min/max from Minimax Approximation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6100B4-2236-47F7-04EA-C561CDF8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0" y="2411898"/>
            <a:ext cx="4677564" cy="3647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744AE2-C62E-A081-419C-D4031D695312}"/>
              </a:ext>
            </a:extLst>
          </p:cNvPr>
          <p:cNvSpPr txBox="1"/>
          <p:nvPr/>
        </p:nvSpPr>
        <p:spPr>
          <a:xfrm>
            <a:off x="6804814" y="6157872"/>
            <a:ext cx="5387186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700" b="1" kern="0" spc="-30" dirty="0">
                <a:solidFill>
                  <a:srgbClr val="002060"/>
                </a:solidFill>
                <a:latin typeface="나눔스퀘어 ExtraBold"/>
              </a:rPr>
              <a:t>[</a:t>
            </a: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그림 </a:t>
            </a:r>
            <a:r>
              <a:rPr lang="en-US" altLang="ko-KR" sz="1700" b="1" kern="0" spc="-30" dirty="0">
                <a:solidFill>
                  <a:srgbClr val="002060"/>
                </a:solidFill>
                <a:latin typeface="나눔스퀘어 ExtraBold"/>
              </a:rPr>
              <a:t>2]</a:t>
            </a: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 </a:t>
            </a:r>
            <a:r>
              <a:rPr lang="en" altLang="ko-KR" sz="1700" b="1" kern="0" spc="-30" dirty="0">
                <a:solidFill>
                  <a:srgbClr val="002060"/>
                </a:solidFill>
                <a:latin typeface="나눔스퀘어 ExtraBold"/>
              </a:rPr>
              <a:t>Max </a:t>
            </a: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함수 계산을 위한 곱셈 횟수 비교 그래프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DA7E5-9819-A5C1-8C59-85595B83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57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Comparison Function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의 다항식 근사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600" dirty="0"/>
                  <a:t>비교 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kern="0" spc="-3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 sz="16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𝑜𝑚𝑝</m:t>
                    </m:r>
                    <m:d>
                      <m:dPr>
                        <m:ctrlPr>
                          <a:rPr lang="en-US" altLang="ko-KR" sz="16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16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d>
                          <m:dPr>
                            <m:ctrlPr>
                              <a:rPr lang="en-US" altLang="ko-KR" sz="16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0,∞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altLang="ko-KR" sz="16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 에서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 의 차이가 작을 경우</a:t>
                </a:r>
                <a:r>
                  <a:rPr lang="en-US" altLang="ko-KR" sz="1500" kern="0" spc="-30" dirty="0">
                    <a:latin typeface="나눔스퀘어 ExtraBold"/>
                  </a:rPr>
                  <a:t>(0</a:t>
                </a:r>
                <a:r>
                  <a:rPr lang="ko-KR" altLang="en-US" sz="1500" kern="0" spc="-30" dirty="0">
                    <a:latin typeface="나눔스퀘어 ExtraBold"/>
                  </a:rPr>
                  <a:t>에 근접</a:t>
                </a:r>
                <a:r>
                  <a:rPr lang="en-US" altLang="ko-KR" sz="1500" kern="0" spc="-30" dirty="0">
                    <a:latin typeface="나눔스퀘어 ExtraBold"/>
                  </a:rPr>
                  <a:t>)</a:t>
                </a:r>
                <a:r>
                  <a:rPr lang="ko-KR" altLang="en-US" sz="1500" kern="0" spc="-30" dirty="0">
                    <a:latin typeface="나눔스퀘어 ExtraBold"/>
                  </a:rPr>
                  <a:t> 다항식 근사로는 정확한 결과를 얻기 어려우므로 오차 </a:t>
                </a:r>
                <a:r>
                  <a:rPr lang="ko-KR" altLang="en-US" sz="1500" kern="0" spc="-30" dirty="0" err="1">
                    <a:latin typeface="나눔스퀘어 ExtraBold"/>
                  </a:rPr>
                  <a:t>임계값</a:t>
                </a:r>
                <a:r>
                  <a:rPr lang="en-US" altLang="ko-KR" sz="1500" kern="0" spc="-30" dirty="0">
                    <a:latin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1500" kern="0" spc="-30" dirty="0">
                        <a:latin typeface="나눔스퀘어 ExtraBold"/>
                      </a:rPr>
                      <m:t>ϵ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보다 큰 경우에만 근사를 수행하도록 제한함</a:t>
                </a:r>
                <a:endParaRPr lang="en-US" altLang="ko-KR" sz="1500" kern="0" spc="-30" dirty="0"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" altLang="ko-KR" sz="1500" dirty="0"/>
                  <a:t>Minimax</a:t>
                </a:r>
                <a:r>
                  <a:rPr lang="ko-KR" altLang="en-US" sz="1500" dirty="0"/>
                  <a:t> 다항식 근사는 </a:t>
                </a:r>
                <a:r>
                  <a:rPr lang="en-US" altLang="ko-KR" sz="1500" dirty="0"/>
                  <a:t>step function</a:t>
                </a:r>
                <a:r>
                  <a:rPr lang="ko-KR" altLang="en-US" sz="1500" dirty="0"/>
                  <a:t>과 같은 불연속 함수를 근사할 때 높은 다항식 차수와 계산 복잡성을 요구함</a:t>
                </a:r>
                <a:r>
                  <a:rPr lang="en-US" altLang="ko-KR" sz="1500" dirty="0"/>
                  <a:t>.</a:t>
                </a:r>
                <a:br>
                  <a:rPr lang="en-US" altLang="ko-KR" sz="1500" dirty="0"/>
                </a:br>
                <a:r>
                  <a:rPr lang="ko-KR" altLang="en-US" sz="1500" dirty="0"/>
                  <a:t>반면 제안된 </a:t>
                </a:r>
                <a:r>
                  <a:rPr lang="en-US" altLang="ko-KR" sz="1500" dirty="0"/>
                  <a:t>Comp</a:t>
                </a:r>
                <a:r>
                  <a:rPr lang="ko-KR" altLang="en-US" sz="1500" dirty="0"/>
                  <a:t> 알고리즘은 계산 복잡성 측면에서 이점을 가짐</a:t>
                </a:r>
                <a:r>
                  <a:rPr lang="en-US" altLang="ko-KR" sz="1500" dirty="0"/>
                  <a:t>.</a:t>
                </a:r>
                <a:endParaRPr lang="en-US" altLang="ko-KR" sz="1400" b="1" kern="0" spc="-30" dirty="0"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kern="0" spc="-30" dirty="0">
                  <a:latin typeface="나눔스퀘어 ExtraBold"/>
                </a:endParaRPr>
              </a:p>
              <a:p>
                <a:pPr lvl="1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endParaRPr lang="en" altLang="ko-KR" sz="15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Comparison from Minimax Approximation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251CC7-88B2-F43D-BF60-2FDE16FD7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26" y="4388337"/>
            <a:ext cx="6412211" cy="1714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04EE51-75E4-4C64-4BBB-08EF1C716B3E}"/>
              </a:ext>
            </a:extLst>
          </p:cNvPr>
          <p:cNvSpPr txBox="1"/>
          <p:nvPr/>
        </p:nvSpPr>
        <p:spPr>
          <a:xfrm>
            <a:off x="-9169" y="4052295"/>
            <a:ext cx="1219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700" b="1" kern="0" spc="-30" dirty="0">
                <a:solidFill>
                  <a:srgbClr val="002060"/>
                </a:solidFill>
                <a:latin typeface="나눔스퀘어 ExtraBold"/>
              </a:rPr>
              <a:t>[</a:t>
            </a: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표 </a:t>
            </a:r>
            <a:r>
              <a:rPr lang="en-US" altLang="ko-KR" sz="1700" b="1" kern="0" spc="-30" dirty="0">
                <a:solidFill>
                  <a:srgbClr val="002060"/>
                </a:solidFill>
                <a:latin typeface="나눔스퀘어 ExtraBold"/>
              </a:rPr>
              <a:t>1]</a:t>
            </a: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 제안된 방법과 </a:t>
            </a:r>
            <a:r>
              <a:rPr lang="en" altLang="ko-KR" sz="1700" b="1" kern="0" spc="-30" dirty="0">
                <a:solidFill>
                  <a:srgbClr val="002060"/>
                </a:solidFill>
                <a:latin typeface="나눔스퀘어 ExtraBold"/>
              </a:rPr>
              <a:t>Minimax</a:t>
            </a: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 근사 방법의 복잡성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DDEBAD-BD36-ED99-55EF-284432ECB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90002" y="-4607746"/>
            <a:ext cx="7772400" cy="32573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C19B50-BB2E-DB63-7E97-294B11D17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604" y="-4876909"/>
            <a:ext cx="7594600" cy="3911600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C054BE7-FA69-4831-2B7A-9A8F330D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8324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3">
            <a:extLst>
              <a:ext uri="{FF2B5EF4-FFF2-40B4-BE49-F238E27FC236}">
                <a16:creationId xmlns:a16="http://schemas.microsoft.com/office/drawing/2014/main" id="{18811241-9CCC-CF15-E0E5-DF7D698A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0336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Applications of </a:t>
            </a:r>
            <a:b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Comparison Algorithms </a:t>
            </a:r>
            <a:endParaRPr lang="ko-KR" altLang="en-US" sz="50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AE0C69-20AB-7BED-6D27-99E1EEF5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3867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5" y="1023352"/>
                <a:ext cx="11557197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Threshold Counting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문제 정의</a:t>
                </a:r>
                <a:endParaRPr lang="en-US" altLang="ko-KR" sz="1500" b="1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주어진 데이터셋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bPr>
                          <m:e>
                            <m:r>
                              <a:rPr lang="en-US" altLang="ko-KR" sz="15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5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bPr>
                          <m:e>
                            <m:r>
                              <a:rPr lang="en-US" altLang="ko-KR" sz="15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과 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임계값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𝑏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에 대해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bPr>
                      <m:e>
                        <m: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𝑖</m:t>
                        </m:r>
                      </m:sub>
                    </m:sSub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&gt;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𝑏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인 요소의 개수를 찾는 문제</a:t>
                </a: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해결 방법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: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Comp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 알고리즘을 사용해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1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bPr>
                      <m:e>
                        <m:r>
                          <a:rPr lang="en-US" altLang="ko-KR" sz="1500" b="1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𝒂</m:t>
                        </m:r>
                      </m:e>
                      <m:sub>
                        <m:r>
                          <a:rPr lang="en-US" altLang="ko-KR" sz="1500" b="1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𝒊</m:t>
                        </m:r>
                      </m:sub>
                    </m:sSub>
                    <m:r>
                      <a:rPr lang="en-US" altLang="ko-KR" sz="1500" b="1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 </m:t>
                    </m:r>
                  </m:oMath>
                </a14:m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500" b="1" i="1" kern="0" spc="-30">
                        <a:latin typeface="Cambria Math" panose="02040503050406030204" pitchFamily="18" charset="0"/>
                        <a:ea typeface="나눔스퀘어 ExtraBold"/>
                      </a:rPr>
                      <m:t>𝒃</m:t>
                    </m:r>
                    <m:r>
                      <a:rPr lang="en-US" altLang="ko-KR" sz="1500" b="1" i="1" kern="0" spc="-30">
                        <a:latin typeface="Cambria Math" panose="02040503050406030204" pitchFamily="18" charset="0"/>
                        <a:ea typeface="나눔스퀘어 ExtraBold"/>
                      </a:rPr>
                      <m:t> </m:t>
                    </m:r>
                  </m:oMath>
                </a14:m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비교 </a:t>
                </a:r>
                <a:r>
                  <a:rPr lang="ko-KR" altLang="en-US" sz="1500" b="1" kern="0" dirty="0">
                    <a:latin typeface="+mn-ea"/>
                  </a:rPr>
                  <a:t>→</a:t>
                </a:r>
                <a:r>
                  <a:rPr lang="en-US" altLang="ko-KR" sz="1500" b="1" kern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𝑻𝒉𝒓𝒆𝒔𝒉𝒐𝒍𝒅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b="1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" altLang="ko-KR" sz="1500" kern="0" spc="-30" dirty="0">
                    <a:latin typeface="나눔스퀘어 ExtraBold"/>
                  </a:rPr>
                  <a:t>HE</a:t>
                </a:r>
                <a:r>
                  <a:rPr lang="ko-KR" altLang="en-US" sz="1500" kern="0" spc="-30" dirty="0">
                    <a:latin typeface="나눔스퀘어 ExtraBold"/>
                  </a:rPr>
                  <a:t>의 </a:t>
                </a:r>
                <a:r>
                  <a:rPr lang="en" altLang="ko-KR" sz="1500" kern="0" spc="-30" dirty="0">
                    <a:latin typeface="나눔스퀘어 ExtraBold"/>
                  </a:rPr>
                  <a:t>packing </a:t>
                </a:r>
                <a:r>
                  <a:rPr lang="ko-KR" altLang="en-US" sz="1500" kern="0" spc="-30" dirty="0">
                    <a:latin typeface="나눔스퀘어 ExtraBold"/>
                  </a:rPr>
                  <a:t>기법을 사용하여 여러 개의 값을 한 번에 비교 가능</a:t>
                </a:r>
                <a:endParaRPr lang="en-US" altLang="ko-KR" sz="1500" kern="0" spc="-30" dirty="0">
                  <a:latin typeface="나눔스퀘어 ExtraBold"/>
                </a:endParaRPr>
              </a:p>
              <a:p>
                <a:pPr lvl="2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r>
                  <a:rPr lang="ko-KR" altLang="en-US" sz="1500" b="1" kern="0" dirty="0">
                    <a:latin typeface="+mn-ea"/>
                  </a:rPr>
                  <a:t>→ </a:t>
                </a:r>
                <a:r>
                  <a:rPr lang="en-US" altLang="ko-KR" sz="1500" kern="0" dirty="0">
                    <a:latin typeface="+mn-ea"/>
                  </a:rPr>
                  <a:t>packing</a:t>
                </a:r>
                <a:r>
                  <a:rPr lang="ko-KR" altLang="en-US" sz="1500" kern="0" dirty="0">
                    <a:latin typeface="+mn-ea"/>
                  </a:rPr>
                  <a:t>을 통해 여러 데이터를 하나의 암호문으로 묶고</a:t>
                </a:r>
                <a:r>
                  <a:rPr lang="en-US" altLang="ko-KR" sz="1500" kern="0" dirty="0">
                    <a:latin typeface="+mn-ea"/>
                  </a:rPr>
                  <a:t>,</a:t>
                </a:r>
                <a:r>
                  <a:rPr lang="ko-KR" altLang="en-US" sz="1500" kern="0" dirty="0">
                    <a:latin typeface="+mn-ea"/>
                  </a:rPr>
                  <a:t> </a:t>
                </a:r>
                <a:r>
                  <a:rPr lang="en" altLang="ko-KR" sz="1500" kern="0" dirty="0">
                    <a:latin typeface="+mn-ea"/>
                  </a:rPr>
                  <a:t>SIMD</a:t>
                </a:r>
                <a:r>
                  <a:rPr lang="ko-KR" altLang="en-US" sz="1500" kern="0" dirty="0">
                    <a:latin typeface="+mn-ea"/>
                  </a:rPr>
                  <a:t> 방식으로 한 번의 연산으로 여러 데이터를 동시에 비교</a:t>
                </a:r>
                <a:endParaRPr lang="ko-KR" altLang="en-US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출력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: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kern="0" spc="-30" dirty="0" smtClean="0">
                        <a:latin typeface="Cambria Math" panose="02040503050406030204" pitchFamily="18" charset="0"/>
                        <a:ea typeface="나눔스퀘어 ExtraBold"/>
                      </a:rPr>
                      <m:t>𝑏</m:t>
                    </m:r>
                  </m:oMath>
                </a14:m>
                <a:r>
                  <a:rPr lang="ko-KR" altLang="en-US" sz="1500" kern="0" dirty="0">
                    <a:latin typeface="+mn-ea"/>
                  </a:rPr>
                  <a:t>보다 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bPr>
                      <m:e>
                        <m:r>
                          <a:rPr lang="en-US" altLang="ko-KR" sz="1500" b="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</m:e>
                      <m:sub>
                        <m:r>
                          <a:rPr lang="en-US" altLang="ko-KR" sz="1500" b="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𝑖</m:t>
                        </m:r>
                      </m:sub>
                    </m:sSub>
                    <m:r>
                      <a:rPr lang="en-US" altLang="ko-KR" sz="1500" b="0" i="1" kern="0" spc="-30">
                        <a:latin typeface="Cambria Math" panose="02040503050406030204" pitchFamily="18" charset="0"/>
                        <a:ea typeface="나눔스퀘어 ExtraBold"/>
                      </a:rPr>
                      <m:t> </m:t>
                    </m:r>
                  </m:oMath>
                </a14:m>
                <a:r>
                  <a:rPr lang="ko-KR" altLang="en-US" sz="1500" kern="0" dirty="0">
                    <a:latin typeface="+mn-ea"/>
                  </a:rPr>
                  <a:t>값들의 개수를 근사적으로 찾은 결과 반환</a:t>
                </a:r>
                <a:endParaRPr lang="en" altLang="ko-KR" sz="1500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5" y="1023352"/>
                <a:ext cx="11557197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68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Applications of Comparison Algorithms 1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2B287-908A-C1BB-4B12-69BC7543C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667" y="4327399"/>
            <a:ext cx="8106565" cy="220508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E1FC-1E71-B2F6-E9FE-D7454C8D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246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Top-k Max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</a:rPr>
                  <a:t>문제 정의</a:t>
                </a:r>
                <a:endParaRPr lang="en-US" altLang="ko-KR" sz="1500" b="1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주어진 데이터셋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5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bPr>
                          <m:e>
                            <m:r>
                              <a:rPr lang="en-US" altLang="ko-KR" sz="15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ko-KR" sz="15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bPr>
                          <m:e>
                            <m:r>
                              <a:rPr lang="en-US" altLang="ko-KR" sz="15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에서 상위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개의 최댓값을 찾는 문제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</a:rPr>
                  <a:t>해결 방법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ko-KR" altLang="en-US" sz="1500" b="1" kern="0" dirty="0">
                    <a:latin typeface="+mn-ea"/>
                  </a:rPr>
                  <a:t>→</a:t>
                </a:r>
                <a:r>
                  <a:rPr lang="en-US" altLang="ko-KR" sz="1500" b="1" kern="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𝑻𝒐𝒑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𝑴𝒂𝒙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US" altLang="ko-KR" sz="1500" b="1" i="1" kern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1500" b="1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500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 err="1">
                    <a:latin typeface="나눔스퀘어 ExtraBold"/>
                  </a:rPr>
                  <a:t>MaxIdx</a:t>
                </a:r>
                <a:r>
                  <a:rPr lang="en-US" altLang="ko-KR" sz="1500" kern="0" spc="-30" dirty="0">
                    <a:latin typeface="나눔스퀘어 ExtraBold"/>
                  </a:rPr>
                  <a:t> </a:t>
                </a:r>
                <a:r>
                  <a:rPr lang="ko-KR" altLang="en-US" sz="1500" kern="0" spc="-30" dirty="0">
                    <a:latin typeface="나눔스퀘어 ExtraBold"/>
                  </a:rPr>
                  <a:t>알고리즘을 재귀적으로 적용</a:t>
                </a:r>
                <a:endParaRPr lang="en-US" altLang="ko-KR" sz="1500" kern="0" spc="-30" dirty="0">
                  <a:latin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</a:rPr>
                  <a:t>출력</a:t>
                </a:r>
                <a:r>
                  <a:rPr lang="en-US" altLang="ko-KR" sz="1500" kern="0" spc="-30" dirty="0">
                    <a:latin typeface="나눔스퀘어 ExtraBold"/>
                  </a:rPr>
                  <a:t>:</a:t>
                </a:r>
                <a:r>
                  <a:rPr lang="ko-KR" altLang="en-US" sz="1500" kern="0" spc="-30" dirty="0">
                    <a:latin typeface="나눔스퀘어 ExtraBold"/>
                  </a:rPr>
                  <a:t> 상위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개의 최댓값을 근사적으로 찾은 결과 반환</a:t>
                </a: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Applications of Comparison Algorithms</a:t>
            </a:r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5741B2-097B-C095-26B2-3B257665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61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3">
            <a:extLst>
              <a:ext uri="{FF2B5EF4-FFF2-40B4-BE49-F238E27FC236}">
                <a16:creationId xmlns:a16="http://schemas.microsoft.com/office/drawing/2014/main" id="{18811241-9CCC-CF15-E0E5-DF7D698A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6585"/>
            <a:ext cx="10515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Experimental Results</a:t>
            </a:r>
            <a:endParaRPr lang="ko-KR" altLang="en-US" sz="50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686765-CAD0-9814-318E-BCE7FEB7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655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HEAAN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기반 구현 결과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HEAAN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(Homomorphic Encryption for Arithmetic of Approximate Numbers)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실수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/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복소수의 근사 계산을 지원하는 동형 암호 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스킴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실험 환경</a:t>
                </a:r>
                <a:endParaRPr lang="en-US" altLang="ko-KR" sz="1500" b="1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Intel Xeon CPU E5-2620 v4 (2.10GHz) processor,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Linux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기반 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C++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</a:rPr>
                  <a:t>보안 수준 및 파라미터</a:t>
                </a:r>
                <a:endParaRPr lang="en-US" altLang="ko-KR" sz="1500" b="1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/>
                  <a:t>Level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sz="1500" kern="0" spc="-30" dirty="0">
                    <a:latin typeface="나눔스퀘어 ExtraBold"/>
                  </a:rPr>
                  <a:t> : </a:t>
                </a:r>
                <a:r>
                  <a:rPr lang="ko-KR" altLang="en-US" sz="1500" kern="0" spc="-30" dirty="0">
                    <a:latin typeface="나눔스퀘어 ExtraBold"/>
                  </a:rPr>
                  <a:t>알고리즘의 </a:t>
                </a:r>
                <a:r>
                  <a:rPr lang="en-US" altLang="ko-KR" sz="1500" kern="0" spc="-30" dirty="0">
                    <a:latin typeface="나눔스퀘어 ExtraBold"/>
                  </a:rPr>
                  <a:t>depth</a:t>
                </a:r>
                <a:r>
                  <a:rPr lang="ko-KR" altLang="en-US" sz="1500" kern="0" spc="-30" dirty="0" err="1">
                    <a:latin typeface="나눔스퀘어 ExtraBold"/>
                  </a:rPr>
                  <a:t>를</a:t>
                </a:r>
                <a:r>
                  <a:rPr lang="ko-KR" altLang="en-US" sz="1500" kern="0" spc="-30" dirty="0">
                    <a:latin typeface="나눔스퀘어 ExtraBold"/>
                  </a:rPr>
                  <a:t> 고려하여 </a:t>
                </a:r>
                <a:r>
                  <a:rPr lang="ko-KR" altLang="en-US" sz="1500" kern="0" spc="-30" dirty="0">
                    <a:highlight>
                      <a:srgbClr val="FFFF00"/>
                    </a:highlight>
                    <a:latin typeface="나눔스퀘어 ExtraBold"/>
                  </a:rPr>
                  <a:t>최소 수준</a:t>
                </a:r>
                <a:r>
                  <a:rPr lang="ko-KR" altLang="en-US" sz="1500" kern="0" spc="-30" dirty="0">
                    <a:latin typeface="나눔스퀘어 ExtraBold"/>
                  </a:rPr>
                  <a:t>으로 설정</a:t>
                </a:r>
                <a:r>
                  <a:rPr lang="en-US" altLang="ko-KR" sz="1500" kern="0" spc="-30" dirty="0">
                    <a:latin typeface="나눔스퀘어 ExtraBold"/>
                  </a:rPr>
                  <a:t> /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500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log</m:t>
                        </m:r>
                      </m:fName>
                      <m:e>
                        <m: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𝑁</m:t>
                        </m:r>
                        <m:r>
                          <a:rPr lang="en-US" altLang="ko-KR" sz="15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=17</m:t>
                        </m:r>
                      </m:e>
                    </m:func>
                  </m:oMath>
                </a14:m>
                <a:endParaRPr lang="en-US" altLang="ko-KR" sz="1500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>
                    <a:ea typeface="Cambria Math" panose="02040503050406030204" pitchFamily="18" charset="0"/>
                  </a:rPr>
                  <a:t>security level</a:t>
                </a:r>
                <a14:m>
                  <m:oMath xmlns:m="http://schemas.openxmlformats.org/officeDocument/2006/math">
                    <m:r>
                      <a:rPr lang="ko-KR" altLang="en-US" sz="1500" b="0" i="0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128</m:t>
                    </m:r>
                  </m:oMath>
                </a14:m>
                <a:r>
                  <a:rPr lang="en" altLang="ko-KR" sz="1500" kern="0" spc="-30" dirty="0">
                    <a:latin typeface="나눔스퀘어 ExtraBold"/>
                  </a:rPr>
                  <a:t> / scaling bit</a:t>
                </a:r>
                <a:r>
                  <a:rPr lang="ko-KR" altLang="en-US" sz="1500" kern="0" spc="-30" dirty="0">
                    <a:latin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500" b="0" i="1" kern="0" spc="-30" smtClean="0">
                        <a:latin typeface="Cambria Math" panose="02040503050406030204" pitchFamily="18" charset="0"/>
                      </a:rPr>
                      <m:t>약</m:t>
                    </m:r>
                    <m:r>
                      <a:rPr lang="ko-KR" altLang="en-US" sz="1500" b="0" i="1" kern="0" spc="-3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en-US" altLang="ko-KR" sz="1500" b="0" i="0" kern="0" spc="-30" smtClean="0">
                        <a:latin typeface="Cambria Math" panose="02040503050406030204" pitchFamily="18" charset="0"/>
                      </a:rPr>
                      <m:t> / </m:t>
                    </m:r>
                    <m:sSup>
                      <m:sSupPr>
                        <m:ctrlPr>
                          <a:rPr lang="en-US" altLang="ko-KR" sz="1500" b="0" i="1" u="sng" kern="0" spc="-3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u="sng" kern="0" spc="-3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u="sng" kern="0" spc="-3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ko-KR" altLang="en-US" sz="1500" u="sng" kern="0" spc="-30" dirty="0">
                    <a:latin typeface="나눔스퀘어 ExtraBold"/>
                  </a:rPr>
                  <a:t>개의 </a:t>
                </a:r>
                <a:r>
                  <a:rPr lang="en-US" altLang="ko-KR" sz="1500" u="sng" kern="0" spc="-30" dirty="0">
                    <a:latin typeface="나눔스퀘어 ExtraBold"/>
                  </a:rPr>
                  <a:t>Plaintext Slot</a:t>
                </a:r>
                <a:r>
                  <a:rPr lang="ko-KR" altLang="en-US" sz="1500" u="sng" kern="0" spc="-30" dirty="0">
                    <a:latin typeface="나눔스퀘어 ExtraBold"/>
                  </a:rPr>
                  <a:t> 활용 </a:t>
                </a:r>
                <a:r>
                  <a:rPr lang="en-US" altLang="ko-KR" sz="1500" u="sng" kern="0" spc="-30" dirty="0">
                    <a:latin typeface="나눔스퀘어 ExtraBold"/>
                  </a:rPr>
                  <a:t>-&gt;</a:t>
                </a:r>
                <a:r>
                  <a:rPr lang="ko-KR" altLang="en-US" sz="1500" u="sng" kern="0" spc="-30" dirty="0">
                    <a:latin typeface="나눔스퀘어 ExtraBold"/>
                  </a:rPr>
                  <a:t> </a:t>
                </a:r>
                <a:r>
                  <a:rPr lang="ko-KR" altLang="en-US" sz="1500" u="sng" kern="0" spc="-30" dirty="0" err="1">
                    <a:latin typeface="나눔스퀘어 ExtraBold"/>
                  </a:rPr>
                  <a:t>넣을지말지</a:t>
                </a:r>
                <a:endParaRPr lang="en-US" altLang="ko-KR" sz="1500" u="sng" kern="0" spc="-30" dirty="0">
                  <a:latin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</a:rPr>
                  <a:t>실행 시간 측정</a:t>
                </a:r>
                <a:endParaRPr lang="en-US" altLang="ko-KR" sz="1500" b="1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>
                    <a:latin typeface="나눔스퀘어 ExtraBold"/>
                  </a:rPr>
                  <a:t>Actual Running Time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>
                    <a:latin typeface="나눔스퀘어 ExtraBold"/>
                  </a:rPr>
                  <a:t>Amortized Running Time </a:t>
                </a:r>
                <a:r>
                  <a:rPr lang="ko-KR" altLang="en-US" sz="1500" kern="0" spc="-30" dirty="0">
                    <a:latin typeface="나눔스퀘어 ExtraBold"/>
                  </a:rPr>
                  <a:t>→ </a:t>
                </a:r>
                <a:r>
                  <a:rPr lang="en" altLang="ko-KR" sz="1500" kern="0" spc="-30" dirty="0">
                    <a:latin typeface="나눔스퀘어 ExtraBold"/>
                  </a:rPr>
                  <a:t>Plaintext Batching</a:t>
                </a:r>
                <a:r>
                  <a:rPr lang="ko-KR" altLang="en-US" sz="1500" kern="0" spc="-30" dirty="0">
                    <a:latin typeface="나눔스퀘어 ExtraBold"/>
                  </a:rPr>
                  <a:t>을 통해 한 번의 동형 연산으로 다수의 데이터를 동시에 처리할 수 있음</a:t>
                </a:r>
                <a:endParaRPr lang="en-US" altLang="ko-KR" sz="1500" kern="0" spc="-30" dirty="0">
                  <a:latin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lang="en-US" altLang="ko-KR" sz="1500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 b="-748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Implementations of various Non-Polynomial Operations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434C7-29C3-3A61-B2DF-6DA7B56A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21341-937A-9971-316A-AFCFF32C717A}"/>
              </a:ext>
            </a:extLst>
          </p:cNvPr>
          <p:cNvSpPr txBox="1"/>
          <p:nvPr/>
        </p:nvSpPr>
        <p:spPr>
          <a:xfrm>
            <a:off x="6086832" y="730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kern="0" spc="-30" dirty="0">
                <a:highlight>
                  <a:srgbClr val="FFFF00"/>
                </a:highlight>
                <a:latin typeface="나눔스퀘어 ExtraBold"/>
              </a:rPr>
              <a:t>Q. </a:t>
            </a:r>
            <a:r>
              <a:rPr lang="ko-KR" altLang="en-US" sz="1800" kern="0" spc="-30" dirty="0">
                <a:highlight>
                  <a:srgbClr val="FFFF00"/>
                </a:highlight>
                <a:latin typeface="나눔스퀘어 ExtraBold"/>
              </a:rPr>
              <a:t>최소 수준</a:t>
            </a:r>
            <a:r>
              <a:rPr lang="en-US" altLang="ko-KR" sz="1800" kern="0" spc="-30" dirty="0">
                <a:highlight>
                  <a:srgbClr val="FFFF00"/>
                </a:highlight>
                <a:latin typeface="나눔스퀘어 ExtraBold"/>
              </a:rPr>
              <a:t> </a:t>
            </a:r>
            <a:r>
              <a:rPr lang="ko-KR" altLang="en-US" sz="1800" kern="0" spc="-30" dirty="0">
                <a:highlight>
                  <a:srgbClr val="FFFF00"/>
                </a:highlight>
                <a:latin typeface="나눔스퀘어 ExtraBold"/>
              </a:rPr>
              <a:t>레벨이 대략 </a:t>
            </a:r>
            <a:r>
              <a:rPr lang="ko-KR" altLang="en-US" sz="1800" kern="0" spc="-30" dirty="0" err="1">
                <a:highlight>
                  <a:srgbClr val="FFFF00"/>
                </a:highlight>
                <a:latin typeface="나눔스퀘어 ExtraBold"/>
              </a:rPr>
              <a:t>어느정도일지</a:t>
            </a:r>
            <a:r>
              <a:rPr lang="ko-KR" altLang="en-US" sz="1800" kern="0" spc="-30" dirty="0">
                <a:highlight>
                  <a:srgbClr val="FFFF00"/>
                </a:highlight>
                <a:latin typeface="나눔스퀘어 ExtraBold"/>
              </a:rPr>
              <a:t> </a:t>
            </a:r>
            <a:r>
              <a:rPr lang="en-US" altLang="ko-KR" sz="1800" kern="0" spc="-30" dirty="0">
                <a:highlight>
                  <a:srgbClr val="FFFF00"/>
                </a:highlight>
                <a:latin typeface="나눔스퀘어 ExtraBold"/>
              </a:rPr>
              <a:t>(</a:t>
            </a:r>
            <a:r>
              <a:rPr lang="ko-KR" altLang="en-US" sz="1800" kern="0" spc="-30" dirty="0">
                <a:highlight>
                  <a:srgbClr val="FFFF00"/>
                </a:highlight>
                <a:latin typeface="나눔스퀘어 ExtraBold"/>
              </a:rPr>
              <a:t>언급되지 않음</a:t>
            </a:r>
            <a:r>
              <a:rPr lang="en-US" altLang="ko-KR" sz="1800" kern="0" spc="-30" dirty="0">
                <a:highlight>
                  <a:srgbClr val="FFFF00"/>
                </a:highlight>
                <a:latin typeface="나눔스퀘어 ExtraBold"/>
              </a:rPr>
              <a:t>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967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5" y="1023352"/>
                <a:ext cx="11557197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HEAAN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기반 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Max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Algorithm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구현 결과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</a:rPr>
                  <a:t>높은 정밀도</a:t>
                </a:r>
                <a:r>
                  <a:rPr lang="en-US" altLang="ko-KR" sz="1500" kern="0" spc="-30" dirty="0">
                    <a:latin typeface="나눔스퀘어 ExtraBol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50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ko-KR" sz="1500" kern="0" spc="-30" dirty="0">
                    <a:latin typeface="나눔스퀘어 ExtraBold"/>
                  </a:rPr>
                  <a:t>)</a:t>
                </a:r>
                <a:r>
                  <a:rPr lang="ko-KR" altLang="en-US" sz="1500" kern="0" spc="-30" dirty="0">
                    <a:latin typeface="나눔스퀘어 ExtraBold"/>
                  </a:rPr>
                  <a:t>설정 시 실행 시간이 증가하며</a:t>
                </a:r>
                <a:r>
                  <a:rPr lang="en-US" altLang="ko-KR" sz="1500" kern="0" spc="-30" dirty="0">
                    <a:latin typeface="나눔스퀘어 ExtraBold"/>
                  </a:rPr>
                  <a:t>, </a:t>
                </a:r>
                <a:r>
                  <a:rPr lang="ko-KR" altLang="en-US" sz="1500" kern="0" spc="-30" dirty="0">
                    <a:latin typeface="나눔스퀘어 ExtraBold"/>
                  </a:rPr>
                  <a:t>보안 수준이 다소 낮아짐</a:t>
                </a:r>
                <a:r>
                  <a:rPr lang="en-US" altLang="ko-KR" sz="1500" kern="0" spc="-30" dirty="0">
                    <a:latin typeface="나눔스퀘어 ExtraBol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500" i="1" kern="0" spc="-3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500" i="1" kern="0" spc="-30">
                        <a:latin typeface="Cambria Math" panose="02040503050406030204" pitchFamily="18" charset="0"/>
                      </a:rPr>
                      <m:t>&gt; 80</m:t>
                    </m:r>
                  </m:oMath>
                </a14:m>
                <a:r>
                  <a:rPr lang="en-US" altLang="ko-KR" sz="1500" kern="0" spc="-30" dirty="0">
                    <a:latin typeface="나눔스퀘어 ExtraBold"/>
                  </a:rPr>
                  <a:t>)</a:t>
                </a: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>
                    <a:latin typeface="나눔스퀘어 ExtraBold"/>
                  </a:rPr>
                  <a:t>32</a:t>
                </a:r>
                <a:r>
                  <a:rPr lang="ko-KR" altLang="en-US" sz="1500" kern="0" spc="-30" dirty="0">
                    <a:latin typeface="나눔스퀘어 ExtraBold"/>
                  </a:rPr>
                  <a:t>비트 정수 두 개의 최대값을 근사적으로 구하는 데 적용한 결과로</a:t>
                </a:r>
                <a:r>
                  <a:rPr lang="en-US" altLang="ko-KR" sz="1500" kern="0" spc="-30" dirty="0">
                    <a:latin typeface="나눔스퀘어 ExtraBold"/>
                  </a:rPr>
                  <a:t>,</a:t>
                </a:r>
                <a:r>
                  <a:rPr lang="ko-KR" altLang="en-US" sz="1500" kern="0" spc="-30" dirty="0">
                    <a:latin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에서 </a:t>
                </a:r>
                <a:r>
                  <a:rPr lang="en" altLang="ko-KR" sz="1500" kern="0" spc="-30" dirty="0">
                    <a:latin typeface="나눔스퀘어 ExtraBold"/>
                  </a:rPr>
                  <a:t>Amortized</a:t>
                </a:r>
                <a:r>
                  <a:rPr lang="ko-KR" altLang="en-US" sz="1500" kern="0" spc="-30" dirty="0">
                    <a:latin typeface="나눔스퀘어 ExtraBold"/>
                  </a:rPr>
                  <a:t> </a:t>
                </a:r>
                <a:r>
                  <a:rPr lang="en" altLang="ko-KR" sz="1500" kern="0" spc="-30" dirty="0">
                    <a:latin typeface="나눔스퀘어 ExtraBold"/>
                  </a:rPr>
                  <a:t>Running Time</a:t>
                </a:r>
                <a:r>
                  <a:rPr lang="ko-KR" altLang="en-US" sz="1500" kern="0" spc="-30" dirty="0">
                    <a:latin typeface="나눔스퀘어 ExtraBold"/>
                  </a:rPr>
                  <a:t>이 </a:t>
                </a:r>
                <a:r>
                  <a:rPr lang="en-US" altLang="ko-KR" sz="1500" b="1" kern="0" spc="-30" dirty="0">
                    <a:latin typeface="나눔스퀘어 ExtraBold"/>
                  </a:rPr>
                  <a:t>1.25ms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i="1" kern="0" spc="-30" dirty="0" err="1">
                    <a:latin typeface="나눔스퀘어 ExtraBold"/>
                  </a:rPr>
                  <a:t>cf</a:t>
                </a:r>
                <a:r>
                  <a:rPr lang="en-US" altLang="ko-KR" sz="1500" i="1" kern="0" spc="-30" dirty="0">
                    <a:latin typeface="나눔스퀘어 ExtraBold"/>
                  </a:rPr>
                  <a:t>) </a:t>
                </a:r>
                <a:r>
                  <a:rPr lang="ko-KR" altLang="en-US" sz="1500" i="1" kern="0" spc="-30" dirty="0">
                    <a:latin typeface="나눔스퀘어 ExtraBold"/>
                  </a:rPr>
                  <a:t>기존의 </a:t>
                </a:r>
                <a:r>
                  <a:rPr lang="en-US" altLang="ko-KR" sz="1500" i="1" kern="0" spc="-30" dirty="0">
                    <a:latin typeface="나눔스퀘어 ExtraBold"/>
                  </a:rPr>
                  <a:t>bit-wise HE</a:t>
                </a:r>
                <a:r>
                  <a:rPr lang="ko-KR" altLang="en-US" sz="1500" i="1" kern="0" spc="-30" dirty="0">
                    <a:latin typeface="나눔스퀘어 ExtraBold"/>
                  </a:rPr>
                  <a:t> 기반 </a:t>
                </a:r>
                <a:r>
                  <a:rPr lang="en-US" altLang="ko-KR" sz="1500" i="1" kern="0" spc="-30" dirty="0">
                    <a:latin typeface="나눔스퀘어 ExtraBold"/>
                  </a:rPr>
                  <a:t>Max</a:t>
                </a:r>
                <a:r>
                  <a:rPr lang="ko-KR" altLang="en-US" sz="1500" i="1" kern="0" spc="-30" dirty="0">
                    <a:latin typeface="나눔스퀘어 ExtraBold"/>
                  </a:rPr>
                  <a:t> 알고리즘은 두 개의 </a:t>
                </a:r>
                <a:r>
                  <a:rPr lang="en-US" altLang="ko-KR" sz="1500" i="1" kern="0" spc="-30" dirty="0">
                    <a:latin typeface="나눔스퀘어 ExtraBold"/>
                  </a:rPr>
                  <a:t>8</a:t>
                </a:r>
                <a:r>
                  <a:rPr lang="ko-KR" altLang="en-US" sz="1500" i="1" kern="0" spc="-30" dirty="0">
                    <a:latin typeface="나눔스퀘어 ExtraBold"/>
                  </a:rPr>
                  <a:t>비트 정수의 최댓값을 계산하는 데 </a:t>
                </a:r>
                <a:r>
                  <a:rPr lang="en-US" altLang="ko-KR" sz="1500" b="1" i="1" kern="0" spc="-30" dirty="0">
                    <a:latin typeface="나눔스퀘어 ExtraBold"/>
                  </a:rPr>
                  <a:t>1</a:t>
                </a:r>
                <a:r>
                  <a:rPr lang="en" altLang="ko-KR" sz="1500" b="1" i="1" kern="0" spc="-30" dirty="0" err="1">
                    <a:latin typeface="나눔스퀘어 ExtraBold"/>
                  </a:rPr>
                  <a:t>ms</a:t>
                </a:r>
                <a:r>
                  <a:rPr lang="ko-KR" altLang="en-US" sz="1500" b="1" i="1" kern="0" spc="-30" dirty="0">
                    <a:latin typeface="나눔스퀘어 ExtraBold"/>
                  </a:rPr>
                  <a:t> </a:t>
                </a:r>
                <a:r>
                  <a:rPr lang="ko-KR" altLang="en-US" sz="1500" i="1" kern="0" spc="-30" dirty="0">
                    <a:latin typeface="나눔스퀘어 ExtraBold"/>
                  </a:rPr>
                  <a:t>소요</a:t>
                </a:r>
                <a:endParaRPr lang="en-US" altLang="ko-KR" sz="1500" i="1" kern="0" spc="-30" dirty="0">
                  <a:latin typeface="나눔스퀘어 ExtraBold"/>
                </a:endParaRPr>
              </a:p>
              <a:p>
                <a:pPr lvl="2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r>
                  <a:rPr lang="ko-KR" altLang="en-US" sz="1500" kern="0" spc="-30" dirty="0">
                    <a:latin typeface="나눔스퀘어 ExtraBold"/>
                  </a:rPr>
                  <a:t>⇒ 본 연구에서 </a:t>
                </a:r>
                <a:r>
                  <a:rPr lang="en" altLang="ko-KR" sz="1500" kern="0" spc="-30" dirty="0">
                    <a:latin typeface="나눔스퀘어 ExtraBold"/>
                  </a:rPr>
                  <a:t>Max </a:t>
                </a:r>
                <a:r>
                  <a:rPr lang="ko-KR" altLang="en-US" sz="1500" kern="0" spc="-30" dirty="0">
                    <a:latin typeface="나눔스퀘어 ExtraBold"/>
                  </a:rPr>
                  <a:t>알고리즘은 이와 비슷한 실행 시간을 보이면서도 더 큰 입력 크기를 처리할 수 있다</a:t>
                </a:r>
                <a:r>
                  <a:rPr lang="en-US" altLang="ko-KR" sz="1500" kern="0" spc="-30" dirty="0">
                    <a:latin typeface="나눔스퀘어 ExtraBold"/>
                  </a:rPr>
                  <a:t>.</a:t>
                </a:r>
                <a:br>
                  <a:rPr lang="en-US" altLang="ko-KR" sz="1500" kern="0" spc="-30" dirty="0">
                    <a:latin typeface="나눔스퀘어 ExtraBold"/>
                  </a:rPr>
                </a:br>
                <a:endParaRPr lang="en-US" altLang="ko-KR" sz="1500" kern="0" spc="-30" dirty="0"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5" y="1023352"/>
                <a:ext cx="11557197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68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Experimental Results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C434C7-29C3-3A61-B2DF-6DA7B56A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27</a:t>
            </a:fld>
            <a:endParaRPr kumimoji="1"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0C925FE-03FA-FD59-5131-3D5B086978F5}"/>
              </a:ext>
            </a:extLst>
          </p:cNvPr>
          <p:cNvGrpSpPr/>
          <p:nvPr/>
        </p:nvGrpSpPr>
        <p:grpSpPr>
          <a:xfrm>
            <a:off x="-9167" y="3979542"/>
            <a:ext cx="12191997" cy="2545248"/>
            <a:chOff x="-9167" y="3860274"/>
            <a:chExt cx="12191997" cy="254524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36750C0-BA0A-75CC-B033-64BD403B8A5E}"/>
                </a:ext>
              </a:extLst>
            </p:cNvPr>
            <p:cNvGrpSpPr/>
            <p:nvPr/>
          </p:nvGrpSpPr>
          <p:grpSpPr>
            <a:xfrm>
              <a:off x="-9167" y="3860274"/>
              <a:ext cx="12191997" cy="2545248"/>
              <a:chOff x="-9167" y="3675942"/>
              <a:chExt cx="12191997" cy="254524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A57121-8C51-9948-E5E3-043D4BB3210B}"/>
                  </a:ext>
                </a:extLst>
              </p:cNvPr>
              <p:cNvSpPr txBox="1"/>
              <p:nvPr/>
            </p:nvSpPr>
            <p:spPr>
              <a:xfrm>
                <a:off x="-9167" y="3675942"/>
                <a:ext cx="12191997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[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표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2]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정밀도에 따른 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HEAAN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기반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Max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알고리즘 성능</a:t>
                </a: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5E9BB62-38AA-7F49-CE42-A4279C35E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16198" y="4087590"/>
                <a:ext cx="6959600" cy="21336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AD12521-5417-5C16-032B-815081753D28}"/>
                    </a:ext>
                  </a:extLst>
                </p:cNvPr>
                <p:cNvSpPr txBox="1"/>
                <p:nvPr/>
              </p:nvSpPr>
              <p:spPr>
                <a:xfrm>
                  <a:off x="9484118" y="5027266"/>
                  <a:ext cx="1157287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a</m:t>
                            </m:r>
                            <m: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𝑄</m:t>
                            </m:r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=930</m:t>
                            </m:r>
                          </m:e>
                        </m:func>
                      </m:oMath>
                    </m:oMathPara>
                  </a14:m>
                  <a:endParaRPr lang="ko-KR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AD12521-5417-5C16-032B-815081753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118" y="5027266"/>
                  <a:ext cx="1157287" cy="292388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A118603-6433-F6DB-4F91-6DDE2F178115}"/>
                    </a:ext>
                  </a:extLst>
                </p:cNvPr>
                <p:cNvSpPr txBox="1"/>
                <p:nvPr/>
              </p:nvSpPr>
              <p:spPr>
                <a:xfrm>
                  <a:off x="9493553" y="5361372"/>
                  <a:ext cx="1157287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c</m:t>
                            </m:r>
                            <m: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𝑄</m:t>
                            </m:r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=1410</m:t>
                            </m:r>
                          </m:e>
                        </m:func>
                      </m:oMath>
                    </m:oMathPara>
                  </a14:m>
                  <a:endParaRPr lang="ko-KR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A118603-6433-F6DB-4F91-6DDE2F1781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3553" y="5361372"/>
                  <a:ext cx="1157287" cy="292388"/>
                </a:xfrm>
                <a:prstGeom prst="rect">
                  <a:avLst/>
                </a:prstGeom>
                <a:blipFill>
                  <a:blip r:embed="rId6"/>
                  <a:stretch>
                    <a:fillRect r="-5435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F74D030-B068-3602-5A04-C2A878ED7FE7}"/>
                    </a:ext>
                  </a:extLst>
                </p:cNvPr>
                <p:cNvSpPr txBox="1"/>
                <p:nvPr/>
              </p:nvSpPr>
              <p:spPr>
                <a:xfrm>
                  <a:off x="9494396" y="5681192"/>
                  <a:ext cx="1157287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d</m:t>
                            </m:r>
                            <m: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𝑄</m:t>
                            </m:r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=2127</m:t>
                            </m:r>
                          </m:e>
                        </m:func>
                      </m:oMath>
                    </m:oMathPara>
                  </a14:m>
                  <a:endParaRPr lang="ko-KR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F74D030-B068-3602-5A04-C2A878ED7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4396" y="5681192"/>
                  <a:ext cx="1157287" cy="292388"/>
                </a:xfrm>
                <a:prstGeom prst="rect">
                  <a:avLst/>
                </a:prstGeom>
                <a:blipFill>
                  <a:blip r:embed="rId7"/>
                  <a:stretch>
                    <a:fillRect r="-760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31A178B-E09D-E19C-1B36-91F01D6837F8}"/>
                    </a:ext>
                  </a:extLst>
                </p:cNvPr>
                <p:cNvSpPr txBox="1"/>
                <p:nvPr/>
              </p:nvSpPr>
              <p:spPr>
                <a:xfrm>
                  <a:off x="9495122" y="5996248"/>
                  <a:ext cx="1157287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e</m:t>
                            </m:r>
                            <m: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𝑄</m:t>
                            </m:r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=3062</m:t>
                            </m:r>
                          </m:e>
                        </m:func>
                      </m:oMath>
                    </m:oMathPara>
                  </a14:m>
                  <a:endParaRPr lang="ko-KR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31A178B-E09D-E19C-1B36-91F01D683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122" y="5996248"/>
                  <a:ext cx="1157287" cy="292388"/>
                </a:xfrm>
                <a:prstGeom prst="rect">
                  <a:avLst/>
                </a:prstGeom>
                <a:blipFill>
                  <a:blip r:embed="rId8"/>
                  <a:stretch>
                    <a:fillRect r="-6522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F73769-72F0-A9BD-A62F-B5582AC8A179}"/>
                  </a:ext>
                </a:extLst>
              </p:cNvPr>
              <p:cNvSpPr txBox="1"/>
              <p:nvPr/>
            </p:nvSpPr>
            <p:spPr>
              <a:xfrm>
                <a:off x="4477384" y="6144273"/>
                <a:ext cx="1157287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kern="0" spc="-3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 ExtraBold"/>
                        </a:rPr>
                        <m:t>(</m:t>
                      </m:r>
                      <m:r>
                        <a:rPr lang="en-US" altLang="ko-KR" sz="1100" i="1" kern="0" spc="-3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 ExtraBold"/>
                        </a:rPr>
                        <m:t>𝜆</m:t>
                      </m:r>
                      <m:r>
                        <a:rPr lang="en-US" altLang="ko-KR" sz="1100" b="0" i="1" kern="0" spc="-3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 ExtraBold"/>
                        </a:rPr>
                        <m:t>&gt;</m:t>
                      </m:r>
                      <m:r>
                        <a:rPr lang="en-US" altLang="ko-KR" sz="1100" i="1" kern="0" spc="-3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 ExtraBold"/>
                        </a:rPr>
                        <m:t> 8</m:t>
                      </m:r>
                      <m:r>
                        <a:rPr lang="en-US" altLang="ko-KR" sz="1100" b="0" i="1" kern="0" spc="-3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 ExtraBold"/>
                        </a:rPr>
                        <m:t>0)</m:t>
                      </m:r>
                    </m:oMath>
                  </m:oMathPara>
                </a14:m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F73769-72F0-A9BD-A62F-B5582AC8A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384" y="6144273"/>
                <a:ext cx="1157287" cy="261610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utoShape 2" descr="서울대학교 (r3711 판) - 나무위키">
            <a:hlinkClick r:id="rId10"/>
            <a:extLst>
              <a:ext uri="{FF2B5EF4-FFF2-40B4-BE49-F238E27FC236}">
                <a16:creationId xmlns:a16="http://schemas.microsoft.com/office/drawing/2014/main" id="{DAA1BF88-6DD3-854F-D282-689A0A93C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47353" y="-515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E1261-F1E6-66E7-0961-3D15062814B5}"/>
                  </a:ext>
                </a:extLst>
              </p:cNvPr>
              <p:cNvSpPr txBox="1"/>
              <p:nvPr/>
            </p:nvSpPr>
            <p:spPr>
              <a:xfrm>
                <a:off x="4711148" y="730114"/>
                <a:ext cx="7471685" cy="622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700" kern="0" spc="-30" dirty="0">
                    <a:highlight>
                      <a:srgbClr val="FFFF00"/>
                    </a:highlight>
                    <a:latin typeface="나눔스퀘어 ExtraBold"/>
                  </a:rPr>
                  <a:t>Q. </a:t>
                </a:r>
                <a:r>
                  <a:rPr lang="ko-KR" altLang="en-US" sz="1700" kern="0" spc="-30" dirty="0">
                    <a:highlight>
                      <a:srgbClr val="FFFF00"/>
                    </a:highlight>
                    <a:latin typeface="나눔스퀘어 ExtraBold"/>
                  </a:rPr>
                  <a:t>왜 정밀도 </a:t>
                </a:r>
                <a:r>
                  <a:rPr lang="en-US" altLang="ko-KR" sz="1700" kern="0" spc="-30" dirty="0">
                    <a:highlight>
                      <a:srgbClr val="FFFF00"/>
                    </a:highlight>
                    <a:latin typeface="나눔스퀘어 ExtraBold"/>
                  </a:rPr>
                  <a:t>12</a:t>
                </a:r>
                <a:r>
                  <a:rPr lang="ko-KR" altLang="en-US" sz="1700" kern="0" spc="-30" dirty="0" err="1">
                    <a:highlight>
                      <a:srgbClr val="FFFF00"/>
                    </a:highlight>
                    <a:latin typeface="나눔스퀘어 ExtraBold"/>
                  </a:rPr>
                  <a:t>를</a:t>
                </a:r>
                <a:r>
                  <a:rPr lang="ko-KR" altLang="en-US" sz="1700" kern="0" spc="-30" dirty="0">
                    <a:highlight>
                      <a:srgbClr val="FFFF00"/>
                    </a:highlight>
                    <a:latin typeface="나눔스퀘어 ExtraBold"/>
                  </a:rPr>
                  <a:t> 대표 결과처럼 언급하였는지</a:t>
                </a:r>
                <a:endParaRPr lang="en-US" altLang="ko-KR" sz="1700" kern="0" spc="-30" dirty="0">
                  <a:highlight>
                    <a:srgbClr val="FFFF00"/>
                  </a:highlight>
                  <a:latin typeface="나눔스퀘어 ExtraBold"/>
                </a:endParaRPr>
              </a:p>
              <a:p>
                <a:pPr algn="r"/>
                <a:r>
                  <a:rPr lang="en-US" altLang="ko-KR" sz="1700" kern="0" spc="-30" dirty="0">
                    <a:highlight>
                      <a:srgbClr val="FFFF00"/>
                    </a:highlight>
                    <a:latin typeface="나눔스퀘어 ExtraBold"/>
                  </a:rPr>
                  <a:t>[</a:t>
                </a:r>
                <a:r>
                  <a:rPr lang="en-US" altLang="ko-KR" sz="1700" kern="0" spc="-30" dirty="0" err="1">
                    <a:highlight>
                      <a:srgbClr val="FFFF00"/>
                    </a:highlight>
                    <a:latin typeface="나눔스퀘어 ExtraBold"/>
                  </a:rPr>
                  <a:t>PPTx</a:t>
                </a:r>
                <a:r>
                  <a:rPr lang="en-US" altLang="ko-KR" sz="1700" kern="0" spc="-30" dirty="0">
                    <a:highlight>
                      <a:srgbClr val="FFFF00"/>
                    </a:highlight>
                    <a:latin typeface="나눔스퀘어 ExtraBold"/>
                  </a:rPr>
                  <a:t>] Q. 32</a:t>
                </a:r>
                <a:r>
                  <a:rPr lang="ko-KR" altLang="en-US" sz="1700" kern="0" spc="-30" dirty="0">
                    <a:highlight>
                      <a:srgbClr val="FFFF00"/>
                    </a:highlight>
                    <a:latin typeface="나눔스퀘어 ExtraBold"/>
                  </a:rPr>
                  <a:t>비트 정수에서 </a:t>
                </a:r>
                <a:r>
                  <a:rPr lang="en-US" altLang="ko-KR" sz="1700" kern="0" spc="-30" dirty="0">
                    <a:highlight>
                      <a:srgbClr val="FFFF00"/>
                    </a:highlight>
                    <a:latin typeface="나눔스퀘어 ExtraBold"/>
                  </a:rPr>
                  <a:t>Max </a:t>
                </a:r>
                <a:r>
                  <a:rPr lang="ko-KR" altLang="en-US" sz="1700" kern="0" spc="-30" dirty="0">
                    <a:highlight>
                      <a:srgbClr val="FFFF00"/>
                    </a:highlight>
                    <a:latin typeface="나눔스퀘어 ExtraBold"/>
                  </a:rPr>
                  <a:t>연산에서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700" b="0" i="1" kern="0" spc="-3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700" b="0" i="1" kern="0" spc="-3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700" b="0" i="1" kern="0" spc="-3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ko-KR" altLang="en-US" sz="1700" b="0" i="0" kern="0" spc="-3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만큼의</m:t>
                    </m:r>
                    <m:r>
                      <a:rPr lang="ko-KR" altLang="en-US" sz="1700" b="0" i="0" kern="0" spc="-3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700" b="0" i="0" kern="0" spc="-3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오차가</m:t>
                    </m:r>
                    <m:r>
                      <a:rPr lang="ko-KR" altLang="en-US" sz="1700" b="0" i="0" kern="0" spc="-3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700" b="0" i="0" kern="0" spc="-3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왜</m:t>
                    </m:r>
                    <m:r>
                      <a:rPr lang="ko-KR" altLang="en-US" sz="1700" b="0" i="0" kern="0" spc="-3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700" b="0" i="0" kern="0" spc="-3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괜찮은지</m:t>
                    </m:r>
                  </m:oMath>
                </a14:m>
                <a:endParaRPr lang="ko-KR" altLang="en-US" sz="17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E1261-F1E6-66E7-0961-3D1506281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48" y="730114"/>
                <a:ext cx="7471685" cy="622350"/>
              </a:xfrm>
              <a:prstGeom prst="rect">
                <a:avLst/>
              </a:prstGeom>
              <a:blipFill>
                <a:blip r:embed="rId11"/>
                <a:stretch>
                  <a:fillRect t="-4000" r="-509" b="-1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50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5" y="1023352"/>
                <a:ext cx="11342579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HEAAN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기반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Compare 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Algorithm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구현 결과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정밀도가 높을수록 더 많은 반복 횟수가 필요하지만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,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특정 조건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500" i="1" kern="0" spc="-30">
                        <a:latin typeface="Cambria Math" panose="02040503050406030204" pitchFamily="18" charset="0"/>
                        <a:ea typeface="나눔스퀘어 ExtraBold"/>
                      </a:rPr>
                      <m:t>𝑐</m:t>
                    </m:r>
                    <m:r>
                      <a:rPr lang="en-US" altLang="ko-KR" sz="1500" i="1" kern="0" spc="-30">
                        <a:latin typeface="Cambria Math" panose="02040503050406030204" pitchFamily="18" charset="0"/>
                        <a:ea typeface="나눔스퀘어 ExtraBold"/>
                      </a:rPr>
                      <m:t>=1.01, 1.0</m:t>
                    </m:r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2</m:t>
                    </m:r>
                  </m:oMath>
                </a14:m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)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에서는 반복 횟수를 줄여도 충분한 성능을 보임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  <a:endParaRPr lang="en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altLang="ko-KR" sz="1500" kern="0" spc="-30" dirty="0" err="1">
                    <a:latin typeface="나눔스퀘어 ExtraBold"/>
                    <a:ea typeface="나눔스퀘어 ExtraBold"/>
                  </a:rPr>
                  <a:t>HElib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기반 기존 연구에서는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Bit-wise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방식으로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8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비트 비교 연산을 수행하는데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1.5ms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소요됨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본 연구에서는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16</m:t>
                        </m:r>
                      </m:sup>
                    </m:sSup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개의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Plaintext slot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을 활용하는 환경에서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Word-wise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비교 방식을 적용하여 최적화 시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5ms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이하로 개선됨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5" y="1023352"/>
                <a:ext cx="11342579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83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Experimental Results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1E62EB-4290-6DD5-3E93-1F16854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28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5ADC1B-1961-162A-0F6A-8508D5359940}"/>
                  </a:ext>
                </a:extLst>
              </p:cNvPr>
              <p:cNvSpPr txBox="1"/>
              <p:nvPr/>
            </p:nvSpPr>
            <p:spPr>
              <a:xfrm>
                <a:off x="5003296" y="6447476"/>
                <a:ext cx="349054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kern="0" spc="-3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 ExtraBold"/>
                    <a:ea typeface="나눔스퀘어 ExtraBold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100" i="1" kern="0" spc="-3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𝑑</m:t>
                    </m:r>
                    <m:r>
                      <a:rPr lang="en-US" altLang="ko-KR" sz="1100" b="0" i="1" kern="0" spc="-3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,</m:t>
                    </m:r>
                    <m:r>
                      <a:rPr lang="en-US" altLang="ko-KR" sz="1100" b="0" i="1" kern="0" spc="-3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𝑑</m:t>
                    </m:r>
                    <m:r>
                      <a:rPr lang="en-US" altLang="ko-KR" sz="1100" b="0" i="0" kern="0" spc="-3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′</m:t>
                    </m:r>
                    <m:r>
                      <a:rPr lang="en-US" altLang="ko-KR" sz="1100" b="0" i="0" kern="0" spc="-3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: </m:t>
                    </m:r>
                    <m:r>
                      <a:rPr lang="en-US" altLang="ko-KR" sz="1100" b="0" i="1" kern="0" spc="-3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𝐼𝑛𝑣</m:t>
                    </m:r>
                  </m:oMath>
                </a14:m>
                <a:r>
                  <a:rPr lang="ko-KR" altLang="en-US" sz="1100" kern="0" spc="-3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 ExtraBold"/>
                    <a:ea typeface="나눔스퀘어 ExtraBold"/>
                  </a:rPr>
                  <a:t> 반복횟수</a:t>
                </a:r>
                <a:r>
                  <a:rPr lang="en-US" altLang="ko-KR" sz="1100" kern="0" spc="-3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 ExtraBold"/>
                    <a:ea typeface="나눔스퀘어 ExtraBold"/>
                  </a:rPr>
                  <a:t>,</a:t>
                </a:r>
                <a:r>
                  <a:rPr lang="ko-KR" altLang="en-US" sz="1100" kern="0" spc="-3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i="1" kern="0" spc="-3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𝑡</m:t>
                    </m:r>
                  </m:oMath>
                </a14:m>
                <a:r>
                  <a:rPr lang="en-US" altLang="ko-KR" sz="1100" kern="0" spc="-3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 ExtraBold"/>
                    <a:ea typeface="나눔스퀘어 ExtraBold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100" i="1" kern="0" spc="-3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나눔스퀘어 ExtraBold"/>
                      </a:rPr>
                      <m:t>𝐶𝑜𝑚𝑝</m:t>
                    </m:r>
                  </m:oMath>
                </a14:m>
                <a:r>
                  <a:rPr lang="en-US" altLang="ko-KR" sz="1100" kern="0" spc="-3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ko-KR" altLang="en-US" sz="1100" kern="0" spc="-3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 ExtraBold"/>
                    <a:ea typeface="나눔스퀘어 ExtraBold"/>
                  </a:rPr>
                  <a:t>반복횟수</a:t>
                </a:r>
                <a:r>
                  <a:rPr lang="en-US" altLang="ko-KR" sz="1100" kern="0" spc="-3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나눔스퀘어 ExtraBold"/>
                    <a:ea typeface="나눔스퀘어 ExtraBold"/>
                  </a:rPr>
                  <a:t>)</a:t>
                </a:r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5ADC1B-1961-162A-0F6A-8508D5359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296" y="6447476"/>
                <a:ext cx="3490546" cy="2616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EFF17AA-2C54-F8B1-40AB-8D99F4E20722}"/>
              </a:ext>
            </a:extLst>
          </p:cNvPr>
          <p:cNvSpPr txBox="1"/>
          <p:nvPr/>
        </p:nvSpPr>
        <p:spPr>
          <a:xfrm>
            <a:off x="4711148" y="730114"/>
            <a:ext cx="7471685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700" kern="0" spc="-30" dirty="0">
                <a:highlight>
                  <a:srgbClr val="FFFF00"/>
                </a:highlight>
                <a:latin typeface="나눔스퀘어 ExtraBold"/>
              </a:rPr>
              <a:t>Q. c=1.01,1.02</a:t>
            </a:r>
            <a:endParaRPr lang="ko-KR" altLang="en-US" sz="17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E1707D-DC20-8CD8-1CE3-8412B41C23E9}"/>
                  </a:ext>
                </a:extLst>
              </p:cNvPr>
              <p:cNvSpPr txBox="1"/>
              <p:nvPr/>
            </p:nvSpPr>
            <p:spPr>
              <a:xfrm>
                <a:off x="-844677" y="5879553"/>
                <a:ext cx="6109854" cy="4767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kern="0" spc="-3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 ExtraBold"/>
                        </a:rPr>
                        <m:t>𝑐</m:t>
                      </m:r>
                      <m:r>
                        <a:rPr lang="en-US" altLang="ko-KR" sz="1200" b="0" i="1" kern="0" spc="-3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나눔스퀘어 ExtraBold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kern="0" spc="-3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200" b="0" i="0" kern="0" spc="-3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ko-KR" sz="1200" b="0" i="1" kern="0" spc="-3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1200" b="0" i="1" kern="0" spc="-3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200" b="0" i="1" kern="0" spc="-3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kern="0" spc="-3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200" b="0" i="1" kern="0" spc="-3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200" kern="0" spc="-3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ko-KR" sz="1200" b="0" i="1" kern="0" spc="-3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altLang="ko-KR" sz="1200" i="1" kern="0" spc="-3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1200" i="1" kern="0" spc="-3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200" i="1" kern="0" spc="-3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i="1" kern="0" spc="-3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200" b="0" i="1" kern="0" spc="-3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E1707D-DC20-8CD8-1CE3-8412B41C2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4677" y="5879553"/>
                <a:ext cx="6109854" cy="476797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48096C-DCDD-1BDB-F673-6678ED057759}"/>
              </a:ext>
            </a:extLst>
          </p:cNvPr>
          <p:cNvGrpSpPr/>
          <p:nvPr/>
        </p:nvGrpSpPr>
        <p:grpSpPr>
          <a:xfrm>
            <a:off x="-1" y="3567235"/>
            <a:ext cx="12191997" cy="2949529"/>
            <a:chOff x="-1" y="3567235"/>
            <a:chExt cx="12191997" cy="294952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59CC8F6-E27B-1DB8-5AB4-691C321B56C8}"/>
                </a:ext>
              </a:extLst>
            </p:cNvPr>
            <p:cNvGrpSpPr/>
            <p:nvPr/>
          </p:nvGrpSpPr>
          <p:grpSpPr>
            <a:xfrm>
              <a:off x="-1" y="3567235"/>
              <a:ext cx="12191997" cy="2949529"/>
              <a:chOff x="131482" y="3053944"/>
              <a:chExt cx="12191997" cy="2949529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0723E8A3-5602-EC80-85B3-B47B91AE8E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2575" y="3443187"/>
                <a:ext cx="6546850" cy="2560286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5CFB70-DE3B-2632-7451-F513E7168B4E}"/>
                  </a:ext>
                </a:extLst>
              </p:cNvPr>
              <p:cNvSpPr txBox="1"/>
              <p:nvPr/>
            </p:nvSpPr>
            <p:spPr>
              <a:xfrm>
                <a:off x="131482" y="3053944"/>
                <a:ext cx="12191997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[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표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3]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정밀도에 따른 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HEAAN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기반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Comp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알고리즘 성능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0A19116-1F5C-025B-E060-142078BCAACA}"/>
                      </a:ext>
                    </a:extLst>
                  </p:cNvPr>
                  <p:cNvSpPr txBox="1"/>
                  <p:nvPr/>
                </p:nvSpPr>
                <p:spPr>
                  <a:xfrm>
                    <a:off x="9312914" y="4122621"/>
                    <a:ext cx="115728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a</m:t>
                              </m:r>
                              <m: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𝑄</m:t>
                              </m:r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=1870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0A19116-1F5C-025B-E060-142078BCAA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2914" y="4122621"/>
                    <a:ext cx="115728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4DE24C8-EB21-5686-924F-686048B28EFD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49" y="4450590"/>
                    <a:ext cx="115728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b</m:t>
                              </m:r>
                              <m: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𝑄</m:t>
                              </m:r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=3091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4DE24C8-EB21-5686-924F-686048B28E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2349" y="4450590"/>
                    <a:ext cx="1157287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CB59598-E01B-5B6A-03CD-BFBD8281CFCB}"/>
                      </a:ext>
                    </a:extLst>
                  </p:cNvPr>
                  <p:cNvSpPr txBox="1"/>
                  <p:nvPr/>
                </p:nvSpPr>
                <p:spPr>
                  <a:xfrm>
                    <a:off x="9323192" y="4751999"/>
                    <a:ext cx="115728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c</m:t>
                              </m:r>
                              <m: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𝑄</m:t>
                              </m:r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=4731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CB59598-E01B-5B6A-03CD-BFBD8281CF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3192" y="4751999"/>
                    <a:ext cx="11572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3421515-8569-755A-0076-6909F44D4659}"/>
                      </a:ext>
                    </a:extLst>
                  </p:cNvPr>
                  <p:cNvSpPr txBox="1"/>
                  <p:nvPr/>
                </p:nvSpPr>
                <p:spPr>
                  <a:xfrm>
                    <a:off x="9323918" y="5036370"/>
                    <a:ext cx="115728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d</m:t>
                              </m:r>
                              <m: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𝑄</m:t>
                              </m:r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=6221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73421515-8569-755A-0076-6909F44D46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3918" y="5036370"/>
                    <a:ext cx="11572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BBBC7E3-8E97-8733-22DC-131A92409912}"/>
                      </a:ext>
                    </a:extLst>
                  </p:cNvPr>
                  <p:cNvSpPr txBox="1"/>
                  <p:nvPr/>
                </p:nvSpPr>
                <p:spPr>
                  <a:xfrm>
                    <a:off x="9322349" y="5337779"/>
                    <a:ext cx="115728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a</m:t>
                              </m:r>
                              <m: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1)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𝑄</m:t>
                              </m:r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=2131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BBBC7E3-8E97-8733-22DC-131A924099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2349" y="5337779"/>
                    <a:ext cx="1157287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430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8DB52B5-3661-18E5-960C-7BE28C7A55A7}"/>
                      </a:ext>
                    </a:extLst>
                  </p:cNvPr>
                  <p:cNvSpPr txBox="1"/>
                  <p:nvPr/>
                </p:nvSpPr>
                <p:spPr>
                  <a:xfrm>
                    <a:off x="9323075" y="5622150"/>
                    <a:ext cx="1157287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a</m:t>
                              </m:r>
                              <m: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2)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𝑄</m:t>
                              </m:r>
                              <m:r>
                                <a:rPr lang="en-US" altLang="ko-KR" sz="1200" b="0" i="1" kern="0" spc="-30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나눔스퀘어 ExtraBold"/>
                                </a:rPr>
                                <m:t>=1931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8DB52B5-3661-18E5-960C-7BE28C7A55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3075" y="5622150"/>
                    <a:ext cx="115728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430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B527A8-A5AA-230C-D636-6427A3B21A7D}"/>
                </a:ext>
              </a:extLst>
            </p:cNvPr>
            <p:cNvSpPr/>
            <p:nvPr/>
          </p:nvSpPr>
          <p:spPr>
            <a:xfrm>
              <a:off x="2732656" y="5851070"/>
              <a:ext cx="6448775" cy="5964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241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5" y="1023352"/>
                <a:ext cx="11342579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HEAAN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기반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Max Index for several numbers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구현 결과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16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개의 암호화된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8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비트 정수에서 최대값의 인덱스를 찾는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(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Max Index)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연산 수행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  <a:endParaRPr lang="en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최대값을 가진 정수는 최상위 비트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(MSB)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가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1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이고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,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나머지 정수의 최상위 및 두번째 비트가 가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0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인 경우를 가정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이 조건을 만족하는 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하한값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c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설정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: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𝑐</m:t>
                    </m:r>
                    <m:r>
                      <a:rPr lang="en-US" altLang="ko-KR" sz="16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=( </m:t>
                    </m:r>
                    <m:f>
                      <m:fPr>
                        <m:ctrlPr>
                          <a:rPr lang="en-US" altLang="ko-KR" sz="16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fPr>
                      <m:num>
                        <m:r>
                          <a:rPr lang="en-US" altLang="ko-KR" sz="16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den>
                    </m:f>
                    <m:r>
                      <a:rPr lang="en-US" altLang="ko-KR" sz="16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+</m:t>
                    </m:r>
                    <m:f>
                      <m:fPr>
                        <m:ctrlPr>
                          <a:rPr lang="en-US" altLang="ko-KR" sz="16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pPr>
                          <m:e>
                            <m:r>
                              <a:rPr lang="en-US" altLang="ko-KR" sz="16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7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pPr>
                          <m:e>
                            <m:r>
                              <a:rPr lang="en-US" altLang="ko-KR" sz="16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ko-KR" altLang="en-US" sz="16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 </m:t>
                    </m:r>
                  </m:oMath>
                </a14:m>
                <a:r>
                  <a:rPr lang="en-US" altLang="ko-KR" sz="1600" kern="0" spc="-30" dirty="0">
                    <a:latin typeface="나눔스퀘어 ExtraBold"/>
                    <a:ea typeface="나눔스퀘어 ExtraBold"/>
                  </a:rPr>
                  <a:t>)</a:t>
                </a:r>
                <a:r>
                  <a:rPr lang="ko-KR" altLang="en-US" sz="16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600" kern="0" spc="-30" dirty="0">
                    <a:latin typeface="나눔스퀘어 ExtraBold"/>
                    <a:ea typeface="나눔스퀘어 ExtraBold"/>
                  </a:rPr>
                  <a:t>/</a:t>
                </a:r>
                <a:r>
                  <a:rPr lang="en-US" altLang="ko-KR" sz="1600" kern="0" spc="-30" dirty="0"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 kern="0" spc="-30">
                        <a:latin typeface="Cambria Math" panose="02040503050406030204" pitchFamily="18" charset="0"/>
                        <a:ea typeface="나눔스퀘어 ExtraBold"/>
                      </a:rPr>
                      <m:t>(</m:t>
                    </m:r>
                    <m:r>
                      <a:rPr lang="ko-KR" altLang="en-US" sz="16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 </m:t>
                    </m:r>
                    <m:f>
                      <m:fPr>
                        <m:ctrlP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fPr>
                      <m:num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1</m:t>
                        </m:r>
                      </m:num>
                      <m:den>
                        <m: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den>
                    </m:f>
                    <m:r>
                      <a:rPr lang="en-US" altLang="ko-KR" sz="1600" i="1" kern="0" spc="-30">
                        <a:latin typeface="Cambria Math" panose="02040503050406030204" pitchFamily="18" charset="0"/>
                        <a:ea typeface="나눔스퀘어 ExtraBold"/>
                      </a:rPr>
                      <m:t>+</m:t>
                    </m:r>
                    <m:f>
                      <m:fPr>
                        <m:ctrlPr>
                          <a:rPr lang="en-US" altLang="ko-KR" sz="1600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pPr>
                          <m:e>
                            <m:r>
                              <a:rPr lang="en-US" altLang="ko-KR" sz="16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b="0" i="1" kern="0" spc="-30" smtClean="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6</m:t>
                            </m:r>
                          </m:sup>
                        </m:sSup>
                        <m:r>
                          <a:rPr lang="en-US" altLang="ko-KR" sz="16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sSupPr>
                          <m:e>
                            <m:r>
                              <a:rPr lang="en-US" altLang="ko-KR" sz="16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600" i="1" kern="0" spc="-30">
                                <a:latin typeface="Cambria Math" panose="02040503050406030204" pitchFamily="18" charset="0"/>
                                <a:ea typeface="나눔스퀘어 ExtraBold"/>
                              </a:rPr>
                              <m:t>8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6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600" kern="0" spc="-30" dirty="0">
                    <a:latin typeface="나눔스퀘어 ExtraBold"/>
                    <a:ea typeface="나눔스퀘어 ExtraBold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sz="1600" i="1" kern="0" spc="-3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600" b="0" i="1" kern="0" spc="-3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1.34</m:t>
                    </m:r>
                  </m:oMath>
                </a14:m>
                <a:endParaRPr lang="en-US" altLang="ko-KR" sz="16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한 번의 암호 연산으로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16</m:t>
                        </m:r>
                      </m:sup>
                    </m:sSup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/</m:t>
                    </m:r>
                    <m:r>
                      <a:rPr lang="ko-KR" altLang="en-US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 </m:t>
                    </m:r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4</m:t>
                        </m:r>
                      </m:sup>
                    </m:sSup>
                    <m:r>
                      <a:rPr lang="en-US" altLang="ko-KR" sz="1500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=</m:t>
                    </m:r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12</m:t>
                        </m:r>
                      </m:sup>
                    </m:sSup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개의 </a:t>
                </a:r>
                <a:r>
                  <a:rPr lang="en-US" altLang="ko-KR" sz="1500" kern="0" spc="-30" dirty="0" err="1">
                    <a:latin typeface="나눔스퀘어 ExtraBold"/>
                    <a:ea typeface="나눔스퀘어 ExtraBold"/>
                  </a:rPr>
                  <a:t>MaxIdx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연산을 동시에 수행 가능</a:t>
                </a:r>
                <a:br>
                  <a:rPr lang="en-US" altLang="ko-KR" sz="1500" kern="0" spc="-30" dirty="0">
                    <a:latin typeface="나눔스퀘어 ExtraBold"/>
                    <a:ea typeface="나눔스퀘어 ExtraBold"/>
                  </a:rPr>
                </a:b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→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Batch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연산을 활용하여 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연산량을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분산시켜 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Amortized Running Time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을 최적화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5" y="1023352"/>
                <a:ext cx="11342579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83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Experimental Results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1E62EB-4290-6DD5-3E93-1F16854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29</a:t>
            </a:fld>
            <a:endParaRPr kumimoji="1"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510E250-45F0-3FD6-B460-3D3B5F28B02A}"/>
              </a:ext>
            </a:extLst>
          </p:cNvPr>
          <p:cNvGrpSpPr/>
          <p:nvPr/>
        </p:nvGrpSpPr>
        <p:grpSpPr>
          <a:xfrm>
            <a:off x="20113" y="4602033"/>
            <a:ext cx="12191997" cy="1852661"/>
            <a:chOff x="131482" y="3473680"/>
            <a:chExt cx="12191997" cy="18526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A19116-1F5C-025B-E060-142078BCAACA}"/>
                    </a:ext>
                  </a:extLst>
                </p:cNvPr>
                <p:cNvSpPr txBox="1"/>
                <p:nvPr/>
              </p:nvSpPr>
              <p:spPr>
                <a:xfrm>
                  <a:off x="9279048" y="4627022"/>
                  <a:ext cx="1157287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a</m:t>
                            </m:r>
                            <m: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𝑄</m:t>
                            </m:r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=2050</m:t>
                            </m:r>
                          </m:e>
                        </m:func>
                      </m:oMath>
                    </m:oMathPara>
                  </a14:m>
                  <a:endParaRPr lang="ko-KR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A19116-1F5C-025B-E060-142078BCA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048" y="4627022"/>
                  <a:ext cx="1157287" cy="292388"/>
                </a:xfrm>
                <a:prstGeom prst="rect">
                  <a:avLst/>
                </a:prstGeom>
                <a:blipFill>
                  <a:blip r:embed="rId4"/>
                  <a:stretch>
                    <a:fillRect r="-5376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DE24C8-EB21-5686-924F-686048B28EFD}"/>
                    </a:ext>
                  </a:extLst>
                </p:cNvPr>
                <p:cNvSpPr txBox="1"/>
                <p:nvPr/>
              </p:nvSpPr>
              <p:spPr>
                <a:xfrm>
                  <a:off x="9288483" y="4954991"/>
                  <a:ext cx="1157287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b</m:t>
                            </m:r>
                            <m: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𝑄</m:t>
                            </m:r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=2080</m:t>
                            </m:r>
                          </m:e>
                        </m:func>
                      </m:oMath>
                    </m:oMathPara>
                  </a14:m>
                  <a:endParaRPr lang="ko-KR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DE24C8-EB21-5686-924F-686048B28E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483" y="4954991"/>
                  <a:ext cx="1157287" cy="292388"/>
                </a:xfrm>
                <a:prstGeom prst="rect">
                  <a:avLst/>
                </a:prstGeom>
                <a:blipFill>
                  <a:blip r:embed="rId5"/>
                  <a:stretch>
                    <a:fillRect r="-7609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5E0607-B587-4D4A-CA65-7760572AB7D8}"/>
                </a:ext>
              </a:extLst>
            </p:cNvPr>
            <p:cNvGrpSpPr/>
            <p:nvPr/>
          </p:nvGrpSpPr>
          <p:grpSpPr>
            <a:xfrm>
              <a:off x="131482" y="3473680"/>
              <a:ext cx="12191997" cy="1852661"/>
              <a:chOff x="131482" y="3473680"/>
              <a:chExt cx="12191997" cy="185266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5CFB70-DE3B-2632-7451-F513E7168B4E}"/>
                  </a:ext>
                </a:extLst>
              </p:cNvPr>
              <p:cNvSpPr txBox="1"/>
              <p:nvPr/>
            </p:nvSpPr>
            <p:spPr>
              <a:xfrm>
                <a:off x="131482" y="3473680"/>
                <a:ext cx="12191997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[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표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4]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정밀도에 따른 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HEAAN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기반 </a:t>
                </a:r>
                <a:r>
                  <a:rPr lang="en-US" altLang="ko-KR" sz="1700" b="1" kern="0" spc="-30" dirty="0" err="1">
                    <a:solidFill>
                      <a:srgbClr val="002060"/>
                    </a:solidFill>
                    <a:latin typeface="나눔스퀘어 ExtraBold"/>
                  </a:rPr>
                  <a:t>MaxIdx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및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Threshold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알고리즘 성능</a:t>
                </a: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E80DF8B-20B8-88E3-1895-F3A020ECA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7040" y="3907421"/>
                <a:ext cx="6358467" cy="1418920"/>
              </a:xfrm>
              <a:prstGeom prst="rect">
                <a:avLst/>
              </a:prstGeom>
            </p:spPr>
          </p:pic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4AF914-8A0F-EFD8-C513-EDA13BFF51C3}"/>
              </a:ext>
            </a:extLst>
          </p:cNvPr>
          <p:cNvSpPr/>
          <p:nvPr/>
        </p:nvSpPr>
        <p:spPr>
          <a:xfrm>
            <a:off x="2900983" y="5759944"/>
            <a:ext cx="6276131" cy="32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45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326">
            <a:extLst>
              <a:ext uri="{FF2B5EF4-FFF2-40B4-BE49-F238E27FC236}">
                <a16:creationId xmlns:a16="http://schemas.microsoft.com/office/drawing/2014/main" id="{5BF1FA4A-DF92-C719-3E79-9349F587809F}"/>
              </a:ext>
            </a:extLst>
          </p:cNvPr>
          <p:cNvSpPr/>
          <p:nvPr/>
        </p:nvSpPr>
        <p:spPr>
          <a:xfrm flipH="1">
            <a:off x="484986" y="1023352"/>
            <a:ext cx="11222028" cy="5078989"/>
          </a:xfrm>
          <a:prstGeom prst="round2SameRect">
            <a:avLst>
              <a:gd name="adj1" fmla="val 0"/>
              <a:gd name="adj2" fmla="val 0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36000" rIns="36000" bIns="36000" numCol="1" rtlCol="0" anchor="t" anchorCtr="0">
            <a:noAutofit/>
          </a:bodyPr>
          <a:lstStyle/>
          <a:p>
            <a:pPr marL="285750" indent="-28575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v"/>
              <a:defRPr/>
            </a:pPr>
            <a:r>
              <a:rPr lang="en-US" altLang="ko-KR" sz="1700" b="1" kern="0" spc="-30" dirty="0">
                <a:solidFill>
                  <a:srgbClr val="002060"/>
                </a:solidFill>
                <a:latin typeface="나눔스퀘어 ExtraBold"/>
              </a:rPr>
              <a:t>HE(Homomorphic Encryption) </a:t>
            </a: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개요</a:t>
            </a:r>
            <a:endParaRPr lang="en-US" altLang="ko-KR" sz="1700" kern="0" dirty="0">
              <a:solidFill>
                <a:srgbClr val="000000"/>
              </a:solidFill>
              <a:latin typeface="휴먼명조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500" b="1" kern="0" spc="-30" dirty="0">
                <a:solidFill>
                  <a:srgbClr val="0432FF"/>
                </a:solidFill>
                <a:latin typeface="나눔스퀘어 ExtraBold"/>
                <a:ea typeface="나눔스퀘어 ExtraBold"/>
              </a:rPr>
              <a:t>암호화된 상태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에서 </a:t>
            </a:r>
            <a:r>
              <a:rPr lang="ko-KR" altLang="en-US" sz="1500" b="1" kern="0" spc="-30" dirty="0">
                <a:latin typeface="나눔스퀘어 ExtraBold"/>
                <a:ea typeface="나눔스퀘어 ExtraBold"/>
              </a:rPr>
              <a:t>연산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을 수행할 수 있도록 하는 기술</a:t>
            </a:r>
          </a:p>
          <a:p>
            <a:pPr marL="742950" marR="0" lvl="1" indent="-28575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500" kern="0" spc="-30" dirty="0">
                <a:latin typeface="나눔스퀘어 ExtraBold"/>
                <a:ea typeface="나눔스퀘어 ExtraBold"/>
              </a:rPr>
              <a:t>데이터 보안을 유지하면서도 연산을 가능하게 하여 개인정보 보호에 활용됨</a:t>
            </a:r>
            <a:endParaRPr lang="en-US" altLang="ko-KR" sz="1400" b="1" kern="0" spc="-30" dirty="0">
              <a:latin typeface="나눔스퀘어 ExtraBold"/>
            </a:endParaRPr>
          </a:p>
          <a:p>
            <a:pPr marL="285750" indent="-28575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v"/>
              <a:defRPr/>
            </a:pPr>
            <a:r>
              <a:rPr lang="en" altLang="ko-KR" sz="1700" b="1" kern="0" spc="-30" dirty="0">
                <a:solidFill>
                  <a:srgbClr val="002060"/>
                </a:solidFill>
                <a:latin typeface="나눔스퀘어 ExtraBold"/>
              </a:rPr>
              <a:t>HE</a:t>
            </a: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의 두 가지 방식</a:t>
            </a:r>
            <a:endParaRPr lang="en-US" altLang="ko-KR" sz="1700" kern="0" dirty="0">
              <a:solidFill>
                <a:srgbClr val="000000"/>
              </a:solidFill>
              <a:latin typeface="휴먼명조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" altLang="ko-KR" sz="1500" b="1" kern="0" spc="-30" dirty="0">
                <a:solidFill>
                  <a:srgbClr val="0432FF"/>
                </a:solidFill>
                <a:latin typeface="나눔스퀘어 ExtraBold"/>
                <a:ea typeface="나눔스퀘어 ExtraBold"/>
              </a:rPr>
              <a:t>Bit-wise HE</a:t>
            </a:r>
            <a:r>
              <a:rPr lang="en" altLang="ko-KR" sz="1500" kern="0" spc="-30" dirty="0">
                <a:latin typeface="나눔스퀘어 ExtraBold"/>
                <a:ea typeface="나눔스퀘어 ExtraBold"/>
              </a:rPr>
              <a:t>: 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각 </a:t>
            </a:r>
            <a:r>
              <a:rPr lang="ko-KR" altLang="en-US" sz="1500" b="1" kern="0" spc="-30" dirty="0">
                <a:latin typeface="나눔스퀘어 ExtraBold"/>
                <a:ea typeface="나눔스퀘어 ExtraBold"/>
              </a:rPr>
              <a:t>비트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를 </a:t>
            </a:r>
            <a:r>
              <a:rPr lang="ko-KR" altLang="en-US" sz="1500" b="1" kern="0" spc="-30" dirty="0">
                <a:latin typeface="나눔스퀘어 ExtraBold"/>
                <a:ea typeface="나눔스퀘어 ExtraBold"/>
              </a:rPr>
              <a:t>개별적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으로 암호화하여 </a:t>
            </a:r>
            <a:r>
              <a:rPr lang="ko-KR" altLang="en-US" sz="1500" b="1" kern="0" spc="-30" dirty="0">
                <a:latin typeface="나눔스퀘어 ExtraBold"/>
                <a:ea typeface="나눔스퀘어 ExtraBold"/>
              </a:rPr>
              <a:t>논리 연산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 수행</a:t>
            </a:r>
          </a:p>
          <a:p>
            <a:pPr marL="742950" marR="0" lvl="1" indent="-28575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" altLang="ko-KR" sz="1500" b="1" kern="0" spc="-30" dirty="0">
                <a:solidFill>
                  <a:srgbClr val="0432FF"/>
                </a:solidFill>
                <a:latin typeface="나눔스퀘어 ExtraBold"/>
              </a:rPr>
              <a:t>Word-wise HE</a:t>
            </a:r>
            <a:r>
              <a:rPr lang="en" altLang="ko-KR" sz="1500" kern="0" spc="-30" dirty="0">
                <a:latin typeface="나눔스퀘어 ExtraBold"/>
                <a:ea typeface="나눔스퀘어 ExtraBold"/>
              </a:rPr>
              <a:t>: 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각 </a:t>
            </a:r>
            <a:r>
              <a:rPr lang="ko-KR" altLang="en-US" sz="1500" b="1" kern="0" spc="-30" dirty="0">
                <a:latin typeface="나눔스퀘어 ExtraBold"/>
                <a:ea typeface="나눔스퀘어 ExtraBold"/>
              </a:rPr>
              <a:t>숫자 전체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를 암호화하고 </a:t>
            </a:r>
            <a:r>
              <a:rPr lang="ko-KR" altLang="en-US" sz="1500" b="1" kern="0" spc="-30" dirty="0">
                <a:latin typeface="나눔스퀘어 ExtraBold"/>
                <a:ea typeface="나눔스퀘어 ExtraBold"/>
              </a:rPr>
              <a:t>산술 연산</a:t>
            </a:r>
            <a:r>
              <a:rPr lang="en-US" altLang="ko-KR" sz="1500" b="1" kern="0" spc="-30" dirty="0">
                <a:latin typeface="나눔스퀘어 ExtraBold"/>
                <a:ea typeface="나눔스퀘어 ExtraBold"/>
              </a:rPr>
              <a:t>(</a:t>
            </a:r>
            <a:r>
              <a:rPr lang="ko-KR" altLang="en-US" sz="1500" b="1" kern="0" spc="-30" dirty="0">
                <a:latin typeface="나눔스퀘어 ExtraBold"/>
                <a:ea typeface="나눔스퀘어 ExtraBold"/>
              </a:rPr>
              <a:t>덧셈</a:t>
            </a:r>
            <a:r>
              <a:rPr lang="en-US" altLang="ko-KR" sz="1500" b="1" kern="0" spc="-30" dirty="0">
                <a:latin typeface="나눔스퀘어 ExtraBold"/>
                <a:ea typeface="나눔스퀘어 ExtraBold"/>
              </a:rPr>
              <a:t>,</a:t>
            </a:r>
            <a:r>
              <a:rPr lang="ko-KR" altLang="en-US" sz="1500" b="1" kern="0" spc="-30" dirty="0">
                <a:latin typeface="나눔스퀘어 ExtraBold"/>
                <a:ea typeface="나눔스퀘어 ExtraBold"/>
              </a:rPr>
              <a:t> 곱셈</a:t>
            </a:r>
            <a:r>
              <a:rPr lang="en-US" altLang="ko-KR" sz="1500" b="1" kern="0" spc="-30" dirty="0">
                <a:latin typeface="나눔스퀘어 ExtraBold"/>
                <a:ea typeface="나눔스퀘어 ExtraBold"/>
              </a:rPr>
              <a:t>)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을 수행</a:t>
            </a:r>
            <a:endParaRPr lang="en-US" altLang="ko-KR" sz="1500" kern="0" spc="-30" dirty="0">
              <a:latin typeface="나눔스퀘어 ExtraBold"/>
              <a:ea typeface="나눔스퀘어 ExtraBold"/>
            </a:endParaRPr>
          </a:p>
          <a:p>
            <a:pPr marL="1200150" lvl="2" indent="-28575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500" kern="0" dirty="0">
                <a:latin typeface="+mn-ea"/>
              </a:rPr>
              <a:t>ex) </a:t>
            </a:r>
            <a:r>
              <a:rPr lang="ko-KR" altLang="en-US" sz="1500" kern="0" dirty="0">
                <a:latin typeface="+mn-ea"/>
              </a:rPr>
              <a:t>두 개의 </a:t>
            </a:r>
            <a:r>
              <a:rPr lang="en-US" altLang="ko-KR" sz="1500" kern="0" dirty="0">
                <a:latin typeface="+mn-ea"/>
              </a:rPr>
              <a:t>4</a:t>
            </a:r>
            <a:r>
              <a:rPr lang="ko-KR" altLang="en-US" sz="1500" kern="0" dirty="0">
                <a:latin typeface="+mn-ea"/>
              </a:rPr>
              <a:t>비트 정수 </a:t>
            </a:r>
            <a:r>
              <a:rPr lang="en-US" altLang="ko-KR" sz="1500" kern="0" dirty="0">
                <a:latin typeface="+mn-ea"/>
              </a:rPr>
              <a:t>a=5, b=3</a:t>
            </a:r>
            <a:endParaRPr lang="en" altLang="ko-KR" sz="1500" kern="0" dirty="0">
              <a:latin typeface="+mn-ea"/>
            </a:endParaRPr>
          </a:p>
          <a:p>
            <a:pPr marL="1200150" lvl="2" indent="-28575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/>
            </a:pPr>
            <a:endParaRPr lang="en" altLang="ko-KR" sz="1400" b="1" kern="0" dirty="0">
              <a:latin typeface="+mn-ea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Introduction</a:t>
            </a:r>
            <a:endParaRPr lang="ko-KR" altLang="en-US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18CD89-1B85-0EC7-72AD-1CE6066A00E6}"/>
              </a:ext>
            </a:extLst>
          </p:cNvPr>
          <p:cNvGrpSpPr/>
          <p:nvPr/>
        </p:nvGrpSpPr>
        <p:grpSpPr>
          <a:xfrm>
            <a:off x="1331975" y="4509574"/>
            <a:ext cx="4460034" cy="2065827"/>
            <a:chOff x="838199" y="4509574"/>
            <a:chExt cx="4460034" cy="206582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250783-2C71-F315-517B-6D6E74F83920}"/>
                </a:ext>
              </a:extLst>
            </p:cNvPr>
            <p:cNvSpPr/>
            <p:nvPr/>
          </p:nvSpPr>
          <p:spPr>
            <a:xfrm>
              <a:off x="838200" y="4509574"/>
              <a:ext cx="4460033" cy="158182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ffectLst>
              <a:outerShdw blurRad="111748" dist="38100" dir="3240000" sx="101000" sy="101000" algn="l" rotWithShape="0">
                <a:prstClr val="black">
                  <a:alpha val="12982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D239B5-7574-9EAE-26E3-CD8C47935ACD}"/>
                </a:ext>
              </a:extLst>
            </p:cNvPr>
            <p:cNvSpPr txBox="1"/>
            <p:nvPr/>
          </p:nvSpPr>
          <p:spPr>
            <a:xfrm>
              <a:off x="838199" y="6206069"/>
              <a:ext cx="44600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kern="0" spc="-30" dirty="0">
                  <a:latin typeface="나눔스퀘어 ExtraBold"/>
                </a:rPr>
                <a:t>&lt;</a:t>
              </a:r>
              <a:r>
                <a:rPr lang="en" altLang="ko-KR" b="1" kern="0" spc="-30" dirty="0">
                  <a:latin typeface="나눔스퀘어 ExtraBold"/>
                </a:rPr>
                <a:t>Bit-wise </a:t>
              </a:r>
              <a:r>
                <a:rPr lang="en-US" altLang="ko-KR" b="1" kern="0" spc="-30" dirty="0">
                  <a:latin typeface="나눔스퀘어 ExtraBold"/>
                </a:rPr>
                <a:t>HE&gt;</a:t>
              </a:r>
              <a:endParaRPr lang="ko-KR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BDE1BB-6AA8-943B-E836-525D37792DBF}"/>
                    </a:ext>
                  </a:extLst>
                </p:cNvPr>
                <p:cNvSpPr txBox="1"/>
                <p:nvPr/>
              </p:nvSpPr>
              <p:spPr>
                <a:xfrm>
                  <a:off x="838199" y="4605553"/>
                  <a:ext cx="4460033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=5 </m:t>
                        </m:r>
                        <m:sSub>
                          <m:sSubPr>
                            <m:ctrlPr>
                              <a:rPr lang="en-US" altLang="ko-KR" b="0" i="1" kern="0" spc="-3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b="0" i="1" kern="0" spc="-30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0" spc="-30" dirty="0" smtClean="0">
                                    <a:latin typeface="Cambria Math" panose="02040503050406030204" pitchFamily="18" charset="0"/>
                                  </a:rPr>
                                  <m:t>0101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b="0" i="1" kern="0" spc="-3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ko-KR" altLang="en-US" b="0" i="1" kern="0" spc="-3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ko-KR" b="0" i="1" kern="0" spc="-3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 kern="0" spc="-3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 kern="0" spc="-30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 kern="0" spc="-30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i="1" kern="0" spc="-30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0" spc="-30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kern="0" spc="-30" dirty="0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  <m:r>
                                  <a:rPr lang="en-US" altLang="ko-KR" i="1" kern="0" spc="-3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i="1" kern="0" spc="-3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i="1" kern="0" spc="-3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6BDE1BB-6AA8-943B-E836-525D37792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4605553"/>
                  <a:ext cx="4460033" cy="646331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CDD834-2A17-8D50-AE3C-258A10509082}"/>
                    </a:ext>
                  </a:extLst>
                </p:cNvPr>
                <p:cNvSpPr txBox="1"/>
                <p:nvPr/>
              </p:nvSpPr>
              <p:spPr>
                <a:xfrm>
                  <a:off x="838199" y="5339405"/>
                  <a:ext cx="4460033" cy="6567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ko-KR" b="0" i="1" kern="0" spc="-3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pc="-3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kern="0" spc="-3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ko-KR" i="1" kern="0" spc="-3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pc="-3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ko-KR" b="0" i="1" kern="0" spc="-3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ko-KR" i="1" kern="0" spc="-3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0" spc="-30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ko-KR" b="0" i="1" kern="0" spc="-3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ko-KR" i="1" kern="0" spc="-3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pc="-3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altLang="ko-KR" i="1" kern="0" spc="-3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ko-KR" b="0" i="1" kern="0" spc="-3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pc="-3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kern="0" spc="-3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ko-KR" i="1" kern="0" spc="-3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pc="-3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ko-KR" b="0" i="1" kern="0" spc="-3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ko-KR" i="1" kern="0" spc="-3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pc="-3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ko-KR" b="0" i="1" kern="0" spc="-3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 kern="0" spc="-30" dirty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en-US" altLang="ko-KR" i="1" kern="0" spc="-3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kern="0" spc="-3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endParaRPr lang="en-US" altLang="ko-KR" b="0" i="1" kern="0" spc="-3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CDD834-2A17-8D50-AE3C-258A10509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5339405"/>
                  <a:ext cx="4460033" cy="656718"/>
                </a:xfrm>
                <a:prstGeom prst="rect">
                  <a:avLst/>
                </a:prstGeom>
                <a:blipFill>
                  <a:blip r:embed="rId4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E9192E-3996-2512-CD00-3F4186F0A097}"/>
              </a:ext>
            </a:extLst>
          </p:cNvPr>
          <p:cNvGrpSpPr/>
          <p:nvPr/>
        </p:nvGrpSpPr>
        <p:grpSpPr>
          <a:xfrm>
            <a:off x="6511289" y="4509574"/>
            <a:ext cx="4460033" cy="2065828"/>
            <a:chOff x="6017513" y="4509574"/>
            <a:chExt cx="4460033" cy="206582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368AC6-E53E-25ED-00D5-9AD7AD607420}"/>
                </a:ext>
              </a:extLst>
            </p:cNvPr>
            <p:cNvSpPr/>
            <p:nvPr/>
          </p:nvSpPr>
          <p:spPr>
            <a:xfrm>
              <a:off x="6017513" y="4509574"/>
              <a:ext cx="4460033" cy="1581822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ffectLst>
              <a:outerShdw blurRad="111748" dist="38100" dir="3240000" sx="101000" sy="101000" algn="l" rotWithShape="0">
                <a:prstClr val="black">
                  <a:alpha val="12982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49ED4-3392-2856-7B25-3BBCA9272E3C}"/>
                </a:ext>
              </a:extLst>
            </p:cNvPr>
            <p:cNvSpPr txBox="1"/>
            <p:nvPr/>
          </p:nvSpPr>
          <p:spPr>
            <a:xfrm>
              <a:off x="6017514" y="6206070"/>
              <a:ext cx="44600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kern="0" spc="-30" dirty="0">
                  <a:latin typeface="나눔스퀘어 ExtraBold"/>
                </a:rPr>
                <a:t>&lt;</a:t>
              </a:r>
              <a:r>
                <a:rPr lang="en" altLang="ko-KR" b="1" kern="0" spc="-30" dirty="0">
                  <a:latin typeface="나눔스퀘어 ExtraBold"/>
                </a:rPr>
                <a:t>Word-wise </a:t>
              </a:r>
              <a:r>
                <a:rPr lang="en-US" altLang="ko-KR" b="1" kern="0" spc="-30" dirty="0">
                  <a:latin typeface="나눔스퀘어 ExtraBold"/>
                </a:rPr>
                <a:t>HE&gt;</a:t>
              </a:r>
              <a:endParaRPr lang="ko-KR" alt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76F453-3D1D-893D-5CBB-5611876972AF}"/>
                    </a:ext>
                  </a:extLst>
                </p:cNvPr>
                <p:cNvSpPr txBox="1"/>
                <p:nvPr/>
              </p:nvSpPr>
              <p:spPr>
                <a:xfrm>
                  <a:off x="6633881" y="4833626"/>
                  <a:ext cx="3227295" cy="933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kern="0" spc="-30" dirty="0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ko-KR" b="0" i="1" kern="0" spc="-3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0" spc="-30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oMath>
                    </m:oMathPara>
                  </a14:m>
                  <a:endParaRPr lang="en-US" altLang="ko-KR" b="0" i="1" kern="0" spc="-30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altLang="ko-KR" b="0" i="1" kern="0" spc="-3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kern="0" spc="-30" dirty="0"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ko-KR" altLang="en-US" b="0" i="1" kern="0" spc="-3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kern="0" spc="-30" dirty="0" smtClean="0">
                            <a:latin typeface="Cambria Math" panose="02040503050406030204" pitchFamily="18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ko-KR" b="0" i="1" kern="0" spc="-3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0" spc="-3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altLang="ko-KR" b="0" i="1" kern="0" spc="-3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76F453-3D1D-893D-5CBB-5611876972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881" y="4833626"/>
                  <a:ext cx="3227295" cy="933717"/>
                </a:xfrm>
                <a:prstGeom prst="rect">
                  <a:avLst/>
                </a:prstGeom>
                <a:blipFill>
                  <a:blip r:embed="rId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0FCB61-4C47-3E8C-8C8D-FA3F84A2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223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5" y="1023352"/>
                <a:ext cx="11342579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HEAAN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기반 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Threshold Counting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구현 결과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5</m:t>
                        </m:r>
                      </m:sup>
                    </m:sSup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개의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암호화된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8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비트 정수에서 암호화된 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threshold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b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보다 큰 숫자의 개수를 계산하는 연산 수행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e>
                      <m:sup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11</m:t>
                        </m:r>
                      </m:sup>
                    </m:sSup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개의 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Threshold Counting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연산을 병렬로 수행 가능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-US" altLang="ko-KR" sz="1500" kern="0" spc="-30" dirty="0" err="1">
                    <a:latin typeface="나눔스퀘어 ExtraBold"/>
                    <a:ea typeface="나눔스퀘어 ExtraBold"/>
                  </a:rPr>
                  <a:t>MaxIdx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(58ms)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보다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Threshold Counting(156ms)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이 상대적으로 더 오래 걸림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비교 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연산뿐만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아니라 추가적인 </a:t>
                </a:r>
                <a:r>
                  <a:rPr lang="en" altLang="ko-KR" sz="1500" kern="0" spc="-30" dirty="0" err="1">
                    <a:latin typeface="나눔스퀘어 ExtraBold"/>
                    <a:ea typeface="나눔스퀘어 ExtraBold"/>
                  </a:rPr>
                  <a:t>RotateSum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연산이 필요하기 때문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암호화된 </a:t>
                </a:r>
                <a:r>
                  <a:rPr lang="en" altLang="ko-KR" sz="1500" kern="0" spc="-30" dirty="0">
                    <a:latin typeface="나눔스퀘어 ExtraBold"/>
                    <a:ea typeface="나눔스퀘어 ExtraBold"/>
                  </a:rPr>
                  <a:t>threshold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와의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비교를 수행하기 때문에 연산 복잡도가 높아짐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5" y="1023352"/>
                <a:ext cx="11342579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83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Experimental Results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1E62EB-4290-6DD5-3E93-1F16854D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30</a:t>
            </a:fld>
            <a:endParaRPr kumimoji="1"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F8D9CC-C674-65EE-A19A-C551A4C9B37E}"/>
              </a:ext>
            </a:extLst>
          </p:cNvPr>
          <p:cNvGrpSpPr/>
          <p:nvPr/>
        </p:nvGrpSpPr>
        <p:grpSpPr>
          <a:xfrm>
            <a:off x="2183296" y="4838592"/>
            <a:ext cx="12191997" cy="1584308"/>
            <a:chOff x="598035" y="3742033"/>
            <a:chExt cx="12191997" cy="1584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668AD06-A83C-924B-D8B6-A10B228D20BA}"/>
                    </a:ext>
                  </a:extLst>
                </p:cNvPr>
                <p:cNvSpPr txBox="1"/>
                <p:nvPr/>
              </p:nvSpPr>
              <p:spPr>
                <a:xfrm>
                  <a:off x="9279048" y="4661312"/>
                  <a:ext cx="1157287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a</m:t>
                            </m:r>
                            <m: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𝑄</m:t>
                            </m:r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=2050</m:t>
                            </m:r>
                          </m:e>
                        </m:func>
                      </m:oMath>
                    </m:oMathPara>
                  </a14:m>
                  <a:endParaRPr lang="ko-KR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668AD06-A83C-924B-D8B6-A10B228D2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048" y="4661312"/>
                  <a:ext cx="1157287" cy="292388"/>
                </a:xfrm>
                <a:prstGeom prst="rect">
                  <a:avLst/>
                </a:prstGeom>
                <a:blipFill>
                  <a:blip r:embed="rId4"/>
                  <a:stretch>
                    <a:fillRect r="-6522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431158-0FA6-63F6-95ED-57434C072278}"/>
                    </a:ext>
                  </a:extLst>
                </p:cNvPr>
                <p:cNvSpPr txBox="1"/>
                <p:nvPr/>
              </p:nvSpPr>
              <p:spPr>
                <a:xfrm>
                  <a:off x="9288483" y="4966421"/>
                  <a:ext cx="1157287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b</m:t>
                            </m:r>
                            <m: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) </m:t>
                            </m:r>
                            <m:r>
                              <m:rPr>
                                <m:sty m:val="p"/>
                              </m:rPr>
                              <a:rPr lang="en-US" altLang="ko-KR" sz="1300" b="0" i="0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𝑄</m:t>
                            </m:r>
                            <m:r>
                              <a:rPr lang="en-US" altLang="ko-KR" sz="1300" b="0" i="1" kern="0" spc="-3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나눔스퀘어 ExtraBold"/>
                              </a:rPr>
                              <m:t>=2080</m:t>
                            </m:r>
                          </m:e>
                        </m:func>
                      </m:oMath>
                    </m:oMathPara>
                  </a14:m>
                  <a:endParaRPr lang="ko-KR" altLang="en-US" sz="13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431158-0FA6-63F6-95ED-57434C072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483" y="4966421"/>
                  <a:ext cx="1157287" cy="292388"/>
                </a:xfrm>
                <a:prstGeom prst="rect">
                  <a:avLst/>
                </a:prstGeom>
                <a:blipFill>
                  <a:blip r:embed="rId5"/>
                  <a:stretch>
                    <a:fillRect r="-6522" b="-1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BB06A73-E630-C4FE-8904-9DEDA8A65288}"/>
                </a:ext>
              </a:extLst>
            </p:cNvPr>
            <p:cNvGrpSpPr/>
            <p:nvPr/>
          </p:nvGrpSpPr>
          <p:grpSpPr>
            <a:xfrm>
              <a:off x="598035" y="3742033"/>
              <a:ext cx="12191997" cy="1584308"/>
              <a:chOff x="598035" y="3742033"/>
              <a:chExt cx="12191997" cy="158430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D1DA28-C248-689B-81BD-EC431092A6CF}"/>
                  </a:ext>
                </a:extLst>
              </p:cNvPr>
              <p:cNvSpPr txBox="1"/>
              <p:nvPr/>
            </p:nvSpPr>
            <p:spPr>
              <a:xfrm>
                <a:off x="598035" y="3742033"/>
                <a:ext cx="12191997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[</a:t>
                </a:r>
                <a:r>
                  <a:rPr lang="ko-KR" altLang="en-US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표 </a:t>
                </a:r>
                <a:r>
                  <a:rPr lang="en-US" altLang="ko-KR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4]</a:t>
                </a:r>
                <a:r>
                  <a:rPr lang="ko-KR" altLang="en-US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 정밀도에 따른 </a:t>
                </a:r>
                <a:r>
                  <a:rPr lang="en" altLang="ko-KR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HEAAN </a:t>
                </a:r>
                <a:r>
                  <a:rPr lang="ko-KR" altLang="en-US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기반 </a:t>
                </a:r>
                <a:r>
                  <a:rPr lang="en-US" altLang="ko-KR" sz="1500" b="1" kern="0" spc="-30" dirty="0" err="1">
                    <a:solidFill>
                      <a:srgbClr val="002060"/>
                    </a:solidFill>
                    <a:latin typeface="나눔스퀘어 ExtraBold"/>
                  </a:rPr>
                  <a:t>MaxIdx</a:t>
                </a:r>
                <a:r>
                  <a:rPr lang="en-US" altLang="ko-KR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 </a:t>
                </a:r>
                <a:r>
                  <a:rPr lang="ko-KR" altLang="en-US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및 </a:t>
                </a:r>
                <a:r>
                  <a:rPr lang="en-US" altLang="ko-KR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Threshold </a:t>
                </a:r>
                <a:r>
                  <a:rPr lang="ko-KR" altLang="en-US" sz="1500" b="1" kern="0" spc="-30" dirty="0">
                    <a:solidFill>
                      <a:srgbClr val="002060"/>
                    </a:solidFill>
                    <a:latin typeface="나눔스퀘어 ExtraBold"/>
                  </a:rPr>
                  <a:t>알고리즘 성능</a:t>
                </a: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2184745-B071-8777-90F8-573D5D53E9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73556" y="4062852"/>
                <a:ext cx="5661951" cy="1263489"/>
              </a:xfrm>
              <a:prstGeom prst="rect">
                <a:avLst/>
              </a:prstGeom>
            </p:spPr>
          </p:pic>
        </p:grp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8F838F-EBC4-54CB-C8D0-5D85AF731CCE}"/>
              </a:ext>
            </a:extLst>
          </p:cNvPr>
          <p:cNvSpPr/>
          <p:nvPr/>
        </p:nvSpPr>
        <p:spPr>
          <a:xfrm>
            <a:off x="6284562" y="6075205"/>
            <a:ext cx="4589181" cy="292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E7EB10A-0589-E15C-8FFC-5ED5C1A03A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22" y="4372839"/>
            <a:ext cx="5065276" cy="207676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618C7A7-194D-F674-8B65-4AECA1893047}"/>
              </a:ext>
            </a:extLst>
          </p:cNvPr>
          <p:cNvSpPr txBox="1"/>
          <p:nvPr/>
        </p:nvSpPr>
        <p:spPr>
          <a:xfrm>
            <a:off x="-123369" y="4048800"/>
            <a:ext cx="551205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b="1" kern="0" spc="-30" dirty="0">
                <a:solidFill>
                  <a:srgbClr val="002060"/>
                </a:solidFill>
                <a:latin typeface="나눔스퀘어 ExtraBold"/>
              </a:rPr>
              <a:t>[ Threshold</a:t>
            </a:r>
            <a:r>
              <a:rPr lang="ko-KR" altLang="en-US" sz="1500" b="1" kern="0" spc="-30" dirty="0">
                <a:solidFill>
                  <a:srgbClr val="002060"/>
                </a:solidFill>
                <a:latin typeface="나눔스퀘어 ExtraBold"/>
              </a:rPr>
              <a:t> </a:t>
            </a:r>
            <a:r>
              <a:rPr lang="en-US" altLang="ko-KR" sz="1500" b="1" kern="0" spc="-30" dirty="0">
                <a:solidFill>
                  <a:srgbClr val="002060"/>
                </a:solidFill>
                <a:latin typeface="나눔스퀘어 ExtraBold"/>
              </a:rPr>
              <a:t>Algorithm ]</a:t>
            </a:r>
            <a:endParaRPr lang="ko-KR" altLang="en-US" sz="1500" b="1" kern="0" spc="-30" dirty="0">
              <a:solidFill>
                <a:srgbClr val="002060"/>
              </a:solidFill>
              <a:latin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5638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연구 요약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문제 제기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: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기존의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bit-wise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암호화 방식은 비교 및 최소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/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최대 연산에 </a:t>
                </a:r>
                <a:r>
                  <a:rPr lang="en-US" altLang="ko-KR" sz="1500" kern="0" spc="-30" dirty="0" err="1">
                    <a:latin typeface="나눔스퀘어 ExtraBold"/>
                    <a:ea typeface="나눔스퀘어 ExtraBold"/>
                  </a:rPr>
                  <a:t>boolean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함수를 사용하여 계산 비용이 높음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제안 방법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: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word-wise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로 암호화된 데이터의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min/max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및 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compare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연산을 근사적으로 계산하는 반복 알고리즘을 제안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lang="en-US" altLang="ko-KR" sz="1400" b="1" kern="0" spc="-30" dirty="0">
                  <a:latin typeface="나눔스퀘어 ExtraBold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성능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" altLang="ko-KR" sz="1500" kern="0" spc="-30" dirty="0">
                    <a:latin typeface="나눔스퀘어 ExtraBold"/>
                  </a:rPr>
                  <a:t>Min/max</a:t>
                </a:r>
                <a:r>
                  <a:rPr lang="ko-KR" altLang="en-US" sz="1500" kern="0" spc="-30" dirty="0">
                    <a:latin typeface="나눔스퀘어 ExtraBold"/>
                  </a:rPr>
                  <a:t> 연산</a:t>
                </a:r>
                <a:r>
                  <a:rPr lang="en-US" altLang="ko-KR" sz="1500" kern="0" spc="-30" dirty="0">
                    <a:latin typeface="나눔스퀘어 ExtraBold"/>
                  </a:rPr>
                  <a:t>:</a:t>
                </a:r>
                <a:r>
                  <a:rPr lang="ko-KR" altLang="en-US" sz="1500" kern="0" spc="-30" dirty="0">
                    <a:latin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5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ko-KR" sz="1500" kern="0" spc="-30" dirty="0">
                    <a:latin typeface="나눔스퀘어 ExtraBold"/>
                  </a:rPr>
                  <a:t> / Compare</a:t>
                </a:r>
                <a:r>
                  <a:rPr lang="ko-KR" altLang="en-US" sz="1500" kern="0" spc="-30" dirty="0">
                    <a:latin typeface="나눔스퀘어 ExtraBold"/>
                  </a:rPr>
                  <a:t> 연산</a:t>
                </a:r>
                <a:r>
                  <a:rPr lang="en-US" altLang="ko-KR" sz="1500" kern="0" spc="-30" dirty="0">
                    <a:latin typeface="나눔스퀘어 ExtraBold"/>
                  </a:rPr>
                  <a:t>:</a:t>
                </a:r>
                <a:r>
                  <a:rPr lang="ko-KR" altLang="en-US" sz="1500" kern="0" spc="-30" dirty="0">
                    <a:latin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5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500" b="0" i="0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l-GR" altLang="ko-KR" sz="15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1500" kern="0" spc="-30" dirty="0"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</a:rPr>
                  <a:t>기존의 </a:t>
                </a:r>
                <a:r>
                  <a:rPr lang="en-US" altLang="ko-KR" sz="1500" kern="0" spc="-30" dirty="0">
                    <a:latin typeface="나눔스퀘어 ExtraBold"/>
                  </a:rPr>
                  <a:t>Minimax</a:t>
                </a:r>
                <a:r>
                  <a:rPr lang="ko-KR" altLang="en-US" sz="1500" kern="0" spc="-30" dirty="0">
                    <a:latin typeface="나눔스퀘어 ExtraBold"/>
                  </a:rPr>
                  <a:t> 다항식 근사 방법</a:t>
                </a:r>
                <a:r>
                  <a:rPr lang="el-GR" altLang="ko-KR" sz="1500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ko-KR" sz="150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l-GR" altLang="ko-KR" sz="15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5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 및 </a:t>
                </a:r>
                <a14:m>
                  <m:oMath xmlns:m="http://schemas.openxmlformats.org/officeDocument/2006/math">
                    <m:r>
                      <a:rPr lang="el-GR" altLang="ko-KR" sz="15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𝛩</m:t>
                    </m:r>
                    <m:d>
                      <m:dPr>
                        <m:ctrlPr>
                          <a:rPr lang="el-GR" altLang="ko-KR" sz="15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5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ko-KR" sz="150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l-GR" altLang="ko-KR" sz="1500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rad>
                            <m:r>
                              <a:rPr lang="en-US" altLang="ko-KR" sz="150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15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l-GR" altLang="ko-KR" sz="15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5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500" kern="0" spc="-30" dirty="0">
                    <a:latin typeface="나눔스퀘어 ExtraBold"/>
                  </a:rPr>
                  <a:t> </a:t>
                </a:r>
                <a:r>
                  <a:rPr lang="ko-KR" altLang="en-US" sz="1500" kern="0" spc="-30" dirty="0">
                    <a:latin typeface="나눔스퀘어 ExtraBold"/>
                  </a:rPr>
                  <a:t>보다 효율적임</a:t>
                </a:r>
                <a:endParaRPr lang="en-US" altLang="ko-KR" sz="1500" kern="0" spc="-30" dirty="0">
                  <a:latin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lang="en-US" altLang="ko-KR" sz="1400" b="1" kern="0" spc="-30" dirty="0">
                  <a:latin typeface="나눔스퀘어 ExtraBold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실험 결과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" altLang="ko-KR" sz="1500" kern="0" spc="-30" dirty="0">
                    <a:latin typeface="나눔스퀘어 ExtraBold"/>
                  </a:rPr>
                  <a:t>HEAAN</a:t>
                </a:r>
                <a:r>
                  <a:rPr lang="ko-KR" altLang="en-US" sz="1500" kern="0" spc="-30" dirty="0">
                    <a:latin typeface="나눔스퀘어 ExtraBold"/>
                  </a:rPr>
                  <a:t>을 사용하여 두 개의 </a:t>
                </a:r>
                <a14:m>
                  <m:oMath xmlns:m="http://schemas.openxmlformats.org/officeDocument/2006/math">
                    <m:r>
                      <a:rPr lang="en-US" altLang="ko-KR" sz="150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ko-KR" sz="1500" kern="0" spc="-30" dirty="0">
                    <a:latin typeface="나눔스퀘어 ExtraBold"/>
                  </a:rPr>
                  <a:t>-bit</a:t>
                </a:r>
                <a:r>
                  <a:rPr lang="ko-KR" altLang="en-US" sz="1500" kern="0" spc="-30" dirty="0">
                    <a:latin typeface="나눔스퀘어 ExtraBold"/>
                  </a:rPr>
                  <a:t> 정수의 근사 최댓값을 오차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500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 내에서 계산하는 데 걸리는 </a:t>
                </a:r>
                <a:r>
                  <a:rPr lang="en" altLang="ko-KR" sz="1500" kern="0" spc="-30" dirty="0">
                    <a:latin typeface="나눔스퀘어 ExtraBold"/>
                  </a:rPr>
                  <a:t>Amortized Running Time</a:t>
                </a:r>
                <a:r>
                  <a:rPr lang="ko-KR" altLang="en-US" sz="1500" kern="0" spc="-30" dirty="0">
                    <a:latin typeface="나눔스퀘어 ExtraBold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sz="1500" i="1" kern="0" spc="-30">
                        <a:latin typeface="Cambria Math" panose="02040503050406030204" pitchFamily="18" charset="0"/>
                      </a:rPr>
                      <m:t>1.14</m:t>
                    </m:r>
                    <m:r>
                      <a:rPr lang="en-US" altLang="ko-KR" sz="1500" i="1" kern="0" spc="-3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</a:rPr>
                  <a:t>로</a:t>
                </a:r>
                <a:r>
                  <a:rPr lang="en-US" altLang="ko-KR" sz="1500" kern="0" spc="-30" dirty="0">
                    <a:latin typeface="나눔스퀘어 ExtraBold"/>
                  </a:rPr>
                  <a:t>, </a:t>
                </a:r>
                <a:r>
                  <a:rPr lang="en" altLang="ko-KR" sz="1500" kern="0" spc="-30" dirty="0">
                    <a:latin typeface="나눔스퀘어 ExtraBold"/>
                  </a:rPr>
                  <a:t>bit-wise</a:t>
                </a:r>
                <a:r>
                  <a:rPr lang="ko-KR" altLang="en-US" sz="1500" kern="0" spc="-30" dirty="0">
                    <a:latin typeface="나눔스퀘어 ExtraBold"/>
                  </a:rPr>
                  <a:t> </a:t>
                </a:r>
                <a:r>
                  <a:rPr lang="en" altLang="ko-KR" sz="1500" kern="0" spc="-30" dirty="0">
                    <a:latin typeface="나눔스퀘어 ExtraBold"/>
                  </a:rPr>
                  <a:t>HE </a:t>
                </a:r>
                <a:r>
                  <a:rPr lang="ko-KR" altLang="en-US" sz="1500" kern="0" spc="-30" dirty="0">
                    <a:latin typeface="나눔스퀘어 ExtraBold"/>
                  </a:rPr>
                  <a:t>기반 결과와 비슷한 성능을 보임</a:t>
                </a:r>
                <a:r>
                  <a:rPr lang="en-US" altLang="ko-KR" sz="1500" kern="0" spc="-30" dirty="0">
                    <a:latin typeface="나눔스퀘어 ExtraBold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 b="-1995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88E37B-B16E-AAFF-B611-5CA6D007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2524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2AF4E19E-1260-AFBB-E6A2-CB430FBB9969}"/>
              </a:ext>
            </a:extLst>
          </p:cNvPr>
          <p:cNvSpPr/>
          <p:nvPr/>
        </p:nvSpPr>
        <p:spPr>
          <a:xfrm>
            <a:off x="431787" y="385745"/>
            <a:ext cx="3579659" cy="721398"/>
          </a:xfrm>
          <a:custGeom>
            <a:avLst/>
            <a:gdLst/>
            <a:ahLst/>
            <a:cxnLst/>
            <a:rect l="l" t="t" r="r" b="b"/>
            <a:pathLst>
              <a:path w="942791" h="189998">
                <a:moveTo>
                  <a:pt x="0" y="0"/>
                </a:moveTo>
                <a:lnTo>
                  <a:pt x="942791" y="0"/>
                </a:lnTo>
                <a:lnTo>
                  <a:pt x="942791" y="189998"/>
                </a:lnTo>
                <a:lnTo>
                  <a:pt x="0" y="189998"/>
                </a:lnTo>
                <a:close/>
              </a:path>
            </a:pathLst>
          </a:custGeom>
          <a:solidFill>
            <a:srgbClr val="012D6A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5" name="직사각형 53">
            <a:extLst>
              <a:ext uri="{FF2B5EF4-FFF2-40B4-BE49-F238E27FC236}">
                <a16:creationId xmlns:a16="http://schemas.microsoft.com/office/drawing/2014/main" id="{50C6087C-C8A2-FDDC-6B6F-95272E12EA53}"/>
              </a:ext>
            </a:extLst>
          </p:cNvPr>
          <p:cNvSpPr/>
          <p:nvPr/>
        </p:nvSpPr>
        <p:spPr>
          <a:xfrm>
            <a:off x="431786" y="484834"/>
            <a:ext cx="35796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D111289F-808A-C40A-5771-458D5DF73161}"/>
              </a:ext>
            </a:extLst>
          </p:cNvPr>
          <p:cNvGrpSpPr/>
          <p:nvPr/>
        </p:nvGrpSpPr>
        <p:grpSpPr>
          <a:xfrm>
            <a:off x="0" y="6655980"/>
            <a:ext cx="12192000" cy="240405"/>
            <a:chOff x="0" y="0"/>
            <a:chExt cx="4816593" cy="153878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BC360E78-4CD8-3E1F-BD61-73C38473F238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solidFill>
              <a:srgbClr val="012D6A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4E5540DF-7A6C-3390-C325-40D10A2A3D07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양쪽 모서리가 둥근 사각형 326">
            <a:extLst>
              <a:ext uri="{FF2B5EF4-FFF2-40B4-BE49-F238E27FC236}">
                <a16:creationId xmlns:a16="http://schemas.microsoft.com/office/drawing/2014/main" id="{FCC5D9D1-759F-FDEB-DC54-BE89A5FFC683}"/>
              </a:ext>
            </a:extLst>
          </p:cNvPr>
          <p:cNvSpPr/>
          <p:nvPr/>
        </p:nvSpPr>
        <p:spPr>
          <a:xfrm flipH="1">
            <a:off x="484986" y="1206232"/>
            <a:ext cx="11222028" cy="5078989"/>
          </a:xfrm>
          <a:prstGeom prst="round2SameRect">
            <a:avLst>
              <a:gd name="adj1" fmla="val 0"/>
              <a:gd name="adj2" fmla="val 0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36000" rIns="36000" bIns="36000" numCol="1" rtlCol="0" anchor="t" anchorCtr="0">
            <a:noAutofit/>
          </a:bodyPr>
          <a:lstStyle/>
          <a:p>
            <a:pPr algn="ctr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defRPr/>
            </a:pPr>
            <a:endParaRPr lang="en-US" altLang="ko-KR" sz="5000" kern="0" spc="-30" dirty="0">
              <a:solidFill>
                <a:srgbClr val="002060"/>
              </a:solidFill>
              <a:latin typeface="나눔스퀘어 ExtraBold"/>
            </a:endParaRPr>
          </a:p>
          <a:p>
            <a:pPr algn="ctr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defRPr/>
            </a:pPr>
            <a:r>
              <a:rPr lang="en-US" altLang="ko-KR" sz="5000" kern="0" spc="-30" dirty="0">
                <a:solidFill>
                  <a:srgbClr val="002060"/>
                </a:solidFill>
                <a:latin typeface="나눔스퀘어 ExtraBold"/>
              </a:rPr>
              <a:t>End</a:t>
            </a:r>
            <a:endParaRPr lang="ko-KR" altLang="en-US" sz="5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AA5453-E7B1-4C8D-701D-52E3B5E2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84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기존 연구의 한계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기존 연구에서는 </a:t>
                </a:r>
                <a:r>
                  <a:rPr lang="en" altLang="ko-KR" sz="1500" b="1" kern="0" spc="-30" dirty="0">
                    <a:latin typeface="나눔스퀘어 ExtraBold"/>
                    <a:ea typeface="나눔스퀘어 ExtraBold"/>
                  </a:rPr>
                  <a:t>word-wise HE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에서 </a:t>
                </a:r>
                <a:r>
                  <a:rPr lang="en" altLang="ko-KR" sz="1500" b="1" kern="0" spc="-30" dirty="0">
                    <a:solidFill>
                      <a:srgbClr val="0432FF"/>
                    </a:solidFill>
                    <a:latin typeface="나눔스퀘어 ExtraBold"/>
                    <a:ea typeface="나눔스퀘어 ExtraBold"/>
                  </a:rPr>
                  <a:t>non-polynomial </a:t>
                </a:r>
                <a:r>
                  <a:rPr lang="ko-KR" altLang="en-US" sz="1500" b="1" kern="0" spc="-30" dirty="0">
                    <a:solidFill>
                      <a:srgbClr val="0432FF"/>
                    </a:solidFill>
                    <a:latin typeface="나눔스퀘어 ExtraBold"/>
                    <a:ea typeface="나눔스퀘어 ExtraBold"/>
                  </a:rPr>
                  <a:t>연산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을 수행하기 위해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, 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다항식 근사 방법</a:t>
                </a:r>
                <a:r>
                  <a:rPr lang="ko-KR" altLang="en-US" sz="1500" b="1" kern="0" spc="-30" dirty="0">
                    <a:solidFill>
                      <a:srgbClr val="0432FF"/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사용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기존 방법의 문제점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1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1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𝟐</m:t>
                        </m:r>
                      </m:e>
                      <m:sup>
                        <m:r>
                          <a:rPr lang="en-US" altLang="ko-KR" sz="1500" b="1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−</m:t>
                        </m:r>
                        <m:r>
                          <a:rPr lang="en-US" altLang="ko-KR" sz="1500" b="1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sup>
                    </m:sSup>
                  </m:oMath>
                </a14:m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 오차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를 보장하기 위해 </a:t>
                </a:r>
                <a14:m>
                  <m:oMath xmlns:m="http://schemas.openxmlformats.org/officeDocument/2006/math">
                    <m:r>
                      <a:rPr lang="en-US" altLang="ko-KR" sz="1500" b="1" i="1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m:rPr>
                        <m:nor/>
                      </m:rPr>
                      <a:rPr lang="en-US" altLang="ko-KR" sz="1500" b="1" dirty="0">
                        <a:solidFill>
                          <a:srgbClr val="404040"/>
                        </a:solidFill>
                      </a:rPr>
                      <m:t>(</m:t>
                    </m:r>
                    <m:sSup>
                      <m:sSupPr>
                        <m:ctrlPr>
                          <a:rPr lang="en-US" altLang="ko-KR" sz="1500" b="1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500" b="1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p>
                    <m:r>
                      <a:rPr lang="en-US" altLang="ko-KR" sz="1500" b="1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b="1" i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ko-KR" altLang="en-US" sz="1500" b="1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차수의 다항식</a:t>
                </a:r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이 필요하며</a:t>
                </a:r>
                <a:r>
                  <a:rPr lang="en-US" altLang="ko-KR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이는 </a:t>
                </a:r>
                <a14:m>
                  <m:oMath xmlns:m="http://schemas.openxmlformats.org/officeDocument/2006/math">
                    <m:r>
                      <a:rPr lang="en-US" altLang="ko-KR" sz="15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m:rPr>
                        <m:nor/>
                      </m:rPr>
                      <a:rPr lang="en-US" altLang="ko-KR" sz="1500" b="1" dirty="0">
                        <a:solidFill>
                          <a:srgbClr val="0432FF"/>
                        </a:solidFill>
                      </a:rPr>
                      <m:t>(</m:t>
                    </m:r>
                    <m:sSup>
                      <m:sSupPr>
                        <m:ctrlPr>
                          <a:rPr lang="en-US" altLang="ko-KR" sz="15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500" b="1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ko-KR" sz="15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500" b="1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5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 의 계산 복잡도를 요구함</a:t>
                </a:r>
                <a:r>
                  <a:rPr lang="en-US" altLang="ko-KR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  <a:t>.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다항식의 차수를 높여 오차를 줄일 수 있지만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, </a:t>
                </a:r>
                <a:r>
                  <a:rPr lang="ko-KR" altLang="en-US" sz="1500" b="1" kern="0" spc="-30" dirty="0">
                    <a:solidFill>
                      <a:srgbClr val="EB0003"/>
                    </a:solidFill>
                    <a:latin typeface="나눔스퀘어 ExtraBold"/>
                    <a:ea typeface="나눔스퀘어 ExtraBold"/>
                  </a:rPr>
                  <a:t>계산 복잡도가 지수적으로 증가하는 문제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가 있음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  <a:br>
                  <a:rPr lang="en-US" altLang="ko-KR" sz="1500" dirty="0">
                    <a:solidFill>
                      <a:srgbClr val="404040"/>
                    </a:solidFill>
                    <a:latin typeface="Cambria Math" panose="02040503050406030204" pitchFamily="18" charset="0"/>
                  </a:rPr>
                </a:br>
                <a:endParaRPr lang="en-US" altLang="ko-KR" sz="1400" b="1" kern="0" spc="-30" dirty="0">
                  <a:latin typeface="나눔스퀘어 ExtraBold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연구 목표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비교 연산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을 보다 효율적으로 수행하는 새로운 방법 제안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  <a:endParaRPr lang="ko-KR" altLang="en-US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b="1" kern="0" spc="-30" dirty="0">
                    <a:solidFill>
                      <a:srgbClr val="EB0003"/>
                    </a:solidFill>
                    <a:latin typeface="나눔스퀘어 ExtraBold"/>
                    <a:ea typeface="나눔스퀘어 ExtraBold"/>
                  </a:rPr>
                  <a:t>반복 알고리즘</a:t>
                </a:r>
                <a:r>
                  <a:rPr lang="en-US" altLang="ko-KR" sz="1500" b="1" kern="0" spc="-30" dirty="0">
                    <a:solidFill>
                      <a:srgbClr val="EB0003"/>
                    </a:solidFill>
                    <a:latin typeface="나눔스퀘어 ExtraBold"/>
                    <a:ea typeface="나눔스퀘어 ExtraBold"/>
                  </a:rPr>
                  <a:t>(</a:t>
                </a:r>
                <a:r>
                  <a:rPr lang="en" altLang="ko-KR" sz="1500" b="1" kern="0" spc="-30" dirty="0">
                    <a:solidFill>
                      <a:srgbClr val="EB0003"/>
                    </a:solidFill>
                    <a:latin typeface="나눔스퀘어 ExtraBold"/>
                    <a:ea typeface="나눔스퀘어 ExtraBold"/>
                  </a:rPr>
                  <a:t>Iterative Algorithm)</a:t>
                </a:r>
                <a:r>
                  <a:rPr lang="en" altLang="ko-KR" sz="1500" b="1" kern="0" spc="-30" dirty="0">
                    <a:solidFill>
                      <a:srgbClr val="0432FF"/>
                    </a:solidFill>
                    <a:latin typeface="나눔스퀘어 ExtraBold"/>
                    <a:ea typeface="나눔스퀘어 ExtraBold"/>
                  </a:rPr>
                  <a:t>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기반 연산 도입</a:t>
                </a: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기존 방법 대비 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계산량을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m:rPr>
                        <m:nor/>
                      </m:rPr>
                      <a:rPr lang="en-US" altLang="ko-KR" sz="1500" b="1" dirty="0">
                        <a:solidFill>
                          <a:srgbClr val="0432FF"/>
                        </a:solidFill>
                      </a:rPr>
                      <m:t>(</m:t>
                    </m:r>
                    <m:r>
                      <a:rPr lang="en-US" altLang="ko-KR" sz="15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ko-KR" sz="15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로 줄이면서도 높은 정확도를 유지</a:t>
                </a:r>
                <a:endParaRPr lang="en" altLang="ko-KR" sz="1500" b="1" kern="0" dirty="0">
                  <a:latin typeface="+mn-ea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" altLang="ko-KR" sz="1400" b="1" kern="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Introduction</a:t>
            </a:r>
            <a:endParaRPr lang="ko-KR" altLang="en-US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71F70BA-146B-A1DC-730A-AF2CDF04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27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양쪽 모서리가 둥근 사각형 326">
            <a:extLst>
              <a:ext uri="{FF2B5EF4-FFF2-40B4-BE49-F238E27FC236}">
                <a16:creationId xmlns:a16="http://schemas.microsoft.com/office/drawing/2014/main" id="{5BF1FA4A-DF92-C719-3E79-9349F587809F}"/>
              </a:ext>
            </a:extLst>
          </p:cNvPr>
          <p:cNvSpPr/>
          <p:nvPr/>
        </p:nvSpPr>
        <p:spPr>
          <a:xfrm flipH="1">
            <a:off x="484986" y="1023352"/>
            <a:ext cx="11222028" cy="5078989"/>
          </a:xfrm>
          <a:prstGeom prst="round2SameRect">
            <a:avLst>
              <a:gd name="adj1" fmla="val 0"/>
              <a:gd name="adj2" fmla="val 0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36000" tIns="36000" rIns="36000" bIns="36000" numCol="1" rtlCol="0" anchor="t" anchorCtr="0">
            <a:noAutofit/>
          </a:bodyPr>
          <a:lstStyle/>
          <a:p>
            <a:pPr marL="285750" indent="-28575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v"/>
              <a:defRPr/>
            </a:pPr>
            <a:r>
              <a:rPr lang="en-US" altLang="ko-KR" sz="1700" b="1" kern="0" spc="-30" dirty="0">
                <a:solidFill>
                  <a:srgbClr val="002060"/>
                </a:solidFill>
                <a:latin typeface="나눔스퀘어 ExtraBold"/>
              </a:rPr>
              <a:t>Iterative Algorithms </a:t>
            </a: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소개</a:t>
            </a:r>
            <a:endParaRPr lang="en-US" altLang="ko-KR" sz="1700" kern="0" dirty="0">
              <a:solidFill>
                <a:srgbClr val="000000"/>
              </a:solidFill>
              <a:latin typeface="휴먼명조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" altLang="ko-KR" sz="1500" b="1" kern="0" spc="-30" dirty="0">
                <a:latin typeface="나눔스퀘어 ExtraBold"/>
                <a:ea typeface="나눔스퀘어 ExtraBold"/>
              </a:rPr>
              <a:t>Square root</a:t>
            </a:r>
            <a:r>
              <a:rPr lang="en-US" altLang="ko-KR" sz="1100" kern="0" spc="-30" dirty="0">
                <a:latin typeface="나눔스퀘어 ExtraBold"/>
                <a:ea typeface="나눔스퀘어 ExtraBold"/>
              </a:rPr>
              <a:t> 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와 </a:t>
            </a:r>
            <a:r>
              <a:rPr lang="en" altLang="ko-KR" sz="1500" b="1" kern="0" spc="-30" dirty="0">
                <a:latin typeface="나눔스퀘어 ExtraBold"/>
                <a:ea typeface="나눔스퀘어 ExtraBold"/>
              </a:rPr>
              <a:t>Inverse</a:t>
            </a:r>
            <a:r>
              <a:rPr lang="en" altLang="ko-KR" sz="1500" kern="0" spc="-30" dirty="0">
                <a:latin typeface="나눔스퀘어 ExtraBold"/>
                <a:ea typeface="나눔스퀘어 ExtraBold"/>
              </a:rPr>
              <a:t> 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연산을 기반으로 한 </a:t>
            </a:r>
            <a:r>
              <a:rPr lang="ko-KR" altLang="en-US" sz="1500" b="1" kern="0" spc="-30" dirty="0">
                <a:latin typeface="나눔스퀘어 ExtraBold"/>
                <a:ea typeface="나눔스퀘어 ExtraBold"/>
              </a:rPr>
              <a:t>반복 알고리즘</a:t>
            </a:r>
          </a:p>
          <a:p>
            <a:pPr marL="742950" marR="0" lvl="1" indent="-28575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" altLang="ko-KR" sz="1500" kern="0" spc="-30" dirty="0">
                <a:latin typeface="나눔스퀘어 ExtraBold"/>
                <a:ea typeface="나눔스퀘어 ExtraBold"/>
              </a:rPr>
              <a:t>Polynomial 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연산을 효율적으로 구성</a:t>
            </a:r>
            <a:endParaRPr lang="en-US" altLang="ko-KR" sz="1500" kern="0" spc="-30" dirty="0">
              <a:latin typeface="나눔스퀘어 ExtraBold"/>
              <a:ea typeface="나눔스퀘어 ExtraBold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400" b="1" kern="0" spc="-30" dirty="0">
              <a:latin typeface="나눔스퀘어 ExtraBold"/>
            </a:endParaRPr>
          </a:p>
          <a:p>
            <a:pPr marL="285750" indent="-28575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Font typeface="Wingdings" pitchFamily="2" charset="2"/>
              <a:buChar char="v"/>
              <a:defRPr/>
            </a:pPr>
            <a:r>
              <a:rPr lang="ko-KR" altLang="en-US" sz="1700" b="1" kern="0" spc="-30" dirty="0">
                <a:solidFill>
                  <a:srgbClr val="002060"/>
                </a:solidFill>
                <a:latin typeface="나눔스퀘어 ExtraBold"/>
              </a:rPr>
              <a:t>핵심 아이디어</a:t>
            </a:r>
            <a:endParaRPr lang="en-US" altLang="ko-KR" sz="1700" kern="0" dirty="0">
              <a:solidFill>
                <a:srgbClr val="000000"/>
              </a:solidFill>
              <a:latin typeface="휴먼명조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" altLang="ko-KR" sz="1500" b="1" kern="0" spc="-30" dirty="0">
                <a:latin typeface="나눔스퀘어 ExtraBold"/>
                <a:ea typeface="나눔스퀘어 ExtraBold"/>
              </a:rPr>
              <a:t>Composite function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을 활용하여 계산 복잡도 감소</a:t>
            </a:r>
            <a:endParaRPr lang="en-US" altLang="ko-KR" sz="1500" kern="0" spc="-30" dirty="0">
              <a:latin typeface="나눔스퀘어 ExtraBold"/>
              <a:ea typeface="나눔스퀘어 ExtraBold"/>
            </a:endParaRPr>
          </a:p>
          <a:p>
            <a:pPr marL="1200150" lvl="2" indent="-28575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/>
            </a:pPr>
            <a:r>
              <a:rPr lang="en" altLang="ko-KR" sz="1500" kern="0" spc="-30" dirty="0">
                <a:latin typeface="나눔스퀘어 ExtraBold"/>
                <a:ea typeface="나눔스퀘어 ExtraBold"/>
              </a:rPr>
              <a:t>Composite function</a:t>
            </a:r>
            <a:r>
              <a:rPr lang="en-US" altLang="ko-KR" sz="1500" kern="0" spc="-30" dirty="0">
                <a:latin typeface="나눔스퀘어 ExtraBold"/>
                <a:ea typeface="나눔스퀘어 ExtraBold"/>
              </a:rPr>
              <a:t>: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 다항식을 여러 개의 낮은 차수의 함수로 분해하여 계산</a:t>
            </a:r>
          </a:p>
          <a:p>
            <a:pPr marL="742950" marR="0" lvl="1" indent="-28575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500" kern="0" spc="-30" dirty="0">
                <a:latin typeface="나눔스퀘어 ExtraBold"/>
                <a:ea typeface="나눔스퀘어 ExtraBold"/>
              </a:rPr>
              <a:t>반복 알고리즘을 통해 </a:t>
            </a:r>
            <a:r>
              <a:rPr lang="en" altLang="ko-KR" sz="1500" kern="0" spc="-30" dirty="0">
                <a:latin typeface="나눔스퀘어 ExtraBold"/>
                <a:ea typeface="나눔스퀘어 ExtraBold"/>
              </a:rPr>
              <a:t>min/max </a:t>
            </a:r>
            <a:r>
              <a:rPr lang="ko-KR" altLang="en-US" sz="1500" kern="0" spc="-30" dirty="0">
                <a:latin typeface="나눔스퀘어 ExtraBold"/>
                <a:ea typeface="나눔스퀘어 ExtraBold"/>
              </a:rPr>
              <a:t>및 비교 연산 근사</a:t>
            </a:r>
            <a:endParaRPr lang="en" altLang="ko-KR" sz="1500" b="1" kern="0" dirty="0">
              <a:latin typeface="+mn-ea"/>
            </a:endParaRPr>
          </a:p>
          <a:p>
            <a:pPr marL="1200150" lvl="2" indent="-28575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Char char="§"/>
              <a:defRPr/>
            </a:pPr>
            <a:endParaRPr lang="en" altLang="ko-KR" sz="1400" b="1" kern="0" dirty="0">
              <a:latin typeface="+mn-ea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en-US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Proposed Method: Iterative Algorithms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EA5F7D-FD68-AFF7-FD40-979C28A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1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53">
            <a:extLst>
              <a:ext uri="{FF2B5EF4-FFF2-40B4-BE49-F238E27FC236}">
                <a16:creationId xmlns:a16="http://schemas.microsoft.com/office/drawing/2014/main" id="{18811241-9CCC-CF15-E0E5-DF7D698A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6585"/>
            <a:ext cx="10515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0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Proposed Algorithms</a:t>
            </a:r>
            <a:endParaRPr lang="ko-KR" altLang="en-US" sz="50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235B6-B677-D836-47FF-60922A7A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17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Approximate Min/Max Algorithms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암호화된 데이터에 대해 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최소값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(M</a:t>
                </a:r>
                <a:r>
                  <a:rPr lang="en" altLang="ko-KR" sz="1500" b="1" kern="0" spc="-30" dirty="0">
                    <a:latin typeface="나눔스퀘어 ExtraBold"/>
                    <a:ea typeface="나눔스퀘어 ExtraBold"/>
                  </a:rPr>
                  <a:t>in)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과 최대값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(</a:t>
                </a:r>
                <a:r>
                  <a:rPr lang="en" altLang="ko-KR" sz="1500" b="1" kern="0" spc="-30" dirty="0">
                    <a:latin typeface="나눔스퀘어 ExtraBold"/>
                    <a:ea typeface="나눔스퀘어 ExtraBold"/>
                  </a:rPr>
                  <a:t>Max)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을 근사적으로 계산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하는 알고리즘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  <a:endParaRPr lang="ko-KR" altLang="en-US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lang="en-US" altLang="ko-KR" sz="1400" b="1" kern="0" spc="-30" dirty="0">
                  <a:latin typeface="나눔스퀘어 ExtraBold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Min/Max for Two Numbers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kern="0" spc="-30" dirty="0">
                    <a:solidFill>
                      <a:srgbClr val="000000"/>
                    </a:solidFill>
                    <a:latin typeface="나눔스퀘어 ExtraBold"/>
                  </a:rPr>
                  <a:t>두 숫자 </a:t>
                </a:r>
                <a14:m>
                  <m:oMath xmlns:m="http://schemas.openxmlformats.org/officeDocument/2006/math"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500" b="0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∈[0,1)</m:t>
                    </m:r>
                  </m:oMath>
                </a14:m>
                <a:r>
                  <a:rPr lang="ko-KR" altLang="en-US" sz="1500" kern="0" spc="-30" dirty="0">
                    <a:solidFill>
                      <a:srgbClr val="000000"/>
                    </a:solidFill>
                    <a:latin typeface="나눔스퀘어 ExtraBold"/>
                  </a:rPr>
                  <a:t>에 대해 최소값과 최대값을 근사적으로 계산</a:t>
                </a:r>
                <a:endParaRPr lang="en-US" altLang="ko-KR" sz="1500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sz="17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𝑴𝒊𝒏</m:t>
                    </m:r>
                    <m:r>
                      <a:rPr lang="en-US" altLang="ko-KR" sz="17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7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17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7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7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ko-KR" sz="17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17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700" kern="0" spc="-30" dirty="0">
                    <a:solidFill>
                      <a:srgbClr val="000000"/>
                    </a:solidFill>
                    <a:latin typeface="나눔스퀘어 ExtraBold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700" b="1" i="1" kern="0" spc="-3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𝑴𝒂𝒙</m:t>
                    </m:r>
                    <m:r>
                      <a:rPr lang="en-US" altLang="ko-KR" sz="1700" b="1" i="1" kern="0" spc="-3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700" b="1" i="1" kern="0" spc="-3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1700" b="1" i="1" kern="0" spc="-3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700" b="1" i="1" kern="0" spc="-3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1700" b="1" i="1" kern="0" spc="-3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altLang="ko-KR" sz="1700" b="1" i="1" kern="0" spc="-3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ko-KR" sz="1700" b="1" i="1" kern="0" spc="-3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700" b="1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endParaRPr lang="en-US" altLang="ko-KR" sz="1400" kern="0" spc="-30" dirty="0">
                  <a:latin typeface="나눔스퀘어 ExtraBold"/>
                  <a:ea typeface="나눔스퀘어 ExtraBold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 Min/Max Algorithms (1/3)</a:t>
            </a:r>
            <a:endParaRPr lang="en-US" altLang="ko-KR" sz="2800" b="1" spc="-100" dirty="0">
              <a:ln>
                <a:solidFill>
                  <a:srgbClr val="674EA7">
                    <a:alpha val="0"/>
                  </a:srgb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나눔스퀘어라운드 ExtraBold" panose="020B0600000101010101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FA6EF-7F2C-013A-6DEF-4CCB84C2286E}"/>
                  </a:ext>
                </a:extLst>
              </p:cNvPr>
              <p:cNvSpPr txBox="1"/>
              <p:nvPr/>
            </p:nvSpPr>
            <p:spPr>
              <a:xfrm>
                <a:off x="0" y="4495907"/>
                <a:ext cx="6102220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0" spc="-30" smtClean="0">
                          <a:latin typeface="Cambria Math" panose="02040503050406030204" pitchFamily="18" charset="0"/>
                          <a:ea typeface="나눔스퀘어 ExtraBold"/>
                        </a:rPr>
                        <m:t>𝑚𝑎𝑥</m:t>
                      </m:r>
                      <m:d>
                        <m:dPr>
                          <m:ctrlP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</m:ctrlPr>
                        </m:dPr>
                        <m:e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𝑎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, 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𝑏</m:t>
                          </m:r>
                        </m:e>
                      </m:d>
                      <m:r>
                        <a:rPr lang="en-US" altLang="ko-KR" sz="2000" i="1" kern="0" spc="-30">
                          <a:latin typeface="Cambria Math" panose="02040503050406030204" pitchFamily="18" charset="0"/>
                          <a:ea typeface="나눔스퀘어 ExtraBold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kern="0" spc="-3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𝑎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+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2000" b="0" i="1" kern="0" spc="-3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000" i="1" kern="0" spc="-30">
                          <a:latin typeface="Cambria Math" panose="02040503050406030204" pitchFamily="18" charset="0"/>
                          <a:ea typeface="나눔스퀘어 ExtraBold"/>
                        </a:rPr>
                        <m:t>+</m:t>
                      </m:r>
                      <m:f>
                        <m:fPr>
                          <m:ctrlPr>
                            <a:rPr lang="en-US" altLang="ko-KR" sz="2000" i="1" kern="0" spc="-3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000" i="1" kern="0" spc="-3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2000" i="1" kern="0" spc="-30">
                                      <a:latin typeface="Cambria Math" panose="02040503050406030204" pitchFamily="18" charset="0"/>
                                      <a:ea typeface="나눔스퀘어 ExtraBold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𝑎</m:t>
                                      </m:r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 kern="0" spc="-30">
                                      <a:latin typeface="Cambria Math" panose="02040503050406030204" pitchFamily="18" charset="0"/>
                                      <a:ea typeface="나눔스퀘어 ExtraBold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FA6EF-7F2C-013A-6DEF-4CCB84C22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5907"/>
                <a:ext cx="6102220" cy="763094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CB672C-9D08-A484-6054-739AA61AE817}"/>
                  </a:ext>
                </a:extLst>
              </p:cNvPr>
              <p:cNvSpPr txBox="1"/>
              <p:nvPr/>
            </p:nvSpPr>
            <p:spPr>
              <a:xfrm>
                <a:off x="4531774" y="4495907"/>
                <a:ext cx="6102220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0" spc="-30" smtClean="0">
                          <a:latin typeface="Cambria Math" panose="02040503050406030204" pitchFamily="18" charset="0"/>
                          <a:ea typeface="나눔스퀘어 ExtraBold"/>
                        </a:rPr>
                        <m:t>𝑚</m:t>
                      </m:r>
                      <m:r>
                        <a:rPr lang="en-US" altLang="ko-KR" sz="2000" b="0" i="1" kern="0" spc="-30" smtClean="0">
                          <a:latin typeface="Cambria Math" panose="02040503050406030204" pitchFamily="18" charset="0"/>
                          <a:ea typeface="나눔스퀘어 ExtraBold"/>
                        </a:rPr>
                        <m:t>𝑖𝑛</m:t>
                      </m:r>
                      <m:d>
                        <m:dPr>
                          <m:ctrlP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</m:ctrlPr>
                        </m:dPr>
                        <m:e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𝑎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, 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𝑏</m:t>
                          </m:r>
                        </m:e>
                      </m:d>
                      <m:r>
                        <a:rPr lang="en-US" altLang="ko-KR" sz="2000" i="1" kern="0" spc="-30">
                          <a:latin typeface="Cambria Math" panose="02040503050406030204" pitchFamily="18" charset="0"/>
                          <a:ea typeface="나눔스퀘어 ExtraBold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kern="0" spc="-3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𝑎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+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2000" b="0" i="1" kern="0" spc="-3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000" b="0" i="1" kern="0" spc="-3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kern="0" spc="-3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000" i="1" kern="0" spc="-3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2000" i="1" kern="0" spc="-30">
                                      <a:latin typeface="Cambria Math" panose="02040503050406030204" pitchFamily="18" charset="0"/>
                                      <a:ea typeface="나눔스퀘어 ExtraBold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𝑎</m:t>
                                      </m:r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 kern="0" spc="-30">
                                      <a:latin typeface="Cambria Math" panose="02040503050406030204" pitchFamily="18" charset="0"/>
                                      <a:ea typeface="나눔스퀘어 ExtraBold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CB672C-9D08-A484-6054-739AA61AE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74" y="4495907"/>
                <a:ext cx="6102220" cy="763094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1B5A7A-04AA-80D3-4AC1-4ED2965A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796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최대값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(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max)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과 최소값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(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min)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의 수학적 표현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altLang="ko-KR" i="1" kern="0" spc="-30">
                        <a:latin typeface="Cambria Math" panose="02040503050406030204" pitchFamily="18" charset="0"/>
                        <a:ea typeface="나눔스퀘어 ExtraBold"/>
                      </a:rPr>
                      <m:t>𝑚𝑎𝑥</m:t>
                    </m:r>
                    <m:d>
                      <m:dPr>
                        <m:ctrlP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, </m:t>
                        </m:r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</m:e>
                    </m:d>
                    <m:r>
                      <a:rPr lang="en-US" altLang="ko-KR" i="1" kern="0" spc="-30">
                        <a:latin typeface="Cambria Math" panose="02040503050406030204" pitchFamily="18" charset="0"/>
                        <a:ea typeface="나눔스퀘어 ExtraBold"/>
                      </a:rPr>
                      <m:t>=</m:t>
                    </m:r>
                    <m:f>
                      <m:fPr>
                        <m:ctrlPr>
                          <a:rPr lang="en-US" altLang="ko-KR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+</m:t>
                        </m:r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</m:num>
                      <m:den>
                        <m:r>
                          <a:rPr lang="en-US" altLang="ko-KR" i="1" kern="0" spc="-3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kern="0" spc="-30">
                        <a:latin typeface="Cambria Math" panose="02040503050406030204" pitchFamily="18" charset="0"/>
                        <a:ea typeface="나눔스퀘어 ExtraBold"/>
                      </a:rPr>
                      <m:t>+</m:t>
                    </m:r>
                    <m:f>
                      <m:fPr>
                        <m:ctrlPr>
                          <a:rPr lang="en-US" altLang="ko-KR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altLang="ko-KR" i="1" kern="0" spc="-3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0" kern="0" spc="-30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i="1" kern="0" spc="-30">
                        <a:latin typeface="Cambria Math" panose="02040503050406030204" pitchFamily="18" charset="0"/>
                        <a:ea typeface="나눔스퀘어 ExtraBold"/>
                      </a:rPr>
                      <m:t>𝑚</m:t>
                    </m:r>
                    <m:r>
                      <a:rPr lang="en-US" altLang="ko-KR" b="0" i="1" kern="0" spc="-30" smtClean="0">
                        <a:latin typeface="Cambria Math" panose="02040503050406030204" pitchFamily="18" charset="0"/>
                        <a:ea typeface="나눔스퀘어 ExtraBold"/>
                      </a:rPr>
                      <m:t>𝑖𝑛</m:t>
                    </m:r>
                    <m:d>
                      <m:dPr>
                        <m:ctrlP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, </m:t>
                        </m:r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</m:e>
                    </m:d>
                    <m:r>
                      <a:rPr lang="en-US" altLang="ko-KR" i="1" kern="0" spc="-30">
                        <a:latin typeface="Cambria Math" panose="02040503050406030204" pitchFamily="18" charset="0"/>
                        <a:ea typeface="나눔스퀘어 ExtraBold"/>
                      </a:rPr>
                      <m:t>=</m:t>
                    </m:r>
                    <m:f>
                      <m:fPr>
                        <m:ctrlPr>
                          <a:rPr lang="en-US" altLang="ko-KR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+</m:t>
                        </m:r>
                        <m:r>
                          <a:rPr lang="en-US" altLang="ko-KR" i="1" kern="0" spc="-3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</m:num>
                      <m:den>
                        <m:r>
                          <a:rPr lang="en-US" altLang="ko-KR" i="1" kern="0" spc="-3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b="0" i="1" kern="0" spc="-3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 kern="0" spc="-3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i="1" kern="0" spc="-3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kern="0" spc="-3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i="1" kern="0" spc="-3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 kern="0" spc="-3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ko-KR" i="1" kern="0" spc="-3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altLang="ko-KR" dirty="0"/>
                </a:br>
                <a:r>
                  <a:rPr lang="en-US" altLang="ko-KR" sz="1500" dirty="0"/>
                  <a:t>⇒ </a:t>
                </a:r>
                <a:r>
                  <a:rPr lang="ko-KR" altLang="en-US" sz="1500" dirty="0"/>
                  <a:t>동형 암호 환경에서는 비교 연산이나 조건문과 같은 </a:t>
                </a:r>
                <a:r>
                  <a:rPr lang="en-US" altLang="ko-KR" sz="1500" b="1" dirty="0"/>
                  <a:t>non-polynomial </a:t>
                </a:r>
                <a:r>
                  <a:rPr lang="ko-KR" altLang="en-US" sz="1500" b="1" dirty="0"/>
                  <a:t>연산을 직접 수행하기 어려움</a:t>
                </a:r>
                <a:endParaRPr lang="en-US" altLang="ko-KR" sz="1500" b="1" dirty="0"/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dirty="0"/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dirty="0"/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dirty="0"/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endParaRPr lang="en-US" altLang="ko-KR" sz="1500" dirty="0"/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dirty="0"/>
                  <a:t>제곱근과 같은 다항식 연산을 사용해 비교 연산을 근사적으로 수행</a:t>
                </a:r>
                <a:endParaRPr lang="en-US" altLang="ko-KR" sz="1500" dirty="0"/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dirty="0"/>
                  <a:t>동형 암호화에서 지원하는 </a:t>
                </a:r>
                <a:r>
                  <a:rPr lang="ko-KR" altLang="en-US" sz="1500" b="1" dirty="0"/>
                  <a:t>기본 연산과 호환</a:t>
                </a:r>
                <a:r>
                  <a:rPr lang="ko-KR" altLang="en-US" sz="1500" dirty="0"/>
                  <a:t>되며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복잡한 비교 연산을 간단한 산술 연산으로 대체할 수 있음</a:t>
                </a:r>
              </a:p>
              <a:p>
                <a:pPr lvl="1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defRPr/>
                </a:pPr>
                <a:endParaRPr lang="en-US" altLang="ko-KR" sz="1400" kern="0" spc="-30" dirty="0">
                  <a:solidFill>
                    <a:srgbClr val="000000"/>
                  </a:solidFill>
                  <a:latin typeface="나눔스퀘어 ExtraBold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 Min/Max Algorithms (1/3) - Background Concepts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BBC3DAEE-2DA8-176D-D443-158663EE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8</a:t>
            </a:fld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AFF69-6F1B-D1E7-7A25-DC34751D4AD8}"/>
                  </a:ext>
                </a:extLst>
              </p:cNvPr>
              <p:cNvSpPr txBox="1"/>
              <p:nvPr/>
            </p:nvSpPr>
            <p:spPr>
              <a:xfrm>
                <a:off x="0" y="3173288"/>
                <a:ext cx="6102220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0" spc="-30" smtClean="0">
                          <a:latin typeface="Cambria Math" panose="02040503050406030204" pitchFamily="18" charset="0"/>
                          <a:ea typeface="나눔스퀘어 ExtraBold"/>
                        </a:rPr>
                        <m:t>𝑚𝑎𝑥</m:t>
                      </m:r>
                      <m:d>
                        <m:dPr>
                          <m:ctrlP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</m:ctrlPr>
                        </m:dPr>
                        <m:e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𝑎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, 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𝑏</m:t>
                          </m:r>
                        </m:e>
                      </m:d>
                      <m:r>
                        <a:rPr lang="en-US" altLang="ko-KR" sz="2000" i="1" kern="0" spc="-30">
                          <a:latin typeface="Cambria Math" panose="02040503050406030204" pitchFamily="18" charset="0"/>
                          <a:ea typeface="나눔스퀘어 ExtraBold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kern="0" spc="-3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𝑎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+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2000" b="0" i="1" kern="0" spc="-3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000" i="1" kern="0" spc="-30">
                          <a:latin typeface="Cambria Math" panose="02040503050406030204" pitchFamily="18" charset="0"/>
                          <a:ea typeface="나눔스퀘어 ExtraBold"/>
                        </a:rPr>
                        <m:t>+</m:t>
                      </m:r>
                      <m:f>
                        <m:fPr>
                          <m:ctrlPr>
                            <a:rPr lang="en-US" altLang="ko-KR" sz="2000" i="1" kern="0" spc="-3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000" i="1" kern="0" spc="-3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2000" i="1" kern="0" spc="-30">
                                      <a:latin typeface="Cambria Math" panose="02040503050406030204" pitchFamily="18" charset="0"/>
                                      <a:ea typeface="나눔스퀘어 ExtraBold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𝑎</m:t>
                                      </m:r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 kern="0" spc="-30">
                                      <a:latin typeface="Cambria Math" panose="02040503050406030204" pitchFamily="18" charset="0"/>
                                      <a:ea typeface="나눔스퀘어 ExtraBold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AFF69-6F1B-D1E7-7A25-DC34751D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73288"/>
                <a:ext cx="6102220" cy="763094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C51A1-A1C5-AAA4-9A3E-31C8F4B42FEA}"/>
                  </a:ext>
                </a:extLst>
              </p:cNvPr>
              <p:cNvSpPr txBox="1"/>
              <p:nvPr/>
            </p:nvSpPr>
            <p:spPr>
              <a:xfrm>
                <a:off x="4531774" y="3173288"/>
                <a:ext cx="6102220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kern="0" spc="-30" smtClean="0">
                          <a:latin typeface="Cambria Math" panose="02040503050406030204" pitchFamily="18" charset="0"/>
                          <a:ea typeface="나눔스퀘어 ExtraBold"/>
                        </a:rPr>
                        <m:t>𝑚</m:t>
                      </m:r>
                      <m:r>
                        <a:rPr lang="en-US" altLang="ko-KR" sz="2000" b="0" i="1" kern="0" spc="-30" smtClean="0">
                          <a:latin typeface="Cambria Math" panose="02040503050406030204" pitchFamily="18" charset="0"/>
                          <a:ea typeface="나눔스퀘어 ExtraBold"/>
                        </a:rPr>
                        <m:t>𝑖𝑛</m:t>
                      </m:r>
                      <m:d>
                        <m:dPr>
                          <m:ctrlP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</m:ctrlPr>
                        </m:dPr>
                        <m:e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𝑎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, 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𝑏</m:t>
                          </m:r>
                        </m:e>
                      </m:d>
                      <m:r>
                        <a:rPr lang="en-US" altLang="ko-KR" sz="2000" i="1" kern="0" spc="-30">
                          <a:latin typeface="Cambria Math" panose="02040503050406030204" pitchFamily="18" charset="0"/>
                          <a:ea typeface="나눔스퀘어 ExtraBold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kern="0" spc="-3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𝑎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+</m:t>
                          </m:r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  <a:ea typeface="나눔스퀘어 ExtraBold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2000" b="0" i="1" kern="0" spc="-3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000" b="0" i="1" kern="0" spc="-3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000" i="1" kern="0" spc="-3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000" i="1" kern="0" spc="-3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ko-KR" sz="2000" i="1" kern="0" spc="-30">
                                      <a:latin typeface="Cambria Math" panose="02040503050406030204" pitchFamily="18" charset="0"/>
                                      <a:ea typeface="나눔스퀘어 ExtraBold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𝑎</m:t>
                                      </m:r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−</m:t>
                                      </m:r>
                                      <m:r>
                                        <a:rPr lang="en-US" altLang="ko-KR" sz="2000" i="1" kern="0" spc="-30">
                                          <a:latin typeface="Cambria Math" panose="02040503050406030204" pitchFamily="18" charset="0"/>
                                          <a:ea typeface="나눔스퀘어 ExtraBold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000" i="1" kern="0" spc="-30">
                                      <a:latin typeface="Cambria Math" panose="02040503050406030204" pitchFamily="18" charset="0"/>
                                      <a:ea typeface="나눔스퀘어 ExtraBold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altLang="ko-KR" sz="2000" i="1" kern="0" spc="-3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9C51A1-A1C5-AAA4-9A3E-31C8F4B42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774" y="3173288"/>
                <a:ext cx="6102220" cy="763094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98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/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numCol="1" rtlCol="0" anchor="t" anchorCtr="0">
                <a:noAutofit/>
              </a:bodyPr>
              <a:lstStyle/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Input Scaling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입력값이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[0,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en-US" altLang="ko-KR" sz="1500" b="1" kern="0" spc="-30" dirty="0">
                    <a:latin typeface="나눔스퀘어 ExtraBold"/>
                    <a:ea typeface="나눔스퀘어 ExtraBold"/>
                  </a:rPr>
                  <a:t>1)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 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와 같은 특정 범위에 있도록 </a:t>
                </a:r>
                <a:r>
                  <a:rPr lang="ko-KR" altLang="en-US" sz="1500" b="1" kern="0" spc="-30" dirty="0">
                    <a:latin typeface="나눔스퀘어 ExtraBold"/>
                    <a:ea typeface="나눔스퀘어 ExtraBold"/>
                  </a:rPr>
                  <a:t>스케일링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함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  <a:endParaRPr lang="ko-KR" altLang="en-US" sz="1500" kern="0" spc="-30" dirty="0">
                  <a:latin typeface="나눔스퀘어 ExtraBold"/>
                  <a:ea typeface="나눔스퀘어 ExtraBold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두 </a:t>
                </a:r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입력값</a:t>
                </a:r>
                <a:r>
                  <a:rPr lang="ko-KR" altLang="en-US" sz="1500" kern="0" spc="-30" dirty="0">
                    <a:solidFill>
                      <a:srgbClr val="000000"/>
                    </a:solidFill>
                    <a:latin typeface="나눔스퀘어 ExtraBold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500" b="1" i="1" kern="0" spc="-3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1" i="1" kern="0" spc="-3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ko-KR" sz="1500" b="1" i="1" kern="0" spc="-3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b="1" i="1" kern="0" spc="-3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ko-KR" sz="1500" b="1" i="1" kern="0" spc="-3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500" b="1" i="1" kern="0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b="1" i="1" kern="0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1500" b="1" i="1" kern="0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500" b="1" i="1" kern="0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500" b="1" i="1" kern="0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500" b="1" i="1" kern="0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가 주어지면 다음과 같이 스케일링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dPr>
                      <m:e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𝑎</m:t>
                        </m:r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, </m:t>
                        </m:r>
                        <m:r>
                          <a:rPr lang="en-US" altLang="ko-KR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𝑏</m:t>
                        </m:r>
                      </m:e>
                    </m:d>
                    <m:r>
                      <a:rPr lang="en-US" altLang="ko-KR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←(</m:t>
                    </m:r>
                    <m:f>
                      <m:fPr>
                        <m:ctrlPr>
                          <a:rPr lang="en-US" altLang="ko-KR" b="0" i="1" kern="0" spc="-3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 kern="0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0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altLang="ko-KR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kern="0" spc="-3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 kern="0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den>
                    </m:f>
                    <m:r>
                      <a:rPr lang="en-US" altLang="ko-KR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i="1" kern="0" spc="-3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 kern="0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0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altLang="ko-KR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0" spc="-3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i="1" kern="0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den>
                    </m:f>
                    <m:r>
                      <a:rPr lang="en-US" altLang="ko-KR" b="0" i="1" kern="0" spc="-3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700" kern="0" spc="-30" dirty="0">
                  <a:latin typeface="나눔스퀘어 ExtraBold"/>
                  <a:ea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알고리즘이 완료된 후에는 다시 원래의 스케일로 복원하기 위해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</m:ctrlPr>
                      </m:sSupPr>
                      <m:e>
                        <m:r>
                          <a:rPr lang="en-US" altLang="ko-KR" sz="1500" b="0" i="1" kern="0" spc="-30" smtClean="0">
                            <a:latin typeface="Cambria Math" panose="02040503050406030204" pitchFamily="18" charset="0"/>
                            <a:ea typeface="나눔스퀘어 ExtraBold"/>
                          </a:rPr>
                          <m:t>2</m:t>
                        </m:r>
                      </m:e>
                      <m:sup>
                        <m:r>
                          <a:rPr lang="en-US" altLang="ko-KR" sz="1500" i="1" kern="0" spc="-3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ko-KR" altLang="en-US" sz="1500" kern="0" spc="-30" dirty="0" err="1">
                    <a:latin typeface="나눔스퀘어 ExtraBold"/>
                    <a:ea typeface="나눔스퀘어 ExtraBold"/>
                  </a:rPr>
                  <a:t>를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곱하여 원래 숫자 크기로 되돌림</a:t>
                </a:r>
                <a:r>
                  <a:rPr lang="en-US" altLang="ko-KR" sz="1500" kern="0" spc="-30" dirty="0">
                    <a:latin typeface="나눔스퀘어 ExtraBold"/>
                    <a:ea typeface="나눔스퀘어 ExtraBold"/>
                  </a:rPr>
                  <a:t>.</a:t>
                </a:r>
                <a:r>
                  <a:rPr lang="ko-KR" altLang="en-US" sz="1500" kern="0" spc="-30" dirty="0">
                    <a:latin typeface="나눔스퀘어 ExtraBold"/>
                    <a:ea typeface="나눔스퀘어 ExtraBold"/>
                  </a:rPr>
                  <a:t> </a:t>
                </a:r>
                <a:endParaRPr lang="en-US" altLang="ko-KR" sz="1500" kern="0" spc="-30" dirty="0">
                  <a:latin typeface="나눔스퀘어 ExtraBold"/>
                  <a:ea typeface="나눔스퀘어 ExtraBold"/>
                </a:endParaRPr>
              </a:p>
              <a:p>
                <a:pPr marL="742950" marR="0" lvl="1" indent="-285750" algn="l" defTabSz="914400" rtl="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lang="en-US" altLang="ko-KR" sz="1400" b="1" kern="0" spc="-30" dirty="0">
                  <a:latin typeface="나눔스퀘어 ExtraBold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제곱근</a:t>
                </a:r>
                <a:r>
                  <a:rPr lang="en-US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(</a:t>
                </a:r>
                <a:r>
                  <a:rPr lang="en" altLang="ko-KR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Square Root) </a:t>
                </a:r>
                <a:r>
                  <a:rPr lang="ko-KR" altLang="en-US" sz="1700" b="1" kern="0" spc="-30" dirty="0">
                    <a:solidFill>
                      <a:srgbClr val="002060"/>
                    </a:solidFill>
                    <a:latin typeface="나눔스퀘어 ExtraBold"/>
                  </a:rPr>
                  <a:t>근사 알고리즘</a:t>
                </a:r>
                <a:endParaRPr lang="en-US" altLang="ko-KR" sz="17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en" altLang="ko-KR" sz="1500" kern="0" spc="-30" dirty="0">
                    <a:solidFill>
                      <a:srgbClr val="000000"/>
                    </a:solidFill>
                    <a:latin typeface="나눔스퀘어 ExtraBold"/>
                  </a:rPr>
                  <a:t>Wilkes</a:t>
                </a:r>
                <a:r>
                  <a:rPr lang="en-US" altLang="ko-KR" sz="1500" kern="0" spc="-30" dirty="0">
                    <a:solidFill>
                      <a:srgbClr val="000000"/>
                    </a:solidFill>
                    <a:latin typeface="나눔스퀘어 ExtraBold"/>
                  </a:rPr>
                  <a:t>(1951)</a:t>
                </a:r>
                <a:r>
                  <a:rPr lang="ko-KR" altLang="en-US" sz="1500" kern="0" spc="-30" dirty="0">
                    <a:solidFill>
                      <a:srgbClr val="000000"/>
                    </a:solidFill>
                    <a:latin typeface="나눔스퀘어 ExtraBold"/>
                  </a:rPr>
                  <a:t>의 알고리즘을 사용하여 </a:t>
                </a:r>
                <a:r>
                  <a:rPr lang="ko-KR" altLang="en-US" sz="1500" b="1" kern="0" spc="-30" dirty="0">
                    <a:solidFill>
                      <a:srgbClr val="000000"/>
                    </a:solidFill>
                    <a:latin typeface="나눔스퀘어 ExtraBold"/>
                  </a:rPr>
                  <a:t>실수 </a:t>
                </a:r>
                <a14:m>
                  <m:oMath xmlns:m="http://schemas.openxmlformats.org/officeDocument/2006/math"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500" b="1" i="1" kern="0" spc="-3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500" b="1" kern="0" spc="-30" dirty="0">
                    <a:solidFill>
                      <a:srgbClr val="000000"/>
                    </a:solidFill>
                    <a:latin typeface="나눔스퀘어 ExtraBold"/>
                  </a:rPr>
                  <a:t> 에 대해 반복 연산을 이용</a:t>
                </a:r>
                <a:r>
                  <a:rPr lang="ko-KR" altLang="en-US" sz="1500" kern="0" spc="-30" dirty="0">
                    <a:solidFill>
                      <a:srgbClr val="000000"/>
                    </a:solidFill>
                    <a:latin typeface="나눔스퀘어 ExtraBold"/>
                  </a:rPr>
                  <a:t>하여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500" b="1" i="1" kern="0" spc="-3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500" b="1" i="1" kern="0" spc="-3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altLang="ko-KR" sz="1500" b="1" kern="0" spc="-30" dirty="0">
                    <a:solidFill>
                      <a:srgbClr val="000000"/>
                    </a:solidFill>
                    <a:latin typeface="나눔스퀘어 ExtraBold"/>
                  </a:rPr>
                  <a:t> </a:t>
                </a:r>
                <a:r>
                  <a:rPr lang="ko-KR" altLang="en-US" sz="1500" b="1" kern="0" spc="-30" dirty="0" err="1">
                    <a:solidFill>
                      <a:srgbClr val="000000"/>
                    </a:solidFill>
                    <a:latin typeface="나눔스퀘어 ExtraBold"/>
                  </a:rPr>
                  <a:t>를</a:t>
                </a:r>
                <a:r>
                  <a:rPr lang="ko-KR" altLang="en-US" sz="1500" b="1" kern="0" spc="-30" dirty="0">
                    <a:solidFill>
                      <a:srgbClr val="000000"/>
                    </a:solidFill>
                    <a:latin typeface="나눔스퀘어 ExtraBold"/>
                  </a:rPr>
                  <a:t> 근사</a:t>
                </a:r>
                <a:endParaRPr lang="en-US" altLang="ko-KR" sz="1500" b="1" kern="0" spc="-30" dirty="0">
                  <a:solidFill>
                    <a:srgbClr val="000000"/>
                  </a:solidFill>
                  <a:latin typeface="나눔스퀘어 ExtraBold"/>
                </a:endParaRPr>
              </a:p>
              <a:p>
                <a:pPr marL="742950" lvl="1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500" kern="0" dirty="0">
                    <a:solidFill>
                      <a:srgbClr val="000000"/>
                    </a:solidFill>
                    <a:latin typeface="휴먼명조"/>
                  </a:rPr>
                  <a:t>절댓값</a:t>
                </a:r>
                <a:r>
                  <a:rPr lang="en-US" altLang="ko-KR" sz="1500" kern="0" dirty="0">
                    <a:solidFill>
                      <a:srgbClr val="000000"/>
                    </a:solidFill>
                    <a:latin typeface="휴먼명조"/>
                  </a:rPr>
                  <a:t>(Absolute Value) </a:t>
                </a:r>
                <a:r>
                  <a:rPr lang="ko-KR" altLang="en-US" sz="1500" kern="0" dirty="0">
                    <a:solidFill>
                      <a:srgbClr val="000000"/>
                    </a:solidFill>
                    <a:latin typeface="휴먼명조"/>
                  </a:rPr>
                  <a:t>계산</a:t>
                </a:r>
                <a:endParaRPr lang="en-US" altLang="ko-KR" sz="15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1200150" lvl="2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5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5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en-US" sz="1500" i="1" kern="0" spc="-3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sz="1500" b="0" i="1" kern="0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500" i="1" kern="0" spc="-3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1500" b="0" i="1" kern="0" spc="-3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ko-KR" altLang="en-US" sz="1500" kern="0" dirty="0" err="1">
                    <a:solidFill>
                      <a:srgbClr val="000000"/>
                    </a:solidFill>
                    <a:latin typeface="휴먼명조"/>
                  </a:rPr>
                  <a:t>를</a:t>
                </a:r>
                <a:r>
                  <a:rPr lang="ko-KR" altLang="en-US" sz="1500" kern="0" dirty="0">
                    <a:solidFill>
                      <a:srgbClr val="000000"/>
                    </a:solidFill>
                    <a:latin typeface="휴먼명조"/>
                  </a:rPr>
                  <a:t> 이용해 </a:t>
                </a:r>
                <a14:m>
                  <m:oMath xmlns:m="http://schemas.openxmlformats.org/officeDocument/2006/math">
                    <m:r>
                      <a:rPr lang="en-US" altLang="ko-KR" sz="1500" i="1" kern="0" spc="-3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500" b="0" i="1" kern="0" spc="-3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500" i="1" kern="0" spc="-3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500" i="1" kern="0" spc="-3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500" i="1" kern="0" spc="-3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ko-KR" altLang="en-US" sz="1500" kern="0" dirty="0">
                    <a:solidFill>
                      <a:srgbClr val="000000"/>
                    </a:solidFill>
                    <a:latin typeface="휴먼명조"/>
                  </a:rPr>
                  <a:t>의 절댓값 계산 가능</a:t>
                </a:r>
                <a:endParaRPr lang="en-US" altLang="ko-KR" sz="1500" kern="0" dirty="0">
                  <a:solidFill>
                    <a:srgbClr val="000000"/>
                  </a:solidFill>
                  <a:latin typeface="휴먼명조"/>
                </a:endParaRPr>
              </a:p>
              <a:p>
                <a:pPr marL="285750" indent="-285750" eaLnBrk="0" fontAlgn="base" latinLnBrk="0" hangingPunct="0">
                  <a:lnSpc>
                    <a:spcPct val="170000"/>
                  </a:lnSpc>
                  <a:spcBef>
                    <a:spcPct val="0"/>
                  </a:spcBef>
                  <a:spcAft>
                    <a:spcPct val="30000"/>
                  </a:spcAft>
                  <a:buFont typeface="Wingdings" pitchFamily="2" charset="2"/>
                  <a:buChar char="v"/>
                  <a:defRPr/>
                </a:pPr>
                <a:endParaRPr lang="en-US" altLang="ko-KR" sz="1400" kern="0" spc="-30" dirty="0">
                  <a:latin typeface="나눔스퀘어 ExtraBold"/>
                  <a:ea typeface="나눔스퀘어 ExtraBold"/>
                </a:endParaRPr>
              </a:p>
            </p:txBody>
          </p:sp>
        </mc:Choice>
        <mc:Fallback xmlns="">
          <p:sp>
            <p:nvSpPr>
              <p:cNvPr id="9" name="양쪽 모서리가 둥근 사각형 326">
                <a:extLst>
                  <a:ext uri="{FF2B5EF4-FFF2-40B4-BE49-F238E27FC236}">
                    <a16:creationId xmlns:a16="http://schemas.microsoft.com/office/drawing/2014/main" id="{5BF1FA4A-DF92-C719-3E79-9349F5878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986" y="1023352"/>
                <a:ext cx="11222028" cy="5078989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3"/>
                <a:stretch>
                  <a:fillRect l="-792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>
            <a:extLst>
              <a:ext uri="{FF2B5EF4-FFF2-40B4-BE49-F238E27FC236}">
                <a16:creationId xmlns:a16="http://schemas.microsoft.com/office/drawing/2014/main" id="{5320C646-2036-195E-4A8D-404706BCDDA8}"/>
              </a:ext>
            </a:extLst>
          </p:cNvPr>
          <p:cNvGrpSpPr/>
          <p:nvPr/>
        </p:nvGrpSpPr>
        <p:grpSpPr>
          <a:xfrm>
            <a:off x="0" y="164091"/>
            <a:ext cx="12192000" cy="523219"/>
            <a:chOff x="0" y="0"/>
            <a:chExt cx="4816593" cy="153878"/>
          </a:xfrm>
          <a:solidFill>
            <a:srgbClr val="03196D"/>
          </a:solid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2B338D5A-6DB8-9347-2B4A-4EC74CCD1C97}"/>
                </a:ext>
              </a:extLst>
            </p:cNvPr>
            <p:cNvSpPr/>
            <p:nvPr/>
          </p:nvSpPr>
          <p:spPr>
            <a:xfrm>
              <a:off x="0" y="0"/>
              <a:ext cx="4816592" cy="153878"/>
            </a:xfrm>
            <a:custGeom>
              <a:avLst/>
              <a:gdLst/>
              <a:ahLst/>
              <a:cxnLst/>
              <a:rect l="l" t="t" r="r" b="b"/>
              <a:pathLst>
                <a:path w="4816592" h="153878">
                  <a:moveTo>
                    <a:pt x="0" y="0"/>
                  </a:moveTo>
                  <a:lnTo>
                    <a:pt x="4816592" y="0"/>
                  </a:lnTo>
                  <a:lnTo>
                    <a:pt x="4816592" y="153878"/>
                  </a:lnTo>
                  <a:lnTo>
                    <a:pt x="0" y="153878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A0223D2B-5A5D-105E-E979-E9D24521CF0C}"/>
                </a:ext>
              </a:extLst>
            </p:cNvPr>
            <p:cNvSpPr txBox="1"/>
            <p:nvPr/>
          </p:nvSpPr>
          <p:spPr>
            <a:xfrm>
              <a:off x="0" y="-47625"/>
              <a:ext cx="4816593" cy="20150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7">
            <a:extLst>
              <a:ext uri="{FF2B5EF4-FFF2-40B4-BE49-F238E27FC236}">
                <a16:creationId xmlns:a16="http://schemas.microsoft.com/office/drawing/2014/main" id="{6DD4F031-B45D-65AE-1ACB-7FD979E8F3A4}"/>
              </a:ext>
            </a:extLst>
          </p:cNvPr>
          <p:cNvSpPr/>
          <p:nvPr/>
        </p:nvSpPr>
        <p:spPr>
          <a:xfrm>
            <a:off x="131482" y="6708703"/>
            <a:ext cx="11910701" cy="35178"/>
          </a:xfrm>
          <a:prstGeom prst="line">
            <a:avLst/>
          </a:prstGeom>
          <a:ln w="38100" cap="flat">
            <a:solidFill>
              <a:srgbClr val="03196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직사각형 53">
            <a:extLst>
              <a:ext uri="{FF2B5EF4-FFF2-40B4-BE49-F238E27FC236}">
                <a16:creationId xmlns:a16="http://schemas.microsoft.com/office/drawing/2014/main" id="{8DA7F5C7-69C6-C0FA-5FB7-B0BBCAB668D1}"/>
              </a:ext>
            </a:extLst>
          </p:cNvPr>
          <p:cNvSpPr/>
          <p:nvPr/>
        </p:nvSpPr>
        <p:spPr>
          <a:xfrm>
            <a:off x="131482" y="83123"/>
            <a:ext cx="107018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800" b="1" spc="-100" dirty="0">
                <a:ln>
                  <a:solidFill>
                    <a:srgbClr val="674EA7">
                      <a:alpha val="0"/>
                    </a:srgb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나눔스퀘어라운드 ExtraBold" panose="020B0600000101010101" pitchFamily="50" charset="-127"/>
                <a:cs typeface="Calibri" panose="020F0502020204030204" pitchFamily="34" charset="0"/>
              </a:rPr>
              <a:t>Approximate Min/Max Algorithms (1/3) - Background Concepts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542E30-701D-DD56-E955-FB1BEDE9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64A16-0C0B-4F4E-9B94-31D7BB7CA6A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CD1269-B936-43B8-2CA3-CF2232EF5D58}"/>
              </a:ext>
            </a:extLst>
          </p:cNvPr>
          <p:cNvSpPr txBox="1"/>
          <p:nvPr/>
        </p:nvSpPr>
        <p:spPr>
          <a:xfrm>
            <a:off x="6086832" y="730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kern="0" spc="-30" dirty="0">
                <a:highlight>
                  <a:srgbClr val="FFFF00"/>
                </a:highlight>
                <a:latin typeface="나눔스퀘어 ExtraBold"/>
              </a:rPr>
              <a:t>Q. </a:t>
            </a:r>
            <a:r>
              <a:rPr lang="ko-KR" altLang="en-US" sz="1800" kern="0" spc="-30" dirty="0">
                <a:highlight>
                  <a:srgbClr val="FFFF00"/>
                </a:highlight>
                <a:latin typeface="나눔스퀘어 ExtraBold"/>
              </a:rPr>
              <a:t>입력 범위 </a:t>
            </a:r>
            <a:r>
              <a:rPr lang="en-US" altLang="ko-KR" sz="1800" kern="0" spc="-30" dirty="0">
                <a:highlight>
                  <a:srgbClr val="FFFF00"/>
                </a:highlight>
                <a:latin typeface="나눔스퀘어 ExtraBold"/>
              </a:rPr>
              <a:t>[0,1)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231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18976</TotalTime>
  <Words>5225</Words>
  <Application>Microsoft Macintosh PowerPoint</Application>
  <PresentationFormat>와이드스크린</PresentationFormat>
  <Paragraphs>514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50" baseType="lpstr">
      <vt:lpstr>.AppleSystemUIFont</vt:lpstr>
      <vt:lpstr>.SF NS</vt:lpstr>
      <vt:lpstr>210 디딤명조 Bold</vt:lpstr>
      <vt:lpstr>나눔스퀘어 ExtraBold</vt:lpstr>
      <vt:lpstr>맑은 고딕</vt:lpstr>
      <vt:lpstr>함초롬바탕</vt:lpstr>
      <vt:lpstr>휴먼명조</vt:lpstr>
      <vt:lpstr>Inter</vt:lpstr>
      <vt:lpstr>KaTeX_Main</vt:lpstr>
      <vt:lpstr>KaTeX_Math</vt:lpstr>
      <vt:lpstr>NimbusRomNo9L</vt:lpstr>
      <vt:lpstr>Arial</vt:lpstr>
      <vt:lpstr>Calibri</vt:lpstr>
      <vt:lpstr>Cambria Math</vt:lpstr>
      <vt:lpstr>Helvetica</vt:lpstr>
      <vt:lpstr>Symbol</vt:lpstr>
      <vt:lpstr>Wingdings</vt:lpstr>
      <vt:lpstr>Office 테마</vt:lpstr>
      <vt:lpstr>PowerPoint 프레젠테이션</vt:lpstr>
      <vt:lpstr>Introduction</vt:lpstr>
      <vt:lpstr>PowerPoint 프레젠테이션</vt:lpstr>
      <vt:lpstr>PowerPoint 프레젠테이션</vt:lpstr>
      <vt:lpstr>PowerPoint 프레젠테이션</vt:lpstr>
      <vt:lpstr>Proposed Algorithms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Asymptotic Optimality  of Proposed Methods </vt:lpstr>
      <vt:lpstr>PowerPoint 프레젠테이션</vt:lpstr>
      <vt:lpstr>PowerPoint 프레젠테이션</vt:lpstr>
      <vt:lpstr>PowerPoint 프레젠테이션</vt:lpstr>
      <vt:lpstr>PowerPoint 프레젠테이션</vt:lpstr>
      <vt:lpstr> Applications of  Comparison Algorithms </vt:lpstr>
      <vt:lpstr>PowerPoint 프레젠테이션</vt:lpstr>
      <vt:lpstr>PowerPoint 프레젠테이션</vt:lpstr>
      <vt:lpstr> Experimental 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LEEJIEUN</dc:creator>
  <cp:lastModifiedBy>LEEJIEUN</cp:lastModifiedBy>
  <cp:revision>4941</cp:revision>
  <cp:lastPrinted>2025-01-16T19:38:32Z</cp:lastPrinted>
  <dcterms:created xsi:type="dcterms:W3CDTF">2024-09-26T04:05:44Z</dcterms:created>
  <dcterms:modified xsi:type="dcterms:W3CDTF">2025-03-07T09:53:09Z</dcterms:modified>
</cp:coreProperties>
</file>