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3" r:id="rId6"/>
    <p:sldId id="262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637-B1B5-472E-BFCC-269DCB43CDEC}" type="datetimeFigureOut">
              <a:rPr lang="ko-KR" altLang="en-US" smtClean="0"/>
              <a:pPr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CB6C-9CD8-46DB-BF59-A6E8CB6B7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637-B1B5-472E-BFCC-269DCB43CDEC}" type="datetimeFigureOut">
              <a:rPr lang="ko-KR" altLang="en-US" smtClean="0"/>
              <a:pPr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CB6C-9CD8-46DB-BF59-A6E8CB6B7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637-B1B5-472E-BFCC-269DCB43CDEC}" type="datetimeFigureOut">
              <a:rPr lang="ko-KR" altLang="en-US" smtClean="0"/>
              <a:pPr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CB6C-9CD8-46DB-BF59-A6E8CB6B7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637-B1B5-472E-BFCC-269DCB43CDEC}" type="datetimeFigureOut">
              <a:rPr lang="ko-KR" altLang="en-US" smtClean="0"/>
              <a:pPr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CB6C-9CD8-46DB-BF59-A6E8CB6B7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637-B1B5-472E-BFCC-269DCB43CDEC}" type="datetimeFigureOut">
              <a:rPr lang="ko-KR" altLang="en-US" smtClean="0"/>
              <a:pPr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CB6C-9CD8-46DB-BF59-A6E8CB6B7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637-B1B5-472E-BFCC-269DCB43CDEC}" type="datetimeFigureOut">
              <a:rPr lang="ko-KR" altLang="en-US" smtClean="0"/>
              <a:pPr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CB6C-9CD8-46DB-BF59-A6E8CB6B7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637-B1B5-472E-BFCC-269DCB43CDEC}" type="datetimeFigureOut">
              <a:rPr lang="ko-KR" altLang="en-US" smtClean="0"/>
              <a:pPr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CB6C-9CD8-46DB-BF59-A6E8CB6B7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637-B1B5-472E-BFCC-269DCB43CDEC}" type="datetimeFigureOut">
              <a:rPr lang="ko-KR" altLang="en-US" smtClean="0"/>
              <a:pPr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CB6C-9CD8-46DB-BF59-A6E8CB6B7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637-B1B5-472E-BFCC-269DCB43CDEC}" type="datetimeFigureOut">
              <a:rPr lang="ko-KR" altLang="en-US" smtClean="0"/>
              <a:pPr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CB6C-9CD8-46DB-BF59-A6E8CB6B7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637-B1B5-472E-BFCC-269DCB43CDEC}" type="datetimeFigureOut">
              <a:rPr lang="ko-KR" altLang="en-US" smtClean="0"/>
              <a:pPr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CB6C-9CD8-46DB-BF59-A6E8CB6B7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637-B1B5-472E-BFCC-269DCB43CDEC}" type="datetimeFigureOut">
              <a:rPr lang="ko-KR" altLang="en-US" smtClean="0"/>
              <a:pPr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CB6C-9CD8-46DB-BF59-A6E8CB6B7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7A637-B1B5-472E-BFCC-269DCB43CDEC}" type="datetimeFigureOut">
              <a:rPr lang="ko-KR" altLang="en-US" smtClean="0"/>
              <a:pPr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2CB6C-9CD8-46DB-BF59-A6E8CB6B7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miraeasset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ko-KR" altLang="en-US" sz="3600" smtClean="0"/>
              <a:t>개발정의서</a:t>
            </a:r>
            <a:endParaRPr lang="ko-KR" alt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500034" y="1219786"/>
            <a:ext cx="8215370" cy="923330"/>
          </a:xfrm>
          <a:prstGeom prst="rect">
            <a:avLst/>
          </a:prstGeom>
          <a:noFill/>
          <a:ln w="25400">
            <a:solidFill>
              <a:schemeClr val="accent1">
                <a:shade val="50000"/>
                <a:alpha val="36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화면설계서에 누락</a:t>
            </a:r>
            <a:r>
              <a:rPr lang="en-US" altLang="ko-KR" smtClean="0"/>
              <a:t>/</a:t>
            </a:r>
            <a:r>
              <a:rPr lang="ko-KR" altLang="en-US" smtClean="0"/>
              <a:t>변경된 사항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사용자 경험상</a:t>
            </a:r>
            <a:r>
              <a:rPr lang="en-US" altLang="ko-KR" smtClean="0"/>
              <a:t>, </a:t>
            </a:r>
            <a:r>
              <a:rPr lang="ko-KR" altLang="en-US" smtClean="0"/>
              <a:t>업무 </a:t>
            </a:r>
            <a:r>
              <a:rPr lang="en-US" altLang="ko-KR" smtClean="0"/>
              <a:t>flow </a:t>
            </a:r>
            <a:r>
              <a:rPr lang="ko-KR" altLang="en-US" smtClean="0"/>
              <a:t>정의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데이터 항목별 </a:t>
            </a:r>
            <a:r>
              <a:rPr lang="en-US" altLang="ko-KR" smtClean="0"/>
              <a:t>DB </a:t>
            </a:r>
            <a:r>
              <a:rPr lang="ko-KR" altLang="en-US" smtClean="0"/>
              <a:t>정보 정의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2357430"/>
          <a:ext cx="8215369" cy="416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6000792"/>
                <a:gridCol w="1071569"/>
              </a:tblGrid>
              <a:tr h="322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/>
                        <a:t>변경일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/>
                        <a:t>변경내용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/>
                        <a:t>작성자</a:t>
                      </a:r>
                    </a:p>
                  </a:txBody>
                  <a:tcPr/>
                </a:tc>
              </a:tr>
              <a:tr h="272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/>
                        <a:t>2019.03.25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smtClean="0"/>
                        <a:t>* </a:t>
                      </a:r>
                      <a:r>
                        <a:rPr lang="ko-KR" altLang="en-US" sz="1200" b="0" smtClean="0"/>
                        <a:t>최초 작성 </a:t>
                      </a:r>
                      <a:r>
                        <a:rPr lang="en-US" altLang="ko-KR" sz="1200" b="0" smtClean="0"/>
                        <a:t>: Main</a:t>
                      </a:r>
                      <a:r>
                        <a:rPr lang="ko-KR" altLang="en-US" sz="1200" b="0" smtClean="0"/>
                        <a:t>화면</a:t>
                      </a:r>
                      <a:r>
                        <a:rPr lang="en-US" altLang="ko-KR" sz="1200" b="0" smtClean="0"/>
                        <a:t>, </a:t>
                      </a:r>
                      <a:r>
                        <a:rPr lang="ko-KR" altLang="en-US" sz="1200" b="0" smtClean="0"/>
                        <a:t>대메뉴 변경</a:t>
                      </a:r>
                      <a:r>
                        <a:rPr lang="en-US" altLang="ko-KR" sz="1200" b="0" smtClean="0"/>
                        <a:t>, </a:t>
                      </a:r>
                      <a:r>
                        <a:rPr lang="ko-KR" altLang="en-US" sz="1200" b="0" smtClean="0"/>
                        <a:t>로그인</a:t>
                      </a:r>
                      <a:r>
                        <a:rPr lang="en-US" altLang="ko-KR" sz="1200" b="0" smtClean="0"/>
                        <a:t>/</a:t>
                      </a:r>
                      <a:r>
                        <a:rPr lang="ko-KR" altLang="en-US" sz="1200" b="0" smtClean="0"/>
                        <a:t>회원가입 절차 정의 등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/>
                        <a:t>김상용</a:t>
                      </a:r>
                      <a:endParaRPr lang="ko-KR" altLang="en-US" sz="1200" b="0"/>
                    </a:p>
                  </a:txBody>
                  <a:tcPr/>
                </a:tc>
              </a:tr>
              <a:tr h="1175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</a:tr>
              <a:tr h="2729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</a:tr>
              <a:tr h="2729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</a:tr>
              <a:tr h="2729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</a:tr>
              <a:tr h="2729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</a:tr>
              <a:tr h="2729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</a:tr>
              <a:tr h="2729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</a:tr>
              <a:tr h="2729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</a:tr>
              <a:tr h="2729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</a:tr>
              <a:tr h="2729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</a:tr>
              <a:tr h="2729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</a:tr>
              <a:tr h="2729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</a:tr>
              <a:tr h="2729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5720" y="857232"/>
            <a:ext cx="1500198" cy="550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/>
              <a:t>시장정보</a:t>
            </a:r>
            <a:r>
              <a:rPr lang="en-US" altLang="ko-KR" sz="1400" smtClean="0"/>
              <a:t>	</a:t>
            </a:r>
          </a:p>
          <a:p>
            <a:r>
              <a:rPr lang="en-US" altLang="ko-KR" sz="1400" smtClean="0"/>
              <a:t>    </a:t>
            </a:r>
            <a:r>
              <a:rPr lang="ko-KR" altLang="en-US" sz="1200" smtClean="0"/>
              <a:t>지수</a:t>
            </a:r>
            <a:endParaRPr lang="en-US" altLang="ko-KR" sz="1200" smtClean="0"/>
          </a:p>
          <a:p>
            <a:r>
              <a:rPr lang="en-US" altLang="ko-KR" sz="1200" smtClean="0"/>
              <a:t>    ETP </a:t>
            </a:r>
          </a:p>
          <a:p>
            <a:r>
              <a:rPr lang="en-US" altLang="ko-KR" sz="1200" smtClean="0"/>
              <a:t>         ETF</a:t>
            </a:r>
          </a:p>
          <a:p>
            <a:r>
              <a:rPr lang="en-US" altLang="ko-KR" sz="1200" smtClean="0"/>
              <a:t>         ETN</a:t>
            </a:r>
          </a:p>
          <a:p>
            <a:endParaRPr lang="en-US" altLang="ko-KR" sz="1200" smtClean="0"/>
          </a:p>
          <a:p>
            <a:r>
              <a:rPr lang="en-US" altLang="ko-KR" sz="1400" smtClean="0"/>
              <a:t>INDEX</a:t>
            </a:r>
          </a:p>
          <a:p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smtClean="0"/>
              <a:t>ETP</a:t>
            </a:r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85720" y="21429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● </a:t>
            </a:r>
            <a:r>
              <a:rPr lang="ko-KR" altLang="en-US" smtClean="0"/>
              <a:t>권한별 메뉴선택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2786058"/>
            <a:ext cx="114300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1928794" y="2643182"/>
            <a:ext cx="2643206" cy="928694"/>
          </a:xfrm>
          <a:prstGeom prst="wedge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</a:rPr>
              <a:t> 메뉴는 기본적으로 다 보이도록 함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</a:rPr>
              <a:t> 발행사 </a:t>
            </a:r>
            <a:r>
              <a:rPr lang="en-US" altLang="ko-KR" sz="1000" smtClean="0">
                <a:solidFill>
                  <a:schemeClr val="tx1"/>
                </a:solidFill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</a:rPr>
              <a:t>플랫폼 관리자 만 조회가능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로그인 계정의 권한을 체크하여 권한이 있으면 조회화면으로 이동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권한이 없으면 팝업 안내창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5214942" y="2643182"/>
            <a:ext cx="2643206" cy="928694"/>
          </a:xfrm>
          <a:prstGeom prst="wedge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</a:rPr>
              <a:t> 사무관리사 </a:t>
            </a:r>
            <a:r>
              <a:rPr lang="en-US" altLang="ko-KR" sz="1000" smtClean="0">
                <a:solidFill>
                  <a:schemeClr val="tx1"/>
                </a:solidFill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</a:rPr>
              <a:t>감독기관의 권한은 추후 정의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5720" y="857232"/>
            <a:ext cx="1500198" cy="550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/>
              <a:t>시장정보</a:t>
            </a:r>
            <a:r>
              <a:rPr lang="en-US" altLang="ko-KR" sz="1400" smtClean="0"/>
              <a:t>	</a:t>
            </a:r>
          </a:p>
          <a:p>
            <a:r>
              <a:rPr lang="en-US" altLang="ko-KR" sz="1400" smtClean="0"/>
              <a:t>    </a:t>
            </a:r>
            <a:r>
              <a:rPr lang="ko-KR" altLang="en-US" sz="1200" smtClean="0"/>
              <a:t>지수</a:t>
            </a:r>
            <a:endParaRPr lang="en-US" altLang="ko-KR" sz="1200" smtClean="0"/>
          </a:p>
          <a:p>
            <a:r>
              <a:rPr lang="en-US" altLang="ko-KR" sz="1200" smtClean="0"/>
              <a:t>    ETP </a:t>
            </a:r>
          </a:p>
          <a:p>
            <a:r>
              <a:rPr lang="en-US" altLang="ko-KR" sz="1200" smtClean="0"/>
              <a:t>         ETF</a:t>
            </a:r>
          </a:p>
          <a:p>
            <a:r>
              <a:rPr lang="en-US" altLang="ko-KR" sz="1200" smtClean="0"/>
              <a:t>         ETN</a:t>
            </a:r>
          </a:p>
          <a:p>
            <a:endParaRPr lang="en-US" altLang="ko-KR" sz="1200" smtClean="0"/>
          </a:p>
          <a:p>
            <a:r>
              <a:rPr lang="en-US" altLang="ko-KR" sz="1400" smtClean="0"/>
              <a:t>INDEX</a:t>
            </a:r>
          </a:p>
          <a:p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smtClean="0"/>
              <a:t>ETP</a:t>
            </a:r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1928794" y="857232"/>
            <a:ext cx="685804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4282" y="928670"/>
            <a:ext cx="1143008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 설명선 4"/>
          <p:cNvSpPr/>
          <p:nvPr/>
        </p:nvSpPr>
        <p:spPr>
          <a:xfrm>
            <a:off x="2000232" y="2571744"/>
            <a:ext cx="2643206" cy="928694"/>
          </a:xfrm>
          <a:prstGeom prst="wedge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수정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r>
              <a:rPr lang="ko-KR" altLang="en-US" sz="1000" smtClean="0">
                <a:solidFill>
                  <a:schemeClr val="tx1"/>
                </a:solidFill>
              </a:rPr>
              <a:t>비로그인시 시장정보</a:t>
            </a:r>
            <a:r>
              <a:rPr lang="en-US" altLang="ko-KR" sz="1000" smtClean="0">
                <a:solidFill>
                  <a:schemeClr val="tx1"/>
                </a:solidFill>
              </a:rPr>
              <a:t>-</a:t>
            </a:r>
            <a:r>
              <a:rPr lang="ko-KR" altLang="en-US" sz="1000" smtClean="0">
                <a:solidFill>
                  <a:schemeClr val="tx1"/>
                </a:solidFill>
              </a:rPr>
              <a:t>지수 정보 제공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6000760" y="1571612"/>
            <a:ext cx="2643206" cy="928694"/>
          </a:xfrm>
          <a:prstGeom prst="wedge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비로그인시 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ko-KR" altLang="en-US" sz="1000" smtClean="0">
                <a:solidFill>
                  <a:schemeClr val="tx1"/>
                </a:solidFill>
              </a:rPr>
              <a:t>로그인</a:t>
            </a:r>
            <a:r>
              <a:rPr lang="en-US" altLang="ko-KR" sz="1000" smtClean="0">
                <a:solidFill>
                  <a:schemeClr val="tx1"/>
                </a:solidFill>
              </a:rPr>
              <a:t>] – [</a:t>
            </a:r>
            <a:r>
              <a:rPr lang="ko-KR" altLang="en-US" sz="1000" smtClean="0">
                <a:solidFill>
                  <a:schemeClr val="tx1"/>
                </a:solidFill>
              </a:rPr>
              <a:t>회원가입</a:t>
            </a:r>
            <a:r>
              <a:rPr lang="en-US" altLang="ko-KR" sz="1000" smtClean="0">
                <a:solidFill>
                  <a:schemeClr val="tx1"/>
                </a:solidFill>
              </a:rPr>
              <a:t>] </a:t>
            </a:r>
            <a:r>
              <a:rPr lang="ko-KR" altLang="en-US" sz="1000" smtClean="0">
                <a:solidFill>
                  <a:schemeClr val="tx1"/>
                </a:solidFill>
              </a:rPr>
              <a:t>버튼 활성화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72330" y="1071546"/>
            <a:ext cx="714380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로그인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58148" y="1071546"/>
            <a:ext cx="85725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회원가입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6000760" y="2643182"/>
            <a:ext cx="2643206" cy="928694"/>
          </a:xfrm>
          <a:prstGeom prst="wedge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로그인시 화면설계서 참조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21429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● 접속시 </a:t>
            </a:r>
            <a:r>
              <a:rPr lang="en-US" altLang="ko-KR" smtClean="0"/>
              <a:t>MAIN </a:t>
            </a:r>
            <a:r>
              <a:rPr lang="ko-KR" altLang="en-US" smtClean="0"/>
              <a:t>화면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5720" y="21429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● 회원가입 </a:t>
            </a:r>
            <a:r>
              <a:rPr lang="en-US" altLang="ko-KR" smtClean="0"/>
              <a:t>(1/6)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5786" y="714356"/>
            <a:ext cx="657229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mtClean="0"/>
              <a:t>1. data.koscom.co.kr </a:t>
            </a:r>
            <a:r>
              <a:rPr lang="ko-KR" altLang="en-US" smtClean="0"/>
              <a:t>회원가입 절차 참조</a:t>
            </a:r>
            <a:endParaRPr lang="en-US" altLang="ko-KR" smtClean="0"/>
          </a:p>
          <a:p>
            <a:pPr marL="342900" indent="-342900"/>
            <a:r>
              <a:rPr lang="en-US" altLang="ko-KR" smtClean="0"/>
              <a:t>2. </a:t>
            </a:r>
            <a:r>
              <a:rPr lang="ko-KR" altLang="en-US" smtClean="0"/>
              <a:t>회원 약관 동의</a:t>
            </a:r>
            <a:endParaRPr lang="en-US" altLang="ko-KR" smtClean="0"/>
          </a:p>
          <a:p>
            <a:pPr marL="342900" indent="-342900"/>
            <a:r>
              <a:rPr lang="en-US" altLang="ko-KR" smtClean="0"/>
              <a:t>3. </a:t>
            </a:r>
            <a:r>
              <a:rPr lang="ko-KR" altLang="en-US" smtClean="0"/>
              <a:t>개인정보처리 방침</a:t>
            </a:r>
            <a:endParaRPr lang="en-US" altLang="ko-KR" smtClean="0"/>
          </a:p>
          <a:p>
            <a:pPr marL="342900" indent="-342900"/>
            <a:r>
              <a:rPr lang="en-US" altLang="ko-KR" smtClean="0"/>
              <a:t>4. </a:t>
            </a:r>
            <a:r>
              <a:rPr lang="ko-KR" altLang="en-US" smtClean="0"/>
              <a:t>사용자정보 입력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143115"/>
            <a:ext cx="7643866" cy="420508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5720" y="21429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● 회원가입</a:t>
            </a:r>
            <a:r>
              <a:rPr lang="en-US" altLang="ko-KR" smtClean="0"/>
              <a:t> (2/6)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642918"/>
            <a:ext cx="7753350" cy="596266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사각형 설명선 5"/>
          <p:cNvSpPr/>
          <p:nvPr/>
        </p:nvSpPr>
        <p:spPr>
          <a:xfrm>
            <a:off x="2857488" y="2000240"/>
            <a:ext cx="2643206" cy="928694"/>
          </a:xfrm>
          <a:prstGeom prst="wedge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약관은 별도 전달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(MDCS </a:t>
            </a:r>
            <a:r>
              <a:rPr lang="ko-KR" altLang="en-US" sz="1000" smtClean="0">
                <a:solidFill>
                  <a:schemeClr val="tx1"/>
                </a:solidFill>
              </a:rPr>
              <a:t>약관으로 개발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5720" y="21429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● 회원가입</a:t>
            </a:r>
            <a:r>
              <a:rPr lang="en-US" altLang="ko-KR" smtClean="0"/>
              <a:t> (3/6)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1104900"/>
            <a:ext cx="7791450" cy="46482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사각형 설명선 3"/>
          <p:cNvSpPr/>
          <p:nvPr/>
        </p:nvSpPr>
        <p:spPr>
          <a:xfrm>
            <a:off x="3357554" y="928670"/>
            <a:ext cx="2643206" cy="928694"/>
          </a:xfrm>
          <a:prstGeom prst="wedge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개인정보처리방침 별도 전달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(MDCS </a:t>
            </a:r>
            <a:r>
              <a:rPr lang="ko-KR" altLang="en-US" sz="1000" smtClean="0">
                <a:solidFill>
                  <a:schemeClr val="tx1"/>
                </a:solidFill>
              </a:rPr>
              <a:t>방침으로 개발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5720" y="21429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● 회원가입</a:t>
            </a:r>
            <a:r>
              <a:rPr lang="en-US" altLang="ko-KR" smtClean="0"/>
              <a:t> (4/6)</a:t>
            </a:r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785794"/>
            <a:ext cx="767715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사각형 설명선 4"/>
          <p:cNvSpPr/>
          <p:nvPr/>
        </p:nvSpPr>
        <p:spPr>
          <a:xfrm>
            <a:off x="2786050" y="3214686"/>
            <a:ext cx="2643206" cy="928694"/>
          </a:xfrm>
          <a:prstGeom prst="wedge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입력항목 다음페이지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5720" y="21429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● 회원가입</a:t>
            </a:r>
            <a:r>
              <a:rPr lang="en-US" altLang="ko-KR" smtClean="0"/>
              <a:t> (5/6)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5786" y="714356"/>
            <a:ext cx="657229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[</a:t>
            </a:r>
            <a:r>
              <a:rPr lang="ko-KR" altLang="en-US" smtClean="0"/>
              <a:t>사용자 정보 입력</a:t>
            </a:r>
            <a:r>
              <a:rPr lang="en-US" altLang="ko-KR" smtClean="0"/>
              <a:t>] </a:t>
            </a:r>
            <a:r>
              <a:rPr lang="ko-KR" altLang="en-US" smtClean="0"/>
              <a:t>완료후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입력된 이메일 계정으로 인증 메일 발송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인증 메일 클릭해야 접속 가능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매월 인증 정보 초기화 후</a:t>
            </a:r>
            <a:r>
              <a:rPr lang="en-US" altLang="ko-KR" smtClean="0"/>
              <a:t>, </a:t>
            </a:r>
            <a:r>
              <a:rPr lang="ko-KR" altLang="en-US" smtClean="0"/>
              <a:t>인증 메일 발송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2910" y="2071678"/>
            <a:ext cx="85725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입력 정보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2714620"/>
            <a:ext cx="7072362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아이디  </a:t>
            </a:r>
            <a:r>
              <a:rPr lang="en-US" altLang="ko-KR" sz="1200" smtClean="0"/>
              <a:t>(</a:t>
            </a:r>
            <a:r>
              <a:rPr lang="ko-KR" altLang="en-US" sz="1200" smtClean="0"/>
              <a:t>중복확인</a:t>
            </a:r>
            <a:r>
              <a:rPr lang="en-US" altLang="ko-KR" sz="1200" smtClean="0"/>
              <a:t>)</a:t>
            </a:r>
          </a:p>
          <a:p>
            <a:r>
              <a:rPr lang="ko-KR" altLang="en-US" sz="1200" smtClean="0"/>
              <a:t>비밀번호 </a:t>
            </a:r>
            <a:r>
              <a:rPr lang="en-US" altLang="ko-KR" sz="1200" smtClean="0"/>
              <a:t>(8~16</a:t>
            </a:r>
            <a:r>
              <a:rPr lang="ko-KR" altLang="en-US" sz="1200" smtClean="0"/>
              <a:t>자의 영문</a:t>
            </a:r>
            <a:r>
              <a:rPr lang="en-US" altLang="ko-KR" sz="1200" smtClean="0"/>
              <a:t>/</a:t>
            </a:r>
            <a:r>
              <a:rPr lang="ko-KR" altLang="en-US" sz="1200" smtClean="0"/>
              <a:t>숫자</a:t>
            </a:r>
            <a:r>
              <a:rPr lang="en-US" altLang="ko-KR" sz="1200" smtClean="0"/>
              <a:t>/</a:t>
            </a:r>
            <a:r>
              <a:rPr lang="ko-KR" altLang="en-US" sz="1200" smtClean="0"/>
              <a:t>특수문자 조합</a:t>
            </a:r>
            <a:r>
              <a:rPr lang="en-US" altLang="ko-KR" sz="1200" smtClean="0"/>
              <a:t> </a:t>
            </a:r>
            <a:r>
              <a:rPr lang="ko-KR" altLang="en-US" sz="1200" smtClean="0"/>
              <a:t>등 </a:t>
            </a:r>
            <a:r>
              <a:rPr lang="en-US" altLang="ko-KR" sz="1200" smtClean="0"/>
              <a:t>MDCS </a:t>
            </a:r>
            <a:r>
              <a:rPr lang="ko-KR" altLang="en-US" sz="1200" smtClean="0"/>
              <a:t>비번 규약과 동일</a:t>
            </a:r>
            <a:r>
              <a:rPr lang="en-US" altLang="ko-KR" sz="1200" smtClean="0"/>
              <a:t>)</a:t>
            </a:r>
          </a:p>
          <a:p>
            <a:r>
              <a:rPr lang="ko-KR" altLang="en-US" sz="1200" smtClean="0"/>
              <a:t>비밀번호 확인</a:t>
            </a:r>
            <a:endParaRPr lang="en-US" altLang="ko-KR" sz="1200" smtClean="0"/>
          </a:p>
          <a:p>
            <a:r>
              <a:rPr lang="ko-KR" altLang="en-US" sz="1200" smtClean="0"/>
              <a:t>회원명</a:t>
            </a:r>
            <a:endParaRPr lang="en-US" altLang="ko-KR" sz="1200" smtClean="0"/>
          </a:p>
          <a:p>
            <a:r>
              <a:rPr lang="ko-KR" altLang="en-US" sz="1200" smtClean="0"/>
              <a:t>부서명</a:t>
            </a:r>
            <a:endParaRPr lang="en-US" altLang="ko-KR" sz="1200" smtClean="0"/>
          </a:p>
          <a:p>
            <a:r>
              <a:rPr lang="ko-KR" altLang="en-US" sz="1200" smtClean="0">
                <a:solidFill>
                  <a:srgbClr val="FF0000"/>
                </a:solidFill>
              </a:rPr>
              <a:t>이메일 주소 </a:t>
            </a:r>
            <a:r>
              <a:rPr lang="en-US" altLang="ko-KR" sz="1200" smtClean="0">
                <a:solidFill>
                  <a:srgbClr val="FF0000"/>
                </a:solidFill>
              </a:rPr>
              <a:t>(</a:t>
            </a:r>
            <a:r>
              <a:rPr lang="ko-KR" altLang="en-US" sz="1200" smtClean="0">
                <a:solidFill>
                  <a:srgbClr val="FF0000"/>
                </a:solidFill>
              </a:rPr>
              <a:t>도메인 명은 셀렉트 박스를 통해 제공</a:t>
            </a:r>
            <a:r>
              <a:rPr lang="en-US" altLang="ko-KR" sz="120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smtClean="0">
                <a:sym typeface="Wingdings" pitchFamily="2" charset="2"/>
              </a:rPr>
              <a:t>  kc_etp/tm_domain_mast </a:t>
            </a:r>
            <a:r>
              <a:rPr lang="ko-KR" altLang="en-US" sz="1200" smtClean="0">
                <a:sym typeface="Wingdings" pitchFamily="2" charset="2"/>
              </a:rPr>
              <a:t>테이블 참조 </a:t>
            </a:r>
            <a:r>
              <a:rPr lang="en-US" altLang="ko-KR" sz="1200" smtClean="0">
                <a:sym typeface="Wingdings" pitchFamily="2" charset="2"/>
              </a:rPr>
              <a:t>(</a:t>
            </a:r>
            <a:r>
              <a:rPr lang="ko-KR" altLang="en-US" sz="1200" smtClean="0">
                <a:sym typeface="Wingdings" pitchFamily="2" charset="2"/>
              </a:rPr>
              <a:t>다음 페이지 예제</a:t>
            </a:r>
            <a:r>
              <a:rPr lang="en-US" altLang="ko-KR" sz="1200" smtClean="0">
                <a:sym typeface="Wingdings" pitchFamily="2" charset="2"/>
              </a:rPr>
              <a:t>)</a:t>
            </a:r>
            <a:endParaRPr lang="en-US" altLang="ko-KR" sz="1200" smtClean="0"/>
          </a:p>
          <a:p>
            <a:r>
              <a:rPr lang="ko-KR" altLang="en-US" sz="1200" smtClean="0">
                <a:solidFill>
                  <a:srgbClr val="FF0000"/>
                </a:solidFill>
              </a:rPr>
              <a:t>회사명 </a:t>
            </a:r>
            <a:r>
              <a:rPr lang="en-US" altLang="ko-KR" sz="1200" smtClean="0">
                <a:solidFill>
                  <a:srgbClr val="FF0000"/>
                </a:solidFill>
              </a:rPr>
              <a:t>( </a:t>
            </a:r>
            <a:r>
              <a:rPr lang="ko-KR" altLang="en-US" sz="1200" smtClean="0">
                <a:solidFill>
                  <a:srgbClr val="FF0000"/>
                </a:solidFill>
              </a:rPr>
              <a:t>셀렉트 박스</a:t>
            </a:r>
            <a:r>
              <a:rPr lang="en-US" altLang="ko-KR" sz="1200" smtClean="0">
                <a:solidFill>
                  <a:srgbClr val="FF0000"/>
                </a:solidFill>
              </a:rPr>
              <a:t>. </a:t>
            </a:r>
            <a:r>
              <a:rPr lang="ko-KR" altLang="en-US" sz="1200" smtClean="0">
                <a:solidFill>
                  <a:srgbClr val="FF0000"/>
                </a:solidFill>
              </a:rPr>
              <a:t>입력된 이메일 주소의 도메인 네임으로 회사명 자동 입력</a:t>
            </a:r>
            <a:r>
              <a:rPr lang="en-US" altLang="ko-KR" sz="120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200" smtClean="0">
                <a:solidFill>
                  <a:srgbClr val="FF0000"/>
                </a:solidFill>
              </a:rPr>
              <a:t>  samsung.com </a:t>
            </a:r>
            <a:r>
              <a:rPr lang="ko-KR" altLang="en-US" sz="1200" smtClean="0">
                <a:solidFill>
                  <a:srgbClr val="FF0000"/>
                </a:solidFill>
              </a:rPr>
              <a:t>경우</a:t>
            </a:r>
            <a:r>
              <a:rPr lang="en-US" altLang="ko-KR" sz="1200" smtClean="0">
                <a:solidFill>
                  <a:srgbClr val="FF0000"/>
                </a:solidFill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</a:rPr>
              <a:t>삼성자산운용</a:t>
            </a:r>
            <a:r>
              <a:rPr lang="en-US" altLang="ko-KR" sz="1200" smtClean="0">
                <a:solidFill>
                  <a:srgbClr val="FF0000"/>
                </a:solidFill>
              </a:rPr>
              <a:t>/</a:t>
            </a:r>
            <a:r>
              <a:rPr lang="ko-KR" altLang="en-US" sz="1200" smtClean="0">
                <a:solidFill>
                  <a:srgbClr val="FF0000"/>
                </a:solidFill>
              </a:rPr>
              <a:t>삼성증권 선택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r>
              <a:rPr lang="ko-KR" altLang="en-US" sz="1200" smtClean="0">
                <a:solidFill>
                  <a:srgbClr val="FF0000"/>
                </a:solidFill>
              </a:rPr>
              <a:t> 편집 불가능</a:t>
            </a:r>
            <a:r>
              <a:rPr lang="en-US" altLang="ko-KR" sz="120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smtClean="0"/>
              <a:t> </a:t>
            </a:r>
            <a:r>
              <a:rPr lang="en-US" altLang="ko-KR" sz="1200" smtClean="0">
                <a:sym typeface="Wingdings" pitchFamily="2" charset="2"/>
              </a:rPr>
              <a:t> </a:t>
            </a:r>
            <a:r>
              <a:rPr lang="en-US" altLang="ko-KR" sz="1200" smtClean="0">
                <a:sym typeface="Wingdings" pitchFamily="2" charset="2"/>
                <a:hlinkClick r:id="rId2"/>
              </a:rPr>
              <a:t>test@miraeasset.com</a:t>
            </a:r>
            <a:r>
              <a:rPr lang="en-US" altLang="ko-KR" sz="1200" smtClean="0">
                <a:sym typeface="Wingdings" pitchFamily="2" charset="2"/>
              </a:rPr>
              <a:t>  </a:t>
            </a:r>
            <a:r>
              <a:rPr lang="ko-KR" altLang="en-US" sz="1200" smtClean="0">
                <a:sym typeface="Wingdings" pitchFamily="2" charset="2"/>
              </a:rPr>
              <a:t>이면</a:t>
            </a:r>
            <a:r>
              <a:rPr lang="en-US" altLang="ko-KR" sz="1200" smtClean="0">
                <a:sym typeface="Wingdings" pitchFamily="2" charset="2"/>
              </a:rPr>
              <a:t>, </a:t>
            </a:r>
            <a:r>
              <a:rPr lang="ko-KR" altLang="en-US" sz="1200" smtClean="0">
                <a:sym typeface="Wingdings" pitchFamily="2" charset="2"/>
              </a:rPr>
              <a:t>미래에셋자산운용</a:t>
            </a:r>
            <a:endParaRPr lang="en-US" altLang="ko-KR" sz="1200" smtClean="0">
              <a:sym typeface="Wingdings" pitchFamily="2" charset="2"/>
            </a:endParaRPr>
          </a:p>
          <a:p>
            <a:r>
              <a:rPr lang="ko-KR" altLang="en-US" sz="1200" smtClean="0">
                <a:sym typeface="Wingdings" pitchFamily="2" charset="2"/>
              </a:rPr>
              <a:t>사무실 전화번호</a:t>
            </a:r>
            <a:endParaRPr lang="en-US" altLang="ko-KR" sz="1200" smtClean="0">
              <a:sym typeface="Wingdings" pitchFamily="2" charset="2"/>
            </a:endParaRPr>
          </a:p>
          <a:p>
            <a:endParaRPr lang="en-US" altLang="ko-KR" sz="1200" smtClean="0">
              <a:sym typeface="Wingdings" pitchFamily="2" charset="2"/>
            </a:endParaRPr>
          </a:p>
          <a:p>
            <a:r>
              <a:rPr lang="ko-KR" altLang="en-US" sz="1200" smtClean="0">
                <a:sym typeface="Wingdings" pitchFamily="2" charset="2"/>
              </a:rPr>
              <a:t>이상 필수</a:t>
            </a:r>
            <a:r>
              <a:rPr lang="en-US" altLang="ko-KR" sz="1200" smtClean="0">
                <a:sym typeface="Wingdings" pitchFamily="2" charset="2"/>
              </a:rPr>
              <a:t>.</a:t>
            </a:r>
          </a:p>
          <a:p>
            <a:r>
              <a:rPr lang="ko-KR" altLang="en-US" sz="1200" smtClean="0">
                <a:sym typeface="Wingdings" pitchFamily="2" charset="2"/>
              </a:rPr>
              <a:t>이하 선택</a:t>
            </a:r>
            <a:r>
              <a:rPr lang="en-US" altLang="ko-KR" sz="1200" smtClean="0">
                <a:sym typeface="Wingdings" pitchFamily="2" charset="2"/>
              </a:rPr>
              <a:t>.</a:t>
            </a:r>
          </a:p>
          <a:p>
            <a:r>
              <a:rPr lang="ko-KR" altLang="en-US" sz="1200" smtClean="0">
                <a:sym typeface="Wingdings" pitchFamily="2" charset="2"/>
              </a:rPr>
              <a:t>핸드폰 번호</a:t>
            </a:r>
            <a:endParaRPr lang="en-US" altLang="ko-KR" sz="1200" smtClean="0">
              <a:sym typeface="Wingdings" pitchFamily="2" charset="2"/>
            </a:endParaRPr>
          </a:p>
          <a:p>
            <a:endParaRPr lang="ko-KR" altLang="en-US" sz="1200"/>
          </a:p>
        </p:txBody>
      </p:sp>
      <p:sp>
        <p:nvSpPr>
          <p:cNvPr id="6" name="사각형 설명선 5"/>
          <p:cNvSpPr/>
          <p:nvPr/>
        </p:nvSpPr>
        <p:spPr>
          <a:xfrm>
            <a:off x="5786446" y="1928802"/>
            <a:ext cx="2643206" cy="928694"/>
          </a:xfrm>
          <a:prstGeom prst="wedge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사용자정보 테이블 스펙</a:t>
            </a:r>
            <a:r>
              <a:rPr lang="en-US" altLang="ko-KR" sz="1000" smtClean="0">
                <a:solidFill>
                  <a:schemeClr val="tx1"/>
                </a:solidFill>
              </a:rPr>
              <a:t>(tm_user)</a:t>
            </a:r>
            <a:r>
              <a:rPr lang="ko-KR" altLang="en-US" sz="1000" smtClean="0">
                <a:solidFill>
                  <a:schemeClr val="tx1"/>
                </a:solidFill>
              </a:rPr>
              <a:t>은 금주중으로 완료하여 공지드리겠습니다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890607"/>
            <a:ext cx="5305425" cy="53244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● 회원가입</a:t>
            </a:r>
            <a:r>
              <a:rPr lang="en-US" altLang="ko-KR" smtClean="0"/>
              <a:t> (6/6)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5720" y="857232"/>
            <a:ext cx="1500198" cy="550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/>
              <a:t>시장정보</a:t>
            </a:r>
            <a:r>
              <a:rPr lang="en-US" altLang="ko-KR" sz="1400" smtClean="0"/>
              <a:t>	</a:t>
            </a:r>
          </a:p>
          <a:p>
            <a:r>
              <a:rPr lang="en-US" altLang="ko-KR" sz="1400" smtClean="0"/>
              <a:t>    </a:t>
            </a:r>
            <a:r>
              <a:rPr lang="ko-KR" altLang="en-US" sz="1200" smtClean="0"/>
              <a:t>지수</a:t>
            </a:r>
            <a:endParaRPr lang="en-US" altLang="ko-KR" sz="1200" smtClean="0"/>
          </a:p>
          <a:p>
            <a:r>
              <a:rPr lang="en-US" altLang="ko-KR" sz="1200" smtClean="0"/>
              <a:t>    ETP </a:t>
            </a:r>
          </a:p>
          <a:p>
            <a:r>
              <a:rPr lang="en-US" altLang="ko-KR" sz="1200" smtClean="0"/>
              <a:t>         ETF</a:t>
            </a:r>
          </a:p>
          <a:p>
            <a:r>
              <a:rPr lang="en-US" altLang="ko-KR" sz="1200" smtClean="0"/>
              <a:t>         ETN</a:t>
            </a:r>
          </a:p>
          <a:p>
            <a:endParaRPr lang="en-US" altLang="ko-KR" sz="1200" smtClean="0"/>
          </a:p>
          <a:p>
            <a:r>
              <a:rPr lang="en-US" altLang="ko-KR" sz="1400" smtClean="0"/>
              <a:t>INDEX</a:t>
            </a:r>
          </a:p>
          <a:p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smtClean="0"/>
              <a:t>ETP</a:t>
            </a:r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ko-KR" altLang="en-US" sz="1400"/>
          </a:p>
        </p:txBody>
      </p:sp>
      <p:sp>
        <p:nvSpPr>
          <p:cNvPr id="5" name="사각형 설명선 4"/>
          <p:cNvSpPr/>
          <p:nvPr/>
        </p:nvSpPr>
        <p:spPr>
          <a:xfrm>
            <a:off x="1928794" y="1928802"/>
            <a:ext cx="2643206" cy="928694"/>
          </a:xfrm>
          <a:prstGeom prst="wedge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</a:rPr>
              <a:t> 메뉴는 기본적으로 다 보이도록 함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</a:rPr>
              <a:t> 지수사업자 </a:t>
            </a:r>
            <a:r>
              <a:rPr lang="en-US" altLang="ko-KR" sz="1000" smtClean="0">
                <a:solidFill>
                  <a:schemeClr val="tx1"/>
                </a:solidFill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</a:rPr>
              <a:t>플랫폼 관리자 만 조회가능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로그인 계정의 권한을 체크하여 권한이 있으면 조회화면으로 이동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권한이 없으면 팝업 안내창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21429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● </a:t>
            </a:r>
            <a:r>
              <a:rPr lang="ko-KR" altLang="en-US" smtClean="0"/>
              <a:t>권한별 메뉴선택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2143116"/>
            <a:ext cx="114300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5357818" y="1857364"/>
            <a:ext cx="2643206" cy="928694"/>
          </a:xfrm>
          <a:prstGeom prst="wedge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000" smtClean="0">
                <a:solidFill>
                  <a:schemeClr val="tx1"/>
                </a:solidFill>
              </a:rPr>
              <a:t> 사무관리사 </a:t>
            </a:r>
            <a:r>
              <a:rPr lang="en-US" altLang="ko-KR" sz="1000" smtClean="0">
                <a:solidFill>
                  <a:schemeClr val="tx1"/>
                </a:solidFill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</a:rPr>
              <a:t>감독기관의 권한은 추후 정의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337</Words>
  <Application>Microsoft Office PowerPoint</Application>
  <PresentationFormat>화면 슬라이드 쇼(4:3)</PresentationFormat>
  <Paragraphs>131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개발정의서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20845</dc:creator>
  <cp:lastModifiedBy>20845</cp:lastModifiedBy>
  <cp:revision>31</cp:revision>
  <dcterms:created xsi:type="dcterms:W3CDTF">2014-12-23T04:51:44Z</dcterms:created>
  <dcterms:modified xsi:type="dcterms:W3CDTF">2019-03-25T08:07:26Z</dcterms:modified>
</cp:coreProperties>
</file>