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15119350"/>
  <p:notesSz cx="6858000" cy="9144000"/>
  <p:defaultTextStyle>
    <a:defPPr>
      <a:defRPr lang="zh-TW"/>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3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5416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389510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205428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247360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327422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69301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zh-TW" altLang="en-US" smtClean="0"/>
              <a:t>按一下以編輯母片文字樣式</a:t>
            </a:r>
          </a:p>
        </p:txBody>
      </p:sp>
      <p:sp>
        <p:nvSpPr>
          <p:cNvPr id="4" name="Content Placeholder 3"/>
          <p:cNvSpPr>
            <a:spLocks noGrp="1"/>
          </p:cNvSpPr>
          <p:nvPr>
            <p:ph sz="half" idx="2"/>
          </p:nvPr>
        </p:nvSpPr>
        <p:spPr>
          <a:xfrm>
            <a:off x="1472912" y="5522763"/>
            <a:ext cx="9046274" cy="812315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zh-TW" altLang="en-US" smtClean="0"/>
              <a:t>按一下以編輯母片文字樣式</a:t>
            </a:r>
          </a:p>
        </p:txBody>
      </p:sp>
      <p:sp>
        <p:nvSpPr>
          <p:cNvPr id="6" name="Content Placeholder 5"/>
          <p:cNvSpPr>
            <a:spLocks noGrp="1"/>
          </p:cNvSpPr>
          <p:nvPr>
            <p:ph sz="quarter" idx="4"/>
          </p:nvPr>
        </p:nvSpPr>
        <p:spPr>
          <a:xfrm>
            <a:off x="10825461" y="5522763"/>
            <a:ext cx="9090826" cy="812315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20597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26222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103461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zh-TW" altLang="en-US" smtClean="0"/>
              <a:t>按一下以編輯母片標題樣式</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298031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478F502-45F4-41DC-A31A-DB5D435744CE}" type="datetimeFigureOut">
              <a:rPr lang="zh-TW" altLang="en-US" smtClean="0"/>
              <a:t>2021-01-04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289145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478F502-45F4-41DC-A31A-DB5D435744CE}" type="datetimeFigureOut">
              <a:rPr lang="zh-TW" altLang="en-US" smtClean="0"/>
              <a:t>2021-01-04</a:t>
            </a:fld>
            <a:endParaRPr lang="zh-TW" altLang="en-US"/>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6E2C12FC-D89F-4758-9A50-CFEE7D2DABDC}" type="slidenum">
              <a:rPr lang="zh-TW" altLang="en-US" smtClean="0"/>
              <a:t>‹#›</a:t>
            </a:fld>
            <a:endParaRPr lang="zh-TW" altLang="en-US"/>
          </a:p>
        </p:txBody>
      </p:sp>
    </p:spTree>
    <p:extLst>
      <p:ext uri="{BB962C8B-B14F-4D97-AF65-F5344CB8AC3E}">
        <p14:creationId xmlns:p14="http://schemas.microsoft.com/office/powerpoint/2010/main" val="8524708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 y="47600"/>
            <a:ext cx="21383625" cy="15119349"/>
          </a:xfrm>
          <a:prstGeom prst="rect">
            <a:avLst/>
          </a:prstGeom>
        </p:spPr>
      </p:pic>
      <p:sp>
        <p:nvSpPr>
          <p:cNvPr id="2" name="標題 1"/>
          <p:cNvSpPr>
            <a:spLocks noGrp="1"/>
          </p:cNvSpPr>
          <p:nvPr>
            <p:ph type="ctrTitle"/>
          </p:nvPr>
        </p:nvSpPr>
        <p:spPr>
          <a:xfrm>
            <a:off x="4144" y="431271"/>
            <a:ext cx="21383625" cy="1729046"/>
          </a:xfrm>
        </p:spPr>
        <p:txBody>
          <a:bodyPr>
            <a:normAutofit fontScale="90000"/>
          </a:bodyPr>
          <a:lstStyle/>
          <a:p>
            <a:r>
              <a:rPr lang="zh-TW" altLang="en-US" sz="5400" dirty="0" smtClean="0">
                <a:latin typeface="標楷體" panose="03000509000000000000" pitchFamily="65" charset="-120"/>
                <a:ea typeface="標楷體" panose="03000509000000000000" pitchFamily="65" charset="-120"/>
              </a:rPr>
              <a:t>國立台北科技大學</a:t>
            </a:r>
            <a:r>
              <a:rPr lang="en-US" altLang="zh-TW" sz="5400" dirty="0" smtClean="0">
                <a:latin typeface="標楷體" panose="03000509000000000000" pitchFamily="65" charset="-120"/>
                <a:ea typeface="標楷體" panose="03000509000000000000" pitchFamily="65" charset="-120"/>
              </a:rPr>
              <a:t>109-1</a:t>
            </a:r>
            <a:r>
              <a:rPr lang="zh-TW" altLang="en-US" sz="5400" dirty="0" smtClean="0">
                <a:latin typeface="標楷體" panose="03000509000000000000" pitchFamily="65" charset="-120"/>
                <a:ea typeface="標楷體" panose="03000509000000000000" pitchFamily="65" charset="-120"/>
              </a:rPr>
              <a:t>學期服務學期課程</a:t>
            </a:r>
            <a:r>
              <a:rPr lang="en-US" altLang="zh-TW" sz="5400" dirty="0" smtClean="0">
                <a:latin typeface="標楷體" panose="03000509000000000000" pitchFamily="65" charset="-120"/>
                <a:ea typeface="標楷體" panose="03000509000000000000" pitchFamily="65" charset="-120"/>
              </a:rPr>
              <a:t/>
            </a:r>
            <a:br>
              <a:rPr lang="en-US" altLang="zh-TW" sz="5400" dirty="0" smtClean="0">
                <a:latin typeface="標楷體" panose="03000509000000000000" pitchFamily="65" charset="-120"/>
                <a:ea typeface="標楷體" panose="03000509000000000000" pitchFamily="65" charset="-120"/>
              </a:rPr>
            </a:br>
            <a:r>
              <a:rPr lang="en-US" altLang="zh-TW" sz="5400" dirty="0" smtClean="0">
                <a:latin typeface="標楷體" panose="03000509000000000000" pitchFamily="65" charset="-120"/>
                <a:ea typeface="標楷體" panose="03000509000000000000" pitchFamily="65" charset="-120"/>
              </a:rPr>
              <a:t/>
            </a:r>
            <a:br>
              <a:rPr lang="en-US" altLang="zh-TW" sz="5400" dirty="0" smtClean="0">
                <a:latin typeface="標楷體" panose="03000509000000000000" pitchFamily="65" charset="-120"/>
                <a:ea typeface="標楷體" panose="03000509000000000000" pitchFamily="65" charset="-120"/>
              </a:rPr>
            </a:br>
            <a:r>
              <a:rPr lang="zh-TW" altLang="en-US" sz="5400" dirty="0" smtClean="0">
                <a:latin typeface="標楷體" panose="03000509000000000000" pitchFamily="65" charset="-120"/>
                <a:ea typeface="標楷體" panose="03000509000000000000" pitchFamily="65" charset="-120"/>
              </a:rPr>
              <a:t>子乙</a:t>
            </a:r>
            <a:r>
              <a:rPr lang="en-US" altLang="zh-TW" sz="5400" dirty="0" smtClean="0">
                <a:latin typeface="標楷體" panose="03000509000000000000" pitchFamily="65" charset="-120"/>
                <a:ea typeface="標楷體" panose="03000509000000000000" pitchFamily="65" charset="-120"/>
              </a:rPr>
              <a:t>5</a:t>
            </a:r>
            <a:r>
              <a:rPr lang="zh-TW" altLang="en-US" sz="5400" dirty="0" smtClean="0">
                <a:latin typeface="標楷體" panose="03000509000000000000" pitchFamily="65" charset="-120"/>
                <a:ea typeface="標楷體" panose="03000509000000000000" pitchFamily="65" charset="-120"/>
              </a:rPr>
              <a:t>                         新莊景福</a:t>
            </a:r>
            <a:endParaRPr lang="zh-TW" altLang="en-US" sz="54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2670390" y="6241015"/>
            <a:ext cx="11438308" cy="8298419"/>
          </a:xfrm>
        </p:spPr>
        <p:txBody>
          <a:bodyPr>
            <a:normAutofit/>
          </a:bodyPr>
          <a:lstStyle/>
          <a:p>
            <a:pPr algn="l"/>
            <a:r>
              <a:rPr lang="zh-TW" altLang="en-US" sz="2600" dirty="0" smtClean="0"/>
              <a:t>去景福服務完後，讓我印證了施比受更有福這句話，雖然只有短短</a:t>
            </a:r>
            <a:r>
              <a:rPr lang="en-US" altLang="zh-TW" sz="2600" dirty="0" smtClean="0"/>
              <a:t>4</a:t>
            </a:r>
            <a:r>
              <a:rPr lang="zh-TW" altLang="en-US" sz="2600" dirty="0" smtClean="0"/>
              <a:t>次的服務時間，但我獲益良多，心靈得到了更進一步的昇華。</a:t>
            </a:r>
            <a:endParaRPr lang="en-US" altLang="zh-TW" sz="2600" dirty="0" smtClean="0"/>
          </a:p>
          <a:p>
            <a:pPr algn="l"/>
            <a:r>
              <a:rPr lang="zh-TW" altLang="en-US" sz="2600" dirty="0"/>
              <a:t>服務學習的活動都很有趣 </a:t>
            </a:r>
            <a:r>
              <a:rPr lang="zh-TW" altLang="en-US" sz="2600" dirty="0" smtClean="0"/>
              <a:t>，也</a:t>
            </a:r>
            <a:r>
              <a:rPr lang="zh-TW" altLang="en-US" sz="2600" dirty="0"/>
              <a:t>可以服務單位的</a:t>
            </a:r>
            <a:r>
              <a:rPr lang="zh-TW" altLang="en-US" sz="2600" dirty="0" smtClean="0"/>
              <a:t>老人， </a:t>
            </a:r>
            <a:r>
              <a:rPr lang="zh-TW" altLang="en-US" sz="2600" dirty="0"/>
              <a:t>帶他們出去不同的地方走走 </a:t>
            </a:r>
            <a:r>
              <a:rPr lang="zh-TW" altLang="en-US" sz="2600" dirty="0" smtClean="0"/>
              <a:t>，有</a:t>
            </a:r>
            <a:r>
              <a:rPr lang="zh-TW" altLang="en-US" sz="2600" dirty="0"/>
              <a:t>很多</a:t>
            </a:r>
            <a:r>
              <a:rPr lang="zh-TW" altLang="en-US" sz="2600" dirty="0" smtClean="0"/>
              <a:t>收穫。</a:t>
            </a:r>
            <a:endParaRPr lang="en-US" altLang="zh-TW" sz="2600" dirty="0" smtClean="0"/>
          </a:p>
          <a:p>
            <a:pPr algn="l"/>
            <a:r>
              <a:rPr lang="zh-TW" altLang="en-US" sz="2600" dirty="0"/>
              <a:t>服務老人是件有意義的事，讓我了解到照顧一個起居不方便的人是多麼辛苦，要無時無刻注意他周遭的環境還有身體狀況，雖然辛苦但看到老人臉上的喜悅一切都值得</a:t>
            </a:r>
            <a:r>
              <a:rPr lang="zh-TW" altLang="en-US" sz="2600" dirty="0" smtClean="0"/>
              <a:t>了。</a:t>
            </a:r>
            <a:endParaRPr lang="en-US" altLang="zh-TW" sz="2600" dirty="0" smtClean="0"/>
          </a:p>
          <a:p>
            <a:pPr algn="l"/>
            <a:r>
              <a:rPr lang="zh-TW" altLang="en-US" sz="2600" dirty="0"/>
              <a:t>一開始對服務學習感到麻煩，但在服務老人的過程中學習到了很多，逐漸也喜歡上了服務學習，看到老人開心起來，其實也會受到影響而變得開心</a:t>
            </a:r>
            <a:r>
              <a:rPr lang="zh-TW" altLang="en-US" sz="2600" dirty="0" smtClean="0"/>
              <a:t>。</a:t>
            </a:r>
            <a:endParaRPr lang="en-US" altLang="zh-TW" sz="2600" dirty="0" smtClean="0"/>
          </a:p>
          <a:p>
            <a:pPr algn="l"/>
            <a:r>
              <a:rPr lang="zh-TW" altLang="en-US" sz="2600" dirty="0"/>
              <a:t>服務老人有點麻煩，主要是因為太早起了，不過機構的人都很</a:t>
            </a:r>
            <a:r>
              <a:rPr lang="en-US" altLang="zh-TW" sz="2600" dirty="0"/>
              <a:t>nice</a:t>
            </a:r>
            <a:r>
              <a:rPr lang="zh-TW" altLang="en-US" sz="2600" dirty="0"/>
              <a:t>，所以其實還算容易，讓我有些</a:t>
            </a:r>
            <a:r>
              <a:rPr lang="zh-TW" altLang="en-US" sz="2600" dirty="0" smtClean="0"/>
              <a:t>收穫。</a:t>
            </a:r>
            <a:endParaRPr lang="en-US" altLang="zh-TW" sz="2600" dirty="0" smtClean="0"/>
          </a:p>
          <a:p>
            <a:pPr algn="l"/>
            <a:r>
              <a:rPr lang="zh-TW" altLang="en-US" sz="2600" dirty="0"/>
              <a:t>透過服務學習讓我在照顧老人的時候感覺自己是在做一件有意義的事，在看見老人的笑容的同時，也讓我體驗到幫助別人是一件很開心的事</a:t>
            </a:r>
            <a:r>
              <a:rPr lang="zh-TW" altLang="en-US" sz="2600" dirty="0" smtClean="0"/>
              <a:t>。</a:t>
            </a:r>
            <a:endParaRPr lang="en-US" altLang="zh-TW" sz="2600" dirty="0" smtClean="0"/>
          </a:p>
          <a:p>
            <a:pPr algn="l"/>
            <a:r>
              <a:rPr lang="zh-TW" altLang="en-US" sz="2600" dirty="0"/>
              <a:t>能幫助別人是一件好事，再這次的服務學習中也學到如何跟長者互動，其實只要多多陪陪長者，他們就能感到開心了</a:t>
            </a:r>
            <a:r>
              <a:rPr lang="zh-TW" altLang="en-US" sz="2600" dirty="0" smtClean="0"/>
              <a:t>。</a:t>
            </a:r>
            <a:endParaRPr lang="en-US" altLang="zh-TW" sz="2600" dirty="0" smtClean="0"/>
          </a:p>
          <a:p>
            <a:pPr algn="l"/>
            <a:r>
              <a:rPr lang="zh-TW" altLang="en-US" sz="2600" dirty="0"/>
              <a:t>之前覺得服務學習很麻煩而且還要早起，但是看到老人的笑容並且很享受與我們相處的時光，讓我覺得這課程好像有點</a:t>
            </a:r>
            <a:r>
              <a:rPr lang="zh-TW" altLang="en-US" sz="2600" dirty="0" smtClean="0"/>
              <a:t>意義。</a:t>
            </a:r>
            <a:endParaRPr lang="zh-TW" altLang="en-US" sz="2600" dirty="0"/>
          </a:p>
        </p:txBody>
      </p:sp>
      <p:sp>
        <p:nvSpPr>
          <p:cNvPr id="7" name="文字方塊 6"/>
          <p:cNvSpPr txBox="1"/>
          <p:nvPr/>
        </p:nvSpPr>
        <p:spPr>
          <a:xfrm>
            <a:off x="10363201" y="2416226"/>
            <a:ext cx="8205624" cy="2215478"/>
          </a:xfrm>
          <a:prstGeom prst="rect">
            <a:avLst/>
          </a:prstGeom>
          <a:noFill/>
        </p:spPr>
        <p:txBody>
          <a:bodyPr wrap="square" rtlCol="0">
            <a:spAutoFit/>
          </a:bodyPr>
          <a:lstStyle/>
          <a:p>
            <a:r>
              <a:rPr lang="zh-TW" altLang="en-US" dirty="0" smtClean="0"/>
              <a:t>位於新北勢新莊的老人長照中心</a:t>
            </a:r>
            <a:r>
              <a:rPr lang="en-US" altLang="zh-TW" dirty="0" smtClean="0"/>
              <a:t>(</a:t>
            </a:r>
            <a:r>
              <a:rPr lang="zh-TW" altLang="en-US" dirty="0" smtClean="0"/>
              <a:t>養護型</a:t>
            </a:r>
            <a:r>
              <a:rPr lang="en-US" altLang="zh-TW" dirty="0" smtClean="0"/>
              <a:t>)</a:t>
            </a:r>
            <a:r>
              <a:rPr lang="zh-TW" altLang="en-US" dirty="0" smtClean="0"/>
              <a:t>，主要服務病後療養、臨時托顧、久病臥床的長者們。而我們主要的工作是帶老人們出去散步。</a:t>
            </a:r>
            <a:endParaRPr lang="en-US" altLang="zh-TW" dirty="0" smtClean="0"/>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2022" y="8254372"/>
            <a:ext cx="4628710" cy="6171614"/>
          </a:xfrm>
          <a:prstGeom prst="rect">
            <a:avLst/>
          </a:prstGeom>
        </p:spPr>
      </p:pic>
      <p:pic>
        <p:nvPicPr>
          <p:cNvPr id="9" name="圖片 8"/>
          <p:cNvPicPr>
            <a:picLocks noChangeAspect="1"/>
          </p:cNvPicPr>
          <p:nvPr/>
        </p:nvPicPr>
        <p:blipFill>
          <a:blip r:embed="rId4"/>
          <a:stretch>
            <a:fillRect/>
          </a:stretch>
        </p:blipFill>
        <p:spPr>
          <a:xfrm>
            <a:off x="386257" y="6194870"/>
            <a:ext cx="631778" cy="771357"/>
          </a:xfrm>
          <a:prstGeom prst="rect">
            <a:avLst/>
          </a:prstGeom>
        </p:spPr>
      </p:pic>
      <p:sp>
        <p:nvSpPr>
          <p:cNvPr id="11" name="文字方塊 10"/>
          <p:cNvSpPr txBox="1"/>
          <p:nvPr/>
        </p:nvSpPr>
        <p:spPr>
          <a:xfrm>
            <a:off x="2367110" y="6257956"/>
            <a:ext cx="303288" cy="623119"/>
          </a:xfrm>
          <a:prstGeom prst="rect">
            <a:avLst/>
          </a:prstGeom>
          <a:noFill/>
        </p:spPr>
        <p:txBody>
          <a:bodyPr wrap="none" rtlCol="0">
            <a:spAutoFit/>
          </a:bodyPr>
          <a:lstStyle/>
          <a:p>
            <a:r>
              <a:rPr lang="en-US" altLang="zh-TW" dirty="0" smtClean="0"/>
              <a:t>:</a:t>
            </a:r>
            <a:endParaRPr lang="zh-TW" altLang="en-US" dirty="0"/>
          </a:p>
        </p:txBody>
      </p:sp>
      <p:sp>
        <p:nvSpPr>
          <p:cNvPr id="10" name="文字方塊 9"/>
          <p:cNvSpPr txBox="1"/>
          <p:nvPr/>
        </p:nvSpPr>
        <p:spPr>
          <a:xfrm>
            <a:off x="2387410" y="7295716"/>
            <a:ext cx="303288" cy="623119"/>
          </a:xfrm>
          <a:prstGeom prst="rect">
            <a:avLst/>
          </a:prstGeom>
          <a:noFill/>
        </p:spPr>
        <p:txBody>
          <a:bodyPr wrap="none" rtlCol="0">
            <a:spAutoFit/>
          </a:bodyPr>
          <a:lstStyle/>
          <a:p>
            <a:r>
              <a:rPr lang="en-US" altLang="zh-TW" dirty="0" smtClean="0"/>
              <a:t>:</a:t>
            </a:r>
            <a:endParaRPr lang="zh-TW" altLang="en-US" dirty="0"/>
          </a:p>
        </p:txBody>
      </p:sp>
      <p:pic>
        <p:nvPicPr>
          <p:cNvPr id="4" name="圖片 3"/>
          <p:cNvPicPr>
            <a:picLocks noChangeAspect="1"/>
          </p:cNvPicPr>
          <p:nvPr/>
        </p:nvPicPr>
        <p:blipFill>
          <a:blip r:embed="rId5"/>
          <a:stretch>
            <a:fillRect/>
          </a:stretch>
        </p:blipFill>
        <p:spPr>
          <a:xfrm>
            <a:off x="366283" y="7240429"/>
            <a:ext cx="655792" cy="678406"/>
          </a:xfrm>
          <a:prstGeom prst="rect">
            <a:avLst/>
          </a:prstGeom>
        </p:spPr>
      </p:pic>
      <p:pic>
        <p:nvPicPr>
          <p:cNvPr id="12" name="圖片 11"/>
          <p:cNvPicPr>
            <a:picLocks noChangeAspect="1"/>
          </p:cNvPicPr>
          <p:nvPr/>
        </p:nvPicPr>
        <p:blipFill>
          <a:blip r:embed="rId6"/>
          <a:stretch>
            <a:fillRect/>
          </a:stretch>
        </p:blipFill>
        <p:spPr>
          <a:xfrm>
            <a:off x="381170" y="8389579"/>
            <a:ext cx="631778" cy="676905"/>
          </a:xfrm>
          <a:prstGeom prst="rect">
            <a:avLst/>
          </a:prstGeom>
        </p:spPr>
      </p:pic>
      <p:pic>
        <p:nvPicPr>
          <p:cNvPr id="13" name="圖片 12"/>
          <p:cNvPicPr>
            <a:picLocks noChangeAspect="1"/>
          </p:cNvPicPr>
          <p:nvPr/>
        </p:nvPicPr>
        <p:blipFill>
          <a:blip r:embed="rId7"/>
          <a:stretch>
            <a:fillRect/>
          </a:stretch>
        </p:blipFill>
        <p:spPr>
          <a:xfrm>
            <a:off x="348593" y="13610578"/>
            <a:ext cx="679926" cy="741119"/>
          </a:xfrm>
          <a:prstGeom prst="rect">
            <a:avLst/>
          </a:prstGeom>
        </p:spPr>
      </p:pic>
      <p:pic>
        <p:nvPicPr>
          <p:cNvPr id="14" name="圖片 13"/>
          <p:cNvPicPr>
            <a:picLocks noChangeAspect="1"/>
          </p:cNvPicPr>
          <p:nvPr/>
        </p:nvPicPr>
        <p:blipFill>
          <a:blip r:embed="rId8"/>
          <a:stretch>
            <a:fillRect/>
          </a:stretch>
        </p:blipFill>
        <p:spPr>
          <a:xfrm>
            <a:off x="324721" y="11582600"/>
            <a:ext cx="721526" cy="776325"/>
          </a:xfrm>
          <a:prstGeom prst="rect">
            <a:avLst/>
          </a:prstGeom>
        </p:spPr>
      </p:pic>
      <p:pic>
        <p:nvPicPr>
          <p:cNvPr id="15" name="圖片 14"/>
          <p:cNvPicPr>
            <a:picLocks noChangeAspect="1"/>
          </p:cNvPicPr>
          <p:nvPr/>
        </p:nvPicPr>
        <p:blipFill>
          <a:blip r:embed="rId9"/>
          <a:stretch>
            <a:fillRect/>
          </a:stretch>
        </p:blipFill>
        <p:spPr>
          <a:xfrm>
            <a:off x="336296" y="12615183"/>
            <a:ext cx="705007" cy="722930"/>
          </a:xfrm>
          <a:prstGeom prst="rect">
            <a:avLst/>
          </a:prstGeom>
        </p:spPr>
      </p:pic>
      <p:pic>
        <p:nvPicPr>
          <p:cNvPr id="16" name="圖片 15"/>
          <p:cNvPicPr>
            <a:picLocks noChangeAspect="1"/>
          </p:cNvPicPr>
          <p:nvPr/>
        </p:nvPicPr>
        <p:blipFill>
          <a:blip r:embed="rId10"/>
          <a:stretch>
            <a:fillRect/>
          </a:stretch>
        </p:blipFill>
        <p:spPr>
          <a:xfrm>
            <a:off x="374682" y="9568837"/>
            <a:ext cx="648018" cy="799682"/>
          </a:xfrm>
          <a:prstGeom prst="rect">
            <a:avLst/>
          </a:prstGeom>
        </p:spPr>
      </p:pic>
      <p:pic>
        <p:nvPicPr>
          <p:cNvPr id="17" name="圖片 16"/>
          <p:cNvPicPr>
            <a:picLocks noChangeAspect="1"/>
          </p:cNvPicPr>
          <p:nvPr/>
        </p:nvPicPr>
        <p:blipFill>
          <a:blip r:embed="rId11"/>
          <a:stretch>
            <a:fillRect/>
          </a:stretch>
        </p:blipFill>
        <p:spPr>
          <a:xfrm>
            <a:off x="331558" y="10579760"/>
            <a:ext cx="755223" cy="728878"/>
          </a:xfrm>
          <a:prstGeom prst="rect">
            <a:avLst/>
          </a:prstGeom>
        </p:spPr>
      </p:pic>
      <p:sp>
        <p:nvSpPr>
          <p:cNvPr id="18" name="文字方塊 17"/>
          <p:cNvSpPr txBox="1"/>
          <p:nvPr/>
        </p:nvSpPr>
        <p:spPr>
          <a:xfrm>
            <a:off x="2385026" y="10566208"/>
            <a:ext cx="303288" cy="623119"/>
          </a:xfrm>
          <a:prstGeom prst="rect">
            <a:avLst/>
          </a:prstGeom>
          <a:noFill/>
        </p:spPr>
        <p:txBody>
          <a:bodyPr wrap="none" rtlCol="0">
            <a:spAutoFit/>
          </a:bodyPr>
          <a:lstStyle/>
          <a:p>
            <a:r>
              <a:rPr lang="en-US" altLang="zh-TW" dirty="0" smtClean="0"/>
              <a:t>:</a:t>
            </a:r>
            <a:endParaRPr lang="zh-TW" altLang="en-US" dirty="0"/>
          </a:p>
        </p:txBody>
      </p:sp>
      <p:sp>
        <p:nvSpPr>
          <p:cNvPr id="19" name="文字方塊 18"/>
          <p:cNvSpPr txBox="1"/>
          <p:nvPr/>
        </p:nvSpPr>
        <p:spPr>
          <a:xfrm>
            <a:off x="2381316" y="11547875"/>
            <a:ext cx="303288" cy="623119"/>
          </a:xfrm>
          <a:prstGeom prst="rect">
            <a:avLst/>
          </a:prstGeom>
          <a:noFill/>
        </p:spPr>
        <p:txBody>
          <a:bodyPr wrap="none" rtlCol="0">
            <a:spAutoFit/>
          </a:bodyPr>
          <a:lstStyle/>
          <a:p>
            <a:r>
              <a:rPr lang="en-US" altLang="zh-TW" dirty="0" smtClean="0"/>
              <a:t>:</a:t>
            </a:r>
            <a:endParaRPr lang="zh-TW" altLang="en-US" dirty="0"/>
          </a:p>
        </p:txBody>
      </p:sp>
      <p:sp>
        <p:nvSpPr>
          <p:cNvPr id="20" name="文字方塊 19"/>
          <p:cNvSpPr txBox="1"/>
          <p:nvPr/>
        </p:nvSpPr>
        <p:spPr>
          <a:xfrm>
            <a:off x="2388671" y="13568873"/>
            <a:ext cx="303288" cy="623119"/>
          </a:xfrm>
          <a:prstGeom prst="rect">
            <a:avLst/>
          </a:prstGeom>
          <a:noFill/>
        </p:spPr>
        <p:txBody>
          <a:bodyPr wrap="none" rtlCol="0">
            <a:spAutoFit/>
          </a:bodyPr>
          <a:lstStyle/>
          <a:p>
            <a:r>
              <a:rPr lang="en-US" altLang="zh-TW" dirty="0"/>
              <a:t>:</a:t>
            </a:r>
            <a:endParaRPr lang="zh-TW" altLang="en-US" dirty="0"/>
          </a:p>
        </p:txBody>
      </p:sp>
      <p:sp>
        <p:nvSpPr>
          <p:cNvPr id="21" name="文字方塊 20"/>
          <p:cNvSpPr txBox="1"/>
          <p:nvPr/>
        </p:nvSpPr>
        <p:spPr>
          <a:xfrm>
            <a:off x="2393543" y="9624542"/>
            <a:ext cx="303288" cy="623119"/>
          </a:xfrm>
          <a:prstGeom prst="rect">
            <a:avLst/>
          </a:prstGeom>
          <a:noFill/>
        </p:spPr>
        <p:txBody>
          <a:bodyPr wrap="none" rtlCol="0">
            <a:spAutoFit/>
          </a:bodyPr>
          <a:lstStyle/>
          <a:p>
            <a:r>
              <a:rPr lang="en-US" altLang="zh-TW" dirty="0" smtClean="0"/>
              <a:t>:</a:t>
            </a:r>
            <a:endParaRPr lang="zh-TW" altLang="en-US" dirty="0"/>
          </a:p>
        </p:txBody>
      </p:sp>
      <p:sp>
        <p:nvSpPr>
          <p:cNvPr id="22" name="文字方塊 21"/>
          <p:cNvSpPr txBox="1"/>
          <p:nvPr/>
        </p:nvSpPr>
        <p:spPr>
          <a:xfrm>
            <a:off x="2388671" y="8298139"/>
            <a:ext cx="303288" cy="623119"/>
          </a:xfrm>
          <a:prstGeom prst="rect">
            <a:avLst/>
          </a:prstGeom>
          <a:noFill/>
        </p:spPr>
        <p:txBody>
          <a:bodyPr wrap="none" rtlCol="0">
            <a:spAutoFit/>
          </a:bodyPr>
          <a:lstStyle/>
          <a:p>
            <a:r>
              <a:rPr lang="en-US" altLang="zh-TW" dirty="0" smtClean="0"/>
              <a:t>:</a:t>
            </a:r>
            <a:endParaRPr lang="zh-TW" altLang="en-US" dirty="0"/>
          </a:p>
        </p:txBody>
      </p:sp>
      <p:sp>
        <p:nvSpPr>
          <p:cNvPr id="27" name="矩形 26"/>
          <p:cNvSpPr/>
          <p:nvPr/>
        </p:nvSpPr>
        <p:spPr>
          <a:xfrm>
            <a:off x="2388671" y="12607213"/>
            <a:ext cx="303288" cy="623119"/>
          </a:xfrm>
          <a:prstGeom prst="rect">
            <a:avLst/>
          </a:prstGeom>
        </p:spPr>
        <p:txBody>
          <a:bodyPr wrap="none">
            <a:spAutoFit/>
          </a:bodyPr>
          <a:lstStyle/>
          <a:p>
            <a:r>
              <a:rPr lang="en-US" altLang="zh-TW" dirty="0"/>
              <a:t>:</a:t>
            </a:r>
            <a:endParaRPr lang="zh-TW" altLang="en-US" dirty="0"/>
          </a:p>
        </p:txBody>
      </p:sp>
      <p:pic>
        <p:nvPicPr>
          <p:cNvPr id="28" name="圖片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127779" y="4287380"/>
            <a:ext cx="5956149" cy="3350334"/>
          </a:xfrm>
          <a:prstGeom prst="rect">
            <a:avLst/>
          </a:prstGeom>
        </p:spPr>
      </p:pic>
      <p:sp>
        <p:nvSpPr>
          <p:cNvPr id="30" name="等腰三角形 29"/>
          <p:cNvSpPr/>
          <p:nvPr/>
        </p:nvSpPr>
        <p:spPr>
          <a:xfrm>
            <a:off x="19550543" y="9472950"/>
            <a:ext cx="198120" cy="2175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19449102" y="10469880"/>
            <a:ext cx="492443" cy="1631216"/>
          </a:xfrm>
          <a:prstGeom prst="rect">
            <a:avLst/>
          </a:prstGeom>
          <a:noFill/>
        </p:spPr>
        <p:txBody>
          <a:bodyPr vert="eaVert" wrap="none" rtlCol="0">
            <a:spAutoFit/>
          </a:bodyPr>
          <a:lstStyle/>
          <a:p>
            <a:r>
              <a:rPr lang="zh-TW" altLang="en-US" sz="2000" dirty="0" smtClean="0"/>
              <a:t>家樂福一日遊</a:t>
            </a:r>
            <a:endParaRPr lang="zh-TW" altLang="en-US" sz="2000" dirty="0"/>
          </a:p>
        </p:txBody>
      </p:sp>
      <p:sp>
        <p:nvSpPr>
          <p:cNvPr id="32" name="文字方塊 31"/>
          <p:cNvSpPr txBox="1"/>
          <p:nvPr/>
        </p:nvSpPr>
        <p:spPr>
          <a:xfrm>
            <a:off x="19428623" y="9733898"/>
            <a:ext cx="444352" cy="400110"/>
          </a:xfrm>
          <a:prstGeom prst="rect">
            <a:avLst/>
          </a:prstGeom>
          <a:noFill/>
        </p:spPr>
        <p:txBody>
          <a:bodyPr wrap="none" rtlCol="0">
            <a:spAutoFit/>
          </a:bodyPr>
          <a:lstStyle/>
          <a:p>
            <a:r>
              <a:rPr lang="en-US" altLang="zh-TW" sz="2000" dirty="0" smtClean="0"/>
              <a:t>12</a:t>
            </a:r>
            <a:endParaRPr lang="zh-TW" altLang="en-US" sz="2000" dirty="0"/>
          </a:p>
        </p:txBody>
      </p:sp>
      <p:sp>
        <p:nvSpPr>
          <p:cNvPr id="33" name="文字方塊 32"/>
          <p:cNvSpPr txBox="1"/>
          <p:nvPr/>
        </p:nvSpPr>
        <p:spPr>
          <a:xfrm>
            <a:off x="19504823" y="9969258"/>
            <a:ext cx="284052" cy="400110"/>
          </a:xfrm>
          <a:prstGeom prst="rect">
            <a:avLst/>
          </a:prstGeom>
          <a:noFill/>
        </p:spPr>
        <p:txBody>
          <a:bodyPr wrap="none" rtlCol="0">
            <a:spAutoFit/>
          </a:bodyPr>
          <a:lstStyle/>
          <a:p>
            <a:r>
              <a:rPr lang="en-US" altLang="zh-TW" sz="2000" dirty="0" smtClean="0"/>
              <a:t>/</a:t>
            </a:r>
            <a:endParaRPr lang="zh-TW" altLang="en-US" sz="2000" dirty="0"/>
          </a:p>
        </p:txBody>
      </p:sp>
      <p:sp>
        <p:nvSpPr>
          <p:cNvPr id="34" name="文字方塊 33"/>
          <p:cNvSpPr txBox="1"/>
          <p:nvPr/>
        </p:nvSpPr>
        <p:spPr>
          <a:xfrm>
            <a:off x="19504823" y="10216968"/>
            <a:ext cx="314510" cy="400110"/>
          </a:xfrm>
          <a:prstGeom prst="rect">
            <a:avLst/>
          </a:prstGeom>
          <a:noFill/>
        </p:spPr>
        <p:txBody>
          <a:bodyPr wrap="none" rtlCol="0">
            <a:spAutoFit/>
          </a:bodyPr>
          <a:lstStyle/>
          <a:p>
            <a:r>
              <a:rPr lang="en-US" altLang="zh-TW" sz="2000" dirty="0" smtClean="0"/>
              <a:t>5</a:t>
            </a:r>
            <a:endParaRPr lang="zh-TW" altLang="en-US" sz="2000" dirty="0"/>
          </a:p>
        </p:txBody>
      </p:sp>
      <p:sp>
        <p:nvSpPr>
          <p:cNvPr id="46" name="等腰三角形 45"/>
          <p:cNvSpPr/>
          <p:nvPr/>
        </p:nvSpPr>
        <p:spPr>
          <a:xfrm>
            <a:off x="20358263" y="4641870"/>
            <a:ext cx="198120" cy="2175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20256876" y="5638800"/>
            <a:ext cx="492443" cy="1631216"/>
          </a:xfrm>
          <a:prstGeom prst="rect">
            <a:avLst/>
          </a:prstGeom>
          <a:noFill/>
        </p:spPr>
        <p:txBody>
          <a:bodyPr vert="eaVert" wrap="none" rtlCol="0">
            <a:spAutoFit/>
          </a:bodyPr>
          <a:lstStyle/>
          <a:p>
            <a:r>
              <a:rPr lang="zh-TW" altLang="en-US" sz="2000" dirty="0" smtClean="0"/>
              <a:t>新莊運動公園</a:t>
            </a:r>
            <a:endParaRPr lang="zh-TW" altLang="en-US" sz="2000" dirty="0"/>
          </a:p>
        </p:txBody>
      </p:sp>
      <p:sp>
        <p:nvSpPr>
          <p:cNvPr id="48" name="文字方塊 47"/>
          <p:cNvSpPr txBox="1"/>
          <p:nvPr/>
        </p:nvSpPr>
        <p:spPr>
          <a:xfrm>
            <a:off x="20236343" y="4902818"/>
            <a:ext cx="444352" cy="400110"/>
          </a:xfrm>
          <a:prstGeom prst="rect">
            <a:avLst/>
          </a:prstGeom>
          <a:noFill/>
        </p:spPr>
        <p:txBody>
          <a:bodyPr wrap="none" rtlCol="0">
            <a:spAutoFit/>
          </a:bodyPr>
          <a:lstStyle/>
          <a:p>
            <a:r>
              <a:rPr lang="en-US" altLang="zh-TW" sz="2000" dirty="0" smtClean="0"/>
              <a:t>11</a:t>
            </a:r>
            <a:endParaRPr lang="zh-TW" altLang="en-US" sz="2000" dirty="0"/>
          </a:p>
        </p:txBody>
      </p:sp>
      <p:sp>
        <p:nvSpPr>
          <p:cNvPr id="49" name="文字方塊 48"/>
          <p:cNvSpPr txBox="1"/>
          <p:nvPr/>
        </p:nvSpPr>
        <p:spPr>
          <a:xfrm>
            <a:off x="20312543" y="5138178"/>
            <a:ext cx="284052" cy="400110"/>
          </a:xfrm>
          <a:prstGeom prst="rect">
            <a:avLst/>
          </a:prstGeom>
          <a:noFill/>
        </p:spPr>
        <p:txBody>
          <a:bodyPr wrap="none" rtlCol="0">
            <a:spAutoFit/>
          </a:bodyPr>
          <a:lstStyle/>
          <a:p>
            <a:r>
              <a:rPr lang="en-US" altLang="zh-TW" sz="2000" dirty="0" smtClean="0"/>
              <a:t>/</a:t>
            </a:r>
            <a:endParaRPr lang="zh-TW" altLang="en-US" sz="2000" dirty="0"/>
          </a:p>
        </p:txBody>
      </p:sp>
      <p:sp>
        <p:nvSpPr>
          <p:cNvPr id="50" name="文字方塊 49"/>
          <p:cNvSpPr txBox="1"/>
          <p:nvPr/>
        </p:nvSpPr>
        <p:spPr>
          <a:xfrm>
            <a:off x="20266823" y="5385888"/>
            <a:ext cx="444352" cy="400110"/>
          </a:xfrm>
          <a:prstGeom prst="rect">
            <a:avLst/>
          </a:prstGeom>
          <a:noFill/>
        </p:spPr>
        <p:txBody>
          <a:bodyPr wrap="none" rtlCol="0">
            <a:spAutoFit/>
          </a:bodyPr>
          <a:lstStyle/>
          <a:p>
            <a:r>
              <a:rPr lang="en-US" altLang="zh-TW" sz="2000" dirty="0" smtClean="0"/>
              <a:t>21</a:t>
            </a:r>
            <a:endParaRPr lang="zh-TW" altLang="en-US" sz="2000" dirty="0"/>
          </a:p>
        </p:txBody>
      </p:sp>
      <p:pic>
        <p:nvPicPr>
          <p:cNvPr id="23" name="圖片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88515" y="2285778"/>
            <a:ext cx="7526485" cy="3671708"/>
          </a:xfrm>
          <a:prstGeom prst="rect">
            <a:avLst/>
          </a:prstGeom>
        </p:spPr>
      </p:pic>
      <p:sp>
        <p:nvSpPr>
          <p:cNvPr id="6" name="文字方塊 5"/>
          <p:cNvSpPr txBox="1"/>
          <p:nvPr/>
        </p:nvSpPr>
        <p:spPr>
          <a:xfrm>
            <a:off x="1145263" y="6172008"/>
            <a:ext cx="1417042" cy="523220"/>
          </a:xfrm>
          <a:prstGeom prst="rect">
            <a:avLst/>
          </a:prstGeom>
          <a:noFill/>
        </p:spPr>
        <p:txBody>
          <a:bodyPr wrap="square" rtlCol="0">
            <a:spAutoFit/>
          </a:bodyPr>
          <a:lstStyle/>
          <a:p>
            <a:r>
              <a:rPr lang="zh-TW" altLang="en-US" sz="2800" dirty="0"/>
              <a:t>李承晉</a:t>
            </a:r>
          </a:p>
        </p:txBody>
      </p:sp>
      <p:sp>
        <p:nvSpPr>
          <p:cNvPr id="24" name="文字方塊 23"/>
          <p:cNvSpPr txBox="1"/>
          <p:nvPr/>
        </p:nvSpPr>
        <p:spPr>
          <a:xfrm>
            <a:off x="1128611" y="6611429"/>
            <a:ext cx="1293944" cy="461665"/>
          </a:xfrm>
          <a:prstGeom prst="rect">
            <a:avLst/>
          </a:prstGeom>
          <a:noFill/>
        </p:spPr>
        <p:txBody>
          <a:bodyPr wrap="none" rtlCol="0">
            <a:spAutoFit/>
          </a:bodyPr>
          <a:lstStyle/>
          <a:p>
            <a:r>
              <a:rPr lang="en-US" altLang="zh-TW" sz="2400" dirty="0" smtClean="0"/>
              <a:t>(</a:t>
            </a:r>
            <a:r>
              <a:rPr lang="zh-TW" altLang="en-US" sz="2400" dirty="0" smtClean="0"/>
              <a:t>小組長</a:t>
            </a:r>
            <a:r>
              <a:rPr lang="en-US" altLang="zh-TW" sz="2400" dirty="0" smtClean="0"/>
              <a:t>)</a:t>
            </a:r>
            <a:endParaRPr lang="zh-TW" altLang="en-US" sz="2400" dirty="0"/>
          </a:p>
        </p:txBody>
      </p:sp>
      <p:sp>
        <p:nvSpPr>
          <p:cNvPr id="25" name="文字方塊 24"/>
          <p:cNvSpPr txBox="1"/>
          <p:nvPr/>
        </p:nvSpPr>
        <p:spPr>
          <a:xfrm>
            <a:off x="1196498" y="7182407"/>
            <a:ext cx="1261884" cy="523220"/>
          </a:xfrm>
          <a:prstGeom prst="rect">
            <a:avLst/>
          </a:prstGeom>
          <a:noFill/>
        </p:spPr>
        <p:txBody>
          <a:bodyPr wrap="none" rtlCol="0">
            <a:spAutoFit/>
          </a:bodyPr>
          <a:lstStyle/>
          <a:p>
            <a:r>
              <a:rPr lang="zh-TW" altLang="en-US" sz="2800" dirty="0" smtClean="0"/>
              <a:t>林俊言</a:t>
            </a:r>
            <a:endParaRPr lang="zh-TW" altLang="en-US" sz="2800" dirty="0"/>
          </a:p>
        </p:txBody>
      </p:sp>
      <p:sp>
        <p:nvSpPr>
          <p:cNvPr id="26" name="文字方塊 25"/>
          <p:cNvSpPr txBox="1"/>
          <p:nvPr/>
        </p:nvSpPr>
        <p:spPr>
          <a:xfrm>
            <a:off x="1280763" y="7628601"/>
            <a:ext cx="986167" cy="461665"/>
          </a:xfrm>
          <a:prstGeom prst="rect">
            <a:avLst/>
          </a:prstGeom>
          <a:noFill/>
        </p:spPr>
        <p:txBody>
          <a:bodyPr wrap="none" rtlCol="0">
            <a:spAutoFit/>
          </a:bodyPr>
          <a:lstStyle/>
          <a:p>
            <a:r>
              <a:rPr lang="en-US" altLang="zh-TW" sz="2400" dirty="0" smtClean="0"/>
              <a:t>(</a:t>
            </a:r>
            <a:r>
              <a:rPr lang="zh-TW" altLang="en-US" sz="2400" dirty="0" smtClean="0"/>
              <a:t>組員</a:t>
            </a:r>
            <a:r>
              <a:rPr lang="en-US" altLang="zh-TW" sz="2400" dirty="0" smtClean="0"/>
              <a:t>)</a:t>
            </a:r>
          </a:p>
        </p:txBody>
      </p:sp>
      <p:sp>
        <p:nvSpPr>
          <p:cNvPr id="29" name="文字方塊 28"/>
          <p:cNvSpPr txBox="1"/>
          <p:nvPr/>
        </p:nvSpPr>
        <p:spPr>
          <a:xfrm>
            <a:off x="1174821" y="8206570"/>
            <a:ext cx="1261884" cy="523220"/>
          </a:xfrm>
          <a:prstGeom prst="rect">
            <a:avLst/>
          </a:prstGeom>
          <a:noFill/>
        </p:spPr>
        <p:txBody>
          <a:bodyPr wrap="none" rtlCol="0">
            <a:spAutoFit/>
          </a:bodyPr>
          <a:lstStyle/>
          <a:p>
            <a:r>
              <a:rPr lang="zh-TW" altLang="en-US" sz="2800" dirty="0" smtClean="0"/>
              <a:t>鐘宇澤</a:t>
            </a:r>
            <a:endParaRPr lang="zh-TW" altLang="en-US" sz="2800" dirty="0"/>
          </a:p>
        </p:txBody>
      </p:sp>
      <p:sp>
        <p:nvSpPr>
          <p:cNvPr id="40" name="文字方塊 39"/>
          <p:cNvSpPr txBox="1"/>
          <p:nvPr/>
        </p:nvSpPr>
        <p:spPr>
          <a:xfrm>
            <a:off x="1260783" y="8670179"/>
            <a:ext cx="986167" cy="461665"/>
          </a:xfrm>
          <a:prstGeom prst="rect">
            <a:avLst/>
          </a:prstGeom>
          <a:noFill/>
        </p:spPr>
        <p:txBody>
          <a:bodyPr wrap="none" rtlCol="0">
            <a:spAutoFit/>
          </a:bodyPr>
          <a:lstStyle/>
          <a:p>
            <a:r>
              <a:rPr lang="en-US" altLang="zh-TW" sz="2400" dirty="0" smtClean="0"/>
              <a:t>(</a:t>
            </a:r>
            <a:r>
              <a:rPr lang="zh-TW" altLang="en-US" sz="2400" dirty="0" smtClean="0"/>
              <a:t>組員</a:t>
            </a:r>
            <a:r>
              <a:rPr lang="en-US" altLang="zh-TW" sz="2400" dirty="0" smtClean="0"/>
              <a:t>)</a:t>
            </a:r>
          </a:p>
        </p:txBody>
      </p:sp>
      <p:sp>
        <p:nvSpPr>
          <p:cNvPr id="35" name="文字方塊 34"/>
          <p:cNvSpPr txBox="1"/>
          <p:nvPr/>
        </p:nvSpPr>
        <p:spPr>
          <a:xfrm>
            <a:off x="1196498" y="9541774"/>
            <a:ext cx="1261884" cy="523220"/>
          </a:xfrm>
          <a:prstGeom prst="rect">
            <a:avLst/>
          </a:prstGeom>
          <a:noFill/>
        </p:spPr>
        <p:txBody>
          <a:bodyPr wrap="none" rtlCol="0">
            <a:spAutoFit/>
          </a:bodyPr>
          <a:lstStyle/>
          <a:p>
            <a:r>
              <a:rPr lang="zh-TW" altLang="en-US" sz="2800" dirty="0" smtClean="0"/>
              <a:t>吳正宇</a:t>
            </a:r>
            <a:endParaRPr lang="zh-TW" altLang="en-US" sz="2800" dirty="0"/>
          </a:p>
        </p:txBody>
      </p:sp>
      <p:sp>
        <p:nvSpPr>
          <p:cNvPr id="42" name="文字方塊 41"/>
          <p:cNvSpPr txBox="1"/>
          <p:nvPr/>
        </p:nvSpPr>
        <p:spPr>
          <a:xfrm>
            <a:off x="1294677" y="9921175"/>
            <a:ext cx="986167" cy="461665"/>
          </a:xfrm>
          <a:prstGeom prst="rect">
            <a:avLst/>
          </a:prstGeom>
          <a:noFill/>
        </p:spPr>
        <p:txBody>
          <a:bodyPr wrap="none" rtlCol="0">
            <a:spAutoFit/>
          </a:bodyPr>
          <a:lstStyle/>
          <a:p>
            <a:r>
              <a:rPr lang="en-US" altLang="zh-TW" sz="2400" dirty="0" smtClean="0"/>
              <a:t>(</a:t>
            </a:r>
            <a:r>
              <a:rPr lang="zh-TW" altLang="en-US" sz="2400" dirty="0" smtClean="0"/>
              <a:t>組員</a:t>
            </a:r>
            <a:r>
              <a:rPr lang="en-US" altLang="zh-TW" sz="2400" dirty="0" smtClean="0"/>
              <a:t>)</a:t>
            </a:r>
          </a:p>
        </p:txBody>
      </p:sp>
      <p:sp>
        <p:nvSpPr>
          <p:cNvPr id="36" name="文字方塊 35"/>
          <p:cNvSpPr txBox="1"/>
          <p:nvPr/>
        </p:nvSpPr>
        <p:spPr>
          <a:xfrm>
            <a:off x="1174821" y="10460875"/>
            <a:ext cx="1261884" cy="523220"/>
          </a:xfrm>
          <a:prstGeom prst="rect">
            <a:avLst/>
          </a:prstGeom>
          <a:noFill/>
        </p:spPr>
        <p:txBody>
          <a:bodyPr wrap="none" rtlCol="0">
            <a:spAutoFit/>
          </a:bodyPr>
          <a:lstStyle/>
          <a:p>
            <a:r>
              <a:rPr lang="zh-TW" altLang="en-US" sz="2800" dirty="0" smtClean="0"/>
              <a:t>張晏笙</a:t>
            </a:r>
            <a:endParaRPr lang="zh-TW" altLang="en-US" sz="2800" dirty="0"/>
          </a:p>
        </p:txBody>
      </p:sp>
      <p:sp>
        <p:nvSpPr>
          <p:cNvPr id="44" name="文字方塊 43"/>
          <p:cNvSpPr txBox="1"/>
          <p:nvPr/>
        </p:nvSpPr>
        <p:spPr>
          <a:xfrm>
            <a:off x="1300731" y="10865560"/>
            <a:ext cx="986167" cy="461665"/>
          </a:xfrm>
          <a:prstGeom prst="rect">
            <a:avLst/>
          </a:prstGeom>
          <a:noFill/>
        </p:spPr>
        <p:txBody>
          <a:bodyPr wrap="none" rtlCol="0">
            <a:spAutoFit/>
          </a:bodyPr>
          <a:lstStyle/>
          <a:p>
            <a:r>
              <a:rPr lang="en-US" altLang="zh-TW" sz="2400" dirty="0"/>
              <a:t>(</a:t>
            </a:r>
            <a:r>
              <a:rPr lang="zh-TW" altLang="en-US" sz="2400" dirty="0"/>
              <a:t>組員</a:t>
            </a:r>
            <a:r>
              <a:rPr lang="en-US" altLang="zh-TW" sz="2400" dirty="0"/>
              <a:t>)</a:t>
            </a:r>
          </a:p>
        </p:txBody>
      </p:sp>
      <p:sp>
        <p:nvSpPr>
          <p:cNvPr id="37" name="文字方塊 36"/>
          <p:cNvSpPr txBox="1"/>
          <p:nvPr/>
        </p:nvSpPr>
        <p:spPr>
          <a:xfrm>
            <a:off x="1177376" y="11502286"/>
            <a:ext cx="1261884" cy="523220"/>
          </a:xfrm>
          <a:prstGeom prst="rect">
            <a:avLst/>
          </a:prstGeom>
          <a:noFill/>
        </p:spPr>
        <p:txBody>
          <a:bodyPr wrap="none" rtlCol="0">
            <a:spAutoFit/>
          </a:bodyPr>
          <a:lstStyle/>
          <a:p>
            <a:r>
              <a:rPr lang="zh-TW" altLang="en-US" sz="2800" dirty="0" smtClean="0"/>
              <a:t>沈宸諺</a:t>
            </a:r>
            <a:endParaRPr lang="zh-TW" altLang="en-US" sz="2800" dirty="0"/>
          </a:p>
        </p:txBody>
      </p:sp>
      <p:sp>
        <p:nvSpPr>
          <p:cNvPr id="51" name="文字方塊 50"/>
          <p:cNvSpPr txBox="1"/>
          <p:nvPr/>
        </p:nvSpPr>
        <p:spPr>
          <a:xfrm>
            <a:off x="1319539" y="11940161"/>
            <a:ext cx="986167" cy="461665"/>
          </a:xfrm>
          <a:prstGeom prst="rect">
            <a:avLst/>
          </a:prstGeom>
          <a:noFill/>
        </p:spPr>
        <p:txBody>
          <a:bodyPr wrap="none" rtlCol="0">
            <a:spAutoFit/>
          </a:bodyPr>
          <a:lstStyle/>
          <a:p>
            <a:r>
              <a:rPr lang="en-US" altLang="zh-TW" sz="2400" dirty="0"/>
              <a:t>(</a:t>
            </a:r>
            <a:r>
              <a:rPr lang="zh-TW" altLang="en-US" sz="2400" dirty="0"/>
              <a:t>組員</a:t>
            </a:r>
            <a:r>
              <a:rPr lang="en-US" altLang="zh-TW" sz="2400" dirty="0"/>
              <a:t>)</a:t>
            </a:r>
          </a:p>
        </p:txBody>
      </p:sp>
      <p:sp>
        <p:nvSpPr>
          <p:cNvPr id="38" name="文字方塊 37"/>
          <p:cNvSpPr txBox="1"/>
          <p:nvPr/>
        </p:nvSpPr>
        <p:spPr>
          <a:xfrm>
            <a:off x="1181680" y="12557308"/>
            <a:ext cx="1261884" cy="523220"/>
          </a:xfrm>
          <a:prstGeom prst="rect">
            <a:avLst/>
          </a:prstGeom>
          <a:noFill/>
        </p:spPr>
        <p:txBody>
          <a:bodyPr wrap="none" rtlCol="0">
            <a:spAutoFit/>
          </a:bodyPr>
          <a:lstStyle/>
          <a:p>
            <a:r>
              <a:rPr lang="zh-TW" altLang="en-US" sz="2800" dirty="0" smtClean="0"/>
              <a:t>謝炘恩</a:t>
            </a:r>
            <a:endParaRPr lang="zh-TW" altLang="en-US" sz="2800" dirty="0"/>
          </a:p>
        </p:txBody>
      </p:sp>
      <p:sp>
        <p:nvSpPr>
          <p:cNvPr id="52" name="文字方塊 51"/>
          <p:cNvSpPr txBox="1"/>
          <p:nvPr/>
        </p:nvSpPr>
        <p:spPr>
          <a:xfrm>
            <a:off x="1276461" y="12983371"/>
            <a:ext cx="986167" cy="461665"/>
          </a:xfrm>
          <a:prstGeom prst="rect">
            <a:avLst/>
          </a:prstGeom>
          <a:noFill/>
        </p:spPr>
        <p:txBody>
          <a:bodyPr wrap="none" rtlCol="0">
            <a:spAutoFit/>
          </a:bodyPr>
          <a:lstStyle/>
          <a:p>
            <a:r>
              <a:rPr lang="en-US" altLang="zh-TW" sz="2400" dirty="0"/>
              <a:t>(</a:t>
            </a:r>
            <a:r>
              <a:rPr lang="zh-TW" altLang="en-US" sz="2400" dirty="0"/>
              <a:t>組員</a:t>
            </a:r>
            <a:r>
              <a:rPr lang="en-US" altLang="zh-TW" sz="2400" dirty="0"/>
              <a:t>)</a:t>
            </a:r>
          </a:p>
        </p:txBody>
      </p:sp>
      <p:sp>
        <p:nvSpPr>
          <p:cNvPr id="39" name="文字方塊 38"/>
          <p:cNvSpPr txBox="1"/>
          <p:nvPr/>
        </p:nvSpPr>
        <p:spPr>
          <a:xfrm>
            <a:off x="1200798" y="13528660"/>
            <a:ext cx="1261884" cy="523220"/>
          </a:xfrm>
          <a:prstGeom prst="rect">
            <a:avLst/>
          </a:prstGeom>
          <a:noFill/>
        </p:spPr>
        <p:txBody>
          <a:bodyPr wrap="none" rtlCol="0">
            <a:spAutoFit/>
          </a:bodyPr>
          <a:lstStyle/>
          <a:p>
            <a:r>
              <a:rPr lang="zh-TW" altLang="en-US" sz="2800" dirty="0" smtClean="0"/>
              <a:t>林家楷</a:t>
            </a:r>
            <a:endParaRPr lang="zh-TW" altLang="en-US" sz="2800" dirty="0"/>
          </a:p>
        </p:txBody>
      </p:sp>
      <p:sp>
        <p:nvSpPr>
          <p:cNvPr id="53" name="文字方塊 52"/>
          <p:cNvSpPr txBox="1"/>
          <p:nvPr/>
        </p:nvSpPr>
        <p:spPr>
          <a:xfrm>
            <a:off x="1285661" y="13984003"/>
            <a:ext cx="986167" cy="461665"/>
          </a:xfrm>
          <a:prstGeom prst="rect">
            <a:avLst/>
          </a:prstGeom>
          <a:noFill/>
        </p:spPr>
        <p:txBody>
          <a:bodyPr wrap="none" rtlCol="0">
            <a:spAutoFit/>
          </a:bodyPr>
          <a:lstStyle/>
          <a:p>
            <a:r>
              <a:rPr lang="en-US" altLang="zh-TW" sz="2400" dirty="0"/>
              <a:t>(</a:t>
            </a:r>
            <a:r>
              <a:rPr lang="zh-TW" altLang="en-US" sz="2400" dirty="0"/>
              <a:t>組員</a:t>
            </a:r>
            <a:r>
              <a:rPr lang="en-US" altLang="zh-TW" sz="2400" dirty="0"/>
              <a:t>)</a:t>
            </a:r>
          </a:p>
        </p:txBody>
      </p:sp>
    </p:spTree>
    <p:extLst>
      <p:ext uri="{BB962C8B-B14F-4D97-AF65-F5344CB8AC3E}">
        <p14:creationId xmlns:p14="http://schemas.microsoft.com/office/powerpoint/2010/main" val="54902081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421</Words>
  <Application>Microsoft Office PowerPoint</Application>
  <PresentationFormat>自訂</PresentationFormat>
  <Paragraphs>42</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標楷體</vt:lpstr>
      <vt:lpstr>Arial</vt:lpstr>
      <vt:lpstr>Calibri</vt:lpstr>
      <vt:lpstr>Calibri Light</vt:lpstr>
      <vt:lpstr>Office 佈景主題</vt:lpstr>
      <vt:lpstr>國立台北科技大學109-1學期服務學期課程  子乙5                         新莊景福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國立台北科技大學109-1學期服務學期課程 子乙5       新莊景福</dc:title>
  <dc:creator>Kingdom</dc:creator>
  <cp:lastModifiedBy>Kingdom</cp:lastModifiedBy>
  <cp:revision>18</cp:revision>
  <dcterms:created xsi:type="dcterms:W3CDTF">2020-12-21T02:37:06Z</dcterms:created>
  <dcterms:modified xsi:type="dcterms:W3CDTF">2021-01-04T11:00:11Z</dcterms:modified>
</cp:coreProperties>
</file>