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61" r:id="rId5"/>
    <p:sldId id="260" r:id="rId6"/>
    <p:sldId id="262" r:id="rId7"/>
    <p:sldId id="263" r:id="rId8"/>
    <p:sldId id="264" r:id="rId9"/>
    <p:sldId id="271" r:id="rId10"/>
    <p:sldId id="272" r:id="rId11"/>
    <p:sldId id="270" r:id="rId12"/>
    <p:sldId id="273" r:id="rId13"/>
    <p:sldId id="280" r:id="rId14"/>
    <p:sldId id="281" r:id="rId15"/>
    <p:sldId id="274" r:id="rId16"/>
    <p:sldId id="275" r:id="rId17"/>
    <p:sldId id="276" r:id="rId18"/>
    <p:sldId id="277" r:id="rId19"/>
    <p:sldId id="278" r:id="rId20"/>
    <p:sldId id="279" r:id="rId21"/>
    <p:sldId id="265" r:id="rId22"/>
    <p:sldId id="267" r:id="rId23"/>
    <p:sldId id="268" r:id="rId24"/>
    <p:sldId id="269"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13" r:id="rId45"/>
    <p:sldId id="315" r:id="rId46"/>
    <p:sldId id="316" r:id="rId47"/>
    <p:sldId id="302" r:id="rId48"/>
    <p:sldId id="303" r:id="rId49"/>
    <p:sldId id="304" r:id="rId50"/>
    <p:sldId id="305" r:id="rId51"/>
    <p:sldId id="306" r:id="rId52"/>
    <p:sldId id="307" r:id="rId53"/>
    <p:sldId id="308" r:id="rId54"/>
    <p:sldId id="309" r:id="rId55"/>
    <p:sldId id="312" r:id="rId56"/>
    <p:sldId id="310" r:id="rId57"/>
    <p:sldId id="311" r:id="rId5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7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1807419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107520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351128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8" descr="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p:nvSpPr>
        <p:spPr bwMode="auto">
          <a:xfrm>
            <a:off x="252046" y="2852739"/>
            <a:ext cx="1515208" cy="546945"/>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ja-JP" sz="2954">
                <a:solidFill>
                  <a:srgbClr val="FFFFFF"/>
                </a:solidFill>
              </a:rPr>
              <a:t>LOGO</a:t>
            </a:r>
          </a:p>
        </p:txBody>
      </p:sp>
      <p:pic>
        <p:nvPicPr>
          <p:cNvPr id="6" name="Picture 1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5766" y="1941514"/>
            <a:ext cx="1840523"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4"/>
          <p:cNvGrpSpPr>
            <a:grpSpLocks/>
          </p:cNvGrpSpPr>
          <p:nvPr userDrawn="1"/>
        </p:nvGrpSpPr>
        <p:grpSpPr bwMode="auto">
          <a:xfrm>
            <a:off x="106973" y="6537325"/>
            <a:ext cx="1159119" cy="298450"/>
            <a:chOff x="73" y="4082"/>
            <a:chExt cx="791" cy="188"/>
          </a:xfrm>
        </p:grpSpPr>
        <p:pic>
          <p:nvPicPr>
            <p:cNvPr id="8" name="Picture 15" descr="歐亞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 y="4100"/>
              <a:ext cx="1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6"/>
            <p:cNvSpPr txBox="1">
              <a:spLocks noChangeArrowheads="1"/>
            </p:cNvSpPr>
            <p:nvPr userDrawn="1"/>
          </p:nvSpPr>
          <p:spPr bwMode="auto">
            <a:xfrm>
              <a:off x="213" y="4082"/>
              <a:ext cx="651" cy="183"/>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zh-TW" altLang="en-US" sz="1292">
                  <a:solidFill>
                    <a:srgbClr val="FFFFFF"/>
                  </a:solidFill>
                  <a:latin typeface="Times New Roman" panose="02020603050405020304" pitchFamily="18" charset="0"/>
                  <a:ea typeface="新細明體" panose="02020500000000000000" pitchFamily="18" charset="-120"/>
                </a:rPr>
                <a:t>歐亞書局</a:t>
              </a:r>
            </a:p>
          </p:txBody>
        </p:sp>
      </p:grpSp>
      <p:sp>
        <p:nvSpPr>
          <p:cNvPr id="102403" name="Rectangle 3"/>
          <p:cNvSpPr>
            <a:spLocks noGrp="1" noChangeArrowheads="1"/>
          </p:cNvSpPr>
          <p:nvPr>
            <p:ph type="ctrTitle"/>
          </p:nvPr>
        </p:nvSpPr>
        <p:spPr>
          <a:xfrm>
            <a:off x="2312377" y="2681288"/>
            <a:ext cx="6145823" cy="1035050"/>
          </a:xfrm>
        </p:spPr>
        <p:txBody>
          <a:bodyPr/>
          <a:lstStyle>
            <a:lvl1pPr>
              <a:defRPr>
                <a:solidFill>
                  <a:schemeClr val="bg1"/>
                </a:solidFill>
              </a:defRPr>
            </a:lvl1pPr>
          </a:lstStyle>
          <a:p>
            <a:r>
              <a:rPr lang="ja-JP" altLang="en-US"/>
              <a:t>マスタ タイトルの書式設定</a:t>
            </a:r>
          </a:p>
        </p:txBody>
      </p:sp>
      <p:sp>
        <p:nvSpPr>
          <p:cNvPr id="102404" name="Rectangle 4"/>
          <p:cNvSpPr>
            <a:spLocks noGrp="1" noChangeArrowheads="1"/>
          </p:cNvSpPr>
          <p:nvPr>
            <p:ph type="subTitle" idx="1"/>
          </p:nvPr>
        </p:nvSpPr>
        <p:spPr>
          <a:xfrm>
            <a:off x="2312378" y="3886200"/>
            <a:ext cx="6180992" cy="1752600"/>
          </a:xfrm>
        </p:spPr>
        <p:txBody>
          <a:bodyPr/>
          <a:lstStyle>
            <a:lvl1pPr marL="0" indent="0" algn="ctr">
              <a:buFontTx/>
              <a:buNone/>
              <a:defRPr>
                <a:solidFill>
                  <a:schemeClr val="bg1"/>
                </a:solidFill>
              </a:defRPr>
            </a:lvl1pPr>
          </a:lstStyle>
          <a:p>
            <a:r>
              <a:rPr lang="ja-JP" altLang="en-US"/>
              <a:t>マスタ サブタイトルの書式設定</a:t>
            </a:r>
          </a:p>
        </p:txBody>
      </p:sp>
      <p:sp>
        <p:nvSpPr>
          <p:cNvPr id="10" name="Rectangle 10"/>
          <p:cNvSpPr>
            <a:spLocks noGrp="1" noChangeArrowheads="1"/>
          </p:cNvSpPr>
          <p:nvPr>
            <p:ph type="dt" sz="half" idx="10"/>
          </p:nvPr>
        </p:nvSpPr>
        <p:spPr>
          <a:xfrm>
            <a:off x="2312377" y="6245225"/>
            <a:ext cx="2133600" cy="476250"/>
          </a:xfrm>
        </p:spPr>
        <p:txBody>
          <a:bodyPr/>
          <a:lstStyle>
            <a:lvl1pPr>
              <a:defRPr smtClean="0">
                <a:solidFill>
                  <a:schemeClr val="bg1"/>
                </a:solidFill>
              </a:defRPr>
            </a:lvl1pPr>
          </a:lstStyle>
          <a:p>
            <a:pPr>
              <a:defRPr/>
            </a:pPr>
            <a:endParaRPr lang="en-US" altLang="ja-JP">
              <a:solidFill>
                <a:srgbClr val="FFFFFF"/>
              </a:solidFill>
            </a:endParaRPr>
          </a:p>
        </p:txBody>
      </p:sp>
      <p:sp>
        <p:nvSpPr>
          <p:cNvPr id="11" name="Rectangle 11"/>
          <p:cNvSpPr>
            <a:spLocks noGrp="1" noChangeArrowheads="1"/>
          </p:cNvSpPr>
          <p:nvPr>
            <p:ph type="ftr" sz="quarter" idx="11"/>
          </p:nvPr>
        </p:nvSpPr>
        <p:spPr>
          <a:xfrm>
            <a:off x="4572000" y="6237289"/>
            <a:ext cx="2369527" cy="484187"/>
          </a:xfrm>
        </p:spPr>
        <p:txBody>
          <a:bodyPr/>
          <a:lstStyle>
            <a:lvl1pPr>
              <a:defRPr smtClean="0">
                <a:solidFill>
                  <a:schemeClr val="bg1"/>
                </a:solidFill>
              </a:defRPr>
            </a:lvl1pPr>
          </a:lstStyle>
          <a:p>
            <a:pPr>
              <a:defRPr/>
            </a:pPr>
            <a:endParaRPr lang="en-US" altLang="ja-JP">
              <a:solidFill>
                <a:srgbClr val="FFFFFF"/>
              </a:solidFill>
            </a:endParaRPr>
          </a:p>
        </p:txBody>
      </p:sp>
      <p:sp>
        <p:nvSpPr>
          <p:cNvPr id="12" name="Rectangle 12"/>
          <p:cNvSpPr>
            <a:spLocks noGrp="1" noChangeArrowheads="1"/>
          </p:cNvSpPr>
          <p:nvPr>
            <p:ph type="sldNum" sz="quarter" idx="12"/>
          </p:nvPr>
        </p:nvSpPr>
        <p:spPr>
          <a:xfrm>
            <a:off x="7104185" y="6245225"/>
            <a:ext cx="1588477" cy="476250"/>
          </a:xfrm>
        </p:spPr>
        <p:txBody>
          <a:bodyPr/>
          <a:lstStyle>
            <a:lvl1pPr>
              <a:defRPr>
                <a:solidFill>
                  <a:schemeClr val="bg1"/>
                </a:solidFill>
              </a:defRPr>
            </a:lvl1pPr>
          </a:lstStyle>
          <a:p>
            <a:fld id="{DDAE3695-CC2A-4CF3-9D67-065B54009B46}"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4141950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3467C4D9-AB87-4340-9DF4-8B5DF5B8A6E0}"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1112591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435" y="4406901"/>
            <a:ext cx="7772400" cy="1362075"/>
          </a:xfrm>
        </p:spPr>
        <p:txBody>
          <a:bodyPr anchor="t"/>
          <a:lstStyle>
            <a:lvl1pPr algn="l">
              <a:defRPr sz="3692"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378BEC62-EE59-4981-83D1-224501B0C7DE}"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232876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17282" y="1125538"/>
            <a:ext cx="4081096" cy="532765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39054" y="1125538"/>
            <a:ext cx="4081097" cy="532765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45810DB1-817E-4DF9-953A-00CD0168CD63}"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2170503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0250C4DB-3BB6-4485-B930-0DD15FECB3B8}"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3066087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19F88C35-585F-40E5-A7A4-00411660CE5C}"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1780412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2785DCD9-3AEA-4103-A444-43D9D39E086C}"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976858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435" cy="1162050"/>
          </a:xfrm>
        </p:spPr>
        <p:txBody>
          <a:bodyPr anchor="b"/>
          <a:lstStyle>
            <a:lvl1pPr algn="l">
              <a:defRPr sz="1846"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67017B6F-0548-40DF-BFE6-2D9164393DB4}"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230605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4123955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166" y="4800600"/>
            <a:ext cx="5486400" cy="566738"/>
          </a:xfrm>
        </p:spPr>
        <p:txBody>
          <a:bodyPr anchor="b"/>
          <a:lstStyle>
            <a:lvl1pPr algn="l">
              <a:defRPr sz="1846"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TW" altLang="en-US" noProof="0" smtClean="0"/>
          </a:p>
        </p:txBody>
      </p:sp>
      <p:sp>
        <p:nvSpPr>
          <p:cNvPr id="4" name="文字版面配置區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48B5B563-21DC-417A-9BF3-ADAF8AF31C66}"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300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F40B4C5-9AC7-4E5A-B5FA-5456548793E8}"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3262740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45166" y="12700"/>
            <a:ext cx="2074985" cy="64404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17282" y="12700"/>
            <a:ext cx="6087208" cy="64404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DB4EC12-9DBF-4698-8FA6-8E5E3CE45370}" type="slidenum">
              <a:rPr lang="en-US" altLang="ja-JP">
                <a:solidFill>
                  <a:srgbClr val="000000"/>
                </a:solidFill>
              </a:rPr>
              <a:pPr/>
              <a:t>‹#›</a:t>
            </a:fld>
            <a:endParaRPr lang="en-US" altLang="ja-JP">
              <a:solidFill>
                <a:srgbClr val="000000"/>
              </a:solidFill>
            </a:endParaRPr>
          </a:p>
        </p:txBody>
      </p:sp>
    </p:spTree>
    <p:extLst>
      <p:ext uri="{BB962C8B-B14F-4D97-AF65-F5344CB8AC3E}">
        <p14:creationId xmlns:p14="http://schemas.microsoft.com/office/powerpoint/2010/main" val="344999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361141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35884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239574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141744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235386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344625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391E004-71FD-4B6E-994D-484B8BE6C4B4}" type="datetimeFigureOut">
              <a:rPr lang="zh-TW" altLang="en-US" smtClean="0"/>
              <a:t>2014/12/15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289307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1E004-71FD-4B6E-994D-484B8BE6C4B4}" type="datetimeFigureOut">
              <a:rPr lang="zh-TW" altLang="en-US" smtClean="0"/>
              <a:t>2014/12/15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23579-74BD-47B2-A418-6F2F3608A1D4}" type="slidenum">
              <a:rPr lang="zh-TW" altLang="en-US" smtClean="0"/>
              <a:t>‹#›</a:t>
            </a:fld>
            <a:endParaRPr lang="zh-TW" altLang="en-US"/>
          </a:p>
        </p:txBody>
      </p:sp>
    </p:spTree>
    <p:extLst>
      <p:ext uri="{BB962C8B-B14F-4D97-AF65-F5344CB8AC3E}">
        <p14:creationId xmlns:p14="http://schemas.microsoft.com/office/powerpoint/2010/main" val="2658868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descr="j0427704"/>
          <p:cNvPicPr>
            <a:picLocks noChangeAspect="1" noChangeArrowheads="1"/>
          </p:cNvPicPr>
          <p:nvPr userDrawn="1"/>
        </p:nvPicPr>
        <p:blipFill>
          <a:blip r:embed="rId13">
            <a:lum bright="66000" contrast="-72000"/>
            <a:extLst>
              <a:ext uri="{28A0092B-C50C-407E-A947-70E740481C1C}">
                <a14:useLocalDpi xmlns:a14="http://schemas.microsoft.com/office/drawing/2010/main" val="0"/>
              </a:ext>
            </a:extLst>
          </a:blip>
          <a:srcRect/>
          <a:stretch>
            <a:fillRect/>
          </a:stretch>
        </p:blipFill>
        <p:spPr bwMode="auto">
          <a:xfrm>
            <a:off x="0" y="-1588"/>
            <a:ext cx="9132277"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517282" y="12700"/>
            <a:ext cx="8236926"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Rectangle 3"/>
          <p:cNvSpPr>
            <a:spLocks noGrp="1" noChangeArrowheads="1"/>
          </p:cNvSpPr>
          <p:nvPr>
            <p:ph type="body" idx="1"/>
          </p:nvPr>
        </p:nvSpPr>
        <p:spPr bwMode="auto">
          <a:xfrm>
            <a:off x="517282" y="1125538"/>
            <a:ext cx="8302869"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第４レベル</a:t>
            </a:r>
          </a:p>
          <a:p>
            <a:pPr lvl="4"/>
            <a:r>
              <a:rPr lang="ja-JP" altLang="en-US" smtClean="0"/>
              <a:t>第 </a:t>
            </a:r>
            <a:r>
              <a:rPr lang="en-US" altLang="ja-JP" smtClean="0"/>
              <a:t>5 </a:t>
            </a:r>
            <a:r>
              <a:rPr lang="ja-JP" altLang="en-US" smtClean="0"/>
              <a:t>レベル</a:t>
            </a:r>
          </a:p>
        </p:txBody>
      </p:sp>
      <p:sp>
        <p:nvSpPr>
          <p:cNvPr id="99332" name="Rectangle 4"/>
          <p:cNvSpPr>
            <a:spLocks noGrp="1" noChangeArrowheads="1"/>
          </p:cNvSpPr>
          <p:nvPr>
            <p:ph type="dt" sz="half" idx="2"/>
          </p:nvPr>
        </p:nvSpPr>
        <p:spPr bwMode="auto">
          <a:xfrm>
            <a:off x="17145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smtClean="0">
                <a:latin typeface="+mn-lt"/>
                <a:ea typeface="+mn-ea"/>
              </a:defRPr>
            </a:lvl1pPr>
          </a:lstStyle>
          <a:p>
            <a:pPr fontAlgn="base">
              <a:spcBef>
                <a:spcPct val="0"/>
              </a:spcBef>
              <a:spcAft>
                <a:spcPct val="0"/>
              </a:spcAft>
              <a:defRPr/>
            </a:pPr>
            <a:endParaRPr kumimoji="1" lang="en-US" altLang="ja-JP">
              <a:solidFill>
                <a:srgbClr val="000000"/>
              </a:solidFill>
            </a:endParaRPr>
          </a:p>
        </p:txBody>
      </p:sp>
      <p:sp>
        <p:nvSpPr>
          <p:cNvPr id="99333" name="Rectangle 5"/>
          <p:cNvSpPr>
            <a:spLocks noGrp="1" noChangeArrowheads="1"/>
          </p:cNvSpPr>
          <p:nvPr>
            <p:ph type="ftr" sz="quarter" idx="3"/>
          </p:nvPr>
        </p:nvSpPr>
        <p:spPr bwMode="auto">
          <a:xfrm>
            <a:off x="4040066"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92" smtClean="0">
                <a:latin typeface="+mn-lt"/>
                <a:ea typeface="+mn-ea"/>
              </a:defRPr>
            </a:lvl1pPr>
          </a:lstStyle>
          <a:p>
            <a:pPr fontAlgn="base">
              <a:spcBef>
                <a:spcPct val="0"/>
              </a:spcBef>
              <a:spcAft>
                <a:spcPct val="0"/>
              </a:spcAft>
              <a:defRPr/>
            </a:pPr>
            <a:endParaRPr kumimoji="1" lang="en-US" altLang="ja-JP">
              <a:solidFill>
                <a:srgbClr val="000000"/>
              </a:solidFill>
            </a:endParaRPr>
          </a:p>
        </p:txBody>
      </p:sp>
      <p:sp>
        <p:nvSpPr>
          <p:cNvPr id="99334" name="Rectangle 6"/>
          <p:cNvSpPr>
            <a:spLocks noGrp="1" noChangeArrowheads="1"/>
          </p:cNvSpPr>
          <p:nvPr>
            <p:ph type="sldNum" sz="quarter" idx="4"/>
          </p:nvPr>
        </p:nvSpPr>
        <p:spPr bwMode="auto">
          <a:xfrm>
            <a:off x="7098323" y="6245225"/>
            <a:ext cx="158847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a:latin typeface="Arial" panose="020B0604020202020204" pitchFamily="34" charset="0"/>
                <a:ea typeface="MS PGothic" panose="020B0600070205080204" pitchFamily="34" charset="-128"/>
              </a:defRPr>
            </a:lvl1pPr>
          </a:lstStyle>
          <a:p>
            <a:pPr fontAlgn="base">
              <a:spcBef>
                <a:spcPct val="0"/>
              </a:spcBef>
              <a:spcAft>
                <a:spcPct val="0"/>
              </a:spcAft>
            </a:pPr>
            <a:fld id="{5A398770-29FE-4B12-A9A4-21FDE4CEA54A}" type="slidenum">
              <a:rPr kumimoji="1" lang="en-US" altLang="ja-JP" smtClean="0">
                <a:solidFill>
                  <a:srgbClr val="000000"/>
                </a:solidFill>
              </a:rPr>
              <a:pPr fontAlgn="base">
                <a:spcBef>
                  <a:spcPct val="0"/>
                </a:spcBef>
                <a:spcAft>
                  <a:spcPct val="0"/>
                </a:spcAft>
              </a:pPr>
              <a:t>‹#›</a:t>
            </a:fld>
            <a:endParaRPr kumimoji="1" lang="en-US" altLang="ja-JP" smtClean="0">
              <a:solidFill>
                <a:srgbClr val="000000"/>
              </a:solidFill>
            </a:endParaRPr>
          </a:p>
        </p:txBody>
      </p:sp>
      <p:grpSp>
        <p:nvGrpSpPr>
          <p:cNvPr id="1032" name="Group 10"/>
          <p:cNvGrpSpPr>
            <a:grpSpLocks/>
          </p:cNvGrpSpPr>
          <p:nvPr userDrawn="1"/>
        </p:nvGrpSpPr>
        <p:grpSpPr bwMode="auto">
          <a:xfrm>
            <a:off x="106973" y="6537325"/>
            <a:ext cx="1159119" cy="298450"/>
            <a:chOff x="73" y="4082"/>
            <a:chExt cx="791" cy="188"/>
          </a:xfrm>
        </p:grpSpPr>
        <p:pic>
          <p:nvPicPr>
            <p:cNvPr id="1033" name="Picture 11" descr="歐亞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 y="4100"/>
              <a:ext cx="1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0" name="Text Box 12"/>
            <p:cNvSpPr txBox="1">
              <a:spLocks noChangeArrowheads="1"/>
            </p:cNvSpPr>
            <p:nvPr userDrawn="1"/>
          </p:nvSpPr>
          <p:spPr bwMode="auto">
            <a:xfrm>
              <a:off x="213" y="4082"/>
              <a:ext cx="651" cy="183"/>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zh-TW" altLang="en-US" sz="1292">
                  <a:solidFill>
                    <a:srgbClr val="666699"/>
                  </a:solidFill>
                  <a:latin typeface="Times New Roman" panose="02020603050405020304" pitchFamily="18" charset="0"/>
                  <a:ea typeface="新細明體" panose="02020500000000000000" pitchFamily="18" charset="-120"/>
                </a:rPr>
                <a:t>歐亞書局</a:t>
              </a:r>
            </a:p>
          </p:txBody>
        </p:sp>
      </p:grpSp>
    </p:spTree>
    <p:extLst>
      <p:ext uri="{BB962C8B-B14F-4D97-AF65-F5344CB8AC3E}">
        <p14:creationId xmlns:p14="http://schemas.microsoft.com/office/powerpoint/2010/main" val="2861800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kumimoji="1" sz="4062">
          <a:solidFill>
            <a:srgbClr val="000066"/>
          </a:solidFill>
          <a:latin typeface="+mj-lt"/>
          <a:ea typeface="+mj-ea"/>
          <a:cs typeface="+mj-cs"/>
        </a:defRPr>
      </a:lvl1pPr>
      <a:lvl2pPr algn="l" rtl="0" eaLnBrk="0" fontAlgn="base" hangingPunct="0">
        <a:spcBef>
          <a:spcPct val="0"/>
        </a:spcBef>
        <a:spcAft>
          <a:spcPct val="0"/>
        </a:spcAft>
        <a:defRPr kumimoji="1" sz="4062">
          <a:solidFill>
            <a:srgbClr val="000066"/>
          </a:solidFill>
          <a:latin typeface="Times New Roman" pitchFamily="18" charset="0"/>
          <a:ea typeface="標楷體" pitchFamily="65" charset="-120"/>
        </a:defRPr>
      </a:lvl2pPr>
      <a:lvl3pPr algn="l" rtl="0" eaLnBrk="0" fontAlgn="base" hangingPunct="0">
        <a:spcBef>
          <a:spcPct val="0"/>
        </a:spcBef>
        <a:spcAft>
          <a:spcPct val="0"/>
        </a:spcAft>
        <a:defRPr kumimoji="1" sz="4062">
          <a:solidFill>
            <a:srgbClr val="000066"/>
          </a:solidFill>
          <a:latin typeface="Times New Roman" pitchFamily="18" charset="0"/>
          <a:ea typeface="標楷體" pitchFamily="65" charset="-120"/>
        </a:defRPr>
      </a:lvl3pPr>
      <a:lvl4pPr algn="l" rtl="0" eaLnBrk="0" fontAlgn="base" hangingPunct="0">
        <a:spcBef>
          <a:spcPct val="0"/>
        </a:spcBef>
        <a:spcAft>
          <a:spcPct val="0"/>
        </a:spcAft>
        <a:defRPr kumimoji="1" sz="4062">
          <a:solidFill>
            <a:srgbClr val="000066"/>
          </a:solidFill>
          <a:latin typeface="Times New Roman" pitchFamily="18" charset="0"/>
          <a:ea typeface="標楷體" pitchFamily="65" charset="-120"/>
        </a:defRPr>
      </a:lvl4pPr>
      <a:lvl5pPr algn="l" rtl="0" eaLnBrk="0" fontAlgn="base" hangingPunct="0">
        <a:spcBef>
          <a:spcPct val="0"/>
        </a:spcBef>
        <a:spcAft>
          <a:spcPct val="0"/>
        </a:spcAft>
        <a:defRPr kumimoji="1" sz="4062">
          <a:solidFill>
            <a:srgbClr val="000066"/>
          </a:solidFill>
          <a:latin typeface="Times New Roman" pitchFamily="18" charset="0"/>
          <a:ea typeface="標楷體" pitchFamily="65" charset="-120"/>
        </a:defRPr>
      </a:lvl5pPr>
      <a:lvl6pPr marL="422041" algn="l" rtl="0" fontAlgn="base">
        <a:spcBef>
          <a:spcPct val="0"/>
        </a:spcBef>
        <a:spcAft>
          <a:spcPct val="0"/>
        </a:spcAft>
        <a:defRPr kumimoji="1" sz="4062">
          <a:solidFill>
            <a:srgbClr val="000066"/>
          </a:solidFill>
          <a:latin typeface="Times New Roman" pitchFamily="18" charset="0"/>
          <a:ea typeface="標楷體" pitchFamily="65" charset="-120"/>
        </a:defRPr>
      </a:lvl6pPr>
      <a:lvl7pPr marL="844083" algn="l" rtl="0" fontAlgn="base">
        <a:spcBef>
          <a:spcPct val="0"/>
        </a:spcBef>
        <a:spcAft>
          <a:spcPct val="0"/>
        </a:spcAft>
        <a:defRPr kumimoji="1" sz="4062">
          <a:solidFill>
            <a:srgbClr val="000066"/>
          </a:solidFill>
          <a:latin typeface="Times New Roman" pitchFamily="18" charset="0"/>
          <a:ea typeface="標楷體" pitchFamily="65" charset="-120"/>
        </a:defRPr>
      </a:lvl7pPr>
      <a:lvl8pPr marL="1266124" algn="l" rtl="0" fontAlgn="base">
        <a:spcBef>
          <a:spcPct val="0"/>
        </a:spcBef>
        <a:spcAft>
          <a:spcPct val="0"/>
        </a:spcAft>
        <a:defRPr kumimoji="1" sz="4062">
          <a:solidFill>
            <a:srgbClr val="000066"/>
          </a:solidFill>
          <a:latin typeface="Times New Roman" pitchFamily="18" charset="0"/>
          <a:ea typeface="標楷體" pitchFamily="65" charset="-120"/>
        </a:defRPr>
      </a:lvl8pPr>
      <a:lvl9pPr marL="1688165" algn="l" rtl="0" fontAlgn="base">
        <a:spcBef>
          <a:spcPct val="0"/>
        </a:spcBef>
        <a:spcAft>
          <a:spcPct val="0"/>
        </a:spcAft>
        <a:defRPr kumimoji="1" sz="4062">
          <a:solidFill>
            <a:srgbClr val="000066"/>
          </a:solidFill>
          <a:latin typeface="Times New Roman" pitchFamily="18" charset="0"/>
          <a:ea typeface="標楷體" pitchFamily="65" charset="-120"/>
        </a:defRPr>
      </a:lvl9pPr>
    </p:titleStyle>
    <p:bodyStyle>
      <a:lvl1pPr marL="562722" indent="-562722" algn="l" rtl="0" eaLnBrk="0" fontAlgn="base" hangingPunct="0">
        <a:spcBef>
          <a:spcPct val="20000"/>
        </a:spcBef>
        <a:spcAft>
          <a:spcPct val="0"/>
        </a:spcAft>
        <a:buBlip>
          <a:blip r:embed="rId15"/>
        </a:buBlip>
        <a:defRPr kumimoji="1" sz="2954">
          <a:solidFill>
            <a:schemeClr val="tx1"/>
          </a:solidFill>
          <a:latin typeface="+mn-lt"/>
          <a:ea typeface="+mn-ea"/>
          <a:cs typeface="+mn-cs"/>
        </a:defRPr>
      </a:lvl1pPr>
      <a:lvl2pPr marL="914423" indent="-492382" algn="l" rtl="0" eaLnBrk="0" fontAlgn="base" hangingPunct="0">
        <a:spcBef>
          <a:spcPct val="20000"/>
        </a:spcBef>
        <a:spcAft>
          <a:spcPct val="0"/>
        </a:spcAft>
        <a:buBlip>
          <a:blip r:embed="rId16"/>
        </a:buBlip>
        <a:defRPr kumimoji="1" sz="2585">
          <a:solidFill>
            <a:schemeClr val="tx1"/>
          </a:solidFill>
          <a:latin typeface="+mn-lt"/>
          <a:ea typeface="+mn-ea"/>
        </a:defRPr>
      </a:lvl2pPr>
      <a:lvl3pPr marL="1266124" indent="-422041" algn="l" rtl="0" eaLnBrk="0" fontAlgn="base" hangingPunct="0">
        <a:spcBef>
          <a:spcPct val="20000"/>
        </a:spcBef>
        <a:spcAft>
          <a:spcPct val="0"/>
        </a:spcAft>
        <a:buClr>
          <a:srgbClr val="000066"/>
        </a:buClr>
        <a:buFont typeface="Arial" panose="020B0604020202020204" pitchFamily="34" charset="0"/>
        <a:buChar char="●"/>
        <a:defRPr kumimoji="1" sz="2215">
          <a:solidFill>
            <a:schemeClr val="tx1"/>
          </a:solidFill>
          <a:latin typeface="+mn-lt"/>
          <a:ea typeface="+mn-ea"/>
        </a:defRPr>
      </a:lvl3pPr>
      <a:lvl4pPr marL="1617825" indent="-351701" algn="l" rtl="0" eaLnBrk="0" fontAlgn="base" hangingPunct="0">
        <a:spcBef>
          <a:spcPct val="20000"/>
        </a:spcBef>
        <a:spcAft>
          <a:spcPct val="0"/>
        </a:spcAft>
        <a:buClr>
          <a:srgbClr val="006666"/>
        </a:buClr>
        <a:buFont typeface="Arial" panose="020B0604020202020204" pitchFamily="34" charset="0"/>
        <a:buChar char="■"/>
        <a:defRPr kumimoji="1" sz="1846">
          <a:solidFill>
            <a:schemeClr val="tx1"/>
          </a:solidFill>
          <a:latin typeface="+mn-lt"/>
          <a:ea typeface="+mn-ea"/>
        </a:defRPr>
      </a:lvl4pPr>
      <a:lvl5pPr marL="2039866" indent="-351701" algn="l" rtl="0" eaLnBrk="0" fontAlgn="base" hangingPunct="0">
        <a:spcBef>
          <a:spcPct val="20000"/>
        </a:spcBef>
        <a:spcAft>
          <a:spcPct val="0"/>
        </a:spcAft>
        <a:buClr>
          <a:srgbClr val="000066"/>
        </a:buClr>
        <a:buFont typeface="Arial" panose="020B0604020202020204" pitchFamily="34" charset="0"/>
        <a:buChar char="►"/>
        <a:defRPr kumimoji="1" sz="1846">
          <a:solidFill>
            <a:schemeClr val="tx1"/>
          </a:solidFill>
          <a:latin typeface="+mn-lt"/>
          <a:ea typeface="+mn-ea"/>
        </a:defRPr>
      </a:lvl5pPr>
      <a:lvl6pPr marL="2461908" indent="-351701" algn="l" rtl="0" fontAlgn="base">
        <a:spcBef>
          <a:spcPct val="20000"/>
        </a:spcBef>
        <a:spcAft>
          <a:spcPct val="0"/>
        </a:spcAft>
        <a:buClr>
          <a:srgbClr val="000066"/>
        </a:buClr>
        <a:buFont typeface="Arial" charset="0"/>
        <a:buChar char="►"/>
        <a:defRPr kumimoji="1" sz="1846">
          <a:solidFill>
            <a:schemeClr val="tx1"/>
          </a:solidFill>
          <a:latin typeface="+mn-lt"/>
          <a:ea typeface="+mn-ea"/>
        </a:defRPr>
      </a:lvl6pPr>
      <a:lvl7pPr marL="2883949" indent="-351701" algn="l" rtl="0" fontAlgn="base">
        <a:spcBef>
          <a:spcPct val="20000"/>
        </a:spcBef>
        <a:spcAft>
          <a:spcPct val="0"/>
        </a:spcAft>
        <a:buClr>
          <a:srgbClr val="000066"/>
        </a:buClr>
        <a:buFont typeface="Arial" charset="0"/>
        <a:buChar char="►"/>
        <a:defRPr kumimoji="1" sz="1846">
          <a:solidFill>
            <a:schemeClr val="tx1"/>
          </a:solidFill>
          <a:latin typeface="+mn-lt"/>
          <a:ea typeface="+mn-ea"/>
        </a:defRPr>
      </a:lvl7pPr>
      <a:lvl8pPr marL="3305990" indent="-351701" algn="l" rtl="0" fontAlgn="base">
        <a:spcBef>
          <a:spcPct val="20000"/>
        </a:spcBef>
        <a:spcAft>
          <a:spcPct val="0"/>
        </a:spcAft>
        <a:buClr>
          <a:srgbClr val="000066"/>
        </a:buClr>
        <a:buFont typeface="Arial" charset="0"/>
        <a:buChar char="►"/>
        <a:defRPr kumimoji="1" sz="1846">
          <a:solidFill>
            <a:schemeClr val="tx1"/>
          </a:solidFill>
          <a:latin typeface="+mn-lt"/>
          <a:ea typeface="+mn-ea"/>
        </a:defRPr>
      </a:lvl8pPr>
      <a:lvl9pPr marL="3728032" indent="-351701" algn="l" rtl="0" fontAlgn="base">
        <a:spcBef>
          <a:spcPct val="20000"/>
        </a:spcBef>
        <a:spcAft>
          <a:spcPct val="0"/>
        </a:spcAft>
        <a:buClr>
          <a:srgbClr val="000066"/>
        </a:buClr>
        <a:buFont typeface="Arial" charset="0"/>
        <a:buChar char="►"/>
        <a:defRPr kumimoji="1" sz="1846">
          <a:solidFill>
            <a:schemeClr val="tx1"/>
          </a:solidFill>
          <a:latin typeface="+mn-lt"/>
          <a:ea typeface="+mn-ea"/>
        </a:defRPr>
      </a:lvl9pPr>
    </p:bodyStyle>
    <p:otherStyle>
      <a:defPPr>
        <a:defRPr lang="zh-TW"/>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wmf"/><Relationship Id="rId4" Type="http://schemas.openxmlformats.org/officeDocument/2006/relationships/image" Target="../media/image3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wmf"/><Relationship Id="rId4" Type="http://schemas.openxmlformats.org/officeDocument/2006/relationships/image" Target="../media/image4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wmf"/></Relationships>
</file>

<file path=ppt/slides/_rels/slide5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wmf"/><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zh-TW" kern="100" dirty="0">
                <a:latin typeface="Times New Roman"/>
                <a:cs typeface="Times New Roman"/>
              </a:rPr>
              <a:t>二元運算樹</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89532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p:txBody>
          <a:bodyPr/>
          <a:lstStyle/>
          <a:p>
            <a:pPr>
              <a:lnSpc>
                <a:spcPct val="120000"/>
              </a:lnSpc>
            </a:pPr>
            <a:r>
              <a:rPr lang="zh-TW" altLang="en-US" sz="2215" dirty="0">
                <a:latin typeface="Times New Roman" panose="02020603050405020304" pitchFamily="18" charset="0"/>
                <a:ea typeface="新細明體" panose="02020500000000000000" pitchFamily="18" charset="-120"/>
              </a:rPr>
              <a:t>模數除法雜湊亦稱為</a:t>
            </a:r>
            <a:r>
              <a:rPr lang="zh-TW" altLang="en-US" sz="2215" b="1" dirty="0">
                <a:solidFill>
                  <a:schemeClr val="accent2"/>
                </a:solidFill>
                <a:latin typeface="Times New Roman" panose="02020603050405020304" pitchFamily="18" charset="0"/>
                <a:ea typeface="新細明體" panose="02020500000000000000" pitchFamily="18" charset="-120"/>
              </a:rPr>
              <a:t>取餘數除法雜湊</a:t>
            </a:r>
            <a:r>
              <a:rPr lang="zh-TW" altLang="en-US" sz="2215" dirty="0">
                <a:latin typeface="Times New Roman" panose="02020603050405020304" pitchFamily="18" charset="0"/>
                <a:ea typeface="新細明體" panose="02020500000000000000" pitchFamily="18" charset="-120"/>
              </a:rPr>
              <a:t>（</a:t>
            </a:r>
            <a:r>
              <a:rPr lang="en-US" altLang="zh-TW" sz="2215" dirty="0">
                <a:latin typeface="Times New Roman" panose="02020603050405020304" pitchFamily="18" charset="0"/>
                <a:ea typeface="新細明體" panose="02020500000000000000" pitchFamily="18" charset="-120"/>
              </a:rPr>
              <a:t>division remainder hashing</a:t>
            </a:r>
            <a:r>
              <a:rPr lang="zh-TW" altLang="en-US" sz="2215" dirty="0">
                <a:latin typeface="Times New Roman" panose="02020603050405020304" pitchFamily="18" charset="0"/>
                <a:ea typeface="新細明體" panose="02020500000000000000" pitchFamily="18" charset="-120"/>
              </a:rPr>
              <a:t>），</a:t>
            </a:r>
            <a:r>
              <a:rPr lang="zh-TW" altLang="en-US" sz="2215" b="1" dirty="0">
                <a:solidFill>
                  <a:schemeClr val="accent2"/>
                </a:solidFill>
                <a:latin typeface="Times New Roman" panose="02020603050405020304" pitchFamily="18" charset="0"/>
                <a:ea typeface="新細明體" panose="02020500000000000000" pitchFamily="18" charset="-120"/>
              </a:rPr>
              <a:t>模數除法</a:t>
            </a:r>
            <a:r>
              <a:rPr lang="zh-TW" altLang="en-US" sz="2215" dirty="0">
                <a:latin typeface="Times New Roman" panose="02020603050405020304" pitchFamily="18" charset="0"/>
                <a:ea typeface="新細明體" panose="02020500000000000000" pitchFamily="18" charset="-120"/>
              </a:rPr>
              <a:t>（</a:t>
            </a:r>
            <a:r>
              <a:rPr lang="en-US" altLang="zh-TW" sz="2215" dirty="0">
                <a:latin typeface="Times New Roman" panose="02020603050405020304" pitchFamily="18" charset="0"/>
                <a:ea typeface="新細明體" panose="02020500000000000000" pitchFamily="18" charset="-120"/>
              </a:rPr>
              <a:t>modulo division</a:t>
            </a:r>
            <a:r>
              <a:rPr lang="zh-TW" altLang="en-US" sz="2215" dirty="0">
                <a:latin typeface="Times New Roman" panose="02020603050405020304" pitchFamily="18" charset="0"/>
                <a:ea typeface="新細明體" panose="02020500000000000000" pitchFamily="18" charset="-120"/>
              </a:rPr>
              <a:t>）的方法將檔案大小除以鍵值並且將餘數加 </a:t>
            </a:r>
            <a:r>
              <a:rPr lang="en-US" altLang="zh-TW" sz="2215" dirty="0">
                <a:latin typeface="Times New Roman" panose="02020603050405020304" pitchFamily="18" charset="0"/>
                <a:ea typeface="新細明體" panose="02020500000000000000" pitchFamily="18" charset="-120"/>
              </a:rPr>
              <a:t>1 </a:t>
            </a:r>
            <a:r>
              <a:rPr lang="zh-TW" altLang="en-US" sz="2215" dirty="0">
                <a:latin typeface="Times New Roman" panose="02020603050405020304" pitchFamily="18" charset="0"/>
                <a:ea typeface="新細明體" panose="02020500000000000000" pitchFamily="18" charset="-120"/>
              </a:rPr>
              <a:t>當作位址。</a:t>
            </a:r>
          </a:p>
          <a:p>
            <a:pPr>
              <a:lnSpc>
                <a:spcPct val="120000"/>
              </a:lnSpc>
            </a:pPr>
            <a:endParaRPr lang="zh-TW" altLang="en-US" sz="2215" dirty="0">
              <a:latin typeface="Times New Roman" panose="02020603050405020304" pitchFamily="18" charset="0"/>
              <a:ea typeface="新細明體" panose="02020500000000000000" pitchFamily="18" charset="-120"/>
            </a:endParaRPr>
          </a:p>
          <a:p>
            <a:pPr>
              <a:lnSpc>
                <a:spcPct val="120000"/>
              </a:lnSpc>
              <a:spcBef>
                <a:spcPct val="60000"/>
              </a:spcBef>
            </a:pPr>
            <a:r>
              <a:rPr lang="zh-TW" altLang="en-US" sz="2215" dirty="0">
                <a:latin typeface="Times New Roman" panose="02020603050405020304" pitchFamily="18" charset="0"/>
                <a:ea typeface="新細明體" panose="02020500000000000000" pitchFamily="18" charset="-120"/>
              </a:rPr>
              <a:t>雖然這個演算法適用於任何大小的串列，但若串列大小為質數時，碰撞較不易發生。因此只要可以的話，盡量使檔案大小為質數。</a:t>
            </a:r>
          </a:p>
          <a:p>
            <a:pPr>
              <a:lnSpc>
                <a:spcPct val="120000"/>
              </a:lnSpc>
            </a:pPr>
            <a:r>
              <a:rPr lang="zh-TW" altLang="en-US" sz="2215" dirty="0">
                <a:latin typeface="Times New Roman" panose="02020603050405020304" pitchFamily="18" charset="0"/>
                <a:ea typeface="新細明體" panose="02020500000000000000" pitchFamily="18" charset="-120"/>
              </a:rPr>
              <a:t>使用</a:t>
            </a:r>
            <a:r>
              <a:rPr lang="zh-TW" altLang="en-US" sz="2215" b="1" dirty="0">
                <a:latin typeface="Times New Roman" panose="02020603050405020304" pitchFamily="18" charset="0"/>
                <a:ea typeface="新細明體" panose="02020500000000000000" pitchFamily="18" charset="-120"/>
              </a:rPr>
              <a:t>數字抽取雜湊</a:t>
            </a:r>
            <a:r>
              <a:rPr lang="zh-TW" altLang="en-US" sz="2215" dirty="0">
                <a:latin typeface="Times New Roman" panose="02020603050405020304" pitchFamily="18" charset="0"/>
                <a:ea typeface="新細明體" panose="02020500000000000000" pitchFamily="18" charset="-120"/>
              </a:rPr>
              <a:t>（</a:t>
            </a:r>
            <a:r>
              <a:rPr lang="en-US" altLang="zh-TW" sz="2215" dirty="0">
                <a:latin typeface="Times New Roman" panose="02020603050405020304" pitchFamily="18" charset="0"/>
                <a:ea typeface="新細明體" panose="02020500000000000000" pitchFamily="18" charset="-120"/>
              </a:rPr>
              <a:t>digit extraction hashing</a:t>
            </a:r>
            <a:r>
              <a:rPr lang="zh-TW" altLang="en-US" sz="2215" dirty="0">
                <a:latin typeface="Times New Roman" panose="02020603050405020304" pitchFamily="18" charset="0"/>
                <a:ea typeface="新細明體" panose="02020500000000000000" pitchFamily="18" charset="-120"/>
              </a:rPr>
              <a:t>）所選擇的數字是從鍵值中抽取出來並且用來當作位址。</a:t>
            </a:r>
          </a:p>
        </p:txBody>
      </p:sp>
      <p:sp>
        <p:nvSpPr>
          <p:cNvPr id="281604"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p.335</a:t>
            </a:r>
          </a:p>
        </p:txBody>
      </p:sp>
      <p:sp>
        <p:nvSpPr>
          <p:cNvPr id="281605" name="Text Box 5"/>
          <p:cNvSpPr txBox="1">
            <a:spLocks noChangeArrowheads="1"/>
          </p:cNvSpPr>
          <p:nvPr/>
        </p:nvSpPr>
        <p:spPr bwMode="auto">
          <a:xfrm>
            <a:off x="915865" y="2996952"/>
            <a:ext cx="7312269" cy="34810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62">
                <a:solidFill>
                  <a:srgbClr val="000066"/>
                </a:solidFill>
              </a:rPr>
              <a:t>address = key mod list_size + 1</a:t>
            </a:r>
            <a:endParaRPr lang="zh-TW" altLang="en-US" sz="1662">
              <a:solidFill>
                <a:srgbClr val="000066"/>
              </a:solidFill>
            </a:endParaRPr>
          </a:p>
        </p:txBody>
      </p:sp>
    </p:spTree>
    <p:extLst>
      <p:ext uri="{BB962C8B-B14F-4D97-AF65-F5344CB8AC3E}">
        <p14:creationId xmlns:p14="http://schemas.microsoft.com/office/powerpoint/2010/main" val="2900949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p.335</a:t>
            </a:r>
          </a:p>
        </p:txBody>
      </p:sp>
      <p:sp>
        <p:nvSpPr>
          <p:cNvPr id="302085" name="Text Box 5"/>
          <p:cNvSpPr txBox="1">
            <a:spLocks noChangeArrowheads="1"/>
          </p:cNvSpPr>
          <p:nvPr/>
        </p:nvSpPr>
        <p:spPr bwMode="auto">
          <a:xfrm>
            <a:off x="493835" y="5439508"/>
            <a:ext cx="6182457"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圖 </a:t>
            </a:r>
            <a:r>
              <a:rPr lang="en-US" altLang="zh-TW" sz="2031" b="1">
                <a:latin typeface="Arial" panose="020B0604020202020204" pitchFamily="34" charset="0"/>
                <a:ea typeface="MS PGothic" panose="020B0600070205080204" pitchFamily="34" charset="-128"/>
              </a:rPr>
              <a:t>13.9  </a:t>
            </a:r>
            <a:r>
              <a:rPr lang="zh-TW" altLang="en-US" sz="2031">
                <a:ea typeface="標楷體" panose="03000509000000000000" pitchFamily="65" charset="-120"/>
              </a:rPr>
              <a:t> 模數除法</a:t>
            </a:r>
          </a:p>
        </p:txBody>
      </p:sp>
      <p:pic>
        <p:nvPicPr>
          <p:cNvPr id="3020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77" y="1279282"/>
            <a:ext cx="8001000" cy="4246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807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latin typeface="Times New Roman" panose="02020603050405020304" pitchFamily="18" charset="0"/>
              </a:rPr>
              <a:t>模數除法</a:t>
            </a:r>
            <a:endParaRPr lang="zh-TW" altLang="en-US" dirty="0"/>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rPr>
              <a:t>模數除法雜湊亦稱為</a:t>
            </a:r>
            <a:r>
              <a:rPr lang="zh-TW" altLang="en-US" b="1" dirty="0">
                <a:solidFill>
                  <a:schemeClr val="accent2"/>
                </a:solidFill>
                <a:latin typeface="Times New Roman" panose="02020603050405020304" pitchFamily="18" charset="0"/>
              </a:rPr>
              <a:t>取餘數除法雜湊</a:t>
            </a:r>
            <a:endParaRPr lang="en-US" altLang="zh-TW" dirty="0" smtClean="0"/>
          </a:p>
          <a:p>
            <a:r>
              <a:rPr lang="zh-TW" altLang="en-US" dirty="0">
                <a:latin typeface="Times New Roman" panose="02020603050405020304" pitchFamily="18" charset="0"/>
              </a:rPr>
              <a:t>將檔案大小除以鍵值並且將餘數加 </a:t>
            </a:r>
            <a:r>
              <a:rPr lang="en-US" altLang="zh-TW" dirty="0">
                <a:latin typeface="Times New Roman" panose="02020603050405020304" pitchFamily="18" charset="0"/>
              </a:rPr>
              <a:t>1 </a:t>
            </a:r>
            <a:r>
              <a:rPr lang="zh-TW" altLang="en-US" dirty="0">
                <a:latin typeface="Times New Roman" panose="02020603050405020304" pitchFamily="18" charset="0"/>
              </a:rPr>
              <a:t>當作位</a:t>
            </a:r>
            <a:r>
              <a:rPr lang="zh-TW" altLang="en-US" dirty="0" smtClean="0">
                <a:latin typeface="Times New Roman" panose="02020603050405020304" pitchFamily="18" charset="0"/>
              </a:rPr>
              <a:t>址</a:t>
            </a:r>
            <a:endParaRPr lang="en-US" altLang="zh-TW" dirty="0" smtClean="0">
              <a:latin typeface="Times New Roman" panose="02020603050405020304" pitchFamily="18" charset="0"/>
            </a:endParaRPr>
          </a:p>
          <a:p>
            <a:r>
              <a:rPr lang="zh-TW" altLang="en-US" dirty="0" smtClean="0"/>
              <a:t>例子</a:t>
            </a:r>
            <a:endParaRPr lang="en-US" altLang="zh-TW" dirty="0" smtClean="0"/>
          </a:p>
          <a:p>
            <a:pPr lvl="1"/>
            <a:r>
              <a:rPr lang="zh-TW" altLang="en-US" dirty="0" smtClean="0"/>
              <a:t>使用</a:t>
            </a:r>
            <a:r>
              <a:rPr lang="zh-TW" altLang="en-US" b="1" dirty="0">
                <a:solidFill>
                  <a:schemeClr val="accent2"/>
                </a:solidFill>
                <a:latin typeface="Times New Roman" panose="02020603050405020304" pitchFamily="18" charset="0"/>
              </a:rPr>
              <a:t>模數</a:t>
            </a:r>
            <a:r>
              <a:rPr lang="zh-TW" altLang="en-US" dirty="0" smtClean="0"/>
              <a:t>除法與除數</a:t>
            </a:r>
            <a:r>
              <a:rPr lang="en-US" altLang="zh-TW" dirty="0" smtClean="0"/>
              <a:t>41</a:t>
            </a:r>
            <a:r>
              <a:rPr lang="zh-TW" altLang="en-US" dirty="0" smtClean="0"/>
              <a:t>  求下列鍵值的位址</a:t>
            </a:r>
            <a:endParaRPr lang="en-US" altLang="zh-TW" dirty="0" smtClean="0"/>
          </a:p>
          <a:p>
            <a:pPr lvl="2"/>
            <a:r>
              <a:rPr lang="en-US" altLang="zh-TW" dirty="0" smtClean="0"/>
              <a:t>14232</a:t>
            </a:r>
          </a:p>
          <a:p>
            <a:pPr lvl="2"/>
            <a:r>
              <a:rPr lang="en-US" altLang="zh-TW" dirty="0" smtClean="0"/>
              <a:t>12560</a:t>
            </a:r>
          </a:p>
          <a:p>
            <a:pPr lvl="2"/>
            <a:r>
              <a:rPr lang="en-US" altLang="zh-TW" dirty="0" smtClean="0"/>
              <a:t>13450</a:t>
            </a:r>
          </a:p>
          <a:p>
            <a:pPr lvl="2"/>
            <a:r>
              <a:rPr lang="en-US" altLang="zh-TW" dirty="0" smtClean="0"/>
              <a:t>15341</a:t>
            </a:r>
            <a:endParaRPr lang="zh-TW" altLang="en-US" dirty="0"/>
          </a:p>
        </p:txBody>
      </p:sp>
    </p:spTree>
    <p:extLst>
      <p:ext uri="{BB962C8B-B14F-4D97-AF65-F5344CB8AC3E}">
        <p14:creationId xmlns:p14="http://schemas.microsoft.com/office/powerpoint/2010/main" val="3236837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latin typeface="Times New Roman" panose="02020603050405020304" pitchFamily="18" charset="0"/>
              </a:rPr>
              <a:t>模數</a:t>
            </a:r>
            <a:r>
              <a:rPr lang="zh-TW" altLang="en-US" dirty="0"/>
              <a:t>除法</a:t>
            </a:r>
          </a:p>
        </p:txBody>
      </p:sp>
      <p:sp>
        <p:nvSpPr>
          <p:cNvPr id="3" name="內容版面配置區 2"/>
          <p:cNvSpPr>
            <a:spLocks noGrp="1"/>
          </p:cNvSpPr>
          <p:nvPr>
            <p:ph idx="1"/>
          </p:nvPr>
        </p:nvSpPr>
        <p:spPr/>
        <p:txBody>
          <a:bodyPr/>
          <a:lstStyle/>
          <a:p>
            <a:r>
              <a:rPr lang="en-US" altLang="zh-TW" dirty="0" smtClean="0"/>
              <a:t>14232</a:t>
            </a:r>
            <a:r>
              <a:rPr lang="zh-TW" altLang="en-US" dirty="0" smtClean="0"/>
              <a:t>     </a:t>
            </a:r>
            <a:endParaRPr lang="en-US" altLang="zh-TW" dirty="0" smtClean="0"/>
          </a:p>
          <a:p>
            <a:pPr lvl="1"/>
            <a:r>
              <a:rPr lang="zh-TW" altLang="en-US" dirty="0" smtClean="0"/>
              <a:t> </a:t>
            </a:r>
            <a:r>
              <a:rPr lang="en-US" altLang="zh-TW" dirty="0" smtClean="0"/>
              <a:t>14232</a:t>
            </a:r>
            <a:r>
              <a:rPr lang="zh-TW" altLang="en-US" dirty="0" smtClean="0"/>
              <a:t> </a:t>
            </a:r>
            <a:r>
              <a:rPr lang="en-US" altLang="zh-TW" dirty="0" smtClean="0">
                <a:latin typeface="Nyala" panose="02000504070300020003" pitchFamily="2" charset="0"/>
              </a:rPr>
              <a:t>/</a:t>
            </a:r>
            <a:r>
              <a:rPr lang="zh-TW" altLang="en-US" dirty="0" smtClean="0">
                <a:latin typeface="Nyala" panose="02000504070300020003" pitchFamily="2" charset="0"/>
              </a:rPr>
              <a:t> </a:t>
            </a:r>
            <a:r>
              <a:rPr lang="en-US" altLang="zh-TW" dirty="0" smtClean="0">
                <a:latin typeface="+mn-ea"/>
              </a:rPr>
              <a:t>41</a:t>
            </a:r>
            <a:r>
              <a:rPr lang="en-US" altLang="zh-TW" dirty="0" smtClean="0">
                <a:latin typeface="+mn-ea"/>
              </a:rPr>
              <a:t>=</a:t>
            </a:r>
            <a:r>
              <a:rPr lang="zh-TW" altLang="en-US" dirty="0" smtClean="0">
                <a:latin typeface="+mn-ea"/>
              </a:rPr>
              <a:t> </a:t>
            </a:r>
            <a:r>
              <a:rPr lang="en-US" altLang="zh-TW" dirty="0" smtClean="0">
                <a:latin typeface="+mn-ea"/>
              </a:rPr>
              <a:t>347…5    </a:t>
            </a:r>
            <a:r>
              <a:rPr lang="zh-TW" altLang="en-US" dirty="0" smtClean="0">
                <a:latin typeface="Nyala" panose="02000504070300020003" pitchFamily="2" charset="0"/>
              </a:rPr>
              <a:t>位</a:t>
            </a:r>
            <a:r>
              <a:rPr lang="zh-TW" altLang="en-US" dirty="0" smtClean="0">
                <a:latin typeface="Nyala" panose="02000504070300020003" pitchFamily="2" charset="0"/>
              </a:rPr>
              <a:t>址</a:t>
            </a:r>
            <a:r>
              <a:rPr lang="en-US" altLang="zh-TW" dirty="0" smtClean="0">
                <a:latin typeface="Nyala" panose="02000504070300020003" pitchFamily="2" charset="0"/>
              </a:rPr>
              <a:t>=5+1=</a:t>
            </a:r>
            <a:r>
              <a:rPr lang="zh-TW" altLang="en-US" dirty="0" smtClean="0">
                <a:latin typeface="Nyala" panose="02000504070300020003" pitchFamily="2" charset="0"/>
              </a:rPr>
              <a:t>  </a:t>
            </a:r>
            <a:r>
              <a:rPr lang="en-US" altLang="zh-TW" dirty="0" smtClean="0">
                <a:latin typeface="Nyala" panose="02000504070300020003" pitchFamily="2" charset="0"/>
              </a:rPr>
              <a:t>6</a:t>
            </a:r>
            <a:endParaRPr lang="en-US" altLang="zh-TW" dirty="0"/>
          </a:p>
          <a:p>
            <a:r>
              <a:rPr lang="en-US" altLang="zh-TW" dirty="0" smtClean="0"/>
              <a:t>12560</a:t>
            </a:r>
          </a:p>
          <a:p>
            <a:pPr lvl="1"/>
            <a:r>
              <a:rPr lang="zh-TW" altLang="en-US" dirty="0" smtClean="0"/>
              <a:t> </a:t>
            </a:r>
            <a:r>
              <a:rPr lang="en-US" altLang="zh-TW" dirty="0" smtClean="0"/>
              <a:t>12560</a:t>
            </a:r>
            <a:r>
              <a:rPr lang="zh-TW" altLang="en-US" dirty="0" smtClean="0"/>
              <a:t> </a:t>
            </a:r>
            <a:r>
              <a:rPr lang="en-US" altLang="zh-TW" dirty="0" smtClean="0"/>
              <a:t>/</a:t>
            </a:r>
            <a:r>
              <a:rPr lang="zh-TW" altLang="en-US" dirty="0" smtClean="0"/>
              <a:t> </a:t>
            </a:r>
            <a:r>
              <a:rPr lang="en-US" altLang="zh-TW" dirty="0" smtClean="0"/>
              <a:t>41</a:t>
            </a:r>
            <a:r>
              <a:rPr lang="zh-TW" altLang="en-US" dirty="0" smtClean="0"/>
              <a:t> </a:t>
            </a:r>
            <a:r>
              <a:rPr lang="en-US" altLang="zh-TW" dirty="0" smtClean="0"/>
              <a:t>=</a:t>
            </a:r>
            <a:r>
              <a:rPr lang="zh-TW" altLang="en-US" dirty="0" smtClean="0"/>
              <a:t> </a:t>
            </a:r>
            <a:r>
              <a:rPr lang="en-US" altLang="zh-TW" dirty="0" smtClean="0"/>
              <a:t>306</a:t>
            </a:r>
            <a:r>
              <a:rPr lang="zh-TW" altLang="en-US" dirty="0" smtClean="0"/>
              <a:t> </a:t>
            </a:r>
            <a:r>
              <a:rPr lang="en-US" altLang="zh-TW" dirty="0" smtClean="0"/>
              <a:t>… 14  </a:t>
            </a:r>
            <a:r>
              <a:rPr lang="zh-TW" altLang="en-US" dirty="0" smtClean="0">
                <a:latin typeface="Nyala" panose="02000504070300020003" pitchFamily="2" charset="0"/>
              </a:rPr>
              <a:t>位</a:t>
            </a:r>
            <a:r>
              <a:rPr lang="zh-TW" altLang="en-US" dirty="0">
                <a:latin typeface="Nyala" panose="02000504070300020003" pitchFamily="2" charset="0"/>
              </a:rPr>
              <a:t>址</a:t>
            </a:r>
            <a:r>
              <a:rPr lang="en-US" altLang="zh-TW" dirty="0" smtClean="0">
                <a:latin typeface="Nyala" panose="02000504070300020003" pitchFamily="2" charset="0"/>
              </a:rPr>
              <a:t>=14+1=15</a:t>
            </a:r>
            <a:endParaRPr lang="en-US" altLang="zh-TW" dirty="0"/>
          </a:p>
          <a:p>
            <a:r>
              <a:rPr lang="en-US" altLang="zh-TW" dirty="0" smtClean="0"/>
              <a:t>13450</a:t>
            </a:r>
          </a:p>
          <a:p>
            <a:pPr lvl="1"/>
            <a:r>
              <a:rPr lang="en-US" altLang="zh-TW" dirty="0" smtClean="0"/>
              <a:t> 13450 / 41 = 328 … 2  </a:t>
            </a:r>
            <a:r>
              <a:rPr lang="zh-TW" altLang="en-US" dirty="0" smtClean="0"/>
              <a:t>位</a:t>
            </a:r>
            <a:r>
              <a:rPr lang="zh-TW" altLang="en-US" dirty="0"/>
              <a:t>址</a:t>
            </a:r>
            <a:r>
              <a:rPr lang="en-US" altLang="zh-TW" dirty="0" smtClean="0"/>
              <a:t>=2+1=3</a:t>
            </a:r>
            <a:endParaRPr lang="en-US" altLang="zh-TW" dirty="0"/>
          </a:p>
          <a:p>
            <a:r>
              <a:rPr lang="en-US" altLang="zh-TW" dirty="0" smtClean="0"/>
              <a:t>15341</a:t>
            </a:r>
          </a:p>
          <a:p>
            <a:pPr lvl="1"/>
            <a:r>
              <a:rPr lang="en-US" altLang="zh-TW" dirty="0" smtClean="0"/>
              <a:t> 15341 / 41 = 371 … 20  </a:t>
            </a:r>
            <a:r>
              <a:rPr lang="zh-TW" altLang="en-US" dirty="0" smtClean="0"/>
              <a:t>位</a:t>
            </a:r>
            <a:r>
              <a:rPr lang="zh-TW" altLang="en-US" dirty="0"/>
              <a:t>址</a:t>
            </a:r>
            <a:r>
              <a:rPr lang="en-US" altLang="zh-TW" dirty="0" smtClean="0"/>
              <a:t>=20+1=21</a:t>
            </a:r>
            <a:endParaRPr lang="en-US" altLang="zh-TW" dirty="0" smtClean="0"/>
          </a:p>
          <a:p>
            <a:endParaRPr lang="en-US" altLang="zh-TW" dirty="0"/>
          </a:p>
          <a:p>
            <a:endParaRPr lang="zh-TW" altLang="en-US" dirty="0"/>
          </a:p>
        </p:txBody>
      </p:sp>
    </p:spTree>
    <p:extLst>
      <p:ext uri="{BB962C8B-B14F-4D97-AF65-F5344CB8AC3E}">
        <p14:creationId xmlns:p14="http://schemas.microsoft.com/office/powerpoint/2010/main" val="3951854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L="742950" marR="0" lvl="1" indent="-285750" defTabSz="914400" rtl="0" eaLnBrk="1" fontAlgn="auto" latinLnBrk="0" hangingPunct="1">
              <a:lnSpc>
                <a:spcPct val="100000"/>
              </a:lnSpc>
              <a:spcBef>
                <a:spcPct val="20000"/>
              </a:spcBef>
              <a:spcAft>
                <a:spcPts val="0"/>
              </a:spcAft>
              <a:tabLst/>
              <a:defRPr/>
            </a:pPr>
            <a:r>
              <a:rPr kumimoji="0" lang="zh-TW" altLang="en-US" sz="4000" b="1" i="0" u="none" strike="noStrike" kern="1200" cap="none" spc="0" normalizeH="0" baseline="0" noProof="0" dirty="0" smtClean="0">
                <a:ln>
                  <a:noFill/>
                </a:ln>
                <a:solidFill>
                  <a:prstClr val="black"/>
                </a:solidFill>
                <a:effectLst/>
                <a:uLnTx/>
                <a:uFillTx/>
                <a:latin typeface="Times New Roman" panose="02020603050405020304" pitchFamily="18" charset="0"/>
                <a:ea typeface="新細明體" panose="02020500000000000000" pitchFamily="18" charset="-120"/>
                <a:cs typeface="+mn-cs"/>
              </a:rPr>
              <a:t>中數平方法</a:t>
            </a:r>
            <a:endParaRPr lang="zh-TW" altLang="en-US" sz="4000" dirty="0"/>
          </a:p>
        </p:txBody>
      </p:sp>
      <p:sp>
        <p:nvSpPr>
          <p:cNvPr id="3" name="內容版面配置區 2"/>
          <p:cNvSpPr>
            <a:spLocks noGrp="1"/>
          </p:cNvSpPr>
          <p:nvPr>
            <p:ph idx="1"/>
          </p:nvPr>
        </p:nvSpPr>
        <p:spPr/>
        <p:txBody>
          <a:bodyPr/>
          <a:lstStyle/>
          <a:p>
            <a:r>
              <a:rPr lang="zh-TW" altLang="en-US" dirty="0" smtClean="0"/>
              <a:t>將鍵值取平方 而且位址是從結果中間的數字挑選出來</a:t>
            </a:r>
            <a:endParaRPr lang="en-US" altLang="zh-TW" dirty="0" smtClean="0"/>
          </a:p>
          <a:p>
            <a:r>
              <a:rPr lang="zh-TW" altLang="en-US" dirty="0" smtClean="0"/>
              <a:t>例子</a:t>
            </a:r>
            <a:endParaRPr lang="en-US" altLang="zh-TW" dirty="0" smtClean="0"/>
          </a:p>
          <a:p>
            <a:pPr lvl="1"/>
            <a:r>
              <a:rPr lang="zh-TW" altLang="en-US" dirty="0"/>
              <a:t>請</a:t>
            </a:r>
            <a:r>
              <a:rPr lang="zh-TW" altLang="en-US" dirty="0" smtClean="0"/>
              <a:t>使用</a:t>
            </a:r>
            <a:r>
              <a:rPr lang="zh-TW" altLang="en-US" b="1" dirty="0">
                <a:solidFill>
                  <a:prstClr val="black"/>
                </a:solidFill>
                <a:latin typeface="Times New Roman" panose="02020603050405020304" pitchFamily="18" charset="0"/>
              </a:rPr>
              <a:t>中數平方</a:t>
            </a:r>
            <a:r>
              <a:rPr lang="zh-TW" altLang="en-US" b="1" dirty="0" smtClean="0">
                <a:solidFill>
                  <a:prstClr val="black"/>
                </a:solidFill>
                <a:latin typeface="Times New Roman" panose="02020603050405020304" pitchFamily="18" charset="0"/>
              </a:rPr>
              <a:t>法</a:t>
            </a:r>
            <a:r>
              <a:rPr lang="zh-TW" altLang="en-US" dirty="0" smtClean="0">
                <a:solidFill>
                  <a:prstClr val="black"/>
                </a:solidFill>
                <a:latin typeface="Times New Roman" panose="02020603050405020304" pitchFamily="18" charset="0"/>
              </a:rPr>
              <a:t>對下列每一鍵值選擇其位址</a:t>
            </a:r>
            <a:r>
              <a:rPr lang="zh-TW" altLang="en-US" dirty="0" smtClean="0">
                <a:solidFill>
                  <a:prstClr val="black"/>
                </a:solidFill>
                <a:latin typeface="新細明體" panose="02020500000000000000" pitchFamily="18" charset="-120"/>
                <a:ea typeface="新細明體" panose="02020500000000000000" pitchFamily="18" charset="-120"/>
              </a:rPr>
              <a:t>。使用數字</a:t>
            </a:r>
            <a:r>
              <a:rPr lang="en-US" altLang="zh-TW" dirty="0" smtClean="0">
                <a:solidFill>
                  <a:prstClr val="black"/>
                </a:solidFill>
                <a:latin typeface="新細明體" panose="02020500000000000000" pitchFamily="18" charset="-120"/>
                <a:ea typeface="新細明體" panose="02020500000000000000" pitchFamily="18" charset="-120"/>
              </a:rPr>
              <a:t>3</a:t>
            </a:r>
            <a:r>
              <a:rPr lang="zh-TW" altLang="en-US" dirty="0" smtClean="0">
                <a:solidFill>
                  <a:prstClr val="black"/>
                </a:solidFill>
                <a:latin typeface="新細明體" panose="02020500000000000000" pitchFamily="18" charset="-120"/>
                <a:ea typeface="新細明體" panose="02020500000000000000" pitchFamily="18" charset="-120"/>
              </a:rPr>
              <a:t>和</a:t>
            </a:r>
            <a:r>
              <a:rPr lang="en-US" altLang="zh-TW" dirty="0" smtClean="0">
                <a:solidFill>
                  <a:prstClr val="black"/>
                </a:solidFill>
                <a:latin typeface="新細明體" panose="02020500000000000000" pitchFamily="18" charset="-120"/>
                <a:ea typeface="新細明體" panose="02020500000000000000" pitchFamily="18" charset="-120"/>
              </a:rPr>
              <a:t>4(</a:t>
            </a:r>
            <a:r>
              <a:rPr lang="zh-TW" altLang="en-US" dirty="0" smtClean="0">
                <a:solidFill>
                  <a:prstClr val="black"/>
                </a:solidFill>
                <a:latin typeface="新細明體" panose="02020500000000000000" pitchFamily="18" charset="-120"/>
                <a:ea typeface="新細明體" panose="02020500000000000000" pitchFamily="18" charset="-120"/>
              </a:rPr>
              <a:t>從左算起</a:t>
            </a:r>
            <a:r>
              <a:rPr lang="en-US" altLang="zh-TW" dirty="0" smtClean="0">
                <a:solidFill>
                  <a:prstClr val="black"/>
                </a:solidFill>
                <a:latin typeface="新細明體" panose="02020500000000000000" pitchFamily="18" charset="-120"/>
                <a:ea typeface="新細明體" panose="02020500000000000000" pitchFamily="18" charset="-120"/>
              </a:rPr>
              <a:t>)</a:t>
            </a:r>
          </a:p>
          <a:p>
            <a:pPr lvl="2"/>
            <a:r>
              <a:rPr lang="en-US" altLang="zh-TW" dirty="0" smtClean="0">
                <a:solidFill>
                  <a:prstClr val="black"/>
                </a:solidFill>
                <a:latin typeface="新細明體" panose="02020500000000000000" pitchFamily="18" charset="-120"/>
                <a:ea typeface="新細明體" panose="02020500000000000000" pitchFamily="18" charset="-120"/>
              </a:rPr>
              <a:t>142</a:t>
            </a:r>
            <a:r>
              <a:rPr lang="zh-TW" altLang="en-US" dirty="0" smtClean="0">
                <a:solidFill>
                  <a:prstClr val="black"/>
                </a:solidFill>
                <a:latin typeface="新細明體" panose="02020500000000000000" pitchFamily="18" charset="-120"/>
                <a:ea typeface="新細明體" panose="02020500000000000000" pitchFamily="18" charset="-120"/>
              </a:rPr>
              <a:t>        </a:t>
            </a:r>
            <a:endParaRPr lang="en-US" altLang="zh-TW" dirty="0" smtClean="0">
              <a:solidFill>
                <a:prstClr val="black"/>
              </a:solidFill>
              <a:latin typeface="新細明體" panose="02020500000000000000" pitchFamily="18" charset="-120"/>
              <a:ea typeface="新細明體" panose="02020500000000000000" pitchFamily="18" charset="-120"/>
            </a:endParaRPr>
          </a:p>
          <a:p>
            <a:pPr lvl="2"/>
            <a:r>
              <a:rPr lang="en-US" altLang="zh-TW" dirty="0" smtClean="0">
                <a:solidFill>
                  <a:prstClr val="black"/>
                </a:solidFill>
                <a:latin typeface="新細明體" panose="02020500000000000000" pitchFamily="18" charset="-120"/>
                <a:ea typeface="新細明體" panose="02020500000000000000" pitchFamily="18" charset="-120"/>
              </a:rPr>
              <a:t>125</a:t>
            </a:r>
            <a:r>
              <a:rPr lang="zh-TW" altLang="en-US" dirty="0" smtClean="0">
                <a:solidFill>
                  <a:prstClr val="black"/>
                </a:solidFill>
                <a:latin typeface="新細明體" panose="02020500000000000000" pitchFamily="18" charset="-120"/>
                <a:ea typeface="新細明體" panose="02020500000000000000" pitchFamily="18" charset="-120"/>
              </a:rPr>
              <a:t>        </a:t>
            </a:r>
            <a:endParaRPr lang="en-US" altLang="zh-TW" dirty="0" smtClean="0">
              <a:solidFill>
                <a:prstClr val="black"/>
              </a:solidFill>
              <a:latin typeface="新細明體" panose="02020500000000000000" pitchFamily="18" charset="-120"/>
              <a:ea typeface="新細明體" panose="02020500000000000000" pitchFamily="18" charset="-120"/>
            </a:endParaRPr>
          </a:p>
          <a:p>
            <a:pPr lvl="2"/>
            <a:r>
              <a:rPr lang="en-US" altLang="zh-TW" dirty="0" smtClean="0">
                <a:solidFill>
                  <a:prstClr val="black"/>
                </a:solidFill>
                <a:latin typeface="新細明體" panose="02020500000000000000" pitchFamily="18" charset="-120"/>
                <a:ea typeface="新細明體" panose="02020500000000000000" pitchFamily="18" charset="-120"/>
              </a:rPr>
              <a:t>134</a:t>
            </a:r>
            <a:r>
              <a:rPr lang="zh-TW" altLang="en-US" dirty="0" smtClean="0">
                <a:solidFill>
                  <a:prstClr val="black"/>
                </a:solidFill>
                <a:latin typeface="新細明體" panose="02020500000000000000" pitchFamily="18" charset="-120"/>
                <a:ea typeface="新細明體" panose="02020500000000000000" pitchFamily="18" charset="-120"/>
              </a:rPr>
              <a:t>        </a:t>
            </a:r>
            <a:endParaRPr lang="en-US" altLang="zh-TW" dirty="0" smtClean="0">
              <a:solidFill>
                <a:prstClr val="black"/>
              </a:solidFill>
              <a:latin typeface="新細明體" panose="02020500000000000000" pitchFamily="18" charset="-120"/>
              <a:ea typeface="新細明體" panose="02020500000000000000" pitchFamily="18" charset="-120"/>
            </a:endParaRPr>
          </a:p>
          <a:p>
            <a:pPr lvl="2"/>
            <a:r>
              <a:rPr lang="en-US" altLang="zh-TW" dirty="0" smtClean="0">
                <a:solidFill>
                  <a:prstClr val="black"/>
                </a:solidFill>
                <a:latin typeface="新細明體" panose="02020500000000000000" pitchFamily="18" charset="-120"/>
                <a:ea typeface="新細明體" panose="02020500000000000000" pitchFamily="18" charset="-120"/>
              </a:rPr>
              <a:t>153</a:t>
            </a:r>
            <a:r>
              <a:rPr lang="zh-TW" altLang="en-US" dirty="0" smtClean="0">
                <a:solidFill>
                  <a:prstClr val="black"/>
                </a:solidFill>
                <a:latin typeface="新細明體" panose="02020500000000000000" pitchFamily="18" charset="-120"/>
                <a:ea typeface="新細明體" panose="02020500000000000000" pitchFamily="18" charset="-120"/>
              </a:rPr>
              <a:t>        </a:t>
            </a:r>
            <a:endParaRPr lang="zh-TW" altLang="en-US" dirty="0"/>
          </a:p>
        </p:txBody>
      </p:sp>
    </p:spTree>
    <p:extLst>
      <p:ext uri="{BB962C8B-B14F-4D97-AF65-F5344CB8AC3E}">
        <p14:creationId xmlns:p14="http://schemas.microsoft.com/office/powerpoint/2010/main" val="3195963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prstClr val="black"/>
                </a:solidFill>
                <a:latin typeface="Times New Roman" panose="02020603050405020304" pitchFamily="18" charset="0"/>
              </a:rPr>
              <a:t>中數</a:t>
            </a:r>
            <a:r>
              <a:rPr lang="zh-TW" altLang="en-US" b="1" dirty="0" smtClean="0">
                <a:solidFill>
                  <a:prstClr val="black"/>
                </a:solidFill>
                <a:latin typeface="Times New Roman" panose="02020603050405020304" pitchFamily="18" charset="0"/>
              </a:rPr>
              <a:t>平方雜</a:t>
            </a:r>
            <a:r>
              <a:rPr lang="zh-TW" altLang="en-US" b="1" dirty="0">
                <a:solidFill>
                  <a:prstClr val="black"/>
                </a:solidFill>
                <a:latin typeface="Times New Roman" panose="02020603050405020304" pitchFamily="18" charset="0"/>
              </a:rPr>
              <a:t>湊</a:t>
            </a:r>
            <a:r>
              <a:rPr lang="zh-TW" altLang="en-US" b="1" dirty="0" smtClean="0">
                <a:solidFill>
                  <a:prstClr val="black"/>
                </a:solidFill>
                <a:latin typeface="Times New Roman" panose="02020603050405020304" pitchFamily="18" charset="0"/>
              </a:rPr>
              <a:t>法</a:t>
            </a:r>
            <a:endParaRPr lang="zh-TW" altLang="en-US" dirty="0"/>
          </a:p>
        </p:txBody>
      </p:sp>
      <p:sp>
        <p:nvSpPr>
          <p:cNvPr id="3" name="內容版面配置區 2"/>
          <p:cNvSpPr>
            <a:spLocks noGrp="1"/>
          </p:cNvSpPr>
          <p:nvPr>
            <p:ph idx="1"/>
          </p:nvPr>
        </p:nvSpPr>
        <p:spPr/>
        <p:txBody>
          <a:bodyPr/>
          <a:lstStyle/>
          <a:p>
            <a:pPr lvl="2"/>
            <a:r>
              <a:rPr lang="en-US" altLang="zh-TW" sz="3600" dirty="0">
                <a:solidFill>
                  <a:prstClr val="black"/>
                </a:solidFill>
                <a:latin typeface="新細明體" panose="02020500000000000000" pitchFamily="18" charset="-120"/>
              </a:rPr>
              <a:t>142</a:t>
            </a:r>
            <a:r>
              <a:rPr lang="zh-TW" altLang="en-US" sz="3600" dirty="0">
                <a:solidFill>
                  <a:prstClr val="black"/>
                </a:solidFill>
                <a:latin typeface="新細明體" panose="02020500000000000000" pitchFamily="18" charset="-120"/>
              </a:rPr>
              <a:t>     </a:t>
            </a:r>
            <a:r>
              <a:rPr lang="en-US" altLang="zh-TW" sz="3600" dirty="0" smtClean="0">
                <a:solidFill>
                  <a:prstClr val="black"/>
                </a:solidFill>
                <a:latin typeface="新細明體" panose="02020500000000000000" pitchFamily="18" charset="-120"/>
              </a:rPr>
              <a:t>142x142  =</a:t>
            </a:r>
            <a:r>
              <a:rPr lang="zh-TW" altLang="en-US" sz="3600" dirty="0" smtClean="0">
                <a:solidFill>
                  <a:prstClr val="black"/>
                </a:solidFill>
                <a:latin typeface="新細明體" panose="02020500000000000000" pitchFamily="18" charset="-120"/>
              </a:rPr>
              <a:t>   </a:t>
            </a:r>
            <a:r>
              <a:rPr lang="en-US" altLang="zh-TW" sz="3600" dirty="0">
                <a:solidFill>
                  <a:prstClr val="black"/>
                </a:solidFill>
                <a:latin typeface="新細明體" panose="02020500000000000000" pitchFamily="18" charset="-120"/>
              </a:rPr>
              <a:t>20</a:t>
            </a:r>
            <a:r>
              <a:rPr lang="en-US" altLang="zh-TW" sz="3600" u="sng" dirty="0">
                <a:solidFill>
                  <a:prstClr val="black"/>
                </a:solidFill>
                <a:latin typeface="新細明體" panose="02020500000000000000" pitchFamily="18" charset="-120"/>
              </a:rPr>
              <a:t>16</a:t>
            </a:r>
            <a:r>
              <a:rPr lang="en-US" altLang="zh-TW" sz="3600" dirty="0">
                <a:solidFill>
                  <a:prstClr val="black"/>
                </a:solidFill>
                <a:latin typeface="新細明體" panose="02020500000000000000" pitchFamily="18" charset="-120"/>
              </a:rPr>
              <a:t>4</a:t>
            </a:r>
          </a:p>
          <a:p>
            <a:pPr lvl="2"/>
            <a:r>
              <a:rPr lang="en-US" altLang="zh-TW" sz="3600" dirty="0">
                <a:solidFill>
                  <a:prstClr val="black"/>
                </a:solidFill>
                <a:latin typeface="新細明體" panose="02020500000000000000" pitchFamily="18" charset="-120"/>
              </a:rPr>
              <a:t>125</a:t>
            </a:r>
            <a:r>
              <a:rPr lang="zh-TW" altLang="en-US" sz="3600" dirty="0">
                <a:solidFill>
                  <a:prstClr val="black"/>
                </a:solidFill>
                <a:latin typeface="新細明體" panose="02020500000000000000" pitchFamily="18" charset="-120"/>
              </a:rPr>
              <a:t>     </a:t>
            </a:r>
            <a:r>
              <a:rPr lang="en-US" altLang="zh-TW" sz="3600" dirty="0" smtClean="0">
                <a:solidFill>
                  <a:prstClr val="black"/>
                </a:solidFill>
                <a:latin typeface="新細明體" panose="02020500000000000000" pitchFamily="18" charset="-120"/>
              </a:rPr>
              <a:t>125x125  = </a:t>
            </a:r>
            <a:r>
              <a:rPr lang="zh-TW" altLang="en-US" sz="3600" dirty="0" smtClean="0">
                <a:solidFill>
                  <a:prstClr val="black"/>
                </a:solidFill>
                <a:latin typeface="新細明體" panose="02020500000000000000" pitchFamily="18" charset="-120"/>
              </a:rPr>
              <a:t>  </a:t>
            </a:r>
            <a:r>
              <a:rPr lang="en-US" altLang="zh-TW" sz="3600" dirty="0">
                <a:solidFill>
                  <a:prstClr val="black"/>
                </a:solidFill>
                <a:latin typeface="新細明體" panose="02020500000000000000" pitchFamily="18" charset="-120"/>
              </a:rPr>
              <a:t>15</a:t>
            </a:r>
            <a:r>
              <a:rPr lang="en-US" altLang="zh-TW" sz="3600" u="sng" dirty="0">
                <a:solidFill>
                  <a:prstClr val="black"/>
                </a:solidFill>
                <a:latin typeface="新細明體" panose="02020500000000000000" pitchFamily="18" charset="-120"/>
              </a:rPr>
              <a:t>62</a:t>
            </a:r>
            <a:r>
              <a:rPr lang="en-US" altLang="zh-TW" sz="3600" dirty="0">
                <a:solidFill>
                  <a:prstClr val="black"/>
                </a:solidFill>
                <a:latin typeface="新細明體" panose="02020500000000000000" pitchFamily="18" charset="-120"/>
              </a:rPr>
              <a:t>5</a:t>
            </a:r>
          </a:p>
          <a:p>
            <a:pPr lvl="2"/>
            <a:r>
              <a:rPr lang="en-US" altLang="zh-TW" sz="3600" dirty="0">
                <a:solidFill>
                  <a:prstClr val="black"/>
                </a:solidFill>
                <a:latin typeface="新細明體" panose="02020500000000000000" pitchFamily="18" charset="-120"/>
              </a:rPr>
              <a:t>134</a:t>
            </a:r>
            <a:r>
              <a:rPr lang="zh-TW" altLang="en-US" sz="3600" dirty="0">
                <a:solidFill>
                  <a:prstClr val="black"/>
                </a:solidFill>
                <a:latin typeface="新細明體" panose="02020500000000000000" pitchFamily="18" charset="-120"/>
              </a:rPr>
              <a:t>     </a:t>
            </a:r>
            <a:r>
              <a:rPr lang="en-US" altLang="zh-TW" sz="3600" dirty="0" smtClean="0">
                <a:solidFill>
                  <a:prstClr val="black"/>
                </a:solidFill>
                <a:latin typeface="新細明體" panose="02020500000000000000" pitchFamily="18" charset="-120"/>
              </a:rPr>
              <a:t>134x134  =</a:t>
            </a:r>
            <a:r>
              <a:rPr lang="zh-TW" altLang="en-US" sz="3600" dirty="0" smtClean="0">
                <a:solidFill>
                  <a:prstClr val="black"/>
                </a:solidFill>
                <a:latin typeface="新細明體" panose="02020500000000000000" pitchFamily="18" charset="-120"/>
              </a:rPr>
              <a:t>   </a:t>
            </a:r>
            <a:r>
              <a:rPr lang="en-US" altLang="zh-TW" sz="3600" dirty="0">
                <a:solidFill>
                  <a:prstClr val="black"/>
                </a:solidFill>
                <a:latin typeface="新細明體" panose="02020500000000000000" pitchFamily="18" charset="-120"/>
              </a:rPr>
              <a:t>17</a:t>
            </a:r>
            <a:r>
              <a:rPr lang="en-US" altLang="zh-TW" sz="3600" u="sng" dirty="0">
                <a:solidFill>
                  <a:prstClr val="black"/>
                </a:solidFill>
                <a:latin typeface="新細明體" panose="02020500000000000000" pitchFamily="18" charset="-120"/>
              </a:rPr>
              <a:t>95</a:t>
            </a:r>
            <a:r>
              <a:rPr lang="en-US" altLang="zh-TW" sz="3600" dirty="0">
                <a:solidFill>
                  <a:prstClr val="black"/>
                </a:solidFill>
                <a:latin typeface="新細明體" panose="02020500000000000000" pitchFamily="18" charset="-120"/>
              </a:rPr>
              <a:t>6</a:t>
            </a:r>
          </a:p>
          <a:p>
            <a:pPr lvl="2"/>
            <a:r>
              <a:rPr lang="en-US" altLang="zh-TW" sz="3600" dirty="0">
                <a:solidFill>
                  <a:prstClr val="black"/>
                </a:solidFill>
                <a:latin typeface="新細明體" panose="02020500000000000000" pitchFamily="18" charset="-120"/>
              </a:rPr>
              <a:t>153</a:t>
            </a:r>
            <a:r>
              <a:rPr lang="zh-TW" altLang="en-US" sz="3600" dirty="0">
                <a:solidFill>
                  <a:prstClr val="black"/>
                </a:solidFill>
                <a:latin typeface="新細明體" panose="02020500000000000000" pitchFamily="18" charset="-120"/>
              </a:rPr>
              <a:t>     </a:t>
            </a:r>
            <a:r>
              <a:rPr lang="en-US" altLang="zh-TW" sz="3600" dirty="0" smtClean="0">
                <a:solidFill>
                  <a:prstClr val="black"/>
                </a:solidFill>
                <a:latin typeface="新細明體" panose="02020500000000000000" pitchFamily="18" charset="-120"/>
              </a:rPr>
              <a:t>153x153  =</a:t>
            </a:r>
            <a:r>
              <a:rPr lang="zh-TW" altLang="en-US" sz="3600" dirty="0" smtClean="0">
                <a:solidFill>
                  <a:prstClr val="black"/>
                </a:solidFill>
                <a:latin typeface="新細明體" panose="02020500000000000000" pitchFamily="18" charset="-120"/>
              </a:rPr>
              <a:t>   </a:t>
            </a:r>
            <a:r>
              <a:rPr lang="en-US" altLang="zh-TW" sz="3600" dirty="0">
                <a:solidFill>
                  <a:prstClr val="black"/>
                </a:solidFill>
                <a:latin typeface="新細明體" panose="02020500000000000000" pitchFamily="18" charset="-120"/>
              </a:rPr>
              <a:t>23</a:t>
            </a:r>
            <a:r>
              <a:rPr lang="en-US" altLang="zh-TW" sz="3600" u="sng" dirty="0">
                <a:solidFill>
                  <a:prstClr val="black"/>
                </a:solidFill>
                <a:latin typeface="新細明體" panose="02020500000000000000" pitchFamily="18" charset="-120"/>
              </a:rPr>
              <a:t>40</a:t>
            </a:r>
            <a:r>
              <a:rPr lang="en-US" altLang="zh-TW" sz="3600" dirty="0">
                <a:solidFill>
                  <a:prstClr val="black"/>
                </a:solidFill>
                <a:latin typeface="新細明體" panose="02020500000000000000" pitchFamily="18" charset="-120"/>
              </a:rPr>
              <a:t>9</a:t>
            </a:r>
            <a:endParaRPr lang="zh-TW" altLang="en-US" sz="3600" dirty="0"/>
          </a:p>
          <a:p>
            <a:endParaRPr lang="zh-TW" altLang="en-US" dirty="0"/>
          </a:p>
        </p:txBody>
      </p:sp>
    </p:spTree>
    <p:extLst>
      <p:ext uri="{BB962C8B-B14F-4D97-AF65-F5344CB8AC3E}">
        <p14:creationId xmlns:p14="http://schemas.microsoft.com/office/powerpoint/2010/main" val="471962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摺疊移位</a:t>
            </a:r>
            <a:r>
              <a:rPr lang="zh-TW" altLang="en-US" dirty="0" smtClean="0"/>
              <a:t>法</a:t>
            </a:r>
            <a:endParaRPr lang="zh-TW" altLang="en-US" dirty="0"/>
          </a:p>
        </p:txBody>
      </p:sp>
      <p:sp>
        <p:nvSpPr>
          <p:cNvPr id="3" name="內容版面配置區 2"/>
          <p:cNvSpPr>
            <a:spLocks noGrp="1"/>
          </p:cNvSpPr>
          <p:nvPr>
            <p:ph idx="1"/>
          </p:nvPr>
        </p:nvSpPr>
        <p:spPr/>
        <p:txBody>
          <a:bodyPr/>
          <a:lstStyle/>
          <a:p>
            <a:r>
              <a:rPr lang="zh-TW" altLang="en-US" dirty="0" smtClean="0"/>
              <a:t>鍵值區分成兩部分</a:t>
            </a:r>
            <a:r>
              <a:rPr lang="zh-TW" altLang="en-US" dirty="0" smtClean="0">
                <a:latin typeface="新細明體" panose="02020500000000000000" pitchFamily="18" charset="-120"/>
                <a:ea typeface="新細明體" panose="02020500000000000000" pitchFamily="18" charset="-120"/>
              </a:rPr>
              <a:t>，</a:t>
            </a:r>
            <a:r>
              <a:rPr lang="zh-TW" altLang="en-US" dirty="0" smtClean="0"/>
              <a:t>這兩部分相加以取得其位址</a:t>
            </a:r>
            <a:r>
              <a:rPr lang="zh-TW" altLang="en-US" dirty="0" smtClean="0">
                <a:latin typeface="新細明體" panose="02020500000000000000" pitchFamily="18" charset="-120"/>
                <a:ea typeface="新細明體" panose="02020500000000000000" pitchFamily="18" charset="-120"/>
              </a:rPr>
              <a:t>。</a:t>
            </a:r>
            <a:endParaRPr lang="en-US" altLang="zh-TW" dirty="0" smtClean="0">
              <a:latin typeface="新細明體" panose="02020500000000000000" pitchFamily="18" charset="-120"/>
              <a:ea typeface="新細明體" panose="02020500000000000000" pitchFamily="18" charset="-120"/>
            </a:endParaRPr>
          </a:p>
          <a:p>
            <a:r>
              <a:rPr lang="zh-TW" altLang="en-US" dirty="0" smtClean="0"/>
              <a:t>例子</a:t>
            </a:r>
            <a:endParaRPr lang="en-US" altLang="zh-TW" dirty="0" smtClean="0"/>
          </a:p>
          <a:p>
            <a:pPr lvl="1"/>
            <a:r>
              <a:rPr lang="zh-TW" altLang="en-US" dirty="0" smtClean="0"/>
              <a:t>請使用</a:t>
            </a:r>
            <a:r>
              <a:rPr lang="zh-TW" altLang="en-US" dirty="0"/>
              <a:t>摺疊</a:t>
            </a:r>
            <a:r>
              <a:rPr lang="zh-TW" altLang="en-US" dirty="0" smtClean="0"/>
              <a:t>移位雜湊法</a:t>
            </a:r>
            <a:r>
              <a:rPr lang="zh-TW" altLang="en-US" dirty="0" smtClean="0">
                <a:latin typeface="新細明體" panose="02020500000000000000" pitchFamily="18" charset="-120"/>
                <a:ea typeface="新細明體" panose="02020500000000000000" pitchFamily="18" charset="-120"/>
              </a:rPr>
              <a:t>，將鍵值分成兩位數的部分並且相加找出其位址。</a:t>
            </a:r>
            <a:endParaRPr lang="en-US" altLang="zh-TW" dirty="0" smtClean="0">
              <a:latin typeface="新細明體" panose="02020500000000000000" pitchFamily="18" charset="-120"/>
              <a:ea typeface="新細明體" panose="02020500000000000000" pitchFamily="18" charset="-120"/>
            </a:endParaRPr>
          </a:p>
          <a:p>
            <a:pPr lvl="2"/>
            <a:r>
              <a:rPr lang="en-US" altLang="zh-TW" dirty="0" smtClean="0">
                <a:latin typeface="新細明體" panose="02020500000000000000" pitchFamily="18" charset="-120"/>
                <a:ea typeface="新細明體" panose="02020500000000000000" pitchFamily="18" charset="-120"/>
              </a:rPr>
              <a:t>1422</a:t>
            </a:r>
          </a:p>
          <a:p>
            <a:pPr lvl="2"/>
            <a:r>
              <a:rPr lang="en-US" altLang="zh-TW" dirty="0" smtClean="0">
                <a:latin typeface="新細明體" panose="02020500000000000000" pitchFamily="18" charset="-120"/>
                <a:ea typeface="新細明體" panose="02020500000000000000" pitchFamily="18" charset="-120"/>
              </a:rPr>
              <a:t>1257</a:t>
            </a:r>
          </a:p>
          <a:p>
            <a:pPr lvl="2"/>
            <a:r>
              <a:rPr lang="en-US" altLang="zh-TW" dirty="0" smtClean="0">
                <a:latin typeface="新細明體" panose="02020500000000000000" pitchFamily="18" charset="-120"/>
                <a:ea typeface="新細明體" panose="02020500000000000000" pitchFamily="18" charset="-120"/>
              </a:rPr>
              <a:t>1349</a:t>
            </a:r>
          </a:p>
          <a:p>
            <a:pPr lvl="2"/>
            <a:r>
              <a:rPr lang="en-US" altLang="zh-TW" dirty="0" smtClean="0">
                <a:latin typeface="新細明體" panose="02020500000000000000" pitchFamily="18" charset="-120"/>
                <a:ea typeface="新細明體" panose="02020500000000000000" pitchFamily="18" charset="-120"/>
              </a:rPr>
              <a:t>1532</a:t>
            </a:r>
          </a:p>
          <a:p>
            <a:pPr lvl="2"/>
            <a:endParaRPr lang="en-US" altLang="zh-TW" dirty="0" smtClean="0"/>
          </a:p>
          <a:p>
            <a:endParaRPr lang="zh-TW" altLang="en-US" dirty="0"/>
          </a:p>
        </p:txBody>
      </p:sp>
    </p:spTree>
    <p:extLst>
      <p:ext uri="{BB962C8B-B14F-4D97-AF65-F5344CB8AC3E}">
        <p14:creationId xmlns:p14="http://schemas.microsoft.com/office/powerpoint/2010/main" val="2595185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摺疊移位雜湊法</a:t>
            </a:r>
          </a:p>
        </p:txBody>
      </p:sp>
      <p:sp>
        <p:nvSpPr>
          <p:cNvPr id="3" name="內容版面配置區 2"/>
          <p:cNvSpPr>
            <a:spLocks noGrp="1"/>
          </p:cNvSpPr>
          <p:nvPr>
            <p:ph idx="1"/>
          </p:nvPr>
        </p:nvSpPr>
        <p:spPr/>
        <p:txBody>
          <a:bodyPr>
            <a:normAutofit/>
          </a:bodyPr>
          <a:lstStyle/>
          <a:p>
            <a:pPr lvl="2"/>
            <a:r>
              <a:rPr lang="en-US" altLang="zh-TW" sz="3200" dirty="0" smtClean="0">
                <a:latin typeface="新細明體" panose="02020500000000000000" pitchFamily="18" charset="-120"/>
              </a:rPr>
              <a:t>1422</a:t>
            </a:r>
            <a:r>
              <a:rPr lang="zh-TW" altLang="en-US" sz="3200" dirty="0" smtClean="0">
                <a:latin typeface="新細明體" panose="02020500000000000000" pitchFamily="18" charset="-120"/>
              </a:rPr>
              <a:t>  </a:t>
            </a:r>
            <a:endParaRPr lang="en-US" altLang="zh-TW" sz="3200" dirty="0" smtClean="0">
              <a:latin typeface="新細明體" panose="02020500000000000000" pitchFamily="18" charset="-120"/>
            </a:endParaRPr>
          </a:p>
          <a:p>
            <a:pPr lvl="3"/>
            <a:r>
              <a:rPr lang="en-US" altLang="zh-TW" sz="2800" dirty="0" smtClean="0">
                <a:latin typeface="新細明體" panose="02020500000000000000" pitchFamily="18" charset="-120"/>
              </a:rPr>
              <a:t> 14  22 </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sym typeface="Wingdings" panose="05000000000000000000" pitchFamily="2" charset="2"/>
              </a:rPr>
              <a:t></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14+22</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36</a:t>
            </a:r>
            <a:endParaRPr lang="en-US" altLang="zh-TW" sz="2800" dirty="0">
              <a:latin typeface="新細明體" panose="02020500000000000000" pitchFamily="18" charset="-120"/>
            </a:endParaRPr>
          </a:p>
          <a:p>
            <a:pPr lvl="2"/>
            <a:r>
              <a:rPr lang="en-US" altLang="zh-TW" sz="3200" dirty="0" smtClean="0">
                <a:latin typeface="新細明體" panose="02020500000000000000" pitchFamily="18" charset="-120"/>
              </a:rPr>
              <a:t>1257</a:t>
            </a:r>
            <a:r>
              <a:rPr lang="zh-TW" altLang="en-US" sz="3200" dirty="0" smtClean="0">
                <a:latin typeface="新細明體" panose="02020500000000000000" pitchFamily="18" charset="-120"/>
              </a:rPr>
              <a:t>   </a:t>
            </a:r>
            <a:endParaRPr lang="en-US" altLang="zh-TW" sz="3200" dirty="0" smtClean="0">
              <a:latin typeface="新細明體" panose="02020500000000000000" pitchFamily="18" charset="-120"/>
            </a:endParaRPr>
          </a:p>
          <a:p>
            <a:pPr lvl="3"/>
            <a:r>
              <a:rPr lang="en-US" altLang="zh-TW" sz="2800" dirty="0">
                <a:latin typeface="新細明體" panose="02020500000000000000" pitchFamily="18" charset="-120"/>
                <a:sym typeface="Wingdings" panose="05000000000000000000" pitchFamily="2" charset="2"/>
              </a:rPr>
              <a:t> </a:t>
            </a:r>
            <a:r>
              <a:rPr lang="en-US" altLang="zh-TW" sz="2800" dirty="0" smtClean="0">
                <a:latin typeface="新細明體" panose="02020500000000000000" pitchFamily="18" charset="-120"/>
                <a:sym typeface="Wingdings" panose="05000000000000000000" pitchFamily="2" charset="2"/>
              </a:rPr>
              <a:t>12  57  </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12+57</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69</a:t>
            </a:r>
            <a:endParaRPr lang="en-US" altLang="zh-TW" sz="2800" dirty="0">
              <a:latin typeface="新細明體" panose="02020500000000000000" pitchFamily="18" charset="-120"/>
            </a:endParaRPr>
          </a:p>
          <a:p>
            <a:pPr lvl="2"/>
            <a:r>
              <a:rPr lang="en-US" altLang="zh-TW" sz="3200" dirty="0" smtClean="0">
                <a:latin typeface="新細明體" panose="02020500000000000000" pitchFamily="18" charset="-120"/>
              </a:rPr>
              <a:t>1349</a:t>
            </a:r>
            <a:r>
              <a:rPr lang="zh-TW" altLang="en-US" sz="3200" dirty="0" smtClean="0">
                <a:latin typeface="新細明體" panose="02020500000000000000" pitchFamily="18" charset="-120"/>
              </a:rPr>
              <a:t> </a:t>
            </a:r>
            <a:endParaRPr lang="en-US" altLang="zh-TW" sz="3200" dirty="0" smtClean="0">
              <a:latin typeface="新細明體" panose="02020500000000000000" pitchFamily="18" charset="-120"/>
            </a:endParaRPr>
          </a:p>
          <a:p>
            <a:pPr lvl="3"/>
            <a:r>
              <a:rPr lang="en-US" altLang="zh-TW" sz="2800" dirty="0">
                <a:latin typeface="新細明體" panose="02020500000000000000" pitchFamily="18" charset="-120"/>
              </a:rPr>
              <a:t> </a:t>
            </a:r>
            <a:r>
              <a:rPr lang="en-US" altLang="zh-TW" sz="2800" dirty="0" smtClean="0">
                <a:latin typeface="新細明體" panose="02020500000000000000" pitchFamily="18" charset="-120"/>
              </a:rPr>
              <a:t>13  49 </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sym typeface="Wingdings" panose="05000000000000000000" pitchFamily="2" charset="2"/>
              </a:rPr>
              <a:t></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13+49</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62</a:t>
            </a:r>
            <a:endParaRPr lang="en-US" altLang="zh-TW" sz="2800" dirty="0">
              <a:latin typeface="新細明體" panose="02020500000000000000" pitchFamily="18" charset="-120"/>
            </a:endParaRPr>
          </a:p>
          <a:p>
            <a:pPr lvl="2"/>
            <a:r>
              <a:rPr lang="en-US" altLang="zh-TW" sz="3200" dirty="0" smtClean="0">
                <a:latin typeface="新細明體" panose="02020500000000000000" pitchFamily="18" charset="-120"/>
              </a:rPr>
              <a:t>1532</a:t>
            </a:r>
            <a:r>
              <a:rPr lang="zh-TW" altLang="en-US" sz="3200" dirty="0" smtClean="0">
                <a:latin typeface="新細明體" panose="02020500000000000000" pitchFamily="18" charset="-120"/>
              </a:rPr>
              <a:t>  </a:t>
            </a:r>
            <a:endParaRPr lang="en-US" altLang="zh-TW" sz="3200" dirty="0" smtClean="0">
              <a:latin typeface="新細明體" panose="02020500000000000000" pitchFamily="18" charset="-120"/>
            </a:endParaRPr>
          </a:p>
          <a:p>
            <a:pPr lvl="3"/>
            <a:r>
              <a:rPr lang="en-US" altLang="zh-TW" sz="2800" dirty="0">
                <a:latin typeface="新細明體" panose="02020500000000000000" pitchFamily="18" charset="-120"/>
              </a:rPr>
              <a:t> </a:t>
            </a:r>
            <a:r>
              <a:rPr lang="en-US" altLang="zh-TW" sz="2800" dirty="0" smtClean="0">
                <a:latin typeface="新細明體" panose="02020500000000000000" pitchFamily="18" charset="-120"/>
              </a:rPr>
              <a:t> 15  32 </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sym typeface="Wingdings" panose="05000000000000000000" pitchFamily="2" charset="2"/>
              </a:rPr>
              <a:t></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15+32</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a:t>
            </a:r>
            <a:r>
              <a:rPr lang="zh-TW" altLang="en-US" sz="2800" dirty="0" smtClean="0">
                <a:latin typeface="新細明體" panose="02020500000000000000" pitchFamily="18" charset="-120"/>
              </a:rPr>
              <a:t> </a:t>
            </a:r>
            <a:r>
              <a:rPr lang="en-US" altLang="zh-TW" sz="2800" dirty="0" smtClean="0">
                <a:latin typeface="新細明體" panose="02020500000000000000" pitchFamily="18" charset="-120"/>
              </a:rPr>
              <a:t>47</a:t>
            </a:r>
            <a:endParaRPr lang="en-US" altLang="zh-TW" sz="2800" dirty="0">
              <a:latin typeface="新細明體" panose="02020500000000000000" pitchFamily="18" charset="-120"/>
            </a:endParaRPr>
          </a:p>
          <a:p>
            <a:endParaRPr lang="zh-TW" altLang="en-US" dirty="0"/>
          </a:p>
        </p:txBody>
      </p:sp>
    </p:spTree>
    <p:extLst>
      <p:ext uri="{BB962C8B-B14F-4D97-AF65-F5344CB8AC3E}">
        <p14:creationId xmlns:p14="http://schemas.microsoft.com/office/powerpoint/2010/main" val="2719136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摺疊邊界</a:t>
            </a:r>
            <a:r>
              <a:rPr lang="zh-TW" altLang="en-US" dirty="0" smtClean="0"/>
              <a:t>法</a:t>
            </a:r>
            <a:endParaRPr lang="zh-TW" altLang="en-US" dirty="0"/>
          </a:p>
        </p:txBody>
      </p:sp>
      <p:sp>
        <p:nvSpPr>
          <p:cNvPr id="3" name="內容版面配置區 2"/>
          <p:cNvSpPr>
            <a:spLocks noGrp="1"/>
          </p:cNvSpPr>
          <p:nvPr>
            <p:ph idx="1"/>
          </p:nvPr>
        </p:nvSpPr>
        <p:spPr/>
        <p:txBody>
          <a:bodyPr/>
          <a:lstStyle/>
          <a:p>
            <a:r>
              <a:rPr lang="zh-TW" altLang="en-US" dirty="0" smtClean="0"/>
              <a:t>鍵值區分成幾個部分</a:t>
            </a:r>
            <a:r>
              <a:rPr lang="zh-TW" altLang="en-US" dirty="0" smtClean="0">
                <a:latin typeface="新細明體" panose="02020500000000000000" pitchFamily="18" charset="-120"/>
                <a:ea typeface="新細明體" panose="02020500000000000000" pitchFamily="18" charset="-120"/>
              </a:rPr>
              <a:t>，左邊和右邊部分隊調再加上中間部分已得到位址。</a:t>
            </a:r>
            <a:endParaRPr lang="en-US" altLang="zh-TW" dirty="0" smtClean="0">
              <a:latin typeface="新細明體" panose="02020500000000000000" pitchFamily="18" charset="-120"/>
              <a:ea typeface="新細明體" panose="02020500000000000000" pitchFamily="18" charset="-120"/>
            </a:endParaRPr>
          </a:p>
          <a:p>
            <a:r>
              <a:rPr lang="zh-TW" altLang="en-US" dirty="0" smtClean="0">
                <a:latin typeface="新細明體" panose="02020500000000000000" pitchFamily="18" charset="-120"/>
                <a:ea typeface="新細明體" panose="02020500000000000000" pitchFamily="18" charset="-120"/>
              </a:rPr>
              <a:t>例如</a:t>
            </a:r>
            <a:endParaRPr lang="en-US" altLang="zh-TW" dirty="0" smtClean="0">
              <a:latin typeface="新細明體" panose="02020500000000000000" pitchFamily="18" charset="-120"/>
              <a:ea typeface="新細明體" panose="02020500000000000000" pitchFamily="18" charset="-120"/>
            </a:endParaRPr>
          </a:p>
          <a:p>
            <a:pPr lvl="1"/>
            <a:r>
              <a:rPr lang="zh-TW" altLang="en-US" dirty="0" smtClean="0">
                <a:latin typeface="新細明體" panose="02020500000000000000" pitchFamily="18" charset="-120"/>
                <a:ea typeface="新細明體" panose="02020500000000000000" pitchFamily="18" charset="-120"/>
              </a:rPr>
              <a:t>請將鍵值分成三個兩位數</a:t>
            </a:r>
            <a:r>
              <a:rPr lang="zh-TW" altLang="en-US" dirty="0">
                <a:latin typeface="新細明體" panose="02020500000000000000" pitchFamily="18" charset="-120"/>
                <a:ea typeface="新細明體" panose="02020500000000000000" pitchFamily="18" charset="-120"/>
              </a:rPr>
              <a:t>的</a:t>
            </a:r>
            <a:r>
              <a:rPr lang="zh-TW" altLang="en-US" dirty="0" smtClean="0">
                <a:latin typeface="新細明體" panose="02020500000000000000" pitchFamily="18" charset="-120"/>
                <a:ea typeface="新細明體" panose="02020500000000000000" pitchFamily="18" charset="-120"/>
              </a:rPr>
              <a:t>部分，調換第一部分和第三部分，然後加中間以取得位址。</a:t>
            </a:r>
            <a:endParaRPr lang="en-US" altLang="zh-TW" dirty="0" smtClean="0">
              <a:latin typeface="新細明體" panose="02020500000000000000" pitchFamily="18" charset="-120"/>
              <a:ea typeface="新細明體" panose="02020500000000000000" pitchFamily="18" charset="-120"/>
            </a:endParaRPr>
          </a:p>
          <a:p>
            <a:pPr lvl="2"/>
            <a:r>
              <a:rPr lang="en-US" altLang="zh-TW" dirty="0" smtClean="0">
                <a:latin typeface="新細明體" panose="02020500000000000000" pitchFamily="18" charset="-120"/>
                <a:ea typeface="新細明體" panose="02020500000000000000" pitchFamily="18" charset="-120"/>
              </a:rPr>
              <a:t>142234</a:t>
            </a:r>
          </a:p>
          <a:p>
            <a:pPr lvl="2"/>
            <a:r>
              <a:rPr lang="en-US" altLang="zh-TW" dirty="0" smtClean="0">
                <a:latin typeface="新細明體" panose="02020500000000000000" pitchFamily="18" charset="-120"/>
                <a:ea typeface="新細明體" panose="02020500000000000000" pitchFamily="18" charset="-120"/>
              </a:rPr>
              <a:t>125711</a:t>
            </a:r>
          </a:p>
          <a:p>
            <a:pPr lvl="2"/>
            <a:r>
              <a:rPr lang="en-US" altLang="zh-TW" dirty="0" smtClean="0">
                <a:latin typeface="新細明體" panose="02020500000000000000" pitchFamily="18" charset="-120"/>
                <a:ea typeface="新細明體" panose="02020500000000000000" pitchFamily="18" charset="-120"/>
              </a:rPr>
              <a:t>134919</a:t>
            </a:r>
          </a:p>
          <a:p>
            <a:pPr lvl="2"/>
            <a:r>
              <a:rPr lang="en-US" altLang="zh-TW" dirty="0" smtClean="0">
                <a:latin typeface="新細明體" panose="02020500000000000000" pitchFamily="18" charset="-120"/>
                <a:ea typeface="新細明體" panose="02020500000000000000" pitchFamily="18" charset="-120"/>
              </a:rPr>
              <a:t>153213</a:t>
            </a:r>
            <a:endParaRPr lang="zh-TW" altLang="en-US" dirty="0"/>
          </a:p>
        </p:txBody>
      </p:sp>
    </p:spTree>
    <p:extLst>
      <p:ext uri="{BB962C8B-B14F-4D97-AF65-F5344CB8AC3E}">
        <p14:creationId xmlns:p14="http://schemas.microsoft.com/office/powerpoint/2010/main" val="2721024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摺疊</a:t>
            </a:r>
            <a:r>
              <a:rPr lang="zh-TW" altLang="en-US" dirty="0" smtClean="0"/>
              <a:t>邊界雜湊法</a:t>
            </a:r>
            <a:endParaRPr lang="zh-TW" altLang="en-US" dirty="0"/>
          </a:p>
        </p:txBody>
      </p:sp>
      <p:sp>
        <p:nvSpPr>
          <p:cNvPr id="3" name="內容版面配置區 2"/>
          <p:cNvSpPr>
            <a:spLocks noGrp="1"/>
          </p:cNvSpPr>
          <p:nvPr>
            <p:ph idx="1"/>
          </p:nvPr>
        </p:nvSpPr>
        <p:spPr/>
        <p:txBody>
          <a:bodyPr/>
          <a:lstStyle/>
          <a:p>
            <a:r>
              <a:rPr lang="en-US" altLang="zh-TW" dirty="0" smtClean="0"/>
              <a:t>142234</a:t>
            </a:r>
            <a:r>
              <a:rPr lang="zh-TW" altLang="en-US" dirty="0" smtClean="0"/>
              <a:t>  </a:t>
            </a:r>
            <a:endParaRPr lang="en-US" altLang="zh-TW" dirty="0" smtClean="0"/>
          </a:p>
          <a:p>
            <a:pPr lvl="1"/>
            <a:r>
              <a:rPr lang="en-US" altLang="zh-TW" dirty="0"/>
              <a:t> </a:t>
            </a:r>
            <a:r>
              <a:rPr lang="en-US" altLang="zh-TW" dirty="0" smtClean="0"/>
              <a:t> </a:t>
            </a:r>
            <a:r>
              <a:rPr lang="zh-TW" altLang="en-US" dirty="0" smtClean="0"/>
              <a:t>  </a:t>
            </a:r>
            <a:r>
              <a:rPr lang="en-US" altLang="zh-TW" dirty="0" smtClean="0"/>
              <a:t>14</a:t>
            </a:r>
            <a:r>
              <a:rPr lang="zh-TW" altLang="en-US" dirty="0" smtClean="0"/>
              <a:t>    </a:t>
            </a:r>
            <a:r>
              <a:rPr lang="en-US" altLang="zh-TW" dirty="0" smtClean="0"/>
              <a:t>22</a:t>
            </a:r>
            <a:r>
              <a:rPr lang="zh-TW" altLang="en-US" dirty="0" smtClean="0"/>
              <a:t>   </a:t>
            </a:r>
            <a:r>
              <a:rPr lang="en-US" altLang="zh-TW" dirty="0" smtClean="0"/>
              <a:t>34</a:t>
            </a:r>
            <a:r>
              <a:rPr lang="zh-TW" altLang="en-US" dirty="0" smtClean="0"/>
              <a:t>   </a:t>
            </a:r>
            <a:r>
              <a:rPr lang="en-US" altLang="zh-TW" dirty="0" smtClean="0">
                <a:sym typeface="Wingdings" panose="05000000000000000000" pitchFamily="2" charset="2"/>
              </a:rPr>
              <a:t></a:t>
            </a:r>
            <a:r>
              <a:rPr lang="en-US" altLang="zh-TW" dirty="0" smtClean="0"/>
              <a:t>  41+22+43 = 106</a:t>
            </a:r>
            <a:endParaRPr lang="en-US" altLang="zh-TW" dirty="0"/>
          </a:p>
          <a:p>
            <a:r>
              <a:rPr lang="en-US" altLang="zh-TW" dirty="0" smtClean="0"/>
              <a:t>125711</a:t>
            </a:r>
          </a:p>
          <a:p>
            <a:pPr lvl="1"/>
            <a:r>
              <a:rPr lang="en-US" altLang="zh-TW" dirty="0"/>
              <a:t> </a:t>
            </a:r>
            <a:r>
              <a:rPr lang="en-US" altLang="zh-TW" dirty="0" smtClean="0"/>
              <a:t>   12   57   11   </a:t>
            </a:r>
            <a:r>
              <a:rPr lang="en-US" altLang="zh-TW" dirty="0" smtClean="0">
                <a:sym typeface="Wingdings" panose="05000000000000000000" pitchFamily="2" charset="2"/>
              </a:rPr>
              <a:t>  21+57+11 =  89</a:t>
            </a:r>
            <a:endParaRPr lang="en-US" altLang="zh-TW" dirty="0"/>
          </a:p>
          <a:p>
            <a:r>
              <a:rPr lang="en-US" altLang="zh-TW" dirty="0" smtClean="0"/>
              <a:t>134919</a:t>
            </a:r>
          </a:p>
          <a:p>
            <a:pPr lvl="1"/>
            <a:r>
              <a:rPr lang="en-US" altLang="zh-TW" dirty="0"/>
              <a:t> </a:t>
            </a:r>
            <a:r>
              <a:rPr lang="en-US" altLang="zh-TW" dirty="0" smtClean="0"/>
              <a:t>   13   49    19  </a:t>
            </a:r>
            <a:r>
              <a:rPr lang="en-US" altLang="zh-TW" dirty="0" smtClean="0">
                <a:sym typeface="Wingdings" panose="05000000000000000000" pitchFamily="2" charset="2"/>
              </a:rPr>
              <a:t>   31+49+91 = 171</a:t>
            </a:r>
            <a:endParaRPr lang="en-US" altLang="zh-TW" dirty="0"/>
          </a:p>
          <a:p>
            <a:r>
              <a:rPr lang="en-US" altLang="zh-TW" dirty="0" smtClean="0"/>
              <a:t>153213</a:t>
            </a:r>
          </a:p>
          <a:p>
            <a:pPr lvl="1"/>
            <a:r>
              <a:rPr lang="en-US" altLang="zh-TW" dirty="0"/>
              <a:t> </a:t>
            </a:r>
            <a:r>
              <a:rPr lang="en-US" altLang="zh-TW" dirty="0" smtClean="0"/>
              <a:t>   15   32   13   </a:t>
            </a:r>
            <a:r>
              <a:rPr lang="en-US" altLang="zh-TW" dirty="0" smtClean="0">
                <a:sym typeface="Wingdings" panose="05000000000000000000" pitchFamily="2" charset="2"/>
              </a:rPr>
              <a:t>    51+32+31 = 114</a:t>
            </a:r>
            <a:endParaRPr lang="en-US" altLang="zh-TW" dirty="0"/>
          </a:p>
          <a:p>
            <a:endParaRPr lang="zh-TW" altLang="en-US" dirty="0"/>
          </a:p>
        </p:txBody>
      </p:sp>
    </p:spTree>
    <p:extLst>
      <p:ext uri="{BB962C8B-B14F-4D97-AF65-F5344CB8AC3E}">
        <p14:creationId xmlns:p14="http://schemas.microsoft.com/office/powerpoint/2010/main" val="3744519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lstStyle/>
          <a:p>
            <a:endParaRPr lang="zh-TW" altLang="en-US"/>
          </a:p>
        </p:txBody>
      </p:sp>
      <p:sp>
        <p:nvSpPr>
          <p:cNvPr id="5" name="文字版面配置區 4"/>
          <p:cNvSpPr>
            <a:spLocks noGrp="1"/>
          </p:cNvSpPr>
          <p:nvPr>
            <p:ph type="body" sz="quarter" idx="3"/>
          </p:nvPr>
        </p:nvSpPr>
        <p:spPr/>
        <p:txBody>
          <a:bodyPr/>
          <a:lstStyle/>
          <a:p>
            <a:endParaRPr lang="zh-TW" altLang="en-US"/>
          </a:p>
        </p:txBody>
      </p:sp>
      <p:sp>
        <p:nvSpPr>
          <p:cNvPr id="6" name="內容版面配置區 5"/>
          <p:cNvSpPr>
            <a:spLocks noGrp="1"/>
          </p:cNvSpPr>
          <p:nvPr>
            <p:ph sz="quarter" idx="4"/>
          </p:nvPr>
        </p:nvSpPr>
        <p:spPr/>
        <p:txBody>
          <a:bodyPr/>
          <a:lstStyle/>
          <a:p>
            <a:pPr algn="just">
              <a:spcAft>
                <a:spcPts val="0"/>
              </a:spcAft>
            </a:pPr>
            <a:r>
              <a:rPr lang="zh-TW" altLang="zh-TW" kern="100" dirty="0">
                <a:latin typeface="Times New Roman"/>
              </a:rPr>
              <a:t>前序（</a:t>
            </a:r>
            <a:r>
              <a:rPr lang="en-US" altLang="zh-TW" kern="100" dirty="0" err="1">
                <a:latin typeface="Times New Roman"/>
              </a:rPr>
              <a:t>posfix</a:t>
            </a:r>
            <a:r>
              <a:rPr lang="zh-TW" altLang="zh-TW" kern="100" dirty="0">
                <a:latin typeface="Times New Roman"/>
              </a:rPr>
              <a:t>）：</a:t>
            </a:r>
          </a:p>
          <a:p>
            <a:pPr algn="just">
              <a:spcAft>
                <a:spcPts val="0"/>
              </a:spcAft>
            </a:pPr>
            <a:r>
              <a:rPr lang="en-US" altLang="zh-TW" kern="100" dirty="0">
                <a:latin typeface="Times New Roman"/>
              </a:rPr>
              <a:t>   </a:t>
            </a:r>
            <a:r>
              <a:rPr lang="en-US" altLang="zh-TW" kern="0" dirty="0">
                <a:solidFill>
                  <a:srgbClr val="FF0000"/>
                </a:solidFill>
                <a:latin typeface="Times New Roman"/>
              </a:rPr>
              <a:t>ABHDEFIGCJ</a:t>
            </a:r>
            <a:endParaRPr lang="zh-TW" altLang="zh-TW" kern="100" dirty="0">
              <a:latin typeface="Times New Roman"/>
            </a:endParaRPr>
          </a:p>
          <a:p>
            <a:pPr algn="just">
              <a:spcAft>
                <a:spcPts val="0"/>
              </a:spcAft>
            </a:pPr>
            <a:r>
              <a:rPr lang="en-US" altLang="zh-TW" kern="100" dirty="0">
                <a:latin typeface="Times New Roman"/>
              </a:rPr>
              <a:t> </a:t>
            </a:r>
            <a:endParaRPr lang="zh-TW" altLang="zh-TW" kern="100" dirty="0">
              <a:latin typeface="Times New Roman"/>
            </a:endParaRPr>
          </a:p>
          <a:p>
            <a:pPr algn="just">
              <a:spcAft>
                <a:spcPts val="0"/>
              </a:spcAft>
            </a:pPr>
            <a:r>
              <a:rPr lang="zh-TW" altLang="zh-TW" kern="100" dirty="0">
                <a:latin typeface="Times New Roman"/>
              </a:rPr>
              <a:t>中序（</a:t>
            </a:r>
            <a:r>
              <a:rPr lang="en-US" altLang="zh-TW" kern="100" dirty="0">
                <a:latin typeface="Times New Roman"/>
              </a:rPr>
              <a:t>infix</a:t>
            </a:r>
            <a:r>
              <a:rPr lang="zh-TW" altLang="zh-TW" kern="100" dirty="0">
                <a:latin typeface="Times New Roman"/>
              </a:rPr>
              <a:t>）：</a:t>
            </a:r>
          </a:p>
          <a:p>
            <a:pPr algn="just">
              <a:spcAft>
                <a:spcPts val="0"/>
              </a:spcAft>
            </a:pPr>
            <a:r>
              <a:rPr lang="en-US" altLang="zh-TW" kern="100" dirty="0">
                <a:latin typeface="Times New Roman"/>
              </a:rPr>
              <a:t>   </a:t>
            </a:r>
            <a:r>
              <a:rPr lang="en-US" altLang="zh-TW" kern="0" dirty="0">
                <a:solidFill>
                  <a:srgbClr val="FF0000"/>
                </a:solidFill>
                <a:latin typeface="Times New Roman"/>
              </a:rPr>
              <a:t>HEIFGDBCJA</a:t>
            </a:r>
            <a:endParaRPr lang="zh-TW" altLang="zh-TW" kern="100" dirty="0">
              <a:latin typeface="Times New Roman"/>
            </a:endParaRPr>
          </a:p>
          <a:p>
            <a:pPr algn="just">
              <a:spcAft>
                <a:spcPts val="0"/>
              </a:spcAft>
            </a:pPr>
            <a:r>
              <a:rPr lang="en-US" altLang="zh-TW" kern="100" dirty="0">
                <a:latin typeface="Times New Roman"/>
              </a:rPr>
              <a:t> </a:t>
            </a:r>
            <a:endParaRPr lang="zh-TW" altLang="zh-TW" kern="100" dirty="0">
              <a:latin typeface="Times New Roman"/>
            </a:endParaRPr>
          </a:p>
          <a:p>
            <a:pPr algn="just">
              <a:spcAft>
                <a:spcPts val="0"/>
              </a:spcAft>
            </a:pPr>
            <a:r>
              <a:rPr lang="zh-TW" altLang="zh-TW" kern="100" dirty="0">
                <a:latin typeface="Times New Roman"/>
              </a:rPr>
              <a:t>後序（</a:t>
            </a:r>
            <a:r>
              <a:rPr lang="en-US" altLang="zh-TW" kern="100" dirty="0" err="1">
                <a:latin typeface="Times New Roman"/>
              </a:rPr>
              <a:t>posfix</a:t>
            </a:r>
            <a:r>
              <a:rPr lang="zh-TW" altLang="zh-TW" kern="100" dirty="0">
                <a:latin typeface="Times New Roman"/>
              </a:rPr>
              <a:t>）：</a:t>
            </a:r>
          </a:p>
          <a:p>
            <a:pPr algn="just">
              <a:spcAft>
                <a:spcPts val="0"/>
              </a:spcAft>
            </a:pPr>
            <a:r>
              <a:rPr lang="en-US" altLang="zh-TW" kern="100" dirty="0" smtClean="0">
                <a:effectLst/>
                <a:latin typeface="Times New Roman"/>
                <a:ea typeface="標楷體"/>
              </a:rPr>
              <a:t>   </a:t>
            </a:r>
            <a:r>
              <a:rPr lang="en-US" altLang="zh-TW" kern="0" dirty="0">
                <a:solidFill>
                  <a:srgbClr val="FF0000"/>
                </a:solidFill>
                <a:latin typeface="Times New Roman"/>
              </a:rPr>
              <a:t>IGFEDHJCBA</a:t>
            </a:r>
            <a:endParaRPr lang="zh-TW" altLang="zh-TW" kern="100" dirty="0">
              <a:latin typeface="Times New Roman"/>
            </a:endParaRPr>
          </a:p>
          <a:p>
            <a:endParaRPr lang="zh-TW"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7278"/>
            <a:ext cx="2232248" cy="444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內容版面配置區 6"/>
          <p:cNvSpPr>
            <a:spLocks noGrp="1"/>
          </p:cNvSpPr>
          <p:nvPr>
            <p:ph sz="half" idx="2"/>
          </p:nvPr>
        </p:nvSpPr>
        <p:spPr/>
        <p:txBody>
          <a:bodyPr/>
          <a:lstStyle/>
          <a:p>
            <a:endParaRPr lang="zh-TW" altLang="en-US" dirty="0"/>
          </a:p>
        </p:txBody>
      </p:sp>
    </p:spTree>
    <p:extLst>
      <p:ext uri="{BB962C8B-B14F-4D97-AF65-F5344CB8AC3E}">
        <p14:creationId xmlns:p14="http://schemas.microsoft.com/office/powerpoint/2010/main" val="1298895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碰撞</a:t>
            </a:r>
            <a:endParaRPr lang="zh-TW" altLang="en-US" dirty="0"/>
          </a:p>
        </p:txBody>
      </p:sp>
      <p:sp>
        <p:nvSpPr>
          <p:cNvPr id="3" name="內容版面配置區 2"/>
          <p:cNvSpPr>
            <a:spLocks noGrp="1"/>
          </p:cNvSpPr>
          <p:nvPr>
            <p:ph idx="1"/>
          </p:nvPr>
        </p:nvSpPr>
        <p:spPr/>
        <p:txBody>
          <a:bodyPr/>
          <a:lstStyle/>
          <a:p>
            <a:r>
              <a:rPr lang="zh-TW" altLang="en-US" dirty="0" smtClean="0"/>
              <a:t>開放定址</a:t>
            </a:r>
            <a:endParaRPr lang="en-US" altLang="zh-TW" dirty="0" smtClean="0"/>
          </a:p>
          <a:p>
            <a:endParaRPr lang="en-US" altLang="zh-TW" dirty="0"/>
          </a:p>
          <a:p>
            <a:r>
              <a:rPr lang="zh-TW" altLang="en-US" dirty="0" smtClean="0"/>
              <a:t>鏈結串列</a:t>
            </a:r>
            <a:endParaRPr lang="en-US" altLang="zh-TW" dirty="0" smtClean="0"/>
          </a:p>
          <a:p>
            <a:endParaRPr lang="en-US" altLang="zh-TW" dirty="0"/>
          </a:p>
          <a:p>
            <a:r>
              <a:rPr lang="zh-TW" altLang="en-US" dirty="0" smtClean="0"/>
              <a:t>雜湊桶</a:t>
            </a:r>
            <a:endParaRPr lang="zh-TW" altLang="en-US" dirty="0"/>
          </a:p>
        </p:txBody>
      </p:sp>
    </p:spTree>
    <p:extLst>
      <p:ext uri="{BB962C8B-B14F-4D97-AF65-F5344CB8AC3E}">
        <p14:creationId xmlns:p14="http://schemas.microsoft.com/office/powerpoint/2010/main" val="2667469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p:txBody>
          <a:bodyPr/>
          <a:lstStyle/>
          <a:p>
            <a:pPr>
              <a:lnSpc>
                <a:spcPct val="120000"/>
              </a:lnSpc>
            </a:pPr>
            <a:r>
              <a:rPr lang="zh-TW" altLang="en-US" sz="2215" b="1" dirty="0">
                <a:solidFill>
                  <a:schemeClr val="accent2"/>
                </a:solidFill>
                <a:latin typeface="Times New Roman" panose="02020603050405020304" pitchFamily="18" charset="0"/>
                <a:ea typeface="新細明體" panose="02020500000000000000" pitchFamily="18" charset="-120"/>
              </a:rPr>
              <a:t>開放定址解決</a:t>
            </a:r>
            <a:r>
              <a:rPr lang="zh-TW" altLang="en-US" sz="2215" dirty="0">
                <a:latin typeface="Times New Roman" panose="02020603050405020304" pitchFamily="18" charset="0"/>
                <a:ea typeface="新細明體" panose="02020500000000000000" pitchFamily="18" charset="-120"/>
              </a:rPr>
              <a:t>（</a:t>
            </a:r>
            <a:r>
              <a:rPr lang="en-US" altLang="zh-TW" sz="2215" dirty="0">
                <a:latin typeface="Times New Roman" panose="02020603050405020304" pitchFamily="18" charset="0"/>
                <a:ea typeface="新細明體" panose="02020500000000000000" pitchFamily="18" charset="-120"/>
              </a:rPr>
              <a:t>open addressing resolution</a:t>
            </a:r>
            <a:r>
              <a:rPr lang="zh-TW" altLang="en-US" sz="2215" dirty="0">
                <a:latin typeface="Times New Roman" panose="02020603050405020304" pitchFamily="18" charset="0"/>
                <a:ea typeface="新細明體" panose="02020500000000000000" pitchFamily="18" charset="-120"/>
              </a:rPr>
              <a:t>），它是在主要區域中解決碰撞問題。當碰撞發生時，搜尋主要區域中開放的或者未佔據的位址以便放置此新資料。解決不能在原始位址中儲存資料的一個簡單</a:t>
            </a:r>
            <a:r>
              <a:rPr lang="zh-TW" altLang="en-US" sz="2215" dirty="0">
                <a:solidFill>
                  <a:srgbClr val="FF0000"/>
                </a:solidFill>
                <a:latin typeface="Times New Roman" panose="02020603050405020304" pitchFamily="18" charset="0"/>
                <a:ea typeface="新細明體" panose="02020500000000000000" pitchFamily="18" charset="-120"/>
              </a:rPr>
              <a:t>策略</a:t>
            </a:r>
            <a:r>
              <a:rPr lang="zh-TW" altLang="en-US" sz="2215" dirty="0">
                <a:latin typeface="Times New Roman" panose="02020603050405020304" pitchFamily="18" charset="0"/>
                <a:ea typeface="新細明體" panose="02020500000000000000" pitchFamily="18" charset="-120"/>
              </a:rPr>
              <a:t>是</a:t>
            </a:r>
            <a:r>
              <a:rPr lang="zh-TW" altLang="en-US" sz="2215" b="1" u="sng" dirty="0">
                <a:latin typeface="Times New Roman" panose="02020603050405020304" pitchFamily="18" charset="0"/>
                <a:ea typeface="新細明體" panose="02020500000000000000" pitchFamily="18" charset="-120"/>
              </a:rPr>
              <a:t>在下一個位址中加以儲存</a:t>
            </a:r>
            <a:r>
              <a:rPr lang="zh-TW" altLang="en-US" sz="2215" dirty="0">
                <a:latin typeface="Times New Roman" panose="02020603050405020304" pitchFamily="18" charset="0"/>
                <a:ea typeface="新細明體" panose="02020500000000000000" pitchFamily="18" charset="-120"/>
              </a:rPr>
              <a:t>（原始位址 </a:t>
            </a:r>
            <a:r>
              <a:rPr lang="en-US" altLang="zh-TW" sz="2215" dirty="0">
                <a:latin typeface="Times New Roman" panose="02020603050405020304" pitchFamily="18" charset="0"/>
                <a:ea typeface="新細明體" panose="02020500000000000000" pitchFamily="18" charset="-120"/>
              </a:rPr>
              <a:t>+1</a:t>
            </a:r>
            <a:r>
              <a:rPr lang="zh-TW" altLang="en-US" sz="2215" dirty="0">
                <a:latin typeface="Times New Roman" panose="02020603050405020304" pitchFamily="18" charset="0"/>
                <a:ea typeface="新細明體" panose="02020500000000000000" pitchFamily="18" charset="-120"/>
              </a:rPr>
              <a:t>）。</a:t>
            </a:r>
          </a:p>
        </p:txBody>
      </p:sp>
      <p:sp>
        <p:nvSpPr>
          <p:cNvPr id="304132"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p.337</a:t>
            </a:r>
          </a:p>
        </p:txBody>
      </p:sp>
      <p:sp>
        <p:nvSpPr>
          <p:cNvPr id="304133" name="Text Box 5"/>
          <p:cNvSpPr txBox="1">
            <a:spLocks noChangeArrowheads="1"/>
          </p:cNvSpPr>
          <p:nvPr/>
        </p:nvSpPr>
        <p:spPr bwMode="auto">
          <a:xfrm>
            <a:off x="416170" y="5465885"/>
            <a:ext cx="6182458"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圖 </a:t>
            </a:r>
            <a:r>
              <a:rPr lang="en-US" altLang="zh-TW" sz="2031" b="1">
                <a:latin typeface="Arial" panose="020B0604020202020204" pitchFamily="34" charset="0"/>
                <a:ea typeface="MS PGothic" panose="020B0600070205080204" pitchFamily="34" charset="-128"/>
              </a:rPr>
              <a:t>13.11  </a:t>
            </a:r>
            <a:r>
              <a:rPr lang="zh-TW" altLang="en-US" sz="2031">
                <a:ea typeface="標楷體" panose="03000509000000000000" pitchFamily="65" charset="-120"/>
              </a:rPr>
              <a:t> 開放定址解決法</a:t>
            </a:r>
          </a:p>
        </p:txBody>
      </p:sp>
      <p:pic>
        <p:nvPicPr>
          <p:cNvPr id="304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408" y="3824654"/>
            <a:ext cx="8220808" cy="153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151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p:txBody>
          <a:bodyPr/>
          <a:lstStyle/>
          <a:p>
            <a:pPr>
              <a:lnSpc>
                <a:spcPct val="120000"/>
              </a:lnSpc>
            </a:pPr>
            <a:r>
              <a:rPr lang="zh-TW" altLang="en-US" sz="2215" dirty="0">
                <a:latin typeface="Times New Roman" panose="02020603050405020304" pitchFamily="18" charset="0"/>
                <a:ea typeface="新細明體" panose="02020500000000000000" pitchFamily="18" charset="-120"/>
              </a:rPr>
              <a:t>開放定址的一個主要缺點是每一個碰撞的解決增加了未來發生碰撞的機率。這個缺點可以用另一個解決碰撞的</a:t>
            </a:r>
            <a:r>
              <a:rPr lang="zh-TW" altLang="en-US" sz="2215" b="1" dirty="0">
                <a:solidFill>
                  <a:schemeClr val="accent2"/>
                </a:solidFill>
                <a:latin typeface="Times New Roman" panose="02020603050405020304" pitchFamily="18" charset="0"/>
                <a:ea typeface="新細明體" panose="02020500000000000000" pitchFamily="18" charset="-120"/>
              </a:rPr>
              <a:t>鏈結串列解決方法</a:t>
            </a:r>
            <a:r>
              <a:rPr lang="zh-TW" altLang="en-US" sz="2215" dirty="0">
                <a:latin typeface="Times New Roman" panose="02020603050405020304" pitchFamily="18" charset="0"/>
                <a:ea typeface="新細明體" panose="02020500000000000000" pitchFamily="18" charset="-120"/>
              </a:rPr>
              <a:t>（</a:t>
            </a:r>
            <a:r>
              <a:rPr lang="en-US" altLang="zh-TW" sz="2215" dirty="0">
                <a:latin typeface="Times New Roman" panose="02020603050405020304" pitchFamily="18" charset="0"/>
                <a:ea typeface="新細明體" panose="02020500000000000000" pitchFamily="18" charset="-120"/>
              </a:rPr>
              <a:t>linked list resolution</a:t>
            </a:r>
            <a:r>
              <a:rPr lang="zh-TW" altLang="en-US" sz="2215" dirty="0">
                <a:latin typeface="Times New Roman" panose="02020603050405020304" pitchFamily="18" charset="0"/>
                <a:ea typeface="新細明體" panose="02020500000000000000" pitchFamily="18" charset="-120"/>
              </a:rPr>
              <a:t>）來加以除去。在這個方法中，第一筆紀錄會儲存在原始位址中，但是它</a:t>
            </a:r>
            <a:r>
              <a:rPr lang="zh-TW" altLang="en-US" sz="2215" b="1" u="sng" dirty="0">
                <a:latin typeface="Times New Roman" panose="02020603050405020304" pitchFamily="18" charset="0"/>
                <a:ea typeface="新細明體" panose="02020500000000000000" pitchFamily="18" charset="-120"/>
              </a:rPr>
              <a:t>含有一個指標指到第二筆紀錄</a:t>
            </a:r>
            <a:r>
              <a:rPr lang="zh-TW" altLang="en-US" sz="2215" dirty="0">
                <a:latin typeface="Times New Roman" panose="02020603050405020304" pitchFamily="18" charset="0"/>
                <a:ea typeface="新細明體" panose="02020500000000000000" pitchFamily="18" charset="-120"/>
              </a:rPr>
              <a:t>。</a:t>
            </a:r>
          </a:p>
        </p:txBody>
      </p:sp>
      <p:sp>
        <p:nvSpPr>
          <p:cNvPr id="249860"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p.337</a:t>
            </a:r>
          </a:p>
        </p:txBody>
      </p:sp>
      <p:sp>
        <p:nvSpPr>
          <p:cNvPr id="249862" name="Text Box 6"/>
          <p:cNvSpPr txBox="1">
            <a:spLocks noChangeArrowheads="1"/>
          </p:cNvSpPr>
          <p:nvPr/>
        </p:nvSpPr>
        <p:spPr bwMode="auto">
          <a:xfrm>
            <a:off x="552451" y="5309089"/>
            <a:ext cx="6182457"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圖 </a:t>
            </a:r>
            <a:r>
              <a:rPr lang="en-US" altLang="zh-TW" sz="2031" b="1">
                <a:latin typeface="Arial" panose="020B0604020202020204" pitchFamily="34" charset="0"/>
                <a:ea typeface="MS PGothic" panose="020B0600070205080204" pitchFamily="34" charset="-128"/>
              </a:rPr>
              <a:t>13.12  </a:t>
            </a:r>
            <a:r>
              <a:rPr lang="zh-TW" altLang="en-US" sz="2031">
                <a:ea typeface="標楷體" panose="03000509000000000000" pitchFamily="65" charset="-120"/>
              </a:rPr>
              <a:t>鏈結串列解決法</a:t>
            </a:r>
          </a:p>
        </p:txBody>
      </p:sp>
      <p:pic>
        <p:nvPicPr>
          <p:cNvPr id="2498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184" y="3758712"/>
            <a:ext cx="7866185" cy="1494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709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p:txBody>
          <a:bodyPr/>
          <a:lstStyle/>
          <a:p>
            <a:pPr>
              <a:lnSpc>
                <a:spcPct val="120000"/>
              </a:lnSpc>
            </a:pPr>
            <a:r>
              <a:rPr lang="zh-TW" altLang="en-US" sz="2215" dirty="0">
                <a:latin typeface="Times New Roman" panose="02020603050405020304" pitchFamily="18" charset="0"/>
                <a:ea typeface="新細明體" panose="02020500000000000000" pitchFamily="18" charset="-120"/>
              </a:rPr>
              <a:t>另一個處理碰撞問題的方法是雜湊到</a:t>
            </a:r>
            <a:r>
              <a:rPr lang="zh-TW" altLang="en-US" sz="2215" b="1" dirty="0">
                <a:solidFill>
                  <a:schemeClr val="accent2"/>
                </a:solidFill>
                <a:latin typeface="Times New Roman" panose="02020603050405020304" pitchFamily="18" charset="0"/>
                <a:ea typeface="新細明體" panose="02020500000000000000" pitchFamily="18" charset="-120"/>
              </a:rPr>
              <a:t>桶</a:t>
            </a:r>
            <a:r>
              <a:rPr lang="zh-TW" altLang="en-US" sz="2215" dirty="0">
                <a:latin typeface="Times New Roman" panose="02020603050405020304" pitchFamily="18" charset="0"/>
                <a:ea typeface="新細明體" panose="02020500000000000000" pitchFamily="18" charset="-120"/>
              </a:rPr>
              <a:t>（</a:t>
            </a:r>
            <a:r>
              <a:rPr lang="en-US" altLang="zh-TW" sz="2215" dirty="0">
                <a:latin typeface="Times New Roman" panose="02020603050405020304" pitchFamily="18" charset="0"/>
                <a:ea typeface="新細明體" panose="02020500000000000000" pitchFamily="18" charset="-120"/>
              </a:rPr>
              <a:t>buckets</a:t>
            </a:r>
            <a:r>
              <a:rPr lang="zh-TW" altLang="en-US" sz="2215" dirty="0">
                <a:latin typeface="Times New Roman" panose="02020603050405020304" pitchFamily="18" charset="0"/>
                <a:ea typeface="新細明體" panose="02020500000000000000" pitchFamily="18" charset="-120"/>
              </a:rPr>
              <a:t>）中。</a:t>
            </a:r>
            <a:r>
              <a:rPr lang="zh-TW" altLang="en-US" sz="2215" b="1" dirty="0">
                <a:solidFill>
                  <a:schemeClr val="accent2"/>
                </a:solidFill>
                <a:latin typeface="Times New Roman" panose="02020603050405020304" pitchFamily="18" charset="0"/>
                <a:ea typeface="新細明體" panose="02020500000000000000" pitchFamily="18" charset="-120"/>
              </a:rPr>
              <a:t>雜湊桶</a:t>
            </a:r>
            <a:r>
              <a:rPr lang="zh-TW" altLang="en-US" sz="2215" dirty="0">
                <a:latin typeface="Times New Roman" panose="02020603050405020304" pitchFamily="18" charset="0"/>
                <a:ea typeface="新細明體" panose="02020500000000000000" pitchFamily="18" charset="-120"/>
              </a:rPr>
              <a:t>（</a:t>
            </a:r>
            <a:r>
              <a:rPr lang="en-US" altLang="zh-TW" sz="2215" dirty="0">
                <a:latin typeface="Times New Roman" panose="02020603050405020304" pitchFamily="18" charset="0"/>
                <a:ea typeface="新細明體" panose="02020500000000000000" pitchFamily="18" charset="-120"/>
              </a:rPr>
              <a:t>bucket hashing</a:t>
            </a:r>
            <a:r>
              <a:rPr lang="zh-TW" altLang="en-US" sz="2215" dirty="0">
                <a:latin typeface="Times New Roman" panose="02020603050405020304" pitchFamily="18" charset="0"/>
                <a:ea typeface="新細明體" panose="02020500000000000000" pitchFamily="18" charset="-120"/>
              </a:rPr>
              <a:t>）是一個</a:t>
            </a:r>
            <a:r>
              <a:rPr lang="zh-TW" altLang="en-US" sz="2215" b="1" u="sng" dirty="0">
                <a:latin typeface="Times New Roman" panose="02020603050405020304" pitchFamily="18" charset="0"/>
                <a:ea typeface="新細明體" panose="02020500000000000000" pitchFamily="18" charset="-120"/>
              </a:rPr>
              <a:t>可以容納一筆以上紀錄的節點</a:t>
            </a:r>
            <a:r>
              <a:rPr lang="zh-TW" altLang="en-US" sz="2215" dirty="0">
                <a:latin typeface="Times New Roman" panose="02020603050405020304" pitchFamily="18" charset="0"/>
                <a:ea typeface="新細明體" panose="02020500000000000000" pitchFamily="18" charset="-120"/>
              </a:rPr>
              <a:t>。這個方法的缺點是可能會有許多浪費（未被佔據）的位置。</a:t>
            </a:r>
          </a:p>
        </p:txBody>
      </p:sp>
      <p:sp>
        <p:nvSpPr>
          <p:cNvPr id="250884"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p.337</a:t>
            </a:r>
          </a:p>
        </p:txBody>
      </p:sp>
      <p:sp>
        <p:nvSpPr>
          <p:cNvPr id="250889" name="Text Box 9"/>
          <p:cNvSpPr txBox="1">
            <a:spLocks noChangeArrowheads="1"/>
          </p:cNvSpPr>
          <p:nvPr/>
        </p:nvSpPr>
        <p:spPr bwMode="auto">
          <a:xfrm>
            <a:off x="372208" y="5177205"/>
            <a:ext cx="6182458"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圖 </a:t>
            </a:r>
            <a:r>
              <a:rPr lang="en-US" altLang="zh-TW" sz="2031" b="1">
                <a:latin typeface="Arial" panose="020B0604020202020204" pitchFamily="34" charset="0"/>
                <a:ea typeface="MS PGothic" panose="020B0600070205080204" pitchFamily="34" charset="-128"/>
              </a:rPr>
              <a:t>13.13  </a:t>
            </a:r>
            <a:r>
              <a:rPr lang="zh-TW" altLang="en-US" sz="2031">
                <a:ea typeface="標楷體" panose="03000509000000000000" pitchFamily="65" charset="-120"/>
              </a:rPr>
              <a:t>雜湊桶之解決法</a:t>
            </a:r>
          </a:p>
        </p:txBody>
      </p:sp>
      <p:pic>
        <p:nvPicPr>
          <p:cNvPr id="25089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77" y="3030416"/>
            <a:ext cx="8305800" cy="213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623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關聯式資料庫</a:t>
            </a:r>
            <a:endParaRPr lang="zh-TW" altLang="en-US" dirty="0"/>
          </a:p>
        </p:txBody>
      </p:sp>
      <p:sp>
        <p:nvSpPr>
          <p:cNvPr id="3" name="副標題 2"/>
          <p:cNvSpPr>
            <a:spLocks noGrp="1"/>
          </p:cNvSpPr>
          <p:nvPr>
            <p:ph type="subTitle" idx="1"/>
          </p:nvPr>
        </p:nvSpPr>
        <p:spPr/>
        <p:txBody>
          <a:bodyPr/>
          <a:lstStyle/>
          <a:p>
            <a:r>
              <a:rPr lang="en-US" altLang="zh-TW" dirty="0" smtClean="0"/>
              <a:t>14</a:t>
            </a:r>
            <a:r>
              <a:rPr lang="zh-TW" altLang="en-US" dirty="0" smtClean="0"/>
              <a:t>章</a:t>
            </a:r>
            <a:endParaRPr lang="zh-TW" altLang="en-US" dirty="0"/>
          </a:p>
        </p:txBody>
      </p:sp>
    </p:spTree>
    <p:extLst>
      <p:ext uri="{BB962C8B-B14F-4D97-AF65-F5344CB8AC3E}">
        <p14:creationId xmlns:p14="http://schemas.microsoft.com/office/powerpoint/2010/main" val="506033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t>14.6  </a:t>
            </a:r>
            <a:r>
              <a:rPr lang="zh-TW" altLang="en-US" smtClean="0"/>
              <a:t>關聯運算</a:t>
            </a:r>
          </a:p>
        </p:txBody>
      </p:sp>
      <p:sp>
        <p:nvSpPr>
          <p:cNvPr id="290819" name="Rectangle 3"/>
          <p:cNvSpPr>
            <a:spLocks noGrp="1" noChangeArrowheads="1"/>
          </p:cNvSpPr>
          <p:nvPr>
            <p:ph type="body" idx="1"/>
          </p:nvPr>
        </p:nvSpPr>
        <p:spPr/>
        <p:txBody>
          <a:bodyPr/>
          <a:lstStyle/>
          <a:p>
            <a:pPr eaLnBrk="1" hangingPunct="1">
              <a:defRPr/>
            </a:pPr>
            <a:r>
              <a:rPr lang="zh-TW" altLang="en-US" sz="2215" dirty="0">
                <a:latin typeface="Times New Roman" pitchFamily="18" charset="0"/>
                <a:ea typeface="新細明體" pitchFamily="18" charset="-120"/>
              </a:rPr>
              <a:t>九個運算：插入、刪除、更新、選取、映射、合併、聯集、交集和差異。</a:t>
            </a:r>
          </a:p>
          <a:p>
            <a:pPr eaLnBrk="1" hangingPunct="1">
              <a:buFontTx/>
              <a:buNone/>
              <a:defRPr/>
            </a:pPr>
            <a:r>
              <a:rPr lang="zh-TW" altLang="en-US" sz="2215" b="1" dirty="0">
                <a:effectLst>
                  <a:outerShdw blurRad="38100" dist="38100" dir="2700000" algn="tl">
                    <a:srgbClr val="C0C0C0"/>
                  </a:outerShdw>
                </a:effectLst>
                <a:latin typeface="Times New Roman" pitchFamily="18" charset="0"/>
                <a:ea typeface="標楷體" pitchFamily="65" charset="-120"/>
              </a:rPr>
              <a:t>結構化查詢語言</a:t>
            </a:r>
          </a:p>
          <a:p>
            <a:pPr eaLnBrk="1" hangingPunct="1">
              <a:defRPr/>
            </a:pPr>
            <a:r>
              <a:rPr lang="zh-TW" altLang="en-US" sz="2215" b="1" dirty="0">
                <a:solidFill>
                  <a:schemeClr val="accent2"/>
                </a:solidFill>
                <a:latin typeface="Times New Roman" pitchFamily="18" charset="0"/>
                <a:ea typeface="新細明體" pitchFamily="18" charset="-120"/>
              </a:rPr>
              <a:t>結構化查詢語言</a:t>
            </a:r>
            <a:r>
              <a:rPr lang="zh-TW" altLang="en-US" sz="2215" dirty="0">
                <a:latin typeface="Times New Roman" pitchFamily="18" charset="0"/>
                <a:ea typeface="新細明體" pitchFamily="18" charset="-120"/>
              </a:rPr>
              <a:t>（</a:t>
            </a:r>
            <a:r>
              <a:rPr lang="en-US" altLang="zh-TW" sz="2215" dirty="0">
                <a:latin typeface="Times New Roman" pitchFamily="18" charset="0"/>
                <a:ea typeface="新細明體" pitchFamily="18" charset="-120"/>
              </a:rPr>
              <a:t>Structured Query Language</a:t>
            </a:r>
            <a:r>
              <a:rPr lang="zh-TW" altLang="en-US" sz="2215" dirty="0">
                <a:latin typeface="Times New Roman" pitchFamily="18" charset="0"/>
                <a:ea typeface="新細明體" pitchFamily="18" charset="-120"/>
              </a:rPr>
              <a:t>；</a:t>
            </a:r>
            <a:r>
              <a:rPr lang="en-US" altLang="zh-TW" sz="2215" dirty="0">
                <a:latin typeface="Times New Roman" pitchFamily="18" charset="0"/>
                <a:ea typeface="新細明體" pitchFamily="18" charset="-120"/>
              </a:rPr>
              <a:t>SQL</a:t>
            </a:r>
            <a:r>
              <a:rPr lang="zh-TW" altLang="en-US" sz="2215" dirty="0">
                <a:latin typeface="Times New Roman" pitchFamily="18" charset="0"/>
                <a:ea typeface="新細明體" pitchFamily="18" charset="-120"/>
              </a:rPr>
              <a:t>）是一種宣告式（而不是程序式）語言，表示使用者只需宣告想要執行的程序而不用撰寫逐步執行的程序。</a:t>
            </a:r>
          </a:p>
          <a:p>
            <a:pPr eaLnBrk="1" hangingPunct="1">
              <a:buFontTx/>
              <a:buNone/>
              <a:defRPr/>
            </a:pPr>
            <a:r>
              <a:rPr lang="zh-TW" altLang="en-US" sz="2215" b="1" dirty="0">
                <a:effectLst>
                  <a:outerShdw blurRad="38100" dist="38100" dir="2700000" algn="tl">
                    <a:srgbClr val="C0C0C0"/>
                  </a:outerShdw>
                </a:effectLst>
                <a:latin typeface="Times New Roman" pitchFamily="18" charset="0"/>
                <a:ea typeface="標楷體" pitchFamily="65" charset="-120"/>
              </a:rPr>
              <a:t>插入</a:t>
            </a:r>
          </a:p>
          <a:p>
            <a:pPr eaLnBrk="1" hangingPunct="1">
              <a:defRPr/>
            </a:pPr>
            <a:r>
              <a:rPr lang="zh-TW" altLang="en-US" sz="2215" b="1" dirty="0">
                <a:solidFill>
                  <a:schemeClr val="accent2"/>
                </a:solidFill>
                <a:latin typeface="Times New Roman" pitchFamily="18" charset="0"/>
                <a:ea typeface="新細明體" pitchFamily="18" charset="-120"/>
              </a:rPr>
              <a:t>插入運算</a:t>
            </a:r>
            <a:r>
              <a:rPr lang="zh-TW" altLang="en-US" sz="2215" dirty="0">
                <a:latin typeface="Times New Roman" pitchFamily="18" charset="0"/>
                <a:ea typeface="新細明體" pitchFamily="18" charset="-120"/>
              </a:rPr>
              <a:t>（</a:t>
            </a:r>
            <a:r>
              <a:rPr lang="en-US" altLang="zh-TW" sz="2215" dirty="0">
                <a:latin typeface="Times New Roman" pitchFamily="18" charset="0"/>
                <a:ea typeface="新細明體" pitchFamily="18" charset="-120"/>
              </a:rPr>
              <a:t>insert operation</a:t>
            </a:r>
            <a:r>
              <a:rPr lang="zh-TW" altLang="en-US" sz="2215" dirty="0">
                <a:latin typeface="Times New Roman" pitchFamily="18" charset="0"/>
                <a:ea typeface="新細明體" pitchFamily="18" charset="-120"/>
              </a:rPr>
              <a:t>）是一元運算；它被應用於一個單獨的關聯。這個運算把新的值組插入至關聯之中。</a:t>
            </a:r>
          </a:p>
          <a:p>
            <a:pPr eaLnBrk="1" hangingPunct="1">
              <a:buFontTx/>
              <a:buNone/>
              <a:defRPr/>
            </a:pPr>
            <a:endParaRPr lang="zh-TW" altLang="en-US" sz="2215" dirty="0">
              <a:latin typeface="Times New Roman" pitchFamily="18" charset="0"/>
              <a:ea typeface="新細明體" pitchFamily="18" charset="-120"/>
            </a:endParaRPr>
          </a:p>
          <a:p>
            <a:pPr eaLnBrk="1" hangingPunct="1">
              <a:buFontTx/>
              <a:buNone/>
              <a:defRPr/>
            </a:pPr>
            <a:endParaRPr lang="zh-TW" altLang="en-US" sz="2215" dirty="0">
              <a:latin typeface="Times New Roman" pitchFamily="18" charset="0"/>
              <a:ea typeface="新細明體" pitchFamily="18" charset="-120"/>
            </a:endParaRPr>
          </a:p>
          <a:p>
            <a:pPr eaLnBrk="1" hangingPunct="1">
              <a:lnSpc>
                <a:spcPct val="150000"/>
              </a:lnSpc>
              <a:buFontTx/>
              <a:buNone/>
              <a:defRPr/>
            </a:pPr>
            <a:r>
              <a:rPr lang="en-US" altLang="zh-TW" sz="2215" dirty="0">
                <a:latin typeface="Times New Roman" pitchFamily="18" charset="0"/>
                <a:ea typeface="新細明體" pitchFamily="18" charset="-120"/>
              </a:rPr>
              <a:t>	value </a:t>
            </a:r>
            <a:r>
              <a:rPr lang="zh-TW" altLang="en-US" sz="2215" dirty="0">
                <a:latin typeface="Times New Roman" pitchFamily="18" charset="0"/>
                <a:ea typeface="新細明體" pitchFamily="18" charset="-120"/>
              </a:rPr>
              <a:t>子句定義了所有要插入相對應值組的屬性。</a:t>
            </a:r>
          </a:p>
        </p:txBody>
      </p:sp>
      <p:sp>
        <p:nvSpPr>
          <p:cNvPr id="17412"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p.351</a:t>
            </a:r>
          </a:p>
        </p:txBody>
      </p:sp>
      <p:sp>
        <p:nvSpPr>
          <p:cNvPr id="17413" name="Text Box 5"/>
          <p:cNvSpPr txBox="1">
            <a:spLocks noChangeArrowheads="1"/>
          </p:cNvSpPr>
          <p:nvPr/>
        </p:nvSpPr>
        <p:spPr bwMode="auto">
          <a:xfrm>
            <a:off x="1181101" y="4781551"/>
            <a:ext cx="7312269" cy="77405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r>
              <a:rPr lang="en-US" altLang="en-US" sz="2215" b="1">
                <a:solidFill>
                  <a:srgbClr val="000066"/>
                </a:solidFill>
              </a:rPr>
              <a:t>insert into </a:t>
            </a:r>
            <a:r>
              <a:rPr lang="en-US" altLang="en-US" sz="2215">
                <a:solidFill>
                  <a:srgbClr val="000066"/>
                </a:solidFill>
              </a:rPr>
              <a:t>RELATION-NAME</a:t>
            </a:r>
          </a:p>
          <a:p>
            <a:pPr eaLnBrk="1" fontAlgn="base" hangingPunct="1">
              <a:spcBef>
                <a:spcPct val="0"/>
              </a:spcBef>
              <a:spcAft>
                <a:spcPct val="0"/>
              </a:spcAft>
            </a:pPr>
            <a:r>
              <a:rPr lang="en-US" altLang="en-US" sz="2215" b="1">
                <a:solidFill>
                  <a:srgbClr val="000066"/>
                </a:solidFill>
              </a:rPr>
              <a:t>values </a:t>
            </a:r>
            <a:r>
              <a:rPr lang="en-US" altLang="en-US" sz="2215">
                <a:solidFill>
                  <a:srgbClr val="000066"/>
                </a:solidFill>
              </a:rPr>
              <a:t>(…,…,…)</a:t>
            </a:r>
            <a:endParaRPr lang="zh-TW" altLang="en-US" sz="2215">
              <a:solidFill>
                <a:srgbClr val="000066"/>
              </a:solidFill>
            </a:endParaRPr>
          </a:p>
        </p:txBody>
      </p:sp>
    </p:spTree>
    <p:extLst>
      <p:ext uri="{BB962C8B-B14F-4D97-AF65-F5344CB8AC3E}">
        <p14:creationId xmlns:p14="http://schemas.microsoft.com/office/powerpoint/2010/main" val="3810552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419101" y="4359520"/>
            <a:ext cx="6182458" cy="4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50000"/>
              </a:spcBef>
              <a:spcAft>
                <a:spcPct val="0"/>
              </a:spcAft>
            </a:pPr>
            <a:r>
              <a:rPr lang="zh-TW" altLang="en-US" sz="2031" b="1">
                <a:solidFill>
                  <a:srgbClr val="000000"/>
                </a:solidFill>
                <a:latin typeface="Arial" panose="020B0604020202020204" pitchFamily="34" charset="0"/>
                <a:ea typeface="MS PGothic" panose="020B0600070205080204" pitchFamily="34" charset="-128"/>
              </a:rPr>
              <a:t>圖 </a:t>
            </a:r>
            <a:r>
              <a:rPr lang="en-US" altLang="zh-TW" sz="2031" b="1">
                <a:solidFill>
                  <a:srgbClr val="000000"/>
                </a:solidFill>
                <a:latin typeface="Arial" panose="020B0604020202020204" pitchFamily="34" charset="0"/>
                <a:ea typeface="MS PGothic" panose="020B0600070205080204" pitchFamily="34" charset="-128"/>
              </a:rPr>
              <a:t>14.7  </a:t>
            </a:r>
            <a:r>
              <a:rPr lang="zh-TW" altLang="en-US" sz="2031">
                <a:solidFill>
                  <a:srgbClr val="000000"/>
                </a:solidFill>
                <a:ea typeface="標楷體" panose="03000509000000000000" pitchFamily="65" charset="-120"/>
              </a:rPr>
              <a:t>插入運算之範例</a:t>
            </a:r>
          </a:p>
        </p:txBody>
      </p:sp>
      <p:grpSp>
        <p:nvGrpSpPr>
          <p:cNvPr id="18435" name="Group 10"/>
          <p:cNvGrpSpPr>
            <a:grpSpLocks/>
          </p:cNvGrpSpPr>
          <p:nvPr/>
        </p:nvGrpSpPr>
        <p:grpSpPr bwMode="auto">
          <a:xfrm>
            <a:off x="411774" y="2261089"/>
            <a:ext cx="8214946" cy="2010508"/>
            <a:chOff x="281" y="1363"/>
            <a:chExt cx="5606" cy="1372"/>
          </a:xfrm>
        </p:grpSpPr>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1419"/>
              <a:ext cx="5536" cy="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 y="1450"/>
              <a:ext cx="63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2" y="2302"/>
              <a:ext cx="50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 y="1363"/>
              <a:ext cx="63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Rectangle 9"/>
            <p:cNvSpPr>
              <a:spLocks noChangeArrowheads="1"/>
            </p:cNvSpPr>
            <p:nvPr/>
          </p:nvSpPr>
          <p:spPr bwMode="auto">
            <a:xfrm>
              <a:off x="2749" y="1714"/>
              <a:ext cx="771"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endParaRPr lang="zh-TW" altLang="en-US" sz="2215">
                <a:solidFill>
                  <a:srgbClr val="000000"/>
                </a:solidFill>
              </a:endParaRPr>
            </a:p>
          </p:txBody>
        </p:sp>
      </p:grpSp>
      <p:sp>
        <p:nvSpPr>
          <p:cNvPr id="18436" name="Text Box 11"/>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p.352</a:t>
            </a:r>
          </a:p>
        </p:txBody>
      </p:sp>
    </p:spTree>
    <p:extLst>
      <p:ext uri="{BB962C8B-B14F-4D97-AF65-F5344CB8AC3E}">
        <p14:creationId xmlns:p14="http://schemas.microsoft.com/office/powerpoint/2010/main" val="4011922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p:txBody>
          <a:bodyPr/>
          <a:lstStyle/>
          <a:p>
            <a:pPr eaLnBrk="1" hangingPunct="1">
              <a:lnSpc>
                <a:spcPct val="120000"/>
              </a:lnSpc>
              <a:buFontTx/>
              <a:buNone/>
              <a:defRPr/>
            </a:pPr>
            <a:r>
              <a:rPr lang="zh-TW" altLang="en-US" sz="2215" b="1">
                <a:effectLst>
                  <a:outerShdw blurRad="38100" dist="38100" dir="2700000" algn="tl">
                    <a:srgbClr val="C0C0C0"/>
                  </a:outerShdw>
                </a:effectLst>
                <a:latin typeface="Times New Roman" pitchFamily="18" charset="0"/>
                <a:ea typeface="標楷體" pitchFamily="65" charset="-120"/>
              </a:rPr>
              <a:t>刪除</a:t>
            </a:r>
          </a:p>
          <a:p>
            <a:pPr eaLnBrk="1" hangingPunct="1">
              <a:lnSpc>
                <a:spcPct val="120000"/>
              </a:lnSpc>
              <a:defRPr/>
            </a:pPr>
            <a:r>
              <a:rPr lang="zh-TW" altLang="en-US" sz="2215" b="1">
                <a:solidFill>
                  <a:schemeClr val="accent2"/>
                </a:solidFill>
                <a:latin typeface="Times New Roman" pitchFamily="18" charset="0"/>
                <a:ea typeface="新細明體" pitchFamily="18" charset="-120"/>
              </a:rPr>
              <a:t>刪除運算</a:t>
            </a:r>
            <a:r>
              <a:rPr lang="zh-TW" altLang="en-US" sz="2215">
                <a:latin typeface="Times New Roman" pitchFamily="18" charset="0"/>
                <a:ea typeface="新細明體" pitchFamily="18" charset="-120"/>
              </a:rPr>
              <a:t>（</a:t>
            </a:r>
            <a:r>
              <a:rPr lang="en-US" altLang="zh-TW" sz="2215">
                <a:latin typeface="Times New Roman" pitchFamily="18" charset="0"/>
                <a:ea typeface="新細明體" pitchFamily="18" charset="-120"/>
              </a:rPr>
              <a:t>delete operation</a:t>
            </a:r>
            <a:r>
              <a:rPr lang="zh-TW" altLang="en-US" sz="2215">
                <a:latin typeface="Times New Roman" pitchFamily="18" charset="0"/>
                <a:ea typeface="新細明體" pitchFamily="18" charset="-120"/>
              </a:rPr>
              <a:t>）也是一元運算。這個運算刪除了由關聯而來的準則，其所定義的一個值組。</a:t>
            </a:r>
          </a:p>
          <a:p>
            <a:pPr eaLnBrk="1" hangingPunct="1">
              <a:lnSpc>
                <a:spcPct val="120000"/>
              </a:lnSpc>
              <a:defRPr/>
            </a:pPr>
            <a:endParaRPr lang="zh-TW" altLang="en-US" sz="2215">
              <a:latin typeface="Times New Roman" pitchFamily="18" charset="0"/>
              <a:ea typeface="新細明體" pitchFamily="18" charset="-120"/>
            </a:endParaRPr>
          </a:p>
          <a:p>
            <a:pPr eaLnBrk="1" hangingPunct="1">
              <a:lnSpc>
                <a:spcPct val="120000"/>
              </a:lnSpc>
              <a:buFontTx/>
              <a:buNone/>
              <a:defRPr/>
            </a:pPr>
            <a:endParaRPr lang="zh-TW" altLang="en-US" sz="2215">
              <a:latin typeface="Times New Roman" pitchFamily="18" charset="0"/>
              <a:ea typeface="新細明體" pitchFamily="18" charset="-120"/>
            </a:endParaRPr>
          </a:p>
          <a:p>
            <a:pPr eaLnBrk="1" hangingPunct="1">
              <a:lnSpc>
                <a:spcPct val="120000"/>
              </a:lnSpc>
              <a:buFontTx/>
              <a:buNone/>
              <a:defRPr/>
            </a:pPr>
            <a:r>
              <a:rPr lang="zh-TW" altLang="en-US" sz="2215">
                <a:latin typeface="Times New Roman" pitchFamily="18" charset="0"/>
                <a:ea typeface="新細明體" pitchFamily="18" charset="-120"/>
              </a:rPr>
              <a:t>	刪除的準則被定義在 </a:t>
            </a:r>
            <a:r>
              <a:rPr lang="en-US" altLang="zh-TW" sz="2215">
                <a:latin typeface="Times New Roman" pitchFamily="18" charset="0"/>
                <a:ea typeface="新細明體" pitchFamily="18" charset="-120"/>
              </a:rPr>
              <a:t>where </a:t>
            </a:r>
            <a:r>
              <a:rPr lang="zh-TW" altLang="en-US" sz="2215">
                <a:latin typeface="Times New Roman" pitchFamily="18" charset="0"/>
                <a:ea typeface="新細明體" pitchFamily="18" charset="-120"/>
              </a:rPr>
              <a:t>子句之中。</a:t>
            </a:r>
          </a:p>
        </p:txBody>
      </p:sp>
      <p:sp>
        <p:nvSpPr>
          <p:cNvPr id="19459"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p.352</a:t>
            </a:r>
          </a:p>
        </p:txBody>
      </p:sp>
      <p:sp>
        <p:nvSpPr>
          <p:cNvPr id="19460" name="Text Box 5"/>
          <p:cNvSpPr txBox="1">
            <a:spLocks noChangeArrowheads="1"/>
          </p:cNvSpPr>
          <p:nvPr/>
        </p:nvSpPr>
        <p:spPr bwMode="auto">
          <a:xfrm>
            <a:off x="1169378" y="2779835"/>
            <a:ext cx="7312269" cy="77405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r>
              <a:rPr lang="en-US" altLang="en-US" sz="2215" b="1">
                <a:solidFill>
                  <a:srgbClr val="000066"/>
                </a:solidFill>
              </a:rPr>
              <a:t>delete from </a:t>
            </a:r>
            <a:r>
              <a:rPr lang="en-US" altLang="en-US" sz="2215">
                <a:solidFill>
                  <a:srgbClr val="000066"/>
                </a:solidFill>
              </a:rPr>
              <a:t>RELATION-NAME</a:t>
            </a:r>
          </a:p>
          <a:p>
            <a:pPr eaLnBrk="1" fontAlgn="base" hangingPunct="1">
              <a:spcBef>
                <a:spcPct val="0"/>
              </a:spcBef>
              <a:spcAft>
                <a:spcPct val="0"/>
              </a:spcAft>
            </a:pPr>
            <a:r>
              <a:rPr lang="en-US" altLang="en-US" sz="2215" b="1">
                <a:solidFill>
                  <a:srgbClr val="000066"/>
                </a:solidFill>
              </a:rPr>
              <a:t>where </a:t>
            </a:r>
            <a:r>
              <a:rPr lang="en-US" altLang="en-US" sz="2215">
                <a:solidFill>
                  <a:srgbClr val="000066"/>
                </a:solidFill>
              </a:rPr>
              <a:t>criteria</a:t>
            </a:r>
            <a:endParaRPr lang="zh-TW" altLang="en-US" sz="2215">
              <a:solidFill>
                <a:srgbClr val="000066"/>
              </a:solidFill>
            </a:endParaRPr>
          </a:p>
        </p:txBody>
      </p:sp>
    </p:spTree>
    <p:extLst>
      <p:ext uri="{BB962C8B-B14F-4D97-AF65-F5344CB8AC3E}">
        <p14:creationId xmlns:p14="http://schemas.microsoft.com/office/powerpoint/2010/main" val="447190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p.353</a:t>
            </a:r>
          </a:p>
        </p:txBody>
      </p:sp>
      <p:sp>
        <p:nvSpPr>
          <p:cNvPr id="20483" name="Text Box 5"/>
          <p:cNvSpPr txBox="1">
            <a:spLocks noChangeArrowheads="1"/>
          </p:cNvSpPr>
          <p:nvPr/>
        </p:nvSpPr>
        <p:spPr bwMode="auto">
          <a:xfrm>
            <a:off x="662354" y="4656993"/>
            <a:ext cx="6182458" cy="4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50000"/>
              </a:spcBef>
              <a:spcAft>
                <a:spcPct val="0"/>
              </a:spcAft>
            </a:pPr>
            <a:r>
              <a:rPr lang="zh-TW" altLang="en-US" sz="2031" b="1">
                <a:solidFill>
                  <a:srgbClr val="000000"/>
                </a:solidFill>
                <a:latin typeface="Arial" panose="020B0604020202020204" pitchFamily="34" charset="0"/>
                <a:ea typeface="MS PGothic" panose="020B0600070205080204" pitchFamily="34" charset="-128"/>
              </a:rPr>
              <a:t>圖 </a:t>
            </a:r>
            <a:r>
              <a:rPr lang="en-US" altLang="zh-TW" sz="2031" b="1">
                <a:solidFill>
                  <a:srgbClr val="000000"/>
                </a:solidFill>
                <a:latin typeface="Arial" panose="020B0604020202020204" pitchFamily="34" charset="0"/>
                <a:ea typeface="MS PGothic" panose="020B0600070205080204" pitchFamily="34" charset="-128"/>
              </a:rPr>
              <a:t>14.8  </a:t>
            </a:r>
            <a:r>
              <a:rPr lang="zh-TW" altLang="en-US" sz="2031">
                <a:solidFill>
                  <a:srgbClr val="000000"/>
                </a:solidFill>
                <a:ea typeface="標楷體" panose="03000509000000000000" pitchFamily="65" charset="-120"/>
              </a:rPr>
              <a:t>刪除運算之範例</a:t>
            </a:r>
          </a:p>
        </p:txBody>
      </p:sp>
      <p:grpSp>
        <p:nvGrpSpPr>
          <p:cNvPr id="20484" name="Group 11"/>
          <p:cNvGrpSpPr>
            <a:grpSpLocks/>
          </p:cNvGrpSpPr>
          <p:nvPr/>
        </p:nvGrpSpPr>
        <p:grpSpPr bwMode="auto">
          <a:xfrm>
            <a:off x="737089" y="2201008"/>
            <a:ext cx="7655169" cy="2183423"/>
            <a:chOff x="481" y="1322"/>
            <a:chExt cx="5224" cy="1490"/>
          </a:xfrm>
        </p:grpSpPr>
        <p:pic>
          <p:nvPicPr>
            <p:cNvPr id="2048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 y="1380"/>
              <a:ext cx="5188" cy="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 y="1322"/>
              <a:ext cx="73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 y="2347"/>
              <a:ext cx="87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1" y="1454"/>
              <a:ext cx="73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Rectangle 10"/>
            <p:cNvSpPr>
              <a:spLocks noChangeArrowheads="1"/>
            </p:cNvSpPr>
            <p:nvPr/>
          </p:nvSpPr>
          <p:spPr bwMode="auto">
            <a:xfrm>
              <a:off x="2621" y="1736"/>
              <a:ext cx="998"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endParaRPr lang="zh-TW" altLang="en-US" sz="2215">
                <a:solidFill>
                  <a:srgbClr val="000000"/>
                </a:solidFill>
              </a:endParaRPr>
            </a:p>
          </p:txBody>
        </p:sp>
      </p:grpSp>
    </p:spTree>
    <p:extLst>
      <p:ext uri="{BB962C8B-B14F-4D97-AF65-F5344CB8AC3E}">
        <p14:creationId xmlns:p14="http://schemas.microsoft.com/office/powerpoint/2010/main" val="366153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p:txBody>
          <a:bodyPr/>
          <a:lstStyle/>
          <a:p>
            <a:pPr eaLnBrk="1" hangingPunct="1">
              <a:lnSpc>
                <a:spcPct val="120000"/>
              </a:lnSpc>
              <a:buFontTx/>
              <a:buNone/>
              <a:defRPr/>
            </a:pPr>
            <a:r>
              <a:rPr lang="zh-TW" altLang="en-US" sz="2215" b="1">
                <a:effectLst>
                  <a:outerShdw blurRad="38100" dist="38100" dir="2700000" algn="tl">
                    <a:srgbClr val="C0C0C0"/>
                  </a:outerShdw>
                </a:effectLst>
                <a:latin typeface="Times New Roman" pitchFamily="18" charset="0"/>
                <a:ea typeface="標楷體" pitchFamily="65" charset="-120"/>
              </a:rPr>
              <a:t>更新</a:t>
            </a:r>
          </a:p>
          <a:p>
            <a:pPr eaLnBrk="1" hangingPunct="1">
              <a:lnSpc>
                <a:spcPct val="120000"/>
              </a:lnSpc>
              <a:defRPr/>
            </a:pPr>
            <a:r>
              <a:rPr lang="zh-TW" altLang="en-US" sz="2215" b="1">
                <a:solidFill>
                  <a:schemeClr val="accent2"/>
                </a:solidFill>
                <a:latin typeface="Times New Roman" pitchFamily="18" charset="0"/>
                <a:ea typeface="新細明體" pitchFamily="18" charset="-120"/>
              </a:rPr>
              <a:t>更新運算</a:t>
            </a:r>
            <a:r>
              <a:rPr lang="zh-TW" altLang="en-US" sz="2215">
                <a:latin typeface="Times New Roman" pitchFamily="18" charset="0"/>
                <a:ea typeface="新細明體" pitchFamily="18" charset="-120"/>
              </a:rPr>
              <a:t>（</a:t>
            </a:r>
            <a:r>
              <a:rPr lang="en-US" altLang="zh-TW" sz="2215">
                <a:latin typeface="Times New Roman" pitchFamily="18" charset="0"/>
                <a:ea typeface="新細明體" pitchFamily="18" charset="-120"/>
              </a:rPr>
              <a:t>update operation</a:t>
            </a:r>
            <a:r>
              <a:rPr lang="zh-TW" altLang="en-US" sz="2215">
                <a:latin typeface="Times New Roman" pitchFamily="18" charset="0"/>
                <a:ea typeface="新細明體" pitchFamily="18" charset="-120"/>
              </a:rPr>
              <a:t>）也是一元運算；它應用於一個單獨的關聯。此運算改變了值組的一些屬性值。</a:t>
            </a:r>
          </a:p>
          <a:p>
            <a:pPr eaLnBrk="1" hangingPunct="1">
              <a:lnSpc>
                <a:spcPct val="120000"/>
              </a:lnSpc>
              <a:defRPr/>
            </a:pPr>
            <a:endParaRPr lang="zh-TW" altLang="en-US" sz="2215">
              <a:latin typeface="Times New Roman" pitchFamily="18" charset="0"/>
              <a:ea typeface="新細明體" pitchFamily="18" charset="-120"/>
            </a:endParaRPr>
          </a:p>
          <a:p>
            <a:pPr eaLnBrk="1" hangingPunct="1">
              <a:lnSpc>
                <a:spcPct val="120000"/>
              </a:lnSpc>
              <a:defRPr/>
            </a:pPr>
            <a:endParaRPr lang="zh-TW" altLang="en-US" sz="2215">
              <a:latin typeface="Times New Roman" pitchFamily="18" charset="0"/>
              <a:ea typeface="新細明體" pitchFamily="18" charset="-120"/>
            </a:endParaRPr>
          </a:p>
          <a:p>
            <a:pPr eaLnBrk="1" hangingPunct="1">
              <a:lnSpc>
                <a:spcPct val="120000"/>
              </a:lnSpc>
              <a:defRPr/>
            </a:pPr>
            <a:endParaRPr lang="zh-TW" altLang="en-US" sz="2215">
              <a:latin typeface="Times New Roman" pitchFamily="18" charset="0"/>
              <a:ea typeface="新細明體" pitchFamily="18" charset="-120"/>
            </a:endParaRPr>
          </a:p>
          <a:p>
            <a:pPr eaLnBrk="1" hangingPunct="1">
              <a:lnSpc>
                <a:spcPct val="120000"/>
              </a:lnSpc>
              <a:buFontTx/>
              <a:buNone/>
              <a:defRPr/>
            </a:pPr>
            <a:r>
              <a:rPr lang="zh-TW" altLang="en-US" sz="2215">
                <a:latin typeface="Times New Roman" pitchFamily="18" charset="0"/>
                <a:ea typeface="新細明體" pitchFamily="18" charset="-120"/>
              </a:rPr>
              <a:t>	要改變的屬性被定義在 </a:t>
            </a:r>
            <a:r>
              <a:rPr lang="en-US" altLang="zh-TW" sz="2215">
                <a:latin typeface="Times New Roman" pitchFamily="18" charset="0"/>
                <a:ea typeface="新細明體" pitchFamily="18" charset="-120"/>
              </a:rPr>
              <a:t>set </a:t>
            </a:r>
            <a:r>
              <a:rPr lang="zh-TW" altLang="en-US" sz="2215">
                <a:latin typeface="Times New Roman" pitchFamily="18" charset="0"/>
                <a:ea typeface="新細明體" pitchFamily="18" charset="-120"/>
              </a:rPr>
              <a:t>子句之中，而更新的準則是被定義在 </a:t>
            </a:r>
            <a:r>
              <a:rPr lang="en-US" altLang="zh-TW" sz="2215">
                <a:latin typeface="Times New Roman" pitchFamily="18" charset="0"/>
                <a:ea typeface="新細明體" pitchFamily="18" charset="-120"/>
              </a:rPr>
              <a:t>where </a:t>
            </a:r>
            <a:r>
              <a:rPr lang="zh-TW" altLang="en-US" sz="2215">
                <a:latin typeface="Times New Roman" pitchFamily="18" charset="0"/>
                <a:ea typeface="新細明體" pitchFamily="18" charset="-120"/>
              </a:rPr>
              <a:t>子句之中。</a:t>
            </a:r>
          </a:p>
        </p:txBody>
      </p:sp>
      <p:sp>
        <p:nvSpPr>
          <p:cNvPr id="21507"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p.353</a:t>
            </a:r>
          </a:p>
        </p:txBody>
      </p:sp>
      <p:sp>
        <p:nvSpPr>
          <p:cNvPr id="21508" name="Text Box 5"/>
          <p:cNvSpPr txBox="1">
            <a:spLocks noChangeArrowheads="1"/>
          </p:cNvSpPr>
          <p:nvPr/>
        </p:nvSpPr>
        <p:spPr bwMode="auto">
          <a:xfrm>
            <a:off x="1169378" y="2838451"/>
            <a:ext cx="7312269" cy="111492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r>
              <a:rPr lang="en-US" altLang="en-US" sz="2215" b="1">
                <a:solidFill>
                  <a:srgbClr val="000066"/>
                </a:solidFill>
              </a:rPr>
              <a:t>update </a:t>
            </a:r>
            <a:r>
              <a:rPr lang="en-US" altLang="en-US" sz="2215">
                <a:solidFill>
                  <a:srgbClr val="000066"/>
                </a:solidFill>
              </a:rPr>
              <a:t>RELATION-NAME</a:t>
            </a:r>
          </a:p>
          <a:p>
            <a:pPr eaLnBrk="1" fontAlgn="base" hangingPunct="1">
              <a:spcBef>
                <a:spcPct val="0"/>
              </a:spcBef>
              <a:spcAft>
                <a:spcPct val="0"/>
              </a:spcAft>
            </a:pPr>
            <a:r>
              <a:rPr lang="en-US" altLang="en-US" sz="2215" b="1">
                <a:solidFill>
                  <a:srgbClr val="000066"/>
                </a:solidFill>
              </a:rPr>
              <a:t>set </a:t>
            </a:r>
            <a:r>
              <a:rPr lang="en-US" altLang="en-US" sz="2215">
                <a:solidFill>
                  <a:srgbClr val="000066"/>
                </a:solidFill>
              </a:rPr>
              <a:t>attribute1 = value1, attribute2 = value2, …</a:t>
            </a:r>
          </a:p>
          <a:p>
            <a:pPr eaLnBrk="1" fontAlgn="base" hangingPunct="1">
              <a:spcBef>
                <a:spcPct val="0"/>
              </a:spcBef>
              <a:spcAft>
                <a:spcPct val="0"/>
              </a:spcAft>
            </a:pPr>
            <a:r>
              <a:rPr lang="en-US" altLang="en-US" sz="2215" b="1">
                <a:solidFill>
                  <a:srgbClr val="000066"/>
                </a:solidFill>
              </a:rPr>
              <a:t>where </a:t>
            </a:r>
            <a:r>
              <a:rPr lang="en-US" altLang="en-US" sz="2215">
                <a:solidFill>
                  <a:srgbClr val="000066"/>
                </a:solidFill>
              </a:rPr>
              <a:t>criteria</a:t>
            </a:r>
            <a:endParaRPr lang="zh-TW" altLang="en-US" sz="2215">
              <a:solidFill>
                <a:srgbClr val="000066"/>
              </a:solidFill>
            </a:endParaRPr>
          </a:p>
        </p:txBody>
      </p:sp>
    </p:spTree>
    <p:extLst>
      <p:ext uri="{BB962C8B-B14F-4D97-AF65-F5344CB8AC3E}">
        <p14:creationId xmlns:p14="http://schemas.microsoft.com/office/powerpoint/2010/main" val="22910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內容版面配置區 3"/>
          <p:cNvSpPr>
            <a:spLocks noGrp="1"/>
          </p:cNvSpPr>
          <p:nvPr>
            <p:ph sz="half" idx="2"/>
          </p:nvPr>
        </p:nvSpPr>
        <p:spPr/>
        <p:txBody>
          <a:bodyPr/>
          <a:lstStyle/>
          <a:p>
            <a:endParaRPr lang="zh-TW" altLang="en-US" dirty="0"/>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01112" y="1600200"/>
            <a:ext cx="395077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069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p.353</a:t>
            </a:r>
          </a:p>
        </p:txBody>
      </p:sp>
      <p:sp>
        <p:nvSpPr>
          <p:cNvPr id="22531" name="Text Box 5"/>
          <p:cNvSpPr txBox="1">
            <a:spLocks noChangeArrowheads="1"/>
          </p:cNvSpPr>
          <p:nvPr/>
        </p:nvSpPr>
        <p:spPr bwMode="auto">
          <a:xfrm>
            <a:off x="383931" y="4558812"/>
            <a:ext cx="6182458" cy="4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50000"/>
              </a:spcBef>
              <a:spcAft>
                <a:spcPct val="0"/>
              </a:spcAft>
            </a:pPr>
            <a:r>
              <a:rPr lang="zh-TW" altLang="en-US" sz="2031" b="1">
                <a:solidFill>
                  <a:srgbClr val="000000"/>
                </a:solidFill>
                <a:latin typeface="Arial" panose="020B0604020202020204" pitchFamily="34" charset="0"/>
                <a:ea typeface="MS PGothic" panose="020B0600070205080204" pitchFamily="34" charset="-128"/>
              </a:rPr>
              <a:t>圖 </a:t>
            </a:r>
            <a:r>
              <a:rPr lang="en-US" altLang="zh-TW" sz="2031" b="1">
                <a:solidFill>
                  <a:srgbClr val="000000"/>
                </a:solidFill>
                <a:latin typeface="Arial" panose="020B0604020202020204" pitchFamily="34" charset="0"/>
                <a:ea typeface="MS PGothic" panose="020B0600070205080204" pitchFamily="34" charset="-128"/>
              </a:rPr>
              <a:t>14.9  </a:t>
            </a:r>
            <a:r>
              <a:rPr lang="zh-TW" altLang="en-US" sz="2031">
                <a:solidFill>
                  <a:srgbClr val="000000"/>
                </a:solidFill>
                <a:ea typeface="標楷體" panose="03000509000000000000" pitchFamily="65" charset="-120"/>
              </a:rPr>
              <a:t>更新運算之範例</a:t>
            </a:r>
          </a:p>
        </p:txBody>
      </p:sp>
      <p:grpSp>
        <p:nvGrpSpPr>
          <p:cNvPr id="22532" name="Group 11"/>
          <p:cNvGrpSpPr>
            <a:grpSpLocks/>
          </p:cNvGrpSpPr>
          <p:nvPr/>
        </p:nvGrpSpPr>
        <p:grpSpPr bwMode="auto">
          <a:xfrm>
            <a:off x="383931" y="2249366"/>
            <a:ext cx="8251581" cy="2110154"/>
            <a:chOff x="262" y="1355"/>
            <a:chExt cx="5631" cy="1440"/>
          </a:xfrm>
        </p:grpSpPr>
        <p:pic>
          <p:nvPicPr>
            <p:cNvPr id="2253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 y="1400"/>
              <a:ext cx="5562" cy="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 y="1355"/>
              <a:ext cx="73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1" y="2387"/>
              <a:ext cx="98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9" y="1355"/>
              <a:ext cx="73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Rectangle 10"/>
            <p:cNvSpPr>
              <a:spLocks noChangeArrowheads="1"/>
            </p:cNvSpPr>
            <p:nvPr/>
          </p:nvSpPr>
          <p:spPr bwMode="auto">
            <a:xfrm>
              <a:off x="2576" y="1616"/>
              <a:ext cx="1089" cy="1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endParaRPr lang="zh-TW" altLang="en-US" sz="2215">
                <a:solidFill>
                  <a:srgbClr val="000000"/>
                </a:solidFill>
              </a:endParaRPr>
            </a:p>
          </p:txBody>
        </p:sp>
      </p:grpSp>
    </p:spTree>
    <p:extLst>
      <p:ext uri="{BB962C8B-B14F-4D97-AF65-F5344CB8AC3E}">
        <p14:creationId xmlns:p14="http://schemas.microsoft.com/office/powerpoint/2010/main" val="4144143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p:txBody>
          <a:bodyPr/>
          <a:lstStyle/>
          <a:p>
            <a:pPr eaLnBrk="1" hangingPunct="1">
              <a:lnSpc>
                <a:spcPct val="120000"/>
              </a:lnSpc>
              <a:buFontTx/>
              <a:buNone/>
              <a:defRPr/>
            </a:pPr>
            <a:r>
              <a:rPr lang="zh-TW" altLang="en-US" sz="2215" b="1">
                <a:effectLst>
                  <a:outerShdw blurRad="38100" dist="38100" dir="2700000" algn="tl">
                    <a:srgbClr val="C0C0C0"/>
                  </a:outerShdw>
                </a:effectLst>
                <a:latin typeface="Times New Roman" pitchFamily="18" charset="0"/>
                <a:ea typeface="標楷體" pitchFamily="65" charset="-120"/>
              </a:rPr>
              <a:t>選擇</a:t>
            </a:r>
          </a:p>
          <a:p>
            <a:pPr eaLnBrk="1" hangingPunct="1">
              <a:lnSpc>
                <a:spcPct val="120000"/>
              </a:lnSpc>
              <a:defRPr/>
            </a:pPr>
            <a:r>
              <a:rPr lang="zh-TW" altLang="en-US" sz="2215" b="1">
                <a:solidFill>
                  <a:schemeClr val="accent2"/>
                </a:solidFill>
                <a:latin typeface="Times New Roman" pitchFamily="18" charset="0"/>
                <a:ea typeface="新細明體" pitchFamily="18" charset="-120"/>
              </a:rPr>
              <a:t>選擇運算</a:t>
            </a:r>
            <a:r>
              <a:rPr lang="zh-TW" altLang="en-US" sz="2215">
                <a:latin typeface="Times New Roman" pitchFamily="18" charset="0"/>
                <a:ea typeface="新細明體" pitchFamily="18" charset="-120"/>
              </a:rPr>
              <a:t>（</a:t>
            </a:r>
            <a:r>
              <a:rPr lang="en-US" altLang="zh-TW" sz="2215">
                <a:latin typeface="Times New Roman" pitchFamily="18" charset="0"/>
                <a:ea typeface="新細明體" pitchFamily="18" charset="-120"/>
              </a:rPr>
              <a:t>select operation</a:t>
            </a:r>
            <a:r>
              <a:rPr lang="zh-TW" altLang="en-US" sz="2215">
                <a:latin typeface="Times New Roman" pitchFamily="18" charset="0"/>
                <a:ea typeface="新細明體" pitchFamily="18" charset="-120"/>
              </a:rPr>
              <a:t>）是一元運算；也就是說，它應用於一個單獨的關聯，並且產生出另一個關聯。這些所產生關聯的值組（列）為原始關聯中值組的子集合。選擇運算使用一些準則來選擇原始關聯中的一些值組。</a:t>
            </a:r>
          </a:p>
          <a:p>
            <a:pPr eaLnBrk="1" hangingPunct="1">
              <a:lnSpc>
                <a:spcPct val="120000"/>
              </a:lnSpc>
              <a:buFontTx/>
              <a:buNone/>
              <a:defRPr/>
            </a:pPr>
            <a:r>
              <a:rPr lang="zh-TW" altLang="en-US" sz="2215">
                <a:latin typeface="Times New Roman" pitchFamily="18" charset="0"/>
                <a:ea typeface="新細明體" pitchFamily="18" charset="-120"/>
              </a:rPr>
              <a:t>	</a:t>
            </a:r>
          </a:p>
          <a:p>
            <a:pPr eaLnBrk="1" hangingPunct="1">
              <a:lnSpc>
                <a:spcPct val="120000"/>
              </a:lnSpc>
              <a:buFontTx/>
              <a:buNone/>
              <a:defRPr/>
            </a:pPr>
            <a:endParaRPr lang="zh-TW" altLang="en-US" sz="2215">
              <a:latin typeface="Times New Roman" pitchFamily="18" charset="0"/>
              <a:ea typeface="新細明體" pitchFamily="18" charset="-120"/>
            </a:endParaRPr>
          </a:p>
          <a:p>
            <a:pPr eaLnBrk="1" hangingPunct="1">
              <a:lnSpc>
                <a:spcPct val="120000"/>
              </a:lnSpc>
              <a:buFontTx/>
              <a:buNone/>
              <a:defRPr/>
            </a:pPr>
            <a:r>
              <a:rPr lang="zh-TW" altLang="en-US" sz="2215">
                <a:latin typeface="Times New Roman" pitchFamily="18" charset="0"/>
                <a:ea typeface="新細明體" pitchFamily="18" charset="-120"/>
              </a:rPr>
              <a:t>	</a:t>
            </a:r>
          </a:p>
          <a:p>
            <a:pPr eaLnBrk="1" hangingPunct="1">
              <a:lnSpc>
                <a:spcPct val="120000"/>
              </a:lnSpc>
              <a:buFontTx/>
              <a:buNone/>
              <a:defRPr/>
            </a:pPr>
            <a:r>
              <a:rPr lang="zh-TW" altLang="en-US" sz="2215">
                <a:latin typeface="Times New Roman" pitchFamily="18" charset="0"/>
                <a:ea typeface="新細明體" pitchFamily="18" charset="-120"/>
              </a:rPr>
              <a:t>	星號（*）表示選擇所有的屬性。</a:t>
            </a:r>
          </a:p>
        </p:txBody>
      </p:sp>
      <p:sp>
        <p:nvSpPr>
          <p:cNvPr id="23555"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p.353</a:t>
            </a:r>
          </a:p>
        </p:txBody>
      </p:sp>
      <p:sp>
        <p:nvSpPr>
          <p:cNvPr id="23556" name="Text Box 5"/>
          <p:cNvSpPr txBox="1">
            <a:spLocks noChangeArrowheads="1"/>
          </p:cNvSpPr>
          <p:nvPr/>
        </p:nvSpPr>
        <p:spPr bwMode="auto">
          <a:xfrm>
            <a:off x="1169378" y="3650274"/>
            <a:ext cx="7312269" cy="111492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r>
              <a:rPr lang="en-US" altLang="en-US" sz="2215" b="1">
                <a:solidFill>
                  <a:srgbClr val="000066"/>
                </a:solidFill>
              </a:rPr>
              <a:t>select </a:t>
            </a:r>
            <a:r>
              <a:rPr lang="en-US" altLang="en-US" sz="2215">
                <a:solidFill>
                  <a:srgbClr val="000066"/>
                </a:solidFill>
              </a:rPr>
              <a:t>*</a:t>
            </a:r>
          </a:p>
          <a:p>
            <a:pPr eaLnBrk="1" fontAlgn="base" hangingPunct="1">
              <a:spcBef>
                <a:spcPct val="0"/>
              </a:spcBef>
              <a:spcAft>
                <a:spcPct val="0"/>
              </a:spcAft>
            </a:pPr>
            <a:r>
              <a:rPr lang="en-US" altLang="en-US" sz="2215" b="1">
                <a:solidFill>
                  <a:srgbClr val="000066"/>
                </a:solidFill>
              </a:rPr>
              <a:t>from </a:t>
            </a:r>
            <a:r>
              <a:rPr lang="en-US" altLang="en-US" sz="2215">
                <a:solidFill>
                  <a:srgbClr val="000066"/>
                </a:solidFill>
              </a:rPr>
              <a:t>RELATION-NAME</a:t>
            </a:r>
          </a:p>
          <a:p>
            <a:pPr eaLnBrk="1" fontAlgn="base" hangingPunct="1">
              <a:spcBef>
                <a:spcPct val="0"/>
              </a:spcBef>
              <a:spcAft>
                <a:spcPct val="0"/>
              </a:spcAft>
            </a:pPr>
            <a:r>
              <a:rPr lang="en-US" altLang="en-US" sz="2215" b="1">
                <a:solidFill>
                  <a:srgbClr val="000066"/>
                </a:solidFill>
              </a:rPr>
              <a:t>where </a:t>
            </a:r>
            <a:r>
              <a:rPr lang="en-US" altLang="en-US" sz="2215">
                <a:solidFill>
                  <a:srgbClr val="000066"/>
                </a:solidFill>
              </a:rPr>
              <a:t>criteria</a:t>
            </a:r>
            <a:endParaRPr lang="zh-TW" altLang="en-US" sz="2215">
              <a:solidFill>
                <a:srgbClr val="000066"/>
              </a:solidFill>
            </a:endParaRPr>
          </a:p>
        </p:txBody>
      </p:sp>
    </p:spTree>
    <p:extLst>
      <p:ext uri="{BB962C8B-B14F-4D97-AF65-F5344CB8AC3E}">
        <p14:creationId xmlns:p14="http://schemas.microsoft.com/office/powerpoint/2010/main" val="4091103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p.354</a:t>
            </a:r>
          </a:p>
        </p:txBody>
      </p:sp>
      <p:sp>
        <p:nvSpPr>
          <p:cNvPr id="24579" name="Text Box 5"/>
          <p:cNvSpPr txBox="1">
            <a:spLocks noChangeArrowheads="1"/>
          </p:cNvSpPr>
          <p:nvPr/>
        </p:nvSpPr>
        <p:spPr bwMode="auto">
          <a:xfrm>
            <a:off x="627185" y="4722935"/>
            <a:ext cx="6182458" cy="4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50000"/>
              </a:spcBef>
              <a:spcAft>
                <a:spcPct val="0"/>
              </a:spcAft>
            </a:pPr>
            <a:r>
              <a:rPr lang="zh-TW" altLang="en-US" sz="2031" b="1">
                <a:solidFill>
                  <a:srgbClr val="000000"/>
                </a:solidFill>
                <a:latin typeface="Arial" panose="020B0604020202020204" pitchFamily="34" charset="0"/>
                <a:ea typeface="MS PGothic" panose="020B0600070205080204" pitchFamily="34" charset="-128"/>
              </a:rPr>
              <a:t>圖 </a:t>
            </a:r>
            <a:r>
              <a:rPr lang="en-US" altLang="zh-TW" sz="2031" b="1">
                <a:solidFill>
                  <a:srgbClr val="000000"/>
                </a:solidFill>
                <a:latin typeface="Arial" panose="020B0604020202020204" pitchFamily="34" charset="0"/>
                <a:ea typeface="MS PGothic" panose="020B0600070205080204" pitchFamily="34" charset="-128"/>
              </a:rPr>
              <a:t>14.10  </a:t>
            </a:r>
            <a:r>
              <a:rPr lang="zh-TW" altLang="en-US" sz="2031">
                <a:solidFill>
                  <a:srgbClr val="000000"/>
                </a:solidFill>
                <a:ea typeface="標楷體" panose="03000509000000000000" pitchFamily="65" charset="-120"/>
              </a:rPr>
              <a:t>選擇運算之範例</a:t>
            </a:r>
          </a:p>
        </p:txBody>
      </p:sp>
      <p:grpSp>
        <p:nvGrpSpPr>
          <p:cNvPr id="24580" name="Group 10"/>
          <p:cNvGrpSpPr>
            <a:grpSpLocks/>
          </p:cNvGrpSpPr>
          <p:nvPr/>
        </p:nvGrpSpPr>
        <p:grpSpPr bwMode="auto">
          <a:xfrm>
            <a:off x="650631" y="2268415"/>
            <a:ext cx="7813431" cy="2215662"/>
            <a:chOff x="428" y="1368"/>
            <a:chExt cx="5332" cy="1512"/>
          </a:xfrm>
        </p:grpSpPr>
        <p:pic>
          <p:nvPicPr>
            <p:cNvPr id="245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440"/>
              <a:ext cx="528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 y="1368"/>
              <a:ext cx="82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440"/>
              <a:ext cx="9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Rectangle 9"/>
            <p:cNvSpPr>
              <a:spLocks noChangeArrowheads="1"/>
            </p:cNvSpPr>
            <p:nvPr/>
          </p:nvSpPr>
          <p:spPr bwMode="auto">
            <a:xfrm>
              <a:off x="2666" y="1714"/>
              <a:ext cx="862"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endParaRPr lang="zh-TW" altLang="en-US" sz="2215">
                <a:solidFill>
                  <a:srgbClr val="000000"/>
                </a:solidFill>
              </a:endParaRPr>
            </a:p>
          </p:txBody>
        </p:sp>
      </p:grpSp>
    </p:spTree>
    <p:extLst>
      <p:ext uri="{BB962C8B-B14F-4D97-AF65-F5344CB8AC3E}">
        <p14:creationId xmlns:p14="http://schemas.microsoft.com/office/powerpoint/2010/main" val="2349875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pPr eaLnBrk="1" hangingPunct="1">
              <a:lnSpc>
                <a:spcPct val="120000"/>
              </a:lnSpc>
              <a:buFontTx/>
              <a:buNone/>
              <a:defRPr/>
            </a:pPr>
            <a:r>
              <a:rPr lang="zh-TW" altLang="en-US" sz="2215" b="1">
                <a:effectLst>
                  <a:outerShdw blurRad="38100" dist="38100" dir="2700000" algn="tl">
                    <a:srgbClr val="C0C0C0"/>
                  </a:outerShdw>
                </a:effectLst>
                <a:latin typeface="Times New Roman" pitchFamily="18" charset="0"/>
                <a:ea typeface="標楷體" pitchFamily="65" charset="-120"/>
              </a:rPr>
              <a:t>映射</a:t>
            </a:r>
          </a:p>
          <a:p>
            <a:pPr eaLnBrk="1" hangingPunct="1">
              <a:lnSpc>
                <a:spcPct val="120000"/>
              </a:lnSpc>
              <a:defRPr/>
            </a:pPr>
            <a:r>
              <a:rPr lang="zh-TW" altLang="en-US" sz="2215" b="1">
                <a:solidFill>
                  <a:schemeClr val="accent2"/>
                </a:solidFill>
                <a:latin typeface="Times New Roman" pitchFamily="18" charset="0"/>
                <a:ea typeface="新細明體" pitchFamily="18" charset="-120"/>
              </a:rPr>
              <a:t>映射運算</a:t>
            </a:r>
            <a:r>
              <a:rPr lang="zh-TW" altLang="en-US" sz="2215">
                <a:latin typeface="Times New Roman" pitchFamily="18" charset="0"/>
                <a:ea typeface="新細明體" pitchFamily="18" charset="-120"/>
              </a:rPr>
              <a:t>（</a:t>
            </a:r>
            <a:r>
              <a:rPr lang="en-US" altLang="zh-TW" sz="2215">
                <a:latin typeface="Times New Roman" pitchFamily="18" charset="0"/>
                <a:ea typeface="新細明體" pitchFamily="18" charset="-120"/>
              </a:rPr>
              <a:t>project operation</a:t>
            </a:r>
            <a:r>
              <a:rPr lang="zh-TW" altLang="en-US" sz="2215">
                <a:latin typeface="Times New Roman" pitchFamily="18" charset="0"/>
                <a:ea typeface="新細明體" pitchFamily="18" charset="-120"/>
              </a:rPr>
              <a:t>）也是一元運算，也會產生出另一個關聯。這些所產生出來的關聯，其屬性（欄位）為原始關聯中屬性的子集合。映射運算所產生的關聯，其值組有較少的屬性。這個運算中值組（列）的數目會保持相同。</a:t>
            </a:r>
          </a:p>
          <a:p>
            <a:pPr eaLnBrk="1" hangingPunct="1">
              <a:lnSpc>
                <a:spcPct val="120000"/>
              </a:lnSpc>
              <a:defRPr/>
            </a:pPr>
            <a:endParaRPr lang="zh-TW" altLang="en-US" sz="2215">
              <a:latin typeface="Times New Roman" pitchFamily="18" charset="0"/>
              <a:ea typeface="新細明體" pitchFamily="18" charset="-120"/>
            </a:endParaRPr>
          </a:p>
          <a:p>
            <a:pPr eaLnBrk="1" hangingPunct="1">
              <a:lnSpc>
                <a:spcPct val="120000"/>
              </a:lnSpc>
              <a:buFontTx/>
              <a:buNone/>
              <a:defRPr/>
            </a:pPr>
            <a:endParaRPr lang="zh-TW" altLang="en-US" sz="2215">
              <a:latin typeface="Times New Roman" pitchFamily="18" charset="0"/>
              <a:ea typeface="新細明體" pitchFamily="18" charset="-120"/>
            </a:endParaRPr>
          </a:p>
          <a:p>
            <a:pPr eaLnBrk="1" hangingPunct="1">
              <a:lnSpc>
                <a:spcPct val="120000"/>
              </a:lnSpc>
              <a:buFontTx/>
              <a:buNone/>
              <a:defRPr/>
            </a:pPr>
            <a:r>
              <a:rPr lang="zh-TW" altLang="en-US" sz="2215">
                <a:latin typeface="Times New Roman" pitchFamily="18" charset="0"/>
                <a:ea typeface="新細明體" pitchFamily="18" charset="-120"/>
              </a:rPr>
              <a:t>	新關聯的欄位名稱被清楚地列出。</a:t>
            </a:r>
          </a:p>
        </p:txBody>
      </p:sp>
      <p:sp>
        <p:nvSpPr>
          <p:cNvPr id="25603"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p.354</a:t>
            </a:r>
          </a:p>
        </p:txBody>
      </p:sp>
      <p:sp>
        <p:nvSpPr>
          <p:cNvPr id="25604" name="Text Box 6"/>
          <p:cNvSpPr txBox="1">
            <a:spLocks noChangeArrowheads="1"/>
          </p:cNvSpPr>
          <p:nvPr/>
        </p:nvSpPr>
        <p:spPr bwMode="auto">
          <a:xfrm>
            <a:off x="1169378" y="3597520"/>
            <a:ext cx="7312269" cy="77405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r>
              <a:rPr lang="en-US" altLang="en-US" sz="2215" b="1">
                <a:solidFill>
                  <a:srgbClr val="000066"/>
                </a:solidFill>
              </a:rPr>
              <a:t>select </a:t>
            </a:r>
            <a:r>
              <a:rPr lang="en-US" altLang="en-US" sz="2215">
                <a:solidFill>
                  <a:srgbClr val="000066"/>
                </a:solidFill>
              </a:rPr>
              <a:t>attribute-list</a:t>
            </a:r>
          </a:p>
          <a:p>
            <a:pPr eaLnBrk="1" fontAlgn="base" hangingPunct="1">
              <a:spcBef>
                <a:spcPct val="0"/>
              </a:spcBef>
              <a:spcAft>
                <a:spcPct val="0"/>
              </a:spcAft>
            </a:pPr>
            <a:r>
              <a:rPr lang="en-US" altLang="en-US" sz="2215" b="1">
                <a:solidFill>
                  <a:srgbClr val="000066"/>
                </a:solidFill>
              </a:rPr>
              <a:t>from </a:t>
            </a:r>
            <a:r>
              <a:rPr lang="en-US" altLang="en-US" sz="2215">
                <a:solidFill>
                  <a:srgbClr val="000066"/>
                </a:solidFill>
              </a:rPr>
              <a:t>RELATION-NAME</a:t>
            </a:r>
            <a:endParaRPr lang="zh-TW" altLang="en-US" sz="2215">
              <a:solidFill>
                <a:srgbClr val="000066"/>
              </a:solidFill>
            </a:endParaRPr>
          </a:p>
        </p:txBody>
      </p:sp>
    </p:spTree>
    <p:extLst>
      <p:ext uri="{BB962C8B-B14F-4D97-AF65-F5344CB8AC3E}">
        <p14:creationId xmlns:p14="http://schemas.microsoft.com/office/powerpoint/2010/main" val="426147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p.354</a:t>
            </a:r>
          </a:p>
        </p:txBody>
      </p:sp>
      <p:sp>
        <p:nvSpPr>
          <p:cNvPr id="26627" name="Text Box 5"/>
          <p:cNvSpPr txBox="1">
            <a:spLocks noChangeArrowheads="1"/>
          </p:cNvSpPr>
          <p:nvPr/>
        </p:nvSpPr>
        <p:spPr bwMode="auto">
          <a:xfrm>
            <a:off x="915866" y="4722935"/>
            <a:ext cx="6182457" cy="4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50000"/>
              </a:spcBef>
              <a:spcAft>
                <a:spcPct val="0"/>
              </a:spcAft>
            </a:pPr>
            <a:r>
              <a:rPr lang="zh-TW" altLang="en-US" sz="2031" b="1">
                <a:solidFill>
                  <a:srgbClr val="000000"/>
                </a:solidFill>
                <a:latin typeface="Arial" panose="020B0604020202020204" pitchFamily="34" charset="0"/>
                <a:ea typeface="MS PGothic" panose="020B0600070205080204" pitchFamily="34" charset="-128"/>
              </a:rPr>
              <a:t>圖 </a:t>
            </a:r>
            <a:r>
              <a:rPr lang="en-US" altLang="zh-TW" sz="2031" b="1">
                <a:solidFill>
                  <a:srgbClr val="000000"/>
                </a:solidFill>
                <a:latin typeface="Arial" panose="020B0604020202020204" pitchFamily="34" charset="0"/>
                <a:ea typeface="MS PGothic" panose="020B0600070205080204" pitchFamily="34" charset="-128"/>
              </a:rPr>
              <a:t>14.11  </a:t>
            </a:r>
            <a:r>
              <a:rPr lang="zh-TW" altLang="en-US" sz="2031">
                <a:solidFill>
                  <a:srgbClr val="000000"/>
                </a:solidFill>
                <a:ea typeface="標楷體" panose="03000509000000000000" pitchFamily="65" charset="-120"/>
              </a:rPr>
              <a:t>映射運算之範例</a:t>
            </a:r>
          </a:p>
        </p:txBody>
      </p:sp>
      <p:pic>
        <p:nvPicPr>
          <p:cNvPr id="266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769" y="2102828"/>
            <a:ext cx="7069015" cy="244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9" name="Group 10"/>
          <p:cNvGrpSpPr>
            <a:grpSpLocks/>
          </p:cNvGrpSpPr>
          <p:nvPr/>
        </p:nvGrpSpPr>
        <p:grpSpPr bwMode="auto">
          <a:xfrm>
            <a:off x="990601" y="2044212"/>
            <a:ext cx="4910504" cy="1982665"/>
            <a:chOff x="676" y="1215"/>
            <a:chExt cx="3351" cy="1353"/>
          </a:xfrm>
        </p:grpSpPr>
        <p:pic>
          <p:nvPicPr>
            <p:cNvPr id="266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 y="1215"/>
              <a:ext cx="66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5" y="2408"/>
              <a:ext cx="77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Rectangle 9"/>
            <p:cNvSpPr>
              <a:spLocks noChangeArrowheads="1"/>
            </p:cNvSpPr>
            <p:nvPr/>
          </p:nvSpPr>
          <p:spPr bwMode="auto">
            <a:xfrm>
              <a:off x="3120" y="1797"/>
              <a:ext cx="90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endParaRPr lang="zh-TW" altLang="en-US" sz="2215">
                <a:solidFill>
                  <a:srgbClr val="000000"/>
                </a:solidFill>
              </a:endParaRPr>
            </a:p>
          </p:txBody>
        </p:sp>
      </p:grpSp>
    </p:spTree>
    <p:extLst>
      <p:ext uri="{BB962C8B-B14F-4D97-AF65-F5344CB8AC3E}">
        <p14:creationId xmlns:p14="http://schemas.microsoft.com/office/powerpoint/2010/main" val="3586958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p:txBody>
          <a:bodyPr/>
          <a:lstStyle/>
          <a:p>
            <a:pPr eaLnBrk="1" hangingPunct="1">
              <a:lnSpc>
                <a:spcPct val="120000"/>
              </a:lnSpc>
              <a:buFontTx/>
              <a:buNone/>
            </a:pPr>
            <a:r>
              <a:rPr lang="zh-TW" altLang="en-US" sz="2215" b="1">
                <a:latin typeface="Times New Roman" panose="02020603050405020304" pitchFamily="18" charset="0"/>
                <a:ea typeface="標楷體" panose="03000509000000000000" pitchFamily="65" charset="-120"/>
              </a:rPr>
              <a:t>合併</a:t>
            </a:r>
          </a:p>
          <a:p>
            <a:pPr eaLnBrk="1" hangingPunct="1">
              <a:lnSpc>
                <a:spcPct val="120000"/>
              </a:lnSpc>
            </a:pPr>
            <a:r>
              <a:rPr lang="zh-TW" altLang="en-US" sz="2215" b="1">
                <a:solidFill>
                  <a:schemeClr val="accent2"/>
                </a:solidFill>
                <a:latin typeface="Times New Roman" panose="02020603050405020304" pitchFamily="18" charset="0"/>
                <a:ea typeface="新細明體" panose="02020500000000000000" pitchFamily="18" charset="-120"/>
              </a:rPr>
              <a:t>合併運算</a:t>
            </a:r>
            <a:r>
              <a:rPr lang="zh-TW" altLang="en-US" sz="2215">
                <a:latin typeface="Times New Roman" panose="02020603050405020304" pitchFamily="18" charset="0"/>
                <a:ea typeface="新細明體" panose="02020500000000000000" pitchFamily="18" charset="-120"/>
              </a:rPr>
              <a:t>（</a:t>
            </a:r>
            <a:r>
              <a:rPr lang="en-US" altLang="zh-TW" sz="2215">
                <a:latin typeface="Times New Roman" panose="02020603050405020304" pitchFamily="18" charset="0"/>
                <a:ea typeface="新細明體" panose="02020500000000000000" pitchFamily="18" charset="-120"/>
              </a:rPr>
              <a:t>join operation</a:t>
            </a:r>
            <a:r>
              <a:rPr lang="zh-TW" altLang="en-US" sz="2215">
                <a:latin typeface="Times New Roman" panose="02020603050405020304" pitchFamily="18" charset="0"/>
                <a:ea typeface="新細明體" panose="02020500000000000000" pitchFamily="18" charset="-120"/>
              </a:rPr>
              <a:t>）是二元運算；它取用兩個關聯並基於其共同屬性來加以結合。</a:t>
            </a:r>
          </a:p>
          <a:p>
            <a:pPr eaLnBrk="1" hangingPunct="1">
              <a:lnSpc>
                <a:spcPct val="120000"/>
              </a:lnSpc>
            </a:pPr>
            <a:endParaRPr lang="zh-TW" altLang="en-US" sz="2215">
              <a:latin typeface="Times New Roman" panose="02020603050405020304" pitchFamily="18" charset="0"/>
              <a:ea typeface="新細明體" panose="02020500000000000000" pitchFamily="18" charset="-120"/>
            </a:endParaRPr>
          </a:p>
          <a:p>
            <a:pPr eaLnBrk="1" hangingPunct="1">
              <a:lnSpc>
                <a:spcPct val="120000"/>
              </a:lnSpc>
            </a:pPr>
            <a:endParaRPr lang="zh-TW" altLang="en-US" sz="2215">
              <a:latin typeface="Times New Roman" panose="02020603050405020304" pitchFamily="18" charset="0"/>
              <a:ea typeface="新細明體" panose="02020500000000000000" pitchFamily="18" charset="-120"/>
            </a:endParaRPr>
          </a:p>
          <a:p>
            <a:pPr eaLnBrk="1" hangingPunct="1">
              <a:lnSpc>
                <a:spcPct val="120000"/>
              </a:lnSpc>
              <a:buFontTx/>
              <a:buNone/>
            </a:pPr>
            <a:endParaRPr lang="zh-TW" altLang="en-US" sz="2215">
              <a:latin typeface="Times New Roman" panose="02020603050405020304" pitchFamily="18" charset="0"/>
              <a:ea typeface="新細明體" panose="02020500000000000000" pitchFamily="18" charset="-120"/>
            </a:endParaRPr>
          </a:p>
          <a:p>
            <a:pPr eaLnBrk="1" hangingPunct="1">
              <a:lnSpc>
                <a:spcPct val="120000"/>
              </a:lnSpc>
              <a:buFontTx/>
              <a:buNone/>
            </a:pPr>
            <a:r>
              <a:rPr lang="zh-TW" altLang="en-US" sz="2215">
                <a:latin typeface="Times New Roman" panose="02020603050405020304" pitchFamily="18" charset="0"/>
                <a:ea typeface="新細明體" panose="02020500000000000000" pitchFamily="18" charset="-120"/>
              </a:rPr>
              <a:t>	屬性表是兩個輸入關聯的屬性之組合；準則明確地定義了用來做為共同屬性之屬性。</a:t>
            </a:r>
          </a:p>
        </p:txBody>
      </p:sp>
      <p:sp>
        <p:nvSpPr>
          <p:cNvPr id="27651"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p.355</a:t>
            </a:r>
          </a:p>
        </p:txBody>
      </p:sp>
      <p:sp>
        <p:nvSpPr>
          <p:cNvPr id="27652" name="Text Box 5"/>
          <p:cNvSpPr txBox="1">
            <a:spLocks noChangeArrowheads="1"/>
          </p:cNvSpPr>
          <p:nvPr/>
        </p:nvSpPr>
        <p:spPr bwMode="auto">
          <a:xfrm>
            <a:off x="1115159" y="2864828"/>
            <a:ext cx="7312269" cy="111492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r>
              <a:rPr lang="en-US" altLang="en-US" sz="2215" b="1">
                <a:solidFill>
                  <a:srgbClr val="000066"/>
                </a:solidFill>
              </a:rPr>
              <a:t>select </a:t>
            </a:r>
            <a:r>
              <a:rPr lang="en-US" altLang="en-US" sz="2215">
                <a:solidFill>
                  <a:srgbClr val="000066"/>
                </a:solidFill>
              </a:rPr>
              <a:t>attribute-list</a:t>
            </a:r>
          </a:p>
          <a:p>
            <a:pPr eaLnBrk="1" fontAlgn="base" hangingPunct="1">
              <a:spcBef>
                <a:spcPct val="0"/>
              </a:spcBef>
              <a:spcAft>
                <a:spcPct val="0"/>
              </a:spcAft>
            </a:pPr>
            <a:r>
              <a:rPr lang="en-US" altLang="en-US" sz="2215" b="1">
                <a:solidFill>
                  <a:srgbClr val="000066"/>
                </a:solidFill>
              </a:rPr>
              <a:t>from </a:t>
            </a:r>
            <a:r>
              <a:rPr lang="en-US" altLang="en-US" sz="2215">
                <a:solidFill>
                  <a:srgbClr val="000066"/>
                </a:solidFill>
              </a:rPr>
              <a:t>RELATION1, RELATION2</a:t>
            </a:r>
          </a:p>
          <a:p>
            <a:pPr eaLnBrk="1" fontAlgn="base" hangingPunct="1">
              <a:spcBef>
                <a:spcPct val="0"/>
              </a:spcBef>
              <a:spcAft>
                <a:spcPct val="0"/>
              </a:spcAft>
            </a:pPr>
            <a:r>
              <a:rPr lang="en-US" altLang="en-US" sz="2215" b="1">
                <a:solidFill>
                  <a:srgbClr val="000066"/>
                </a:solidFill>
              </a:rPr>
              <a:t>where </a:t>
            </a:r>
            <a:r>
              <a:rPr lang="en-US" altLang="en-US" sz="2215">
                <a:solidFill>
                  <a:srgbClr val="000066"/>
                </a:solidFill>
              </a:rPr>
              <a:t>criteria</a:t>
            </a:r>
            <a:endParaRPr lang="zh-TW" altLang="en-US" sz="2215">
              <a:solidFill>
                <a:srgbClr val="000066"/>
              </a:solidFill>
            </a:endParaRPr>
          </a:p>
        </p:txBody>
      </p:sp>
    </p:spTree>
    <p:extLst>
      <p:ext uri="{BB962C8B-B14F-4D97-AF65-F5344CB8AC3E}">
        <p14:creationId xmlns:p14="http://schemas.microsoft.com/office/powerpoint/2010/main" val="459576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p.355</a:t>
            </a:r>
          </a:p>
        </p:txBody>
      </p:sp>
      <p:sp>
        <p:nvSpPr>
          <p:cNvPr id="28675" name="Text Box 5"/>
          <p:cNvSpPr txBox="1">
            <a:spLocks noChangeArrowheads="1"/>
          </p:cNvSpPr>
          <p:nvPr/>
        </p:nvSpPr>
        <p:spPr bwMode="auto">
          <a:xfrm>
            <a:off x="716574" y="5423389"/>
            <a:ext cx="6182457" cy="4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50000"/>
              </a:spcBef>
              <a:spcAft>
                <a:spcPct val="0"/>
              </a:spcAft>
            </a:pPr>
            <a:r>
              <a:rPr lang="zh-TW" altLang="en-US" sz="2031" b="1">
                <a:solidFill>
                  <a:srgbClr val="000000"/>
                </a:solidFill>
                <a:latin typeface="Arial" panose="020B0604020202020204" pitchFamily="34" charset="0"/>
                <a:ea typeface="MS PGothic" panose="020B0600070205080204" pitchFamily="34" charset="-128"/>
              </a:rPr>
              <a:t>圖 </a:t>
            </a:r>
            <a:r>
              <a:rPr lang="en-US" altLang="zh-TW" sz="2031" b="1">
                <a:solidFill>
                  <a:srgbClr val="000000"/>
                </a:solidFill>
                <a:latin typeface="Arial" panose="020B0604020202020204" pitchFamily="34" charset="0"/>
                <a:ea typeface="MS PGothic" panose="020B0600070205080204" pitchFamily="34" charset="-128"/>
              </a:rPr>
              <a:t>14.12  </a:t>
            </a:r>
            <a:r>
              <a:rPr lang="zh-TW" altLang="en-US" sz="2031">
                <a:solidFill>
                  <a:srgbClr val="000000"/>
                </a:solidFill>
                <a:ea typeface="標楷體" panose="03000509000000000000" pitchFamily="65" charset="-120"/>
              </a:rPr>
              <a:t>合併運算之範例</a:t>
            </a:r>
          </a:p>
        </p:txBody>
      </p:sp>
      <p:grpSp>
        <p:nvGrpSpPr>
          <p:cNvPr id="28676" name="Group 10"/>
          <p:cNvGrpSpPr>
            <a:grpSpLocks/>
          </p:cNvGrpSpPr>
          <p:nvPr/>
        </p:nvGrpSpPr>
        <p:grpSpPr bwMode="auto">
          <a:xfrm>
            <a:off x="740020" y="1361343"/>
            <a:ext cx="7643446" cy="3940419"/>
            <a:chOff x="489" y="749"/>
            <a:chExt cx="5216" cy="2689"/>
          </a:xfrm>
        </p:grpSpPr>
        <p:pic>
          <p:nvPicPr>
            <p:cNvPr id="2867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834"/>
              <a:ext cx="5184" cy="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 y="762"/>
              <a:ext cx="70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 y="1067"/>
              <a:ext cx="123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4" y="749"/>
              <a:ext cx="9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33239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p:txBody>
          <a:bodyPr/>
          <a:lstStyle/>
          <a:p>
            <a:pPr eaLnBrk="1" hangingPunct="1">
              <a:lnSpc>
                <a:spcPct val="120000"/>
              </a:lnSpc>
              <a:buFontTx/>
              <a:buNone/>
              <a:defRPr/>
            </a:pPr>
            <a:r>
              <a:rPr lang="zh-TW" altLang="en-US" sz="2215" b="1">
                <a:effectLst>
                  <a:outerShdw blurRad="38100" dist="38100" dir="2700000" algn="tl">
                    <a:srgbClr val="C0C0C0"/>
                  </a:outerShdw>
                </a:effectLst>
                <a:latin typeface="Times New Roman" pitchFamily="18" charset="0"/>
                <a:ea typeface="標楷體" pitchFamily="65" charset="-120"/>
              </a:rPr>
              <a:t>聯集</a:t>
            </a:r>
          </a:p>
          <a:p>
            <a:pPr eaLnBrk="1" hangingPunct="1">
              <a:lnSpc>
                <a:spcPct val="120000"/>
              </a:lnSpc>
              <a:defRPr/>
            </a:pPr>
            <a:r>
              <a:rPr lang="zh-TW" altLang="en-US" sz="2215" b="1">
                <a:solidFill>
                  <a:srgbClr val="000066"/>
                </a:solidFill>
                <a:latin typeface="Times New Roman" pitchFamily="18" charset="0"/>
                <a:ea typeface="新細明體" pitchFamily="18" charset="-120"/>
              </a:rPr>
              <a:t>聯集運算</a:t>
            </a:r>
            <a:r>
              <a:rPr lang="zh-TW" altLang="en-US" sz="2215">
                <a:latin typeface="Times New Roman" pitchFamily="18" charset="0"/>
                <a:ea typeface="新細明體" pitchFamily="18" charset="-120"/>
              </a:rPr>
              <a:t>（</a:t>
            </a:r>
            <a:r>
              <a:rPr lang="en-US" altLang="zh-TW" sz="2215">
                <a:latin typeface="Times New Roman" pitchFamily="18" charset="0"/>
                <a:ea typeface="新細明體" pitchFamily="18" charset="-120"/>
              </a:rPr>
              <a:t>union operation</a:t>
            </a:r>
            <a:r>
              <a:rPr lang="zh-TW" altLang="en-US" sz="2215">
                <a:latin typeface="Times New Roman" pitchFamily="18" charset="0"/>
                <a:ea typeface="新細明體" pitchFamily="18" charset="-120"/>
              </a:rPr>
              <a:t>）也是二元運算；它取用兩個關聯來產生一個新關聯。然而，這兩個關聯是有所限制的；它們必須具有相同的屬性。聯集運算產生一個新關聯，其中每一個值組不是在第一個關聯或第二個關聯上，就是在兩者上。</a:t>
            </a:r>
          </a:p>
        </p:txBody>
      </p:sp>
      <p:sp>
        <p:nvSpPr>
          <p:cNvPr id="29699"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p.355</a:t>
            </a:r>
          </a:p>
        </p:txBody>
      </p:sp>
      <p:sp>
        <p:nvSpPr>
          <p:cNvPr id="29700" name="Text Box 5"/>
          <p:cNvSpPr txBox="1">
            <a:spLocks noChangeArrowheads="1"/>
          </p:cNvSpPr>
          <p:nvPr/>
        </p:nvSpPr>
        <p:spPr bwMode="auto">
          <a:xfrm>
            <a:off x="1157654" y="3653205"/>
            <a:ext cx="7312269" cy="179664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r>
              <a:rPr lang="en-US" altLang="en-US" sz="2215" b="1">
                <a:solidFill>
                  <a:srgbClr val="000066"/>
                </a:solidFill>
              </a:rPr>
              <a:t>select </a:t>
            </a:r>
            <a:r>
              <a:rPr lang="en-US" altLang="en-US" sz="2215">
                <a:solidFill>
                  <a:srgbClr val="000066"/>
                </a:solidFill>
              </a:rPr>
              <a:t>*</a:t>
            </a:r>
          </a:p>
          <a:p>
            <a:pPr eaLnBrk="1" fontAlgn="base" hangingPunct="1">
              <a:spcBef>
                <a:spcPct val="0"/>
              </a:spcBef>
              <a:spcAft>
                <a:spcPct val="0"/>
              </a:spcAft>
            </a:pPr>
            <a:r>
              <a:rPr lang="en-US" altLang="en-US" sz="2215" b="1">
                <a:solidFill>
                  <a:srgbClr val="000066"/>
                </a:solidFill>
              </a:rPr>
              <a:t>from </a:t>
            </a:r>
            <a:r>
              <a:rPr lang="en-US" altLang="en-US" sz="2215">
                <a:solidFill>
                  <a:srgbClr val="000066"/>
                </a:solidFill>
              </a:rPr>
              <a:t>RELATION1</a:t>
            </a:r>
          </a:p>
          <a:p>
            <a:pPr eaLnBrk="1" fontAlgn="base" hangingPunct="1">
              <a:spcBef>
                <a:spcPct val="0"/>
              </a:spcBef>
              <a:spcAft>
                <a:spcPct val="0"/>
              </a:spcAft>
            </a:pPr>
            <a:r>
              <a:rPr lang="en-US" altLang="en-US" sz="2215">
                <a:solidFill>
                  <a:srgbClr val="000066"/>
                </a:solidFill>
              </a:rPr>
              <a:t>union</a:t>
            </a:r>
          </a:p>
          <a:p>
            <a:pPr eaLnBrk="1" fontAlgn="base" hangingPunct="1">
              <a:spcBef>
                <a:spcPct val="0"/>
              </a:spcBef>
              <a:spcAft>
                <a:spcPct val="0"/>
              </a:spcAft>
            </a:pPr>
            <a:r>
              <a:rPr lang="en-US" altLang="en-US" sz="2215" b="1">
                <a:solidFill>
                  <a:srgbClr val="000066"/>
                </a:solidFill>
              </a:rPr>
              <a:t>select </a:t>
            </a:r>
            <a:r>
              <a:rPr lang="en-US" altLang="en-US" sz="2215">
                <a:solidFill>
                  <a:srgbClr val="000066"/>
                </a:solidFill>
              </a:rPr>
              <a:t>*</a:t>
            </a:r>
          </a:p>
          <a:p>
            <a:pPr eaLnBrk="1" fontAlgn="base" hangingPunct="1">
              <a:spcBef>
                <a:spcPct val="0"/>
              </a:spcBef>
              <a:spcAft>
                <a:spcPct val="0"/>
              </a:spcAft>
            </a:pPr>
            <a:r>
              <a:rPr lang="en-US" altLang="en-US" sz="2215" b="1">
                <a:solidFill>
                  <a:srgbClr val="000066"/>
                </a:solidFill>
              </a:rPr>
              <a:t>from </a:t>
            </a:r>
            <a:r>
              <a:rPr lang="en-US" altLang="en-US" sz="2215">
                <a:solidFill>
                  <a:srgbClr val="000066"/>
                </a:solidFill>
              </a:rPr>
              <a:t>RELATION2</a:t>
            </a:r>
            <a:endParaRPr lang="zh-TW" altLang="en-US" sz="2215">
              <a:solidFill>
                <a:srgbClr val="000066"/>
              </a:solidFill>
            </a:endParaRPr>
          </a:p>
        </p:txBody>
      </p:sp>
    </p:spTree>
    <p:extLst>
      <p:ext uri="{BB962C8B-B14F-4D97-AF65-F5344CB8AC3E}">
        <p14:creationId xmlns:p14="http://schemas.microsoft.com/office/powerpoint/2010/main" val="2160011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p.356</a:t>
            </a:r>
          </a:p>
        </p:txBody>
      </p:sp>
      <p:sp>
        <p:nvSpPr>
          <p:cNvPr id="30723" name="Text Box 5"/>
          <p:cNvSpPr txBox="1">
            <a:spLocks noChangeArrowheads="1"/>
          </p:cNvSpPr>
          <p:nvPr/>
        </p:nvSpPr>
        <p:spPr bwMode="auto">
          <a:xfrm>
            <a:off x="583224" y="5423389"/>
            <a:ext cx="6182458" cy="4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50000"/>
              </a:spcBef>
              <a:spcAft>
                <a:spcPct val="0"/>
              </a:spcAft>
            </a:pPr>
            <a:r>
              <a:rPr lang="zh-TW" altLang="en-US" sz="2031" b="1">
                <a:solidFill>
                  <a:srgbClr val="000000"/>
                </a:solidFill>
                <a:latin typeface="Arial" panose="020B0604020202020204" pitchFamily="34" charset="0"/>
                <a:ea typeface="MS PGothic" panose="020B0600070205080204" pitchFamily="34" charset="-128"/>
              </a:rPr>
              <a:t>圖 </a:t>
            </a:r>
            <a:r>
              <a:rPr lang="en-US" altLang="zh-TW" sz="2031" b="1">
                <a:solidFill>
                  <a:srgbClr val="000000"/>
                </a:solidFill>
                <a:latin typeface="Arial" panose="020B0604020202020204" pitchFamily="34" charset="0"/>
                <a:ea typeface="MS PGothic" panose="020B0600070205080204" pitchFamily="34" charset="-128"/>
              </a:rPr>
              <a:t>14.13  </a:t>
            </a:r>
            <a:r>
              <a:rPr lang="zh-TW" altLang="en-US" sz="2031">
                <a:solidFill>
                  <a:srgbClr val="000000"/>
                </a:solidFill>
                <a:ea typeface="標楷體" panose="03000509000000000000" pitchFamily="65" charset="-120"/>
              </a:rPr>
              <a:t>聯集運算之範例</a:t>
            </a:r>
          </a:p>
        </p:txBody>
      </p:sp>
      <p:grpSp>
        <p:nvGrpSpPr>
          <p:cNvPr id="30724" name="Group 10"/>
          <p:cNvGrpSpPr>
            <a:grpSpLocks/>
          </p:cNvGrpSpPr>
          <p:nvPr/>
        </p:nvGrpSpPr>
        <p:grpSpPr bwMode="auto">
          <a:xfrm>
            <a:off x="606670" y="1601666"/>
            <a:ext cx="7910146" cy="3626826"/>
            <a:chOff x="398" y="913"/>
            <a:chExt cx="5398" cy="2475"/>
          </a:xfrm>
        </p:grpSpPr>
        <p:pic>
          <p:nvPicPr>
            <p:cNvPr id="3072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 y="932"/>
              <a:ext cx="5368" cy="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 y="913"/>
              <a:ext cx="112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 y="951"/>
              <a:ext cx="1226"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 y="987"/>
              <a:ext cx="92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35822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p:txBody>
          <a:bodyPr/>
          <a:lstStyle/>
          <a:p>
            <a:pPr eaLnBrk="1" hangingPunct="1">
              <a:lnSpc>
                <a:spcPct val="120000"/>
              </a:lnSpc>
              <a:buFontTx/>
              <a:buNone/>
              <a:defRPr/>
            </a:pPr>
            <a:r>
              <a:rPr lang="zh-TW" altLang="en-US" sz="2215" b="1">
                <a:effectLst>
                  <a:outerShdw blurRad="38100" dist="38100" dir="2700000" algn="tl">
                    <a:srgbClr val="C0C0C0"/>
                  </a:outerShdw>
                </a:effectLst>
                <a:latin typeface="Times New Roman" pitchFamily="18" charset="0"/>
                <a:ea typeface="標楷體" pitchFamily="65" charset="-120"/>
              </a:rPr>
              <a:t>交集</a:t>
            </a:r>
          </a:p>
          <a:p>
            <a:pPr eaLnBrk="1" hangingPunct="1">
              <a:lnSpc>
                <a:spcPct val="120000"/>
              </a:lnSpc>
              <a:defRPr/>
            </a:pPr>
            <a:r>
              <a:rPr lang="zh-TW" altLang="en-US" sz="2215" b="1">
                <a:solidFill>
                  <a:schemeClr val="accent2"/>
                </a:solidFill>
                <a:latin typeface="Times New Roman" pitchFamily="18" charset="0"/>
                <a:ea typeface="新細明體" pitchFamily="18" charset="-120"/>
              </a:rPr>
              <a:t>交集運算</a:t>
            </a:r>
            <a:r>
              <a:rPr lang="zh-TW" altLang="en-US" sz="2215">
                <a:latin typeface="Times New Roman" pitchFamily="18" charset="0"/>
                <a:ea typeface="新細明體" pitchFamily="18" charset="-120"/>
              </a:rPr>
              <a:t>（</a:t>
            </a:r>
            <a:r>
              <a:rPr lang="en-US" altLang="zh-TW" sz="2215">
                <a:latin typeface="Times New Roman" pitchFamily="18" charset="0"/>
                <a:ea typeface="新細明體" pitchFamily="18" charset="-120"/>
              </a:rPr>
              <a:t>intersection operation</a:t>
            </a:r>
            <a:r>
              <a:rPr lang="zh-TW" altLang="en-US" sz="2215">
                <a:latin typeface="Times New Roman" pitchFamily="18" charset="0"/>
                <a:ea typeface="新細明體" pitchFamily="18" charset="-120"/>
              </a:rPr>
              <a:t>）也是二元運算；它取用兩個關聯來建立一個新關聯。兩個關聯必須有相同的屬性。交集運算產生一個新的關聯，其中每一個值組同時是兩個關聯上的成員。</a:t>
            </a:r>
          </a:p>
          <a:p>
            <a:pPr eaLnBrk="1" hangingPunct="1">
              <a:lnSpc>
                <a:spcPct val="120000"/>
              </a:lnSpc>
              <a:buFontTx/>
              <a:buNone/>
              <a:defRPr/>
            </a:pPr>
            <a:endParaRPr lang="zh-TW" altLang="en-US" sz="2215">
              <a:latin typeface="Times New Roman" pitchFamily="18" charset="0"/>
              <a:ea typeface="新細明體" pitchFamily="18" charset="-120"/>
            </a:endParaRPr>
          </a:p>
          <a:p>
            <a:pPr eaLnBrk="1" hangingPunct="1">
              <a:lnSpc>
                <a:spcPct val="120000"/>
              </a:lnSpc>
              <a:buFontTx/>
              <a:buNone/>
              <a:defRPr/>
            </a:pPr>
            <a:endParaRPr lang="zh-TW" altLang="en-US" sz="2215">
              <a:latin typeface="Times New Roman" pitchFamily="18" charset="0"/>
              <a:ea typeface="新細明體" pitchFamily="18" charset="-120"/>
            </a:endParaRPr>
          </a:p>
          <a:p>
            <a:pPr eaLnBrk="1" hangingPunct="1">
              <a:lnSpc>
                <a:spcPct val="120000"/>
              </a:lnSpc>
              <a:buFontTx/>
              <a:buNone/>
              <a:defRPr/>
            </a:pPr>
            <a:endParaRPr lang="zh-TW" altLang="en-US" sz="2215">
              <a:latin typeface="Times New Roman" pitchFamily="18" charset="0"/>
              <a:ea typeface="新細明體" pitchFamily="18" charset="-120"/>
            </a:endParaRPr>
          </a:p>
          <a:p>
            <a:pPr eaLnBrk="1" hangingPunct="1">
              <a:lnSpc>
                <a:spcPct val="120000"/>
              </a:lnSpc>
              <a:buFontTx/>
              <a:buNone/>
              <a:defRPr/>
            </a:pPr>
            <a:r>
              <a:rPr lang="zh-TW" altLang="en-US" sz="2215">
                <a:latin typeface="Times New Roman" pitchFamily="18" charset="0"/>
                <a:ea typeface="新細明體" pitchFamily="18" charset="-120"/>
              </a:rPr>
              <a:t>	</a:t>
            </a:r>
          </a:p>
          <a:p>
            <a:pPr eaLnBrk="1" hangingPunct="1">
              <a:lnSpc>
                <a:spcPct val="120000"/>
              </a:lnSpc>
              <a:buFontTx/>
              <a:buNone/>
              <a:defRPr/>
            </a:pPr>
            <a:r>
              <a:rPr lang="zh-TW" altLang="en-US" sz="2215">
                <a:latin typeface="Times New Roman" pitchFamily="18" charset="0"/>
                <a:ea typeface="新細明體" pitchFamily="18" charset="-120"/>
              </a:rPr>
              <a:t>	同樣地，星號表示選擇所有的屬性。</a:t>
            </a:r>
          </a:p>
        </p:txBody>
      </p:sp>
      <p:sp>
        <p:nvSpPr>
          <p:cNvPr id="31747"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p.356</a:t>
            </a:r>
          </a:p>
        </p:txBody>
      </p:sp>
      <p:sp>
        <p:nvSpPr>
          <p:cNvPr id="31748" name="Text Box 8"/>
          <p:cNvSpPr txBox="1">
            <a:spLocks noChangeArrowheads="1"/>
          </p:cNvSpPr>
          <p:nvPr/>
        </p:nvSpPr>
        <p:spPr bwMode="auto">
          <a:xfrm>
            <a:off x="1145931" y="3531577"/>
            <a:ext cx="7312269" cy="179664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r>
              <a:rPr lang="en-US" altLang="en-US" sz="2215" b="1">
                <a:solidFill>
                  <a:srgbClr val="000066"/>
                </a:solidFill>
              </a:rPr>
              <a:t>select *</a:t>
            </a:r>
          </a:p>
          <a:p>
            <a:pPr eaLnBrk="1" fontAlgn="base" hangingPunct="1">
              <a:spcBef>
                <a:spcPct val="0"/>
              </a:spcBef>
              <a:spcAft>
                <a:spcPct val="0"/>
              </a:spcAft>
            </a:pPr>
            <a:r>
              <a:rPr lang="en-US" altLang="en-US" sz="2215" b="1">
                <a:solidFill>
                  <a:srgbClr val="000066"/>
                </a:solidFill>
              </a:rPr>
              <a:t>from </a:t>
            </a:r>
            <a:r>
              <a:rPr lang="en-US" altLang="en-US" sz="2215">
                <a:solidFill>
                  <a:srgbClr val="000066"/>
                </a:solidFill>
              </a:rPr>
              <a:t>RELATION1</a:t>
            </a:r>
          </a:p>
          <a:p>
            <a:pPr eaLnBrk="1" fontAlgn="base" hangingPunct="1">
              <a:spcBef>
                <a:spcPct val="0"/>
              </a:spcBef>
              <a:spcAft>
                <a:spcPct val="0"/>
              </a:spcAft>
            </a:pPr>
            <a:r>
              <a:rPr lang="en-US" altLang="en-US" sz="2215">
                <a:solidFill>
                  <a:srgbClr val="000066"/>
                </a:solidFill>
              </a:rPr>
              <a:t>intersection</a:t>
            </a:r>
          </a:p>
          <a:p>
            <a:pPr eaLnBrk="1" fontAlgn="base" hangingPunct="1">
              <a:spcBef>
                <a:spcPct val="0"/>
              </a:spcBef>
              <a:spcAft>
                <a:spcPct val="0"/>
              </a:spcAft>
            </a:pPr>
            <a:r>
              <a:rPr lang="en-US" altLang="en-US" sz="2215" b="1">
                <a:solidFill>
                  <a:srgbClr val="000066"/>
                </a:solidFill>
              </a:rPr>
              <a:t>select *</a:t>
            </a:r>
          </a:p>
          <a:p>
            <a:pPr eaLnBrk="1" fontAlgn="base" hangingPunct="1">
              <a:spcBef>
                <a:spcPct val="0"/>
              </a:spcBef>
              <a:spcAft>
                <a:spcPct val="0"/>
              </a:spcAft>
            </a:pPr>
            <a:r>
              <a:rPr lang="en-US" altLang="en-US" sz="2215" b="1">
                <a:solidFill>
                  <a:srgbClr val="000066"/>
                </a:solidFill>
              </a:rPr>
              <a:t>from </a:t>
            </a:r>
            <a:r>
              <a:rPr lang="en-US" altLang="en-US" sz="2215">
                <a:solidFill>
                  <a:srgbClr val="000066"/>
                </a:solidFill>
              </a:rPr>
              <a:t>RELATION2</a:t>
            </a:r>
            <a:endParaRPr lang="zh-TW" altLang="en-US" sz="2215">
              <a:solidFill>
                <a:srgbClr val="000066"/>
              </a:solidFill>
            </a:endParaRPr>
          </a:p>
        </p:txBody>
      </p:sp>
    </p:spTree>
    <p:extLst>
      <p:ext uri="{BB962C8B-B14F-4D97-AF65-F5344CB8AC3E}">
        <p14:creationId xmlns:p14="http://schemas.microsoft.com/office/powerpoint/2010/main" val="1405926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half" idx="1"/>
          </p:nvPr>
        </p:nvSpPr>
        <p:spPr/>
        <p:txBody>
          <a:bodyPr/>
          <a:lstStyle/>
          <a:p>
            <a:endParaRPr lang="zh-TW" altLang="en-US" dirty="0"/>
          </a:p>
        </p:txBody>
      </p:sp>
      <p:sp>
        <p:nvSpPr>
          <p:cNvPr id="4" name="內容版面配置區 3"/>
          <p:cNvSpPr>
            <a:spLocks noGrp="1"/>
          </p:cNvSpPr>
          <p:nvPr>
            <p:ph sz="half" idx="2"/>
          </p:nvPr>
        </p:nvSpPr>
        <p:spPr/>
        <p:txBody>
          <a:bodyPr/>
          <a:lstStyle/>
          <a:p>
            <a:pPr algn="just">
              <a:spcAft>
                <a:spcPts val="0"/>
              </a:spcAft>
            </a:pPr>
            <a:r>
              <a:rPr lang="zh-TW" altLang="zh-TW" kern="100" dirty="0">
                <a:latin typeface="Times New Roman"/>
              </a:rPr>
              <a:t>前序（</a:t>
            </a:r>
            <a:r>
              <a:rPr lang="en-US" altLang="zh-TW" kern="100" dirty="0" err="1">
                <a:latin typeface="Times New Roman"/>
              </a:rPr>
              <a:t>posfix</a:t>
            </a:r>
            <a:r>
              <a:rPr lang="zh-TW" altLang="zh-TW" kern="100" dirty="0">
                <a:latin typeface="Times New Roman"/>
              </a:rPr>
              <a:t>）追蹤為 </a:t>
            </a:r>
            <a:r>
              <a:rPr lang="en-US" altLang="zh-TW" kern="0" dirty="0">
                <a:latin typeface="Times New Roman"/>
              </a:rPr>
              <a:t>ABHDEFIGCJ</a:t>
            </a:r>
            <a:endParaRPr lang="zh-TW" altLang="zh-TW" kern="100" dirty="0">
              <a:latin typeface="Times New Roman"/>
            </a:endParaRPr>
          </a:p>
          <a:p>
            <a:pPr indent="228600" algn="just">
              <a:spcAft>
                <a:spcPts val="0"/>
              </a:spcAft>
            </a:pPr>
            <a:r>
              <a:rPr lang="zh-TW" altLang="zh-TW" kern="100" dirty="0">
                <a:latin typeface="Times New Roman"/>
              </a:rPr>
              <a:t>中序（</a:t>
            </a:r>
            <a:r>
              <a:rPr lang="en-US" altLang="zh-TW" kern="100" dirty="0">
                <a:latin typeface="Times New Roman"/>
              </a:rPr>
              <a:t>infix</a:t>
            </a:r>
            <a:r>
              <a:rPr lang="zh-TW" altLang="zh-TW" kern="100" dirty="0">
                <a:latin typeface="Times New Roman"/>
              </a:rPr>
              <a:t>）追蹤為</a:t>
            </a:r>
            <a:r>
              <a:rPr lang="en-US" altLang="zh-TW" kern="100" dirty="0">
                <a:latin typeface="Times New Roman"/>
              </a:rPr>
              <a:t>  </a:t>
            </a:r>
            <a:r>
              <a:rPr lang="en-US" altLang="zh-TW" kern="0" dirty="0">
                <a:latin typeface="Times New Roman"/>
              </a:rPr>
              <a:t>HEIFGDBCJA</a:t>
            </a:r>
            <a:endParaRPr lang="zh-TW" altLang="zh-TW" kern="100" dirty="0">
              <a:latin typeface="Times New Roman"/>
            </a:endParaRPr>
          </a:p>
          <a:p>
            <a:endParaRPr lang="zh-TW" altLang="en-US" dirty="0"/>
          </a:p>
        </p:txBody>
      </p:sp>
    </p:spTree>
    <p:extLst>
      <p:ext uri="{BB962C8B-B14F-4D97-AF65-F5344CB8AC3E}">
        <p14:creationId xmlns:p14="http://schemas.microsoft.com/office/powerpoint/2010/main" val="65938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p.357</a:t>
            </a:r>
          </a:p>
        </p:txBody>
      </p:sp>
      <p:sp>
        <p:nvSpPr>
          <p:cNvPr id="32771" name="Text Box 5"/>
          <p:cNvSpPr txBox="1">
            <a:spLocks noChangeArrowheads="1"/>
          </p:cNvSpPr>
          <p:nvPr/>
        </p:nvSpPr>
        <p:spPr bwMode="auto">
          <a:xfrm>
            <a:off x="630116" y="4961793"/>
            <a:ext cx="6182458" cy="4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50000"/>
              </a:spcBef>
              <a:spcAft>
                <a:spcPct val="0"/>
              </a:spcAft>
            </a:pPr>
            <a:r>
              <a:rPr lang="zh-TW" altLang="en-US" sz="2031" b="1">
                <a:solidFill>
                  <a:srgbClr val="000000"/>
                </a:solidFill>
                <a:latin typeface="Arial" panose="020B0604020202020204" pitchFamily="34" charset="0"/>
                <a:ea typeface="MS PGothic" panose="020B0600070205080204" pitchFamily="34" charset="-128"/>
              </a:rPr>
              <a:t>圖 </a:t>
            </a:r>
            <a:r>
              <a:rPr lang="en-US" altLang="zh-TW" sz="2031" b="1">
                <a:solidFill>
                  <a:srgbClr val="000000"/>
                </a:solidFill>
                <a:latin typeface="Arial" panose="020B0604020202020204" pitchFamily="34" charset="0"/>
                <a:ea typeface="MS PGothic" panose="020B0600070205080204" pitchFamily="34" charset="-128"/>
              </a:rPr>
              <a:t>14.14  </a:t>
            </a:r>
            <a:r>
              <a:rPr lang="zh-TW" altLang="en-US" sz="2031">
                <a:solidFill>
                  <a:srgbClr val="000000"/>
                </a:solidFill>
                <a:ea typeface="標楷體" panose="03000509000000000000" pitchFamily="65" charset="-120"/>
              </a:rPr>
              <a:t>交集運算之範例</a:t>
            </a:r>
          </a:p>
        </p:txBody>
      </p:sp>
      <p:grpSp>
        <p:nvGrpSpPr>
          <p:cNvPr id="32772" name="Group 10"/>
          <p:cNvGrpSpPr>
            <a:grpSpLocks/>
          </p:cNvGrpSpPr>
          <p:nvPr/>
        </p:nvGrpSpPr>
        <p:grpSpPr bwMode="auto">
          <a:xfrm>
            <a:off x="690197" y="1839058"/>
            <a:ext cx="7748954" cy="2919046"/>
            <a:chOff x="463" y="1075"/>
            <a:chExt cx="5288" cy="1992"/>
          </a:xfrm>
        </p:grpSpPr>
        <p:pic>
          <p:nvPicPr>
            <p:cNvPr id="3277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 y="1113"/>
              <a:ext cx="5280" cy="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 y="1075"/>
              <a:ext cx="100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 y="1123"/>
              <a:ext cx="105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9" y="1186"/>
              <a:ext cx="90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02888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p:txBody>
          <a:bodyPr/>
          <a:lstStyle/>
          <a:p>
            <a:pPr eaLnBrk="1" hangingPunct="1">
              <a:lnSpc>
                <a:spcPct val="120000"/>
              </a:lnSpc>
              <a:buFontTx/>
              <a:buNone/>
              <a:defRPr/>
            </a:pPr>
            <a:r>
              <a:rPr lang="zh-TW" altLang="en-US" sz="2215" b="1">
                <a:effectLst>
                  <a:outerShdw blurRad="38100" dist="38100" dir="2700000" algn="tl">
                    <a:srgbClr val="C0C0C0"/>
                  </a:outerShdw>
                </a:effectLst>
                <a:latin typeface="Times New Roman" pitchFamily="18" charset="0"/>
                <a:ea typeface="標楷體" pitchFamily="65" charset="-120"/>
              </a:rPr>
              <a:t>差異</a:t>
            </a:r>
          </a:p>
          <a:p>
            <a:pPr eaLnBrk="1" hangingPunct="1">
              <a:lnSpc>
                <a:spcPct val="120000"/>
              </a:lnSpc>
              <a:defRPr/>
            </a:pPr>
            <a:r>
              <a:rPr lang="zh-TW" altLang="en-US" sz="2215" b="1">
                <a:solidFill>
                  <a:schemeClr val="accent2"/>
                </a:solidFill>
                <a:latin typeface="Times New Roman" pitchFamily="18" charset="0"/>
                <a:ea typeface="新細明體" pitchFamily="18" charset="-120"/>
              </a:rPr>
              <a:t>差異運算</a:t>
            </a:r>
            <a:r>
              <a:rPr lang="zh-TW" altLang="en-US" sz="2215">
                <a:latin typeface="Times New Roman" pitchFamily="18" charset="0"/>
                <a:ea typeface="新細明體" pitchFamily="18" charset="-120"/>
              </a:rPr>
              <a:t>（</a:t>
            </a:r>
            <a:r>
              <a:rPr lang="en-US" altLang="zh-TW" sz="2215">
                <a:latin typeface="Times New Roman" pitchFamily="18" charset="0"/>
                <a:ea typeface="新細明體" pitchFamily="18" charset="-120"/>
              </a:rPr>
              <a:t>difference operation</a:t>
            </a:r>
            <a:r>
              <a:rPr lang="zh-TW" altLang="en-US" sz="2215">
                <a:latin typeface="Times New Roman" pitchFamily="18" charset="0"/>
                <a:ea typeface="新細明體" pitchFamily="18" charset="-120"/>
              </a:rPr>
              <a:t>）也是二元運算，它是應用於具有相同屬性的兩個關聯。所產生關聯之值組是只在第一個關聯中而不在第二關聯之中。</a:t>
            </a:r>
          </a:p>
        </p:txBody>
      </p:sp>
      <p:sp>
        <p:nvSpPr>
          <p:cNvPr id="33795"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p.357</a:t>
            </a:r>
          </a:p>
        </p:txBody>
      </p:sp>
      <p:sp>
        <p:nvSpPr>
          <p:cNvPr id="33796" name="Text Box 7"/>
          <p:cNvSpPr txBox="1">
            <a:spLocks noChangeArrowheads="1"/>
          </p:cNvSpPr>
          <p:nvPr/>
        </p:nvSpPr>
        <p:spPr bwMode="auto">
          <a:xfrm>
            <a:off x="1138605" y="3217985"/>
            <a:ext cx="7312269" cy="179664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0"/>
              </a:spcBef>
              <a:spcAft>
                <a:spcPct val="0"/>
              </a:spcAft>
            </a:pPr>
            <a:r>
              <a:rPr lang="en-US" altLang="en-US" sz="2215" b="1">
                <a:solidFill>
                  <a:srgbClr val="000066"/>
                </a:solidFill>
              </a:rPr>
              <a:t>select </a:t>
            </a:r>
            <a:r>
              <a:rPr lang="en-US" altLang="en-US" sz="2215">
                <a:solidFill>
                  <a:srgbClr val="000066"/>
                </a:solidFill>
              </a:rPr>
              <a:t>*</a:t>
            </a:r>
          </a:p>
          <a:p>
            <a:pPr eaLnBrk="1" fontAlgn="base" hangingPunct="1">
              <a:spcBef>
                <a:spcPct val="0"/>
              </a:spcBef>
              <a:spcAft>
                <a:spcPct val="0"/>
              </a:spcAft>
            </a:pPr>
            <a:r>
              <a:rPr lang="en-US" altLang="en-US" sz="2215" b="1">
                <a:solidFill>
                  <a:srgbClr val="000066"/>
                </a:solidFill>
              </a:rPr>
              <a:t>from </a:t>
            </a:r>
            <a:r>
              <a:rPr lang="en-US" altLang="en-US" sz="2215">
                <a:solidFill>
                  <a:srgbClr val="000066"/>
                </a:solidFill>
              </a:rPr>
              <a:t>RELATION1</a:t>
            </a:r>
          </a:p>
          <a:p>
            <a:pPr eaLnBrk="1" fontAlgn="base" hangingPunct="1">
              <a:spcBef>
                <a:spcPct val="0"/>
              </a:spcBef>
              <a:spcAft>
                <a:spcPct val="0"/>
              </a:spcAft>
            </a:pPr>
            <a:r>
              <a:rPr lang="en-US" altLang="en-US" sz="2215">
                <a:solidFill>
                  <a:srgbClr val="000066"/>
                </a:solidFill>
              </a:rPr>
              <a:t>minus</a:t>
            </a:r>
          </a:p>
          <a:p>
            <a:pPr eaLnBrk="1" fontAlgn="base" hangingPunct="1">
              <a:spcBef>
                <a:spcPct val="0"/>
              </a:spcBef>
              <a:spcAft>
                <a:spcPct val="0"/>
              </a:spcAft>
            </a:pPr>
            <a:r>
              <a:rPr lang="en-US" altLang="en-US" sz="2215" b="1">
                <a:solidFill>
                  <a:srgbClr val="000066"/>
                </a:solidFill>
              </a:rPr>
              <a:t>select </a:t>
            </a:r>
            <a:r>
              <a:rPr lang="en-US" altLang="en-US" sz="2215">
                <a:solidFill>
                  <a:srgbClr val="000066"/>
                </a:solidFill>
              </a:rPr>
              <a:t>*</a:t>
            </a:r>
          </a:p>
          <a:p>
            <a:pPr eaLnBrk="1" fontAlgn="base" hangingPunct="1">
              <a:spcBef>
                <a:spcPct val="0"/>
              </a:spcBef>
              <a:spcAft>
                <a:spcPct val="0"/>
              </a:spcAft>
            </a:pPr>
            <a:r>
              <a:rPr lang="en-US" altLang="en-US" sz="2215" b="1">
                <a:solidFill>
                  <a:srgbClr val="000066"/>
                </a:solidFill>
              </a:rPr>
              <a:t>from </a:t>
            </a:r>
            <a:r>
              <a:rPr lang="en-US" altLang="en-US" sz="2215">
                <a:solidFill>
                  <a:srgbClr val="000066"/>
                </a:solidFill>
              </a:rPr>
              <a:t>RELATION2</a:t>
            </a:r>
            <a:endParaRPr lang="zh-TW" altLang="en-US" sz="2215">
              <a:solidFill>
                <a:srgbClr val="000066"/>
              </a:solidFill>
            </a:endParaRPr>
          </a:p>
        </p:txBody>
      </p:sp>
    </p:spTree>
    <p:extLst>
      <p:ext uri="{BB962C8B-B14F-4D97-AF65-F5344CB8AC3E}">
        <p14:creationId xmlns:p14="http://schemas.microsoft.com/office/powerpoint/2010/main" val="750280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8384931" y="6222024"/>
            <a:ext cx="773723"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pPr>
            <a:r>
              <a:rPr kumimoji="0" lang="en-US" altLang="zh-TW" sz="1846">
                <a:solidFill>
                  <a:srgbClr val="666699"/>
                </a:solidFill>
              </a:rPr>
              <a:t> p.357</a:t>
            </a:r>
          </a:p>
        </p:txBody>
      </p:sp>
      <p:pic>
        <p:nvPicPr>
          <p:cNvPr id="3481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408" y="1833197"/>
            <a:ext cx="8232531" cy="311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6"/>
          <p:cNvSpPr txBox="1">
            <a:spLocks noChangeArrowheads="1"/>
          </p:cNvSpPr>
          <p:nvPr/>
        </p:nvSpPr>
        <p:spPr bwMode="auto">
          <a:xfrm>
            <a:off x="383931" y="5095143"/>
            <a:ext cx="6182458" cy="4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fontAlgn="base" hangingPunct="1">
              <a:spcBef>
                <a:spcPct val="50000"/>
              </a:spcBef>
              <a:spcAft>
                <a:spcPct val="0"/>
              </a:spcAft>
            </a:pPr>
            <a:r>
              <a:rPr lang="zh-TW" altLang="en-US" sz="2031" b="1">
                <a:solidFill>
                  <a:srgbClr val="000000"/>
                </a:solidFill>
                <a:latin typeface="Arial" panose="020B0604020202020204" pitchFamily="34" charset="0"/>
                <a:ea typeface="MS PGothic" panose="020B0600070205080204" pitchFamily="34" charset="-128"/>
              </a:rPr>
              <a:t>圖 </a:t>
            </a:r>
            <a:r>
              <a:rPr lang="en-US" altLang="zh-TW" sz="2031" b="1">
                <a:solidFill>
                  <a:srgbClr val="000000"/>
                </a:solidFill>
                <a:latin typeface="Arial" panose="020B0604020202020204" pitchFamily="34" charset="0"/>
                <a:ea typeface="MS PGothic" panose="020B0600070205080204" pitchFamily="34" charset="-128"/>
              </a:rPr>
              <a:t>14.15  </a:t>
            </a:r>
            <a:r>
              <a:rPr lang="zh-TW" altLang="en-US" sz="2031">
                <a:solidFill>
                  <a:srgbClr val="000000"/>
                </a:solidFill>
                <a:ea typeface="標楷體" panose="03000509000000000000" pitchFamily="65" charset="-120"/>
              </a:rPr>
              <a:t>差異運算之範例</a:t>
            </a:r>
          </a:p>
        </p:txBody>
      </p:sp>
    </p:spTree>
    <p:extLst>
      <p:ext uri="{BB962C8B-B14F-4D97-AF65-F5344CB8AC3E}">
        <p14:creationId xmlns:p14="http://schemas.microsoft.com/office/powerpoint/2010/main" val="2620040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4298" y="260648"/>
            <a:ext cx="8236926" cy="2160240"/>
          </a:xfrm>
        </p:spPr>
        <p:txBody>
          <a:bodyPr/>
          <a:lstStyle/>
          <a:p>
            <a:r>
              <a:rPr lang="zh-TW" altLang="zh-TW" dirty="0"/>
              <a:t>關聯式資料表如圖三，請依下列的</a:t>
            </a:r>
            <a:r>
              <a:rPr lang="en-US" altLang="zh-TW" dirty="0"/>
              <a:t>SQL</a:t>
            </a:r>
            <a:r>
              <a:rPr lang="zh-TW" altLang="zh-TW" dirty="0"/>
              <a:t>敘述，說明關聯運算的名稱，並顯示所產生的新關聯資料表格</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971600" y="2276872"/>
            <a:ext cx="6882095" cy="2070720"/>
          </a:xfrm>
          <a:prstGeom prst="rect">
            <a:avLst/>
          </a:prstGeom>
        </p:spPr>
      </p:pic>
      <p:sp>
        <p:nvSpPr>
          <p:cNvPr id="5" name="矩形 4"/>
          <p:cNvSpPr/>
          <p:nvPr/>
        </p:nvSpPr>
        <p:spPr>
          <a:xfrm>
            <a:off x="683568" y="4509120"/>
            <a:ext cx="2376264" cy="936104"/>
          </a:xfrm>
          <a:prstGeom prst="rect">
            <a:avLst/>
          </a:prstGeom>
        </p:spPr>
        <p:txBody>
          <a:bodyPr wrap="square">
            <a:spAutoFit/>
          </a:bodyPr>
          <a:lstStyle/>
          <a:p>
            <a:pPr algn="just">
              <a:spcAft>
                <a:spcPts val="0"/>
              </a:spcAft>
            </a:pPr>
            <a:r>
              <a:rPr lang="en-US" altLang="zh-TW" kern="100" dirty="0">
                <a:latin typeface="Times New Roman" panose="02020603050405020304" pitchFamily="18" charset="0"/>
                <a:ea typeface="新細明體" panose="02020500000000000000" pitchFamily="18" charset="-120"/>
              </a:rPr>
              <a:t>select *         </a:t>
            </a:r>
            <a:r>
              <a:rPr lang="zh-TW" altLang="zh-TW" kern="100" dirty="0">
                <a:solidFill>
                  <a:srgbClr val="FF0000"/>
                </a:solidFill>
                <a:latin typeface="Times New Roman" panose="02020603050405020304" pitchFamily="18" charset="0"/>
                <a:ea typeface="新細明體" panose="02020500000000000000" pitchFamily="18" charset="-120"/>
              </a:rPr>
              <a:t>選擇</a:t>
            </a:r>
            <a:endParaRPr lang="zh-TW" altLang="zh-TW" kern="100" dirty="0">
              <a:latin typeface="Times New Roman" panose="02020603050405020304" pitchFamily="18" charset="0"/>
              <a:ea typeface="新細明體" panose="02020500000000000000" pitchFamily="18" charset="-120"/>
            </a:endParaRPr>
          </a:p>
          <a:p>
            <a:pPr algn="just">
              <a:spcAft>
                <a:spcPts val="0"/>
              </a:spcAft>
            </a:pPr>
            <a:r>
              <a:rPr lang="en-US" altLang="zh-TW" kern="100" dirty="0">
                <a:latin typeface="Times New Roman" panose="02020603050405020304" pitchFamily="18" charset="0"/>
                <a:ea typeface="新細明體" panose="02020500000000000000" pitchFamily="18" charset="-120"/>
              </a:rPr>
              <a:t>      from  C</a:t>
            </a:r>
            <a:endParaRPr lang="zh-TW" altLang="zh-TW" kern="100" dirty="0">
              <a:latin typeface="Times New Roman" panose="02020603050405020304" pitchFamily="18" charset="0"/>
              <a:ea typeface="新細明體" panose="02020500000000000000" pitchFamily="18" charset="-120"/>
            </a:endParaRPr>
          </a:p>
          <a:p>
            <a:pPr algn="just">
              <a:spcAft>
                <a:spcPts val="0"/>
              </a:spcAft>
            </a:pPr>
            <a:r>
              <a:rPr lang="en-US" altLang="zh-TW" kern="100" dirty="0">
                <a:latin typeface="Times New Roman" panose="02020603050405020304" pitchFamily="18" charset="0"/>
                <a:ea typeface="新細明體" panose="02020500000000000000" pitchFamily="18" charset="-120"/>
              </a:rPr>
              <a:t>      where  C2 = 401 </a:t>
            </a:r>
            <a:r>
              <a:rPr lang="zh-TW" altLang="zh-TW" kern="100" dirty="0">
                <a:latin typeface="Times New Roman" panose="02020603050405020304" pitchFamily="18" charset="0"/>
                <a:ea typeface="新細明體" panose="02020500000000000000" pitchFamily="18" charset="-120"/>
              </a:rPr>
              <a:t>；</a:t>
            </a:r>
            <a:endParaRPr lang="zh-TW" altLang="zh-TW" kern="100" dirty="0">
              <a:effectLst/>
              <a:latin typeface="Times New Roman" panose="02020603050405020304" pitchFamily="18" charset="0"/>
              <a:ea typeface="新細明體" panose="02020500000000000000" pitchFamily="18" charset="-120"/>
            </a:endParaRPr>
          </a:p>
        </p:txBody>
      </p:sp>
      <p:sp>
        <p:nvSpPr>
          <p:cNvPr id="6" name="矩形 5"/>
          <p:cNvSpPr/>
          <p:nvPr/>
        </p:nvSpPr>
        <p:spPr>
          <a:xfrm>
            <a:off x="3035856" y="4531838"/>
            <a:ext cx="2184216" cy="646331"/>
          </a:xfrm>
          <a:prstGeom prst="rect">
            <a:avLst/>
          </a:prstGeom>
        </p:spPr>
        <p:txBody>
          <a:bodyPr wrap="square">
            <a:spAutoFit/>
          </a:bodyPr>
          <a:lstStyle/>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select  A1, A3   </a:t>
            </a:r>
            <a:r>
              <a:rPr lang="zh-TW" altLang="zh-TW" kern="100" dirty="0">
                <a:solidFill>
                  <a:srgbClr val="FF0000"/>
                </a:solidFill>
                <a:latin typeface="Times New Roman" panose="02020603050405020304" pitchFamily="18" charset="0"/>
                <a:ea typeface="新細明體" panose="02020500000000000000" pitchFamily="18" charset="-120"/>
              </a:rPr>
              <a:t>映射</a:t>
            </a:r>
            <a:endParaRPr lang="zh-TW" altLang="zh-TW" kern="100" dirty="0">
              <a:latin typeface="Times New Roman" panose="02020603050405020304" pitchFamily="18" charset="0"/>
              <a:ea typeface="新細明體" panose="02020500000000000000" pitchFamily="18" charset="-120"/>
            </a:endParaRPr>
          </a:p>
          <a:p>
            <a:r>
              <a:rPr lang="en-US" altLang="zh-TW" kern="100" dirty="0">
                <a:latin typeface="Times New Roman" panose="02020603050405020304" pitchFamily="18" charset="0"/>
                <a:ea typeface="新細明體" panose="02020500000000000000" pitchFamily="18" charset="-120"/>
              </a:rPr>
              <a:t>       from  D ;</a:t>
            </a:r>
            <a:endParaRPr lang="zh-TW" altLang="en-US" dirty="0"/>
          </a:p>
        </p:txBody>
      </p:sp>
      <p:sp>
        <p:nvSpPr>
          <p:cNvPr id="7" name="矩形 6"/>
          <p:cNvSpPr/>
          <p:nvPr/>
        </p:nvSpPr>
        <p:spPr>
          <a:xfrm>
            <a:off x="5286360" y="4468728"/>
            <a:ext cx="2958048" cy="923330"/>
          </a:xfrm>
          <a:prstGeom prst="rect">
            <a:avLst/>
          </a:prstGeom>
        </p:spPr>
        <p:txBody>
          <a:bodyPr wrap="square">
            <a:spAutoFit/>
          </a:bodyPr>
          <a:lstStyle/>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select  A1, A2, B2, A3</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from  A, B        </a:t>
            </a:r>
            <a:r>
              <a:rPr lang="zh-TW" altLang="zh-TW" kern="100" dirty="0">
                <a:solidFill>
                  <a:srgbClr val="FF0000"/>
                </a:solidFill>
                <a:latin typeface="Times New Roman" panose="02020603050405020304" pitchFamily="18" charset="0"/>
                <a:ea typeface="新細明體" panose="02020500000000000000" pitchFamily="18" charset="-120"/>
              </a:rPr>
              <a:t>合併</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where  A . A1 = B . A1 ;</a:t>
            </a:r>
            <a:endParaRPr lang="zh-TW" altLang="zh-TW" kern="100" dirty="0">
              <a:effectLst/>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1184236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6" name="矩形 5"/>
          <p:cNvSpPr/>
          <p:nvPr/>
        </p:nvSpPr>
        <p:spPr>
          <a:xfrm>
            <a:off x="517282" y="3861048"/>
            <a:ext cx="2361054" cy="1477328"/>
          </a:xfrm>
          <a:prstGeom prst="rect">
            <a:avLst/>
          </a:prstGeom>
        </p:spPr>
        <p:txBody>
          <a:bodyPr wrap="square">
            <a:spAutoFit/>
          </a:bodyPr>
          <a:lstStyle/>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select  *</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from  A </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union     </a:t>
            </a:r>
            <a:r>
              <a:rPr lang="zh-TW" altLang="zh-TW" kern="100" dirty="0">
                <a:solidFill>
                  <a:srgbClr val="FF0000"/>
                </a:solidFill>
                <a:latin typeface="Times New Roman" panose="02020603050405020304" pitchFamily="18" charset="0"/>
                <a:ea typeface="新細明體" panose="02020500000000000000" pitchFamily="18" charset="-120"/>
              </a:rPr>
              <a:t>聯集</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select  *</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from  D ;</a:t>
            </a:r>
            <a:endParaRPr lang="zh-TW" altLang="zh-TW" kern="100" dirty="0">
              <a:effectLst/>
              <a:latin typeface="Times New Roman" panose="02020603050405020304" pitchFamily="18" charset="0"/>
              <a:ea typeface="新細明體" panose="02020500000000000000" pitchFamily="18" charset="-120"/>
            </a:endParaRPr>
          </a:p>
        </p:txBody>
      </p:sp>
      <p:pic>
        <p:nvPicPr>
          <p:cNvPr id="7" name="內容版面配置區 3"/>
          <p:cNvPicPr>
            <a:picLocks noGrp="1" noChangeAspect="1"/>
          </p:cNvPicPr>
          <p:nvPr>
            <p:ph idx="1"/>
          </p:nvPr>
        </p:nvPicPr>
        <p:blipFill>
          <a:blip r:embed="rId2"/>
          <a:stretch>
            <a:fillRect/>
          </a:stretch>
        </p:blipFill>
        <p:spPr>
          <a:xfrm>
            <a:off x="611560" y="1355538"/>
            <a:ext cx="8087808" cy="2433501"/>
          </a:xfrm>
          <a:prstGeom prst="rect">
            <a:avLst/>
          </a:prstGeom>
        </p:spPr>
      </p:pic>
      <p:sp>
        <p:nvSpPr>
          <p:cNvPr id="8" name="矩形 7"/>
          <p:cNvSpPr/>
          <p:nvPr/>
        </p:nvSpPr>
        <p:spPr>
          <a:xfrm>
            <a:off x="2555776" y="3871456"/>
            <a:ext cx="2016224" cy="923330"/>
          </a:xfrm>
          <a:prstGeom prst="rect">
            <a:avLst/>
          </a:prstGeom>
        </p:spPr>
        <p:txBody>
          <a:bodyPr wrap="square">
            <a:spAutoFit/>
          </a:bodyPr>
          <a:lstStyle/>
          <a:p>
            <a:pPr algn="just">
              <a:spcAft>
                <a:spcPts val="0"/>
              </a:spcAft>
            </a:pPr>
            <a:r>
              <a:rPr lang="zh-TW" altLang="zh-TW" kern="100" dirty="0">
                <a:solidFill>
                  <a:srgbClr val="FF0000"/>
                </a:solidFill>
                <a:latin typeface="Times New Roman" panose="02020603050405020304" pitchFamily="18" charset="0"/>
                <a:ea typeface="新細明體" panose="02020500000000000000" pitchFamily="18" charset="-120"/>
              </a:rPr>
              <a:t> </a:t>
            </a:r>
            <a:r>
              <a:rPr lang="en-US" altLang="zh-TW" kern="100" dirty="0" err="1">
                <a:latin typeface="Times New Roman" panose="02020603050405020304" pitchFamily="18" charset="0"/>
                <a:ea typeface="新細明體" panose="02020500000000000000" pitchFamily="18" charset="-120"/>
              </a:rPr>
              <a:t>updata</a:t>
            </a:r>
            <a:r>
              <a:rPr lang="en-US" altLang="zh-TW" kern="100" dirty="0">
                <a:latin typeface="Times New Roman" panose="02020603050405020304" pitchFamily="18" charset="0"/>
                <a:ea typeface="新細明體" panose="02020500000000000000" pitchFamily="18" charset="-120"/>
              </a:rPr>
              <a:t>  B</a:t>
            </a:r>
            <a:endParaRPr lang="zh-TW" altLang="zh-TW" kern="100" dirty="0">
              <a:latin typeface="Times New Roman" panose="02020603050405020304" pitchFamily="18" charset="0"/>
              <a:ea typeface="新細明體" panose="02020500000000000000" pitchFamily="18" charset="-120"/>
            </a:endParaRPr>
          </a:p>
          <a:p>
            <a:pPr algn="just">
              <a:spcAft>
                <a:spcPts val="0"/>
              </a:spcAft>
            </a:pPr>
            <a:r>
              <a:rPr lang="en-US" altLang="zh-TW" kern="100" dirty="0">
                <a:latin typeface="Times New Roman" panose="02020603050405020304" pitchFamily="18" charset="0"/>
                <a:ea typeface="新細明體" panose="02020500000000000000" pitchFamily="18" charset="-120"/>
              </a:rPr>
              <a:t>     set B2 = 218</a:t>
            </a:r>
            <a:endParaRPr lang="zh-TW" altLang="zh-TW" kern="100" dirty="0">
              <a:latin typeface="Times New Roman" panose="02020603050405020304" pitchFamily="18" charset="0"/>
              <a:ea typeface="新細明體" panose="02020500000000000000" pitchFamily="18" charset="-120"/>
            </a:endParaRPr>
          </a:p>
          <a:p>
            <a:pPr algn="just">
              <a:spcAft>
                <a:spcPts val="0"/>
              </a:spcAft>
            </a:pPr>
            <a:r>
              <a:rPr lang="en-US" altLang="zh-TW" kern="100" dirty="0">
                <a:latin typeface="Times New Roman" panose="02020603050405020304" pitchFamily="18" charset="0"/>
                <a:ea typeface="新細明體" panose="02020500000000000000" pitchFamily="18" charset="-120"/>
              </a:rPr>
              <a:t>     where B2 = 216</a:t>
            </a:r>
            <a:endParaRPr lang="zh-TW" altLang="zh-TW" kern="100" dirty="0">
              <a:effectLst/>
              <a:latin typeface="Times New Roman" panose="02020603050405020304" pitchFamily="18" charset="0"/>
              <a:ea typeface="新細明體" panose="02020500000000000000" pitchFamily="18" charset="-120"/>
            </a:endParaRPr>
          </a:p>
        </p:txBody>
      </p:sp>
      <p:sp>
        <p:nvSpPr>
          <p:cNvPr id="9" name="矩形 8"/>
          <p:cNvSpPr/>
          <p:nvPr/>
        </p:nvSpPr>
        <p:spPr>
          <a:xfrm>
            <a:off x="4657528" y="3753479"/>
            <a:ext cx="2074712" cy="1475721"/>
          </a:xfrm>
          <a:prstGeom prst="rect">
            <a:avLst/>
          </a:prstGeom>
        </p:spPr>
        <p:txBody>
          <a:bodyPr wrap="square">
            <a:spAutoFit/>
          </a:bodyPr>
          <a:lstStyle/>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select  *</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from  A </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intersection</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select  *</a:t>
            </a:r>
            <a:endParaRPr lang="zh-TW" altLang="zh-TW" kern="100" dirty="0">
              <a:latin typeface="Times New Roman" panose="02020603050405020304" pitchFamily="18" charset="0"/>
              <a:ea typeface="新細明體" panose="02020500000000000000" pitchFamily="18" charset="-120"/>
            </a:endParaRPr>
          </a:p>
          <a:p>
            <a:pPr marL="228600" indent="-228600" algn="just">
              <a:spcAft>
                <a:spcPts val="0"/>
              </a:spcAft>
            </a:pPr>
            <a:r>
              <a:rPr lang="en-US" altLang="zh-TW" kern="100" dirty="0">
                <a:latin typeface="Times New Roman" panose="02020603050405020304" pitchFamily="18" charset="0"/>
                <a:ea typeface="新細明體" panose="02020500000000000000" pitchFamily="18" charset="-120"/>
              </a:rPr>
              <a:t>      from  D ;</a:t>
            </a:r>
            <a:endParaRPr lang="zh-TW" altLang="zh-TW" kern="100" dirty="0">
              <a:effectLst/>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1515992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565123168"/>
              </p:ext>
            </p:extLst>
          </p:nvPr>
        </p:nvGraphicFramePr>
        <p:xfrm>
          <a:off x="4788024" y="1988840"/>
          <a:ext cx="3155315" cy="1288475"/>
        </p:xfrm>
        <a:graphic>
          <a:graphicData uri="http://schemas.openxmlformats.org/drawingml/2006/table">
            <a:tbl>
              <a:tblPr firstRow="1" firstCol="1" lastRow="1" lastCol="1" bandRow="1" bandCol="1"/>
              <a:tblGrid>
                <a:gridCol w="788670"/>
                <a:gridCol w="788670"/>
                <a:gridCol w="788670"/>
                <a:gridCol w="789305"/>
              </a:tblGrid>
              <a:tr h="191195">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100</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19</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5</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61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108</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rgbClr val="FF0000"/>
                          </a:solidFill>
                          <a:effectLst/>
                          <a:latin typeface="Times New Roman" panose="02020603050405020304" pitchFamily="18" charset="0"/>
                          <a:ea typeface="新細明體" panose="02020500000000000000" pitchFamily="18" charset="-120"/>
                        </a:rPr>
                        <a:t> </a:t>
                      </a:r>
                      <a:endParaRPr lang="zh-TW" sz="12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86178259"/>
              </p:ext>
            </p:extLst>
          </p:nvPr>
        </p:nvGraphicFramePr>
        <p:xfrm>
          <a:off x="899592" y="1988840"/>
          <a:ext cx="3219450" cy="914400"/>
        </p:xfrm>
        <a:graphic>
          <a:graphicData uri="http://schemas.openxmlformats.org/drawingml/2006/table">
            <a:tbl>
              <a:tblPr firstRow="1" firstCol="1" lastRow="1" lastCol="1" bandRow="1" bandCol="1"/>
              <a:tblGrid>
                <a:gridCol w="788670"/>
                <a:gridCol w="810260"/>
                <a:gridCol w="810260"/>
                <a:gridCol w="810260"/>
              </a:tblGrid>
              <a:tr h="0">
                <a:tc>
                  <a:txBody>
                    <a:bodyPr/>
                    <a:lstStyle/>
                    <a:p>
                      <a:pPr algn="just">
                        <a:spcAft>
                          <a:spcPts val="0"/>
                        </a:spcAft>
                      </a:pPr>
                      <a:r>
                        <a:rPr lang="en-US" sz="1200" kern="100" dirty="0">
                          <a:solidFill>
                            <a:srgbClr val="FF0000"/>
                          </a:solidFill>
                          <a:effectLst/>
                          <a:latin typeface="Times New Roman" panose="02020603050405020304" pitchFamily="18" charset="0"/>
                          <a:ea typeface="新細明體" panose="02020500000000000000" pitchFamily="18" charset="-120"/>
                        </a:rPr>
                        <a:t>A1</a:t>
                      </a:r>
                      <a:endParaRPr lang="zh-TW" sz="12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C2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C3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401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1006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401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1025</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rgbClr val="FF0000"/>
                          </a:solidFill>
                          <a:effectLst/>
                          <a:latin typeface="Times New Roman" panose="02020603050405020304" pitchFamily="18" charset="0"/>
                          <a:ea typeface="新細明體" panose="02020500000000000000" pitchFamily="18" charset="-120"/>
                        </a:rPr>
                        <a:t> </a:t>
                      </a:r>
                      <a:endParaRPr lang="zh-TW" sz="12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091522068"/>
              </p:ext>
            </p:extLst>
          </p:nvPr>
        </p:nvGraphicFramePr>
        <p:xfrm>
          <a:off x="899592" y="3356992"/>
          <a:ext cx="3046730" cy="914400"/>
        </p:xfrm>
        <a:graphic>
          <a:graphicData uri="http://schemas.openxmlformats.org/drawingml/2006/table">
            <a:tbl>
              <a:tblPr firstRow="1" firstCol="1" lastRow="1" lastCol="1" bandRow="1" bandCol="1"/>
              <a:tblGrid>
                <a:gridCol w="788670"/>
                <a:gridCol w="810260"/>
                <a:gridCol w="723900"/>
                <a:gridCol w="723900"/>
              </a:tblGrid>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5</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108</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rgbClr val="FF0000"/>
                          </a:solidFill>
                          <a:effectLst/>
                          <a:latin typeface="Times New Roman" panose="02020603050405020304" pitchFamily="18" charset="0"/>
                          <a:ea typeface="新細明體" panose="02020500000000000000" pitchFamily="18" charset="-120"/>
                        </a:rPr>
                        <a:t> </a:t>
                      </a:r>
                      <a:endParaRPr lang="zh-TW" sz="12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827584" y="1556792"/>
            <a:ext cx="646331" cy="369332"/>
          </a:xfrm>
          <a:prstGeom prst="rect">
            <a:avLst/>
          </a:prstGeom>
        </p:spPr>
        <p:txBody>
          <a:bodyPr wrap="none">
            <a:spAutoFit/>
          </a:bodyPr>
          <a:lstStyle/>
          <a:p>
            <a:r>
              <a:rPr lang="zh-TW" altLang="zh-TW" kern="1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選擇</a:t>
            </a:r>
            <a:endParaRPr lang="zh-TW" altLang="en-US" dirty="0"/>
          </a:p>
        </p:txBody>
      </p:sp>
      <p:sp>
        <p:nvSpPr>
          <p:cNvPr id="10" name="矩形 9"/>
          <p:cNvSpPr/>
          <p:nvPr/>
        </p:nvSpPr>
        <p:spPr>
          <a:xfrm>
            <a:off x="827584" y="2924944"/>
            <a:ext cx="646331" cy="369332"/>
          </a:xfrm>
          <a:prstGeom prst="rect">
            <a:avLst/>
          </a:prstGeom>
        </p:spPr>
        <p:txBody>
          <a:bodyPr wrap="none">
            <a:spAutoFit/>
          </a:bodyPr>
          <a:lstStyle/>
          <a:p>
            <a:r>
              <a:rPr lang="zh-TW" altLang="zh-TW" kern="1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映射</a:t>
            </a:r>
            <a:endParaRPr lang="zh-TW"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1141034448"/>
              </p:ext>
            </p:extLst>
          </p:nvPr>
        </p:nvGraphicFramePr>
        <p:xfrm>
          <a:off x="899592" y="4941168"/>
          <a:ext cx="3155950" cy="914400"/>
        </p:xfrm>
        <a:graphic>
          <a:graphicData uri="http://schemas.openxmlformats.org/drawingml/2006/table">
            <a:tbl>
              <a:tblPr firstRow="1" firstCol="1" lastRow="1" lastCol="1" bandRow="1" bandCol="1"/>
              <a:tblGrid>
                <a:gridCol w="788670"/>
                <a:gridCol w="788670"/>
                <a:gridCol w="789305"/>
                <a:gridCol w="789305"/>
              </a:tblGrid>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B2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214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100</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216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284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19</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216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rgbClr val="FF0000"/>
                          </a:solidFill>
                          <a:effectLst/>
                          <a:latin typeface="Times New Roman" panose="02020603050405020304" pitchFamily="18" charset="0"/>
                          <a:ea typeface="新細明體" panose="02020500000000000000" pitchFamily="18" charset="-120"/>
                        </a:rPr>
                        <a:t>104</a:t>
                      </a:r>
                      <a:endParaRPr lang="zh-TW" sz="12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矩形 11"/>
          <p:cNvSpPr/>
          <p:nvPr/>
        </p:nvSpPr>
        <p:spPr>
          <a:xfrm>
            <a:off x="827584" y="4509120"/>
            <a:ext cx="646331" cy="369332"/>
          </a:xfrm>
          <a:prstGeom prst="rect">
            <a:avLst/>
          </a:prstGeom>
        </p:spPr>
        <p:txBody>
          <a:bodyPr wrap="none">
            <a:spAutoFit/>
          </a:bodyPr>
          <a:lstStyle/>
          <a:p>
            <a:r>
              <a:rPr lang="zh-TW" altLang="zh-TW" kern="1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合併</a:t>
            </a:r>
            <a:endParaRPr lang="zh-TW" altLang="en-US" dirty="0"/>
          </a:p>
        </p:txBody>
      </p:sp>
      <p:sp>
        <p:nvSpPr>
          <p:cNvPr id="13" name="矩形 12"/>
          <p:cNvSpPr/>
          <p:nvPr/>
        </p:nvSpPr>
        <p:spPr>
          <a:xfrm>
            <a:off x="4716016" y="1556792"/>
            <a:ext cx="646331" cy="369332"/>
          </a:xfrm>
          <a:prstGeom prst="rect">
            <a:avLst/>
          </a:prstGeom>
        </p:spPr>
        <p:txBody>
          <a:bodyPr wrap="none">
            <a:spAutoFit/>
          </a:bodyPr>
          <a:lstStyle/>
          <a:p>
            <a:r>
              <a:rPr lang="zh-TW" altLang="zh-TW" kern="1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聯集</a:t>
            </a:r>
            <a:endParaRPr lang="zh-TW"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3008902798"/>
              </p:ext>
            </p:extLst>
          </p:nvPr>
        </p:nvGraphicFramePr>
        <p:xfrm>
          <a:off x="4788024" y="3645024"/>
          <a:ext cx="3155315" cy="1097280"/>
        </p:xfrm>
        <a:graphic>
          <a:graphicData uri="http://schemas.openxmlformats.org/drawingml/2006/table">
            <a:tbl>
              <a:tblPr firstRow="1" firstCol="1" lastRow="1" lastCol="1" bandRow="1" bandCol="1"/>
              <a:tblGrid>
                <a:gridCol w="788670"/>
                <a:gridCol w="788670"/>
                <a:gridCol w="788670"/>
                <a:gridCol w="789305"/>
              </a:tblGrid>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B2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214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218</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284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218</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rgbClr val="FF0000"/>
                          </a:solidFill>
                          <a:effectLst/>
                          <a:latin typeface="Times New Roman" panose="02020603050405020304" pitchFamily="18" charset="0"/>
                          <a:ea typeface="新細明體" panose="02020500000000000000" pitchFamily="18" charset="-120"/>
                        </a:rPr>
                        <a:t> </a:t>
                      </a:r>
                      <a:endParaRPr lang="zh-TW" sz="12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379896535"/>
              </p:ext>
            </p:extLst>
          </p:nvPr>
        </p:nvGraphicFramePr>
        <p:xfrm>
          <a:off x="4724400" y="5229200"/>
          <a:ext cx="3155315" cy="1280160"/>
        </p:xfrm>
        <a:graphic>
          <a:graphicData uri="http://schemas.openxmlformats.org/drawingml/2006/table">
            <a:tbl>
              <a:tblPr firstRow="1" firstCol="1" lastRow="1" lastCol="1" bandRow="1" bandCol="1"/>
              <a:tblGrid>
                <a:gridCol w="788670"/>
                <a:gridCol w="788670"/>
                <a:gridCol w="788670"/>
                <a:gridCol w="789305"/>
              </a:tblGrid>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A1</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A3</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16</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102</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19</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104</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solidFill>
                            <a:srgbClr val="FF0000"/>
                          </a:solidFill>
                          <a:effectLst/>
                          <a:latin typeface="Times New Roman" panose="02020603050405020304" pitchFamily="18" charset="0"/>
                          <a:ea typeface="新細明體" panose="02020500000000000000" pitchFamily="18" charset="-120"/>
                        </a:rPr>
                        <a:t> </a:t>
                      </a:r>
                      <a:endParaRPr lang="zh-TW" sz="12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rgbClr val="FF0000"/>
                          </a:solidFill>
                          <a:effectLst/>
                          <a:latin typeface="Times New Roman" panose="02020603050405020304" pitchFamily="18" charset="0"/>
                          <a:ea typeface="新細明體" panose="02020500000000000000" pitchFamily="18" charset="-120"/>
                        </a:rPr>
                        <a:t> </a:t>
                      </a:r>
                      <a:endParaRPr lang="zh-TW" sz="12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4644008" y="4797152"/>
            <a:ext cx="646331" cy="369332"/>
          </a:xfrm>
          <a:prstGeom prst="rect">
            <a:avLst/>
          </a:prstGeom>
        </p:spPr>
        <p:txBody>
          <a:bodyPr wrap="none">
            <a:spAutoFit/>
          </a:bodyPr>
          <a:lstStyle/>
          <a:p>
            <a:pPr lvl="0"/>
            <a:r>
              <a:rPr lang="zh-TW" altLang="en-US" kern="100" dirty="0" smtClean="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交</a:t>
            </a:r>
            <a:r>
              <a:rPr lang="zh-TW" altLang="zh-TW" kern="100" dirty="0" smtClean="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集</a:t>
            </a:r>
            <a:endParaRPr lang="zh-TW" altLang="en-US" dirty="0">
              <a:solidFill>
                <a:srgbClr val="000000"/>
              </a:solidFill>
            </a:endParaRPr>
          </a:p>
        </p:txBody>
      </p:sp>
      <p:sp>
        <p:nvSpPr>
          <p:cNvPr id="17" name="矩形 16"/>
          <p:cNvSpPr/>
          <p:nvPr/>
        </p:nvSpPr>
        <p:spPr>
          <a:xfrm>
            <a:off x="4703192" y="3296692"/>
            <a:ext cx="646331" cy="369332"/>
          </a:xfrm>
          <a:prstGeom prst="rect">
            <a:avLst/>
          </a:prstGeom>
        </p:spPr>
        <p:txBody>
          <a:bodyPr wrap="none">
            <a:spAutoFit/>
          </a:bodyPr>
          <a:lstStyle/>
          <a:p>
            <a:r>
              <a:rPr lang="zh-TW" altLang="en-US" kern="100" dirty="0" smtClean="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更新</a:t>
            </a:r>
            <a:endParaRPr lang="zh-TW" altLang="en-US" dirty="0"/>
          </a:p>
        </p:txBody>
      </p:sp>
    </p:spTree>
    <p:extLst>
      <p:ext uri="{BB962C8B-B14F-4D97-AF65-F5344CB8AC3E}">
        <p14:creationId xmlns:p14="http://schemas.microsoft.com/office/powerpoint/2010/main" val="73505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Huffman </a:t>
            </a:r>
            <a:r>
              <a:rPr lang="zh-TW" altLang="zh-TW" dirty="0"/>
              <a:t>編碼</a:t>
            </a:r>
            <a:endParaRPr lang="zh-TW" altLang="en-US" dirty="0"/>
          </a:p>
        </p:txBody>
      </p:sp>
      <p:sp>
        <p:nvSpPr>
          <p:cNvPr id="5" name="副標題 4"/>
          <p:cNvSpPr>
            <a:spLocks noGrp="1"/>
          </p:cNvSpPr>
          <p:nvPr>
            <p:ph type="subTitle" idx="1"/>
          </p:nvPr>
        </p:nvSpPr>
        <p:spPr/>
        <p:txBody>
          <a:bodyPr/>
          <a:lstStyle/>
          <a:p>
            <a:r>
              <a:rPr lang="en-US" altLang="zh-TW" dirty="0" smtClean="0"/>
              <a:t>15</a:t>
            </a:r>
            <a:r>
              <a:rPr lang="zh-TW" altLang="en-US" dirty="0" smtClean="0"/>
              <a:t>章</a:t>
            </a:r>
            <a:endParaRPr lang="zh-TW" altLang="en-US" dirty="0"/>
          </a:p>
        </p:txBody>
      </p:sp>
    </p:spTree>
    <p:extLst>
      <p:ext uri="{BB962C8B-B14F-4D97-AF65-F5344CB8AC3E}">
        <p14:creationId xmlns:p14="http://schemas.microsoft.com/office/powerpoint/2010/main" val="3009731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pPr>
              <a:lnSpc>
                <a:spcPct val="120000"/>
              </a:lnSpc>
              <a:buFontTx/>
              <a:buNone/>
            </a:pPr>
            <a:r>
              <a:rPr lang="en-US" altLang="zh-TW" sz="2215" b="1">
                <a:effectLst>
                  <a:outerShdw blurRad="38100" dist="38100" dir="2700000" algn="tl">
                    <a:srgbClr val="C0C0C0"/>
                  </a:outerShdw>
                </a:effectLst>
                <a:latin typeface="Times New Roman" panose="02020603050405020304" pitchFamily="18" charset="0"/>
                <a:ea typeface="標楷體" panose="03000509000000000000" pitchFamily="65" charset="-120"/>
              </a:rPr>
              <a:t>Huffman </a:t>
            </a:r>
            <a:r>
              <a:rPr lang="zh-TW" altLang="en-US" sz="2215" b="1">
                <a:effectLst>
                  <a:outerShdw blurRad="38100" dist="38100" dir="2700000" algn="tl">
                    <a:srgbClr val="C0C0C0"/>
                  </a:outerShdw>
                </a:effectLst>
                <a:latin typeface="Times New Roman" panose="02020603050405020304" pitchFamily="18" charset="0"/>
                <a:ea typeface="標楷體" panose="03000509000000000000" pitchFamily="65" charset="-120"/>
              </a:rPr>
              <a:t>編碼</a:t>
            </a:r>
          </a:p>
          <a:p>
            <a:pPr>
              <a:lnSpc>
                <a:spcPct val="120000"/>
              </a:lnSpc>
            </a:pPr>
            <a:r>
              <a:rPr lang="en-US" altLang="zh-TW" sz="2215" b="1">
                <a:solidFill>
                  <a:schemeClr val="accent2"/>
                </a:solidFill>
                <a:latin typeface="Times New Roman" panose="02020603050405020304" pitchFamily="18" charset="0"/>
                <a:ea typeface="新細明體" panose="02020500000000000000" pitchFamily="18" charset="-120"/>
              </a:rPr>
              <a:t>Huffman </a:t>
            </a:r>
            <a:r>
              <a:rPr lang="zh-TW" altLang="en-US" sz="2215" b="1">
                <a:solidFill>
                  <a:schemeClr val="accent2"/>
                </a:solidFill>
                <a:latin typeface="Times New Roman" panose="02020603050405020304" pitchFamily="18" charset="0"/>
                <a:ea typeface="新細明體" panose="02020500000000000000" pitchFamily="18" charset="-120"/>
              </a:rPr>
              <a:t>編碼</a:t>
            </a:r>
            <a:r>
              <a:rPr lang="zh-TW" altLang="en-US" sz="2215">
                <a:latin typeface="Times New Roman" panose="02020603050405020304" pitchFamily="18" charset="0"/>
                <a:ea typeface="新細明體" panose="02020500000000000000" pitchFamily="18" charset="-120"/>
              </a:rPr>
              <a:t>（</a:t>
            </a:r>
            <a:r>
              <a:rPr lang="en-US" altLang="zh-TW" sz="2215">
                <a:latin typeface="Times New Roman" panose="02020603050405020304" pitchFamily="18" charset="0"/>
                <a:ea typeface="新細明體" panose="02020500000000000000" pitchFamily="18" charset="-120"/>
              </a:rPr>
              <a:t>Huffman coding</a:t>
            </a:r>
            <a:r>
              <a:rPr lang="zh-TW" altLang="en-US" sz="2215">
                <a:latin typeface="Times New Roman" panose="02020603050405020304" pitchFamily="18" charset="0"/>
                <a:ea typeface="新細明體" panose="02020500000000000000" pitchFamily="18" charset="-120"/>
              </a:rPr>
              <a:t>）是利用較短的代碼來表示出現頻率較高的符號，而用較長的代碼來替代出現頻率較低的符號。</a:t>
            </a:r>
          </a:p>
          <a:p>
            <a:pPr>
              <a:lnSpc>
                <a:spcPct val="120000"/>
              </a:lnSpc>
            </a:pPr>
            <a:r>
              <a:rPr lang="zh-TW" altLang="en-US" sz="2215">
                <a:latin typeface="Times New Roman" panose="02020603050405020304" pitchFamily="18" charset="0"/>
                <a:ea typeface="新細明體" panose="02020500000000000000" pitchFamily="18" charset="-120"/>
              </a:rPr>
              <a:t>在將位元樣式設定給不同的字元前，要根據字元出現的頻率來設定每一個字元的權重。</a:t>
            </a:r>
          </a:p>
        </p:txBody>
      </p:sp>
      <p:sp>
        <p:nvSpPr>
          <p:cNvPr id="246788"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p.370</a:t>
            </a:r>
          </a:p>
        </p:txBody>
      </p:sp>
      <p:pic>
        <p:nvPicPr>
          <p:cNvPr id="2467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559" y="4665784"/>
            <a:ext cx="8109438" cy="86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792" name="Text Box 8"/>
          <p:cNvSpPr txBox="1">
            <a:spLocks noChangeArrowheads="1"/>
          </p:cNvSpPr>
          <p:nvPr/>
        </p:nvSpPr>
        <p:spPr bwMode="auto">
          <a:xfrm>
            <a:off x="474785" y="4226169"/>
            <a:ext cx="6192715"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表 </a:t>
            </a:r>
            <a:r>
              <a:rPr lang="en-US" altLang="zh-TW" sz="2031" b="1">
                <a:latin typeface="Arial" panose="020B0604020202020204" pitchFamily="34" charset="0"/>
                <a:ea typeface="MS PGothic" panose="020B0600070205080204" pitchFamily="34" charset="-128"/>
              </a:rPr>
              <a:t>15.1</a:t>
            </a:r>
            <a:r>
              <a:rPr lang="en-US" altLang="zh-TW" sz="2031">
                <a:latin typeface="Arial" panose="020B0604020202020204" pitchFamily="34" charset="0"/>
                <a:ea typeface="MS PGothic" panose="020B0600070205080204" pitchFamily="34" charset="-128"/>
              </a:rPr>
              <a:t>  </a:t>
            </a:r>
            <a:r>
              <a:rPr lang="zh-TW" altLang="en-US" sz="2031">
                <a:ea typeface="標楷體" panose="03000509000000000000" pitchFamily="65" charset="-120"/>
              </a:rPr>
              <a:t>字元出現頻率</a:t>
            </a:r>
          </a:p>
        </p:txBody>
      </p:sp>
    </p:spTree>
    <p:extLst>
      <p:ext uri="{BB962C8B-B14F-4D97-AF65-F5344CB8AC3E}">
        <p14:creationId xmlns:p14="http://schemas.microsoft.com/office/powerpoint/2010/main" val="28592817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body" idx="1"/>
          </p:nvPr>
        </p:nvSpPr>
        <p:spPr/>
        <p:txBody>
          <a:bodyPr>
            <a:normAutofit lnSpcReduction="10000"/>
          </a:bodyPr>
          <a:lstStyle/>
          <a:p>
            <a:pPr>
              <a:lnSpc>
                <a:spcPct val="120000"/>
              </a:lnSpc>
            </a:pPr>
            <a:r>
              <a:rPr lang="zh-TW" altLang="en-US" sz="2215">
                <a:latin typeface="Times New Roman" panose="02020603050405020304" pitchFamily="18" charset="0"/>
                <a:ea typeface="新細明體" panose="02020500000000000000" pitchFamily="18" charset="-120"/>
              </a:rPr>
              <a:t>一旦設定了每個字元的權重，依據這些權重繪出一個樹狀結構，樹狀結構的設計過程如同圖 </a:t>
            </a:r>
            <a:r>
              <a:rPr lang="en-US" altLang="zh-TW" sz="2215">
                <a:latin typeface="Times New Roman" panose="02020603050405020304" pitchFamily="18" charset="0"/>
                <a:ea typeface="新細明體" panose="02020500000000000000" pitchFamily="18" charset="-120"/>
              </a:rPr>
              <a:t>15.4 </a:t>
            </a:r>
            <a:r>
              <a:rPr lang="zh-TW" altLang="en-US" sz="2215">
                <a:latin typeface="Times New Roman" panose="02020603050405020304" pitchFamily="18" charset="0"/>
                <a:ea typeface="新細明體" panose="02020500000000000000" pitchFamily="18" charset="-120"/>
              </a:rPr>
              <a:t>所示。整個過程包括三個基本步驟：</a:t>
            </a:r>
          </a:p>
          <a:p>
            <a:pPr>
              <a:lnSpc>
                <a:spcPct val="120000"/>
              </a:lnSpc>
              <a:buFontTx/>
              <a:buNone/>
            </a:pPr>
            <a:r>
              <a:rPr lang="en-US" altLang="zh-TW" sz="2215">
                <a:latin typeface="Times New Roman" panose="02020603050405020304" pitchFamily="18" charset="0"/>
                <a:ea typeface="新細明體" panose="02020500000000000000" pitchFamily="18" charset="-120"/>
              </a:rPr>
              <a:t>	1. </a:t>
            </a:r>
            <a:r>
              <a:rPr lang="zh-TW" altLang="en-US" sz="2215">
                <a:latin typeface="Times New Roman" panose="02020603050405020304" pitchFamily="18" charset="0"/>
                <a:ea typeface="新細明體" panose="02020500000000000000" pitchFamily="18" charset="-120"/>
              </a:rPr>
              <a:t>將所有字元排成一列，每個字元成為樹狀結構的最底層</a:t>
            </a:r>
            <a:r>
              <a:rPr lang="zh-TW" altLang="en-US" sz="2215" b="1">
                <a:solidFill>
                  <a:schemeClr val="accent2"/>
                </a:solidFill>
                <a:latin typeface="Times New Roman" panose="02020603050405020304" pitchFamily="18" charset="0"/>
                <a:ea typeface="新細明體" panose="02020500000000000000" pitchFamily="18" charset="-120"/>
              </a:rPr>
              <a:t>節</a:t>
            </a:r>
          </a:p>
          <a:p>
            <a:pPr>
              <a:lnSpc>
                <a:spcPct val="120000"/>
              </a:lnSpc>
              <a:buFontTx/>
              <a:buNone/>
            </a:pPr>
            <a:r>
              <a:rPr lang="zh-TW" altLang="en-US" sz="2215" b="1">
                <a:solidFill>
                  <a:schemeClr val="accent2"/>
                </a:solidFill>
                <a:latin typeface="Times New Roman" panose="02020603050405020304" pitchFamily="18" charset="0"/>
                <a:ea typeface="新細明體" panose="02020500000000000000" pitchFamily="18" charset="-120"/>
              </a:rPr>
              <a:t>	    點</a:t>
            </a:r>
            <a:r>
              <a:rPr lang="zh-TW" altLang="en-US" sz="2215">
                <a:latin typeface="Times New Roman" panose="02020603050405020304" pitchFamily="18" charset="0"/>
                <a:ea typeface="新細明體" panose="02020500000000000000" pitchFamily="18" charset="-120"/>
              </a:rPr>
              <a:t>（</a:t>
            </a:r>
            <a:r>
              <a:rPr lang="en-US" altLang="zh-TW" sz="2215">
                <a:latin typeface="Times New Roman" panose="02020603050405020304" pitchFamily="18" charset="0"/>
                <a:ea typeface="新細明體" panose="02020500000000000000" pitchFamily="18" charset="-120"/>
              </a:rPr>
              <a:t>node</a:t>
            </a:r>
            <a:r>
              <a:rPr lang="zh-TW" altLang="en-US" sz="2215">
                <a:latin typeface="Times New Roman" panose="02020603050405020304" pitchFamily="18" charset="0"/>
                <a:ea typeface="新細明體" panose="02020500000000000000" pitchFamily="18" charset="-120"/>
              </a:rPr>
              <a:t>）。</a:t>
            </a:r>
          </a:p>
          <a:p>
            <a:pPr>
              <a:lnSpc>
                <a:spcPct val="120000"/>
              </a:lnSpc>
              <a:buFontTx/>
              <a:buNone/>
            </a:pPr>
            <a:r>
              <a:rPr lang="en-US" altLang="zh-TW" sz="2215">
                <a:latin typeface="Times New Roman" panose="02020603050405020304" pitchFamily="18" charset="0"/>
                <a:ea typeface="新細明體" panose="02020500000000000000" pitchFamily="18" charset="-120"/>
              </a:rPr>
              <a:t>	2. </a:t>
            </a:r>
            <a:r>
              <a:rPr lang="zh-TW" altLang="en-US" sz="2215">
                <a:latin typeface="Times New Roman" panose="02020603050405020304" pitchFamily="18" charset="0"/>
                <a:ea typeface="新細明體" panose="02020500000000000000" pitchFamily="18" charset="-120"/>
              </a:rPr>
              <a:t>找到最小權重的兩個節點並且把它們合併成第三個節點，</a:t>
            </a:r>
          </a:p>
          <a:p>
            <a:pPr>
              <a:lnSpc>
                <a:spcPct val="120000"/>
              </a:lnSpc>
              <a:buFontTx/>
              <a:buNone/>
            </a:pPr>
            <a:r>
              <a:rPr lang="zh-TW" altLang="en-US" sz="2215">
                <a:latin typeface="Times New Roman" panose="02020603050405020304" pitchFamily="18" charset="0"/>
                <a:ea typeface="新細明體" panose="02020500000000000000" pitchFamily="18" charset="-120"/>
              </a:rPr>
              <a:t>	    這時候將形成一個具有兩層的簡單樹狀結構，新節點權重</a:t>
            </a:r>
          </a:p>
          <a:p>
            <a:pPr>
              <a:lnSpc>
                <a:spcPct val="120000"/>
              </a:lnSpc>
              <a:buFontTx/>
              <a:buNone/>
            </a:pPr>
            <a:r>
              <a:rPr lang="zh-TW" altLang="en-US" sz="2215">
                <a:latin typeface="Times New Roman" panose="02020603050405020304" pitchFamily="18" charset="0"/>
                <a:ea typeface="新細明體" panose="02020500000000000000" pitchFamily="18" charset="-120"/>
              </a:rPr>
              <a:t>	    則等於兩個原始節點權重的和。</a:t>
            </a:r>
          </a:p>
          <a:p>
            <a:pPr>
              <a:lnSpc>
                <a:spcPct val="120000"/>
              </a:lnSpc>
              <a:buFontTx/>
              <a:buNone/>
            </a:pPr>
            <a:r>
              <a:rPr lang="en-US" altLang="zh-TW" sz="2215">
                <a:latin typeface="Times New Roman" panose="02020603050405020304" pitchFamily="18" charset="0"/>
                <a:ea typeface="新細明體" panose="02020500000000000000" pitchFamily="18" charset="-120"/>
              </a:rPr>
              <a:t>	3. </a:t>
            </a:r>
            <a:r>
              <a:rPr lang="zh-TW" altLang="en-US" sz="2215">
                <a:latin typeface="Times New Roman" panose="02020603050405020304" pitchFamily="18" charset="0"/>
                <a:ea typeface="新細明體" panose="02020500000000000000" pitchFamily="18" charset="-120"/>
              </a:rPr>
              <a:t>重複第 </a:t>
            </a:r>
            <a:r>
              <a:rPr lang="en-US" altLang="zh-TW" sz="2215">
                <a:latin typeface="Times New Roman" panose="02020603050405020304" pitchFamily="18" charset="0"/>
                <a:ea typeface="新細明體" panose="02020500000000000000" pitchFamily="18" charset="-120"/>
              </a:rPr>
              <a:t>2 </a:t>
            </a:r>
            <a:r>
              <a:rPr lang="zh-TW" altLang="en-US" sz="2215">
                <a:latin typeface="Times New Roman" panose="02020603050405020304" pitchFamily="18" charset="0"/>
                <a:ea typeface="新細明體" panose="02020500000000000000" pitchFamily="18" charset="-120"/>
              </a:rPr>
              <a:t>步驟直到把每一層所有節點都結合成一棵單一樹</a:t>
            </a:r>
          </a:p>
          <a:p>
            <a:pPr>
              <a:lnSpc>
                <a:spcPct val="120000"/>
              </a:lnSpc>
              <a:buFontTx/>
              <a:buNone/>
            </a:pPr>
            <a:r>
              <a:rPr lang="zh-TW" altLang="en-US" sz="2215">
                <a:latin typeface="Times New Roman" panose="02020603050405020304" pitchFamily="18" charset="0"/>
                <a:ea typeface="新細明體" panose="02020500000000000000" pitchFamily="18" charset="-120"/>
              </a:rPr>
              <a:t>	    為止。</a:t>
            </a:r>
          </a:p>
        </p:txBody>
      </p:sp>
      <p:sp>
        <p:nvSpPr>
          <p:cNvPr id="275460"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p.370</a:t>
            </a:r>
          </a:p>
        </p:txBody>
      </p:sp>
    </p:spTree>
    <p:extLst>
      <p:ext uri="{BB962C8B-B14F-4D97-AF65-F5344CB8AC3E}">
        <p14:creationId xmlns:p14="http://schemas.microsoft.com/office/powerpoint/2010/main" val="1318316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p.371</a:t>
            </a:r>
          </a:p>
        </p:txBody>
      </p:sp>
      <p:sp>
        <p:nvSpPr>
          <p:cNvPr id="315397" name="Text Box 5"/>
          <p:cNvSpPr txBox="1">
            <a:spLocks noChangeArrowheads="1"/>
          </p:cNvSpPr>
          <p:nvPr/>
        </p:nvSpPr>
        <p:spPr bwMode="auto">
          <a:xfrm>
            <a:off x="959828" y="5489331"/>
            <a:ext cx="6192715"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圖 </a:t>
            </a:r>
            <a:r>
              <a:rPr lang="en-US" altLang="zh-TW" sz="2031" b="1">
                <a:latin typeface="Arial" panose="020B0604020202020204" pitchFamily="34" charset="0"/>
                <a:ea typeface="MS PGothic" panose="020B0600070205080204" pitchFamily="34" charset="-128"/>
              </a:rPr>
              <a:t>15.4</a:t>
            </a:r>
            <a:r>
              <a:rPr lang="en-US" altLang="zh-TW" sz="2031">
                <a:latin typeface="Arial" panose="020B0604020202020204" pitchFamily="34" charset="0"/>
                <a:ea typeface="MS PGothic" panose="020B0600070205080204" pitchFamily="34" charset="-128"/>
              </a:rPr>
              <a:t>  </a:t>
            </a:r>
            <a:r>
              <a:rPr lang="en-US" altLang="zh-TW" sz="2031">
                <a:ea typeface="標楷體" panose="03000509000000000000" pitchFamily="65" charset="-120"/>
              </a:rPr>
              <a:t>Huffman </a:t>
            </a:r>
            <a:r>
              <a:rPr lang="zh-TW" altLang="en-US" sz="2031">
                <a:ea typeface="標楷體" panose="03000509000000000000" pitchFamily="65" charset="-120"/>
              </a:rPr>
              <a:t>編碼</a:t>
            </a:r>
          </a:p>
        </p:txBody>
      </p:sp>
      <p:pic>
        <p:nvPicPr>
          <p:cNvPr id="3153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197" y="1576755"/>
            <a:ext cx="6978162" cy="3703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76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lstStyle/>
          <a:p>
            <a:endParaRPr lang="zh-TW" altLang="en-US"/>
          </a:p>
        </p:txBody>
      </p:sp>
      <p:sp>
        <p:nvSpPr>
          <p:cNvPr id="5" name="文字版面配置區 4"/>
          <p:cNvSpPr>
            <a:spLocks noGrp="1"/>
          </p:cNvSpPr>
          <p:nvPr>
            <p:ph type="body" sz="quarter" idx="3"/>
          </p:nvPr>
        </p:nvSpPr>
        <p:spPr/>
        <p:txBody>
          <a:bodyPr/>
          <a:lstStyle/>
          <a:p>
            <a:endParaRPr lang="zh-TW" altLang="en-US"/>
          </a:p>
        </p:txBody>
      </p:sp>
      <p:sp>
        <p:nvSpPr>
          <p:cNvPr id="6" name="內容版面配置區 5"/>
          <p:cNvSpPr>
            <a:spLocks noGrp="1"/>
          </p:cNvSpPr>
          <p:nvPr>
            <p:ph sz="quarter" idx="4"/>
          </p:nvPr>
        </p:nvSpPr>
        <p:spPr/>
        <p:txBody>
          <a:bodyPr/>
          <a:lstStyle/>
          <a:p>
            <a:r>
              <a:rPr lang="zh-TW" altLang="zh-TW" dirty="0"/>
              <a:t>中序（</a:t>
            </a:r>
            <a:r>
              <a:rPr lang="en-US" altLang="zh-TW" dirty="0"/>
              <a:t>infix</a:t>
            </a:r>
            <a:r>
              <a:rPr lang="zh-TW" altLang="zh-TW" dirty="0"/>
              <a:t>）追蹤為  </a:t>
            </a:r>
            <a:r>
              <a:rPr lang="en-US" altLang="zh-TW" dirty="0"/>
              <a:t>HBEDIFGJCA</a:t>
            </a:r>
            <a:endParaRPr lang="zh-TW" altLang="zh-TW" dirty="0"/>
          </a:p>
          <a:p>
            <a:r>
              <a:rPr lang="zh-TW" altLang="zh-TW" dirty="0"/>
              <a:t>後序（</a:t>
            </a:r>
            <a:r>
              <a:rPr lang="en-US" altLang="zh-TW" dirty="0" err="1"/>
              <a:t>posfix</a:t>
            </a:r>
            <a:r>
              <a:rPr lang="zh-TW" altLang="zh-TW" dirty="0"/>
              <a:t>）追蹤為 </a:t>
            </a:r>
            <a:r>
              <a:rPr lang="en-US" altLang="zh-TW" dirty="0"/>
              <a:t>HEIGFJDCBA</a:t>
            </a:r>
            <a:endParaRPr lang="zh-TW" altLang="zh-TW" dirty="0"/>
          </a:p>
          <a:p>
            <a:endParaRPr lang="zh-TW" altLang="en-US" dirty="0"/>
          </a:p>
        </p:txBody>
      </p:sp>
      <p:pic>
        <p:nvPicPr>
          <p:cNvPr id="5123"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43608" y="980728"/>
            <a:ext cx="2376263" cy="5482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112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p.371</a:t>
            </a:r>
          </a:p>
        </p:txBody>
      </p:sp>
      <p:pic>
        <p:nvPicPr>
          <p:cNvPr id="316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412" y="1900605"/>
            <a:ext cx="6400800" cy="29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6422" name="Text Box 6"/>
          <p:cNvSpPr txBox="1">
            <a:spLocks noChangeArrowheads="1"/>
          </p:cNvSpPr>
          <p:nvPr/>
        </p:nvSpPr>
        <p:spPr bwMode="auto">
          <a:xfrm>
            <a:off x="1304193" y="5224097"/>
            <a:ext cx="6192715"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圖 </a:t>
            </a:r>
            <a:r>
              <a:rPr lang="en-US" altLang="zh-TW" sz="2031" b="1">
                <a:latin typeface="Arial" panose="020B0604020202020204" pitchFamily="34" charset="0"/>
                <a:ea typeface="MS PGothic" panose="020B0600070205080204" pitchFamily="34" charset="-128"/>
              </a:rPr>
              <a:t>15.5</a:t>
            </a:r>
            <a:r>
              <a:rPr lang="en-US" altLang="zh-TW" sz="2031">
                <a:latin typeface="Arial" panose="020B0604020202020204" pitchFamily="34" charset="0"/>
                <a:ea typeface="MS PGothic" panose="020B0600070205080204" pitchFamily="34" charset="-128"/>
              </a:rPr>
              <a:t>  </a:t>
            </a:r>
            <a:r>
              <a:rPr lang="zh-TW" altLang="en-US" sz="2031">
                <a:ea typeface="標楷體" panose="03000509000000000000" pitchFamily="65" charset="-120"/>
              </a:rPr>
              <a:t>最後的樹狀結構及代碼</a:t>
            </a:r>
          </a:p>
        </p:txBody>
      </p:sp>
    </p:spTree>
    <p:extLst>
      <p:ext uri="{BB962C8B-B14F-4D97-AF65-F5344CB8AC3E}">
        <p14:creationId xmlns:p14="http://schemas.microsoft.com/office/powerpoint/2010/main" val="3984102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p:txBody>
          <a:bodyPr/>
          <a:lstStyle/>
          <a:p>
            <a:pPr>
              <a:lnSpc>
                <a:spcPct val="120000"/>
              </a:lnSpc>
            </a:pPr>
            <a:r>
              <a:rPr lang="zh-TW" altLang="en-US" sz="2215">
                <a:latin typeface="Times New Roman" panose="02020603050405020304" pitchFamily="18" charset="0"/>
                <a:ea typeface="新細明體" panose="02020500000000000000" pitchFamily="18" charset="-120"/>
              </a:rPr>
              <a:t>請注意這些代碼的幾個特點。首先，將它與以相同長度代碼來代表每個字元的編碼方式比較，出現頻率高的字元（</a:t>
            </a:r>
            <a:r>
              <a:rPr lang="en-US" altLang="zh-TW" sz="2215">
                <a:latin typeface="Times New Roman" panose="02020603050405020304" pitchFamily="18" charset="0"/>
                <a:ea typeface="新細明體" panose="02020500000000000000" pitchFamily="18" charset="-120"/>
              </a:rPr>
              <a:t>A</a:t>
            </a:r>
            <a:r>
              <a:rPr lang="zh-TW" altLang="en-US" sz="2215">
                <a:latin typeface="Times New Roman" panose="02020603050405020304" pitchFamily="18" charset="0"/>
                <a:ea typeface="新細明體" panose="02020500000000000000" pitchFamily="18" charset="-120"/>
              </a:rPr>
              <a:t>、</a:t>
            </a:r>
            <a:r>
              <a:rPr lang="en-US" altLang="zh-TW" sz="2215">
                <a:latin typeface="Times New Roman" panose="02020603050405020304" pitchFamily="18" charset="0"/>
                <a:ea typeface="新細明體" panose="02020500000000000000" pitchFamily="18" charset="-120"/>
              </a:rPr>
              <a:t>D </a:t>
            </a:r>
            <a:r>
              <a:rPr lang="zh-TW" altLang="en-US" sz="2215">
                <a:latin typeface="Times New Roman" panose="02020603050405020304" pitchFamily="18" charset="0"/>
                <a:ea typeface="新細明體" panose="02020500000000000000" pitchFamily="18" charset="-120"/>
              </a:rPr>
              <a:t>及 </a:t>
            </a:r>
            <a:r>
              <a:rPr lang="en-US" altLang="zh-TW" sz="2215">
                <a:latin typeface="Times New Roman" panose="02020603050405020304" pitchFamily="18" charset="0"/>
                <a:ea typeface="新細明體" panose="02020500000000000000" pitchFamily="18" charset="-120"/>
              </a:rPr>
              <a:t>E</a:t>
            </a:r>
            <a:r>
              <a:rPr lang="zh-TW" altLang="en-US" sz="2215">
                <a:latin typeface="Times New Roman" panose="02020603050405020304" pitchFamily="18" charset="0"/>
                <a:ea typeface="新細明體" panose="02020500000000000000" pitchFamily="18" charset="-120"/>
              </a:rPr>
              <a:t>）會得到比出現頻率低的字元（</a:t>
            </a:r>
            <a:r>
              <a:rPr lang="en-US" altLang="zh-TW" sz="2215">
                <a:latin typeface="Times New Roman" panose="02020603050405020304" pitchFamily="18" charset="0"/>
                <a:ea typeface="新細明體" panose="02020500000000000000" pitchFamily="18" charset="-120"/>
              </a:rPr>
              <a:t>B </a:t>
            </a:r>
            <a:r>
              <a:rPr lang="zh-TW" altLang="en-US" sz="2215">
                <a:latin typeface="Times New Roman" panose="02020603050405020304" pitchFamily="18" charset="0"/>
                <a:ea typeface="新細明體" panose="02020500000000000000" pitchFamily="18" charset="-120"/>
              </a:rPr>
              <a:t>及 </a:t>
            </a:r>
            <a:r>
              <a:rPr lang="en-US" altLang="zh-TW" sz="2215">
                <a:latin typeface="Times New Roman" panose="02020603050405020304" pitchFamily="18" charset="0"/>
                <a:ea typeface="新細明體" panose="02020500000000000000" pitchFamily="18" charset="-120"/>
              </a:rPr>
              <a:t>C</a:t>
            </a:r>
            <a:r>
              <a:rPr lang="zh-TW" altLang="en-US" sz="2215">
                <a:latin typeface="Times New Roman" panose="02020603050405020304" pitchFamily="18" charset="0"/>
                <a:ea typeface="新細明體" panose="02020500000000000000" pitchFamily="18" charset="-120"/>
              </a:rPr>
              <a:t>）較短的代碼。第二，在這個編碼系統中，沒有一個代碼是另一個代碼的前置部分。這種性質使 </a:t>
            </a:r>
            <a:r>
              <a:rPr lang="en-US" altLang="zh-TW" sz="2215">
                <a:latin typeface="Times New Roman" panose="02020603050405020304" pitchFamily="18" charset="0"/>
                <a:ea typeface="新細明體" panose="02020500000000000000" pitchFamily="18" charset="-120"/>
              </a:rPr>
              <a:t>Huffman </a:t>
            </a:r>
            <a:r>
              <a:rPr lang="zh-TW" altLang="en-US" sz="2215">
                <a:latin typeface="Times New Roman" panose="02020603050405020304" pitchFamily="18" charset="0"/>
                <a:ea typeface="新細明體" panose="02020500000000000000" pitchFamily="18" charset="-120"/>
              </a:rPr>
              <a:t>編碼成為一種即時編碼方法。</a:t>
            </a:r>
          </a:p>
        </p:txBody>
      </p:sp>
      <p:sp>
        <p:nvSpPr>
          <p:cNvPr id="317444"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p.371</a:t>
            </a:r>
          </a:p>
        </p:txBody>
      </p:sp>
      <p:pic>
        <p:nvPicPr>
          <p:cNvPr id="317445" name="Picture 5" descr="j04339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739" y="4293577"/>
            <a:ext cx="1582615" cy="1582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1192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p.372</a:t>
            </a:r>
          </a:p>
        </p:txBody>
      </p:sp>
      <p:sp>
        <p:nvSpPr>
          <p:cNvPr id="318469" name="Text Box 5"/>
          <p:cNvSpPr txBox="1">
            <a:spLocks noChangeArrowheads="1"/>
          </p:cNvSpPr>
          <p:nvPr/>
        </p:nvSpPr>
        <p:spPr bwMode="auto">
          <a:xfrm>
            <a:off x="2567354" y="5361843"/>
            <a:ext cx="5328138"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圖 </a:t>
            </a:r>
            <a:r>
              <a:rPr lang="en-US" altLang="zh-TW" sz="2031" b="1">
                <a:latin typeface="Arial" panose="020B0604020202020204" pitchFamily="34" charset="0"/>
                <a:ea typeface="MS PGothic" panose="020B0600070205080204" pitchFamily="34" charset="-128"/>
              </a:rPr>
              <a:t>15.6</a:t>
            </a:r>
            <a:r>
              <a:rPr lang="en-US" altLang="zh-TW" sz="2031">
                <a:latin typeface="Arial" panose="020B0604020202020204" pitchFamily="34" charset="0"/>
                <a:ea typeface="MS PGothic" panose="020B0600070205080204" pitchFamily="34" charset="-128"/>
              </a:rPr>
              <a:t>  </a:t>
            </a:r>
            <a:r>
              <a:rPr lang="en-US" altLang="zh-TW" sz="2031">
                <a:ea typeface="標楷體" panose="03000509000000000000" pitchFamily="65" charset="-120"/>
              </a:rPr>
              <a:t>Huffman </a:t>
            </a:r>
            <a:r>
              <a:rPr lang="zh-TW" altLang="en-US" sz="2031">
                <a:ea typeface="標楷體" panose="03000509000000000000" pitchFamily="65" charset="-120"/>
              </a:rPr>
              <a:t>編碼</a:t>
            </a:r>
          </a:p>
        </p:txBody>
      </p:sp>
      <p:grpSp>
        <p:nvGrpSpPr>
          <p:cNvPr id="318475" name="Group 11"/>
          <p:cNvGrpSpPr>
            <a:grpSpLocks/>
          </p:cNvGrpSpPr>
          <p:nvPr/>
        </p:nvGrpSpPr>
        <p:grpSpPr bwMode="auto">
          <a:xfrm>
            <a:off x="2508739" y="1604597"/>
            <a:ext cx="4100146" cy="3550626"/>
            <a:chOff x="1728" y="915"/>
            <a:chExt cx="2798" cy="2423"/>
          </a:xfrm>
        </p:grpSpPr>
        <p:pic>
          <p:nvPicPr>
            <p:cNvPr id="318470" name="Picture 6"/>
            <p:cNvPicPr>
              <a:picLocks noChangeAspect="1" noChangeArrowheads="1"/>
            </p:cNvPicPr>
            <p:nvPr/>
          </p:nvPicPr>
          <p:blipFill>
            <a:blip r:embed="rId2">
              <a:extLst>
                <a:ext uri="{28A0092B-C50C-407E-A947-70E740481C1C}">
                  <a14:useLocalDpi xmlns:a14="http://schemas.microsoft.com/office/drawing/2010/main" val="0"/>
                </a:ext>
              </a:extLst>
            </a:blip>
            <a:srcRect l="15053" t="7367" b="8154"/>
            <a:stretch>
              <a:fillRect/>
            </a:stretch>
          </p:blipFill>
          <p:spPr bwMode="auto">
            <a:xfrm>
              <a:off x="2122" y="1117"/>
              <a:ext cx="2404" cy="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474" name="Group 10"/>
            <p:cNvGrpSpPr>
              <a:grpSpLocks/>
            </p:cNvGrpSpPr>
            <p:nvPr/>
          </p:nvGrpSpPr>
          <p:grpSpPr bwMode="auto">
            <a:xfrm>
              <a:off x="1728" y="915"/>
              <a:ext cx="2118" cy="2423"/>
              <a:chOff x="1728" y="915"/>
              <a:chExt cx="2118" cy="2423"/>
            </a:xfrm>
          </p:grpSpPr>
          <p:pic>
            <p:nvPicPr>
              <p:cNvPr id="3184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 y="3158"/>
                <a:ext cx="102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4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015"/>
                <a:ext cx="66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47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5" y="915"/>
                <a:ext cx="44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39825306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p.373</a:t>
            </a:r>
          </a:p>
        </p:txBody>
      </p:sp>
      <p:sp>
        <p:nvSpPr>
          <p:cNvPr id="319493" name="Text Box 5"/>
          <p:cNvSpPr txBox="1">
            <a:spLocks noChangeArrowheads="1"/>
          </p:cNvSpPr>
          <p:nvPr/>
        </p:nvSpPr>
        <p:spPr bwMode="auto">
          <a:xfrm>
            <a:off x="2501412" y="5361843"/>
            <a:ext cx="5328138"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圖 </a:t>
            </a:r>
            <a:r>
              <a:rPr lang="en-US" altLang="zh-TW" sz="2031" b="1">
                <a:latin typeface="Arial" panose="020B0604020202020204" pitchFamily="34" charset="0"/>
                <a:ea typeface="MS PGothic" panose="020B0600070205080204" pitchFamily="34" charset="-128"/>
              </a:rPr>
              <a:t>15.7</a:t>
            </a:r>
            <a:r>
              <a:rPr lang="en-US" altLang="zh-TW" sz="2031">
                <a:latin typeface="Arial" panose="020B0604020202020204" pitchFamily="34" charset="0"/>
                <a:ea typeface="MS PGothic" panose="020B0600070205080204" pitchFamily="34" charset="-128"/>
              </a:rPr>
              <a:t>  </a:t>
            </a:r>
            <a:r>
              <a:rPr lang="en-US" altLang="zh-TW" sz="2031">
                <a:ea typeface="標楷體" panose="03000509000000000000" pitchFamily="65" charset="-120"/>
              </a:rPr>
              <a:t>Huffman </a:t>
            </a:r>
            <a:r>
              <a:rPr lang="zh-TW" altLang="en-US" sz="2031">
                <a:ea typeface="標楷體" panose="03000509000000000000" pitchFamily="65" charset="-120"/>
              </a:rPr>
              <a:t>解碼</a:t>
            </a:r>
          </a:p>
        </p:txBody>
      </p:sp>
      <p:grpSp>
        <p:nvGrpSpPr>
          <p:cNvPr id="319498" name="Group 10"/>
          <p:cNvGrpSpPr>
            <a:grpSpLocks/>
          </p:cNvGrpSpPr>
          <p:nvPr/>
        </p:nvGrpSpPr>
        <p:grpSpPr bwMode="auto">
          <a:xfrm>
            <a:off x="2599592" y="1567962"/>
            <a:ext cx="4331677" cy="3667858"/>
            <a:chOff x="1654" y="890"/>
            <a:chExt cx="2956" cy="2503"/>
          </a:xfrm>
        </p:grpSpPr>
        <p:pic>
          <p:nvPicPr>
            <p:cNvPr id="319494" name="Picture 6"/>
            <p:cNvPicPr>
              <a:picLocks noChangeAspect="1" noChangeArrowheads="1"/>
            </p:cNvPicPr>
            <p:nvPr/>
          </p:nvPicPr>
          <p:blipFill>
            <a:blip r:embed="rId2">
              <a:extLst>
                <a:ext uri="{28A0092B-C50C-407E-A947-70E740481C1C}">
                  <a14:useLocalDpi xmlns:a14="http://schemas.microsoft.com/office/drawing/2010/main" val="0"/>
                </a:ext>
              </a:extLst>
            </a:blip>
            <a:srcRect t="7353" r="14017" b="7909"/>
            <a:stretch>
              <a:fillRect/>
            </a:stretch>
          </p:blipFill>
          <p:spPr bwMode="auto">
            <a:xfrm>
              <a:off x="1654" y="1071"/>
              <a:ext cx="2509" cy="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4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 y="890"/>
              <a:ext cx="1058"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4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 y="2024"/>
              <a:ext cx="64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49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 y="3195"/>
              <a:ext cx="44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4884309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930226"/>
          </a:xfrm>
        </p:spPr>
        <p:txBody>
          <a:bodyPr>
            <a:normAutofit fontScale="90000"/>
          </a:bodyPr>
          <a:lstStyle/>
          <a:p>
            <a:r>
              <a:rPr lang="zh-TW" altLang="en-US" dirty="0"/>
              <a:t>句子  </a:t>
            </a:r>
            <a:r>
              <a:rPr lang="en-US" altLang="zh-TW" dirty="0"/>
              <a:t>BAABDDABCBBBAACCAABACAA </a:t>
            </a:r>
            <a:br>
              <a:rPr lang="en-US" altLang="zh-TW" dirty="0"/>
            </a:br>
            <a:r>
              <a:rPr lang="en-US" altLang="zh-TW" dirty="0"/>
              <a:t>Huffman </a:t>
            </a:r>
            <a:r>
              <a:rPr lang="zh-TW" altLang="en-US" dirty="0"/>
              <a:t>編碼以 </a:t>
            </a:r>
            <a:r>
              <a:rPr lang="en-US" altLang="zh-TW" dirty="0"/>
              <a:t>A B C D</a:t>
            </a:r>
            <a:r>
              <a:rPr lang="zh-TW" altLang="en-US" dirty="0"/>
              <a:t>為順序寫出樹狀結構及代碼</a:t>
            </a:r>
          </a:p>
        </p:txBody>
      </p:sp>
      <p:sp>
        <p:nvSpPr>
          <p:cNvPr id="3" name="內容版面配置區 2"/>
          <p:cNvSpPr>
            <a:spLocks noGrp="1"/>
          </p:cNvSpPr>
          <p:nvPr>
            <p:ph sz="half" idx="1"/>
          </p:nvPr>
        </p:nvSpPr>
        <p:spPr>
          <a:xfrm>
            <a:off x="457200" y="2348880"/>
            <a:ext cx="4038600" cy="3777283"/>
          </a:xfrm>
        </p:spPr>
        <p:txBody>
          <a:bodyPr/>
          <a:lstStyle/>
          <a:p>
            <a:r>
              <a:rPr lang="en-US" altLang="zh-TW" dirty="0"/>
              <a:t>A</a:t>
            </a:r>
            <a:r>
              <a:rPr lang="zh-TW" altLang="en-US" dirty="0"/>
              <a:t>  </a:t>
            </a:r>
            <a:r>
              <a:rPr lang="en-US" altLang="zh-TW" dirty="0"/>
              <a:t>10</a:t>
            </a:r>
          </a:p>
          <a:p>
            <a:r>
              <a:rPr lang="en-US" altLang="zh-TW" dirty="0"/>
              <a:t>B</a:t>
            </a:r>
            <a:r>
              <a:rPr lang="zh-TW" altLang="en-US" dirty="0"/>
              <a:t>  </a:t>
            </a:r>
            <a:r>
              <a:rPr lang="en-US" altLang="zh-TW" dirty="0"/>
              <a:t>7</a:t>
            </a:r>
          </a:p>
          <a:p>
            <a:r>
              <a:rPr lang="en-US" altLang="zh-TW" dirty="0"/>
              <a:t>C</a:t>
            </a:r>
            <a:r>
              <a:rPr lang="zh-TW" altLang="en-US" dirty="0"/>
              <a:t>   </a:t>
            </a:r>
            <a:r>
              <a:rPr lang="en-US" altLang="zh-TW" dirty="0"/>
              <a:t>4</a:t>
            </a:r>
          </a:p>
          <a:p>
            <a:r>
              <a:rPr lang="en-US" altLang="zh-TW" dirty="0"/>
              <a:t>D</a:t>
            </a:r>
            <a:r>
              <a:rPr lang="zh-TW" altLang="en-US" dirty="0"/>
              <a:t>   </a:t>
            </a:r>
            <a:r>
              <a:rPr lang="en-US" altLang="zh-TW" dirty="0"/>
              <a:t>2</a:t>
            </a:r>
            <a:endParaRPr lang="zh-TW" altLang="en-US" dirty="0"/>
          </a:p>
          <a:p>
            <a:endParaRPr lang="zh-TW" altLang="en-US" dirty="0"/>
          </a:p>
        </p:txBody>
      </p:sp>
      <p:sp>
        <p:nvSpPr>
          <p:cNvPr id="4" name="內容版面配置區 3"/>
          <p:cNvSpPr>
            <a:spLocks noGrp="1"/>
          </p:cNvSpPr>
          <p:nvPr>
            <p:ph sz="half" idx="2"/>
          </p:nvPr>
        </p:nvSpPr>
        <p:spPr>
          <a:xfrm>
            <a:off x="4648200" y="2492896"/>
            <a:ext cx="4038600" cy="3633267"/>
          </a:xfrm>
        </p:spPr>
        <p:txBody>
          <a:bodyPr/>
          <a:lstStyle/>
          <a:p>
            <a:endParaRPr lang="zh-TW" altLang="en-US" dirty="0"/>
          </a:p>
        </p:txBody>
      </p:sp>
    </p:spTree>
    <p:extLst>
      <p:ext uri="{BB962C8B-B14F-4D97-AF65-F5344CB8AC3E}">
        <p14:creationId xmlns:p14="http://schemas.microsoft.com/office/powerpoint/2010/main" val="326544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將句子</a:t>
            </a:r>
            <a:r>
              <a:rPr lang="en-US" altLang="zh-TW" dirty="0"/>
              <a:t>BAABBCBBDAACAA </a:t>
            </a:r>
            <a:r>
              <a:rPr lang="zh-TW" altLang="zh-TW" dirty="0"/>
              <a:t>以上述代碼編碼</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80456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將</a:t>
            </a:r>
            <a:r>
              <a:rPr lang="en-US" altLang="zh-TW" dirty="0"/>
              <a:t>0101100011110</a:t>
            </a:r>
            <a:r>
              <a:rPr lang="zh-TW" altLang="zh-TW" dirty="0"/>
              <a:t>這訊息以上述代碼解碼</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17644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雜湊函數</a:t>
            </a:r>
            <a:endParaRPr lang="zh-TW" altLang="en-US" dirty="0"/>
          </a:p>
        </p:txBody>
      </p:sp>
      <p:sp>
        <p:nvSpPr>
          <p:cNvPr id="3" name="副標題 2"/>
          <p:cNvSpPr>
            <a:spLocks noGrp="1"/>
          </p:cNvSpPr>
          <p:nvPr>
            <p:ph type="subTitle" idx="1"/>
          </p:nvPr>
        </p:nvSpPr>
        <p:spPr/>
        <p:txBody>
          <a:bodyPr/>
          <a:lstStyle/>
          <a:p>
            <a:r>
              <a:rPr lang="zh-TW" altLang="en-US" dirty="0" smtClean="0"/>
              <a:t>雜湊</a:t>
            </a:r>
            <a:endParaRPr lang="en-US" altLang="zh-TW" dirty="0" smtClean="0"/>
          </a:p>
          <a:p>
            <a:r>
              <a:rPr lang="zh-TW" altLang="en-US" dirty="0" smtClean="0"/>
              <a:t>碰</a:t>
            </a:r>
            <a:r>
              <a:rPr lang="zh-TW" altLang="en-US" dirty="0"/>
              <a:t>撞</a:t>
            </a:r>
          </a:p>
        </p:txBody>
      </p:sp>
    </p:spTree>
    <p:extLst>
      <p:ext uri="{BB962C8B-B14F-4D97-AF65-F5344CB8AC3E}">
        <p14:creationId xmlns:p14="http://schemas.microsoft.com/office/powerpoint/2010/main" val="274312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雜湊函數</a:t>
            </a:r>
          </a:p>
        </p:txBody>
      </p:sp>
      <p:sp>
        <p:nvSpPr>
          <p:cNvPr id="3" name="內容版面配置區 2"/>
          <p:cNvSpPr>
            <a:spLocks noGrp="1"/>
          </p:cNvSpPr>
          <p:nvPr>
            <p:ph idx="1"/>
          </p:nvPr>
        </p:nvSpPr>
        <p:spPr/>
        <p:txBody>
          <a:bodyPr>
            <a:normAutofit fontScale="92500" lnSpcReduction="10000"/>
          </a:bodyPr>
          <a:lstStyle/>
          <a:p>
            <a:r>
              <a:rPr lang="zh-TW" altLang="en-US" dirty="0"/>
              <a:t>直接雜湊</a:t>
            </a:r>
            <a:r>
              <a:rPr lang="zh-TW" altLang="en-US" dirty="0" smtClean="0"/>
              <a:t>法</a:t>
            </a:r>
            <a:endParaRPr lang="en-US" altLang="zh-TW" dirty="0" smtClean="0"/>
          </a:p>
          <a:p>
            <a:r>
              <a:rPr lang="zh-TW" altLang="en-US" dirty="0"/>
              <a:t>模數</a:t>
            </a:r>
            <a:r>
              <a:rPr lang="zh-TW" altLang="en-US" dirty="0" smtClean="0"/>
              <a:t>除法</a:t>
            </a:r>
            <a:endParaRPr lang="en-US" altLang="zh-TW" dirty="0" smtClean="0"/>
          </a:p>
          <a:p>
            <a:r>
              <a:rPr lang="zh-TW" altLang="en-US" b="1" dirty="0">
                <a:latin typeface="Times New Roman" panose="02020603050405020304" pitchFamily="18" charset="0"/>
              </a:rPr>
              <a:t>數字抽取</a:t>
            </a:r>
            <a:r>
              <a:rPr lang="zh-TW" altLang="en-US" b="1" dirty="0" smtClean="0">
                <a:latin typeface="Times New Roman" panose="02020603050405020304" pitchFamily="18" charset="0"/>
              </a:rPr>
              <a:t>雜湊</a:t>
            </a:r>
            <a:endParaRPr lang="en-US" altLang="zh-TW" b="1" dirty="0" smtClean="0">
              <a:latin typeface="Times New Roman" panose="02020603050405020304" pitchFamily="18" charset="0"/>
            </a:endParaRPr>
          </a:p>
          <a:p>
            <a:r>
              <a:rPr lang="zh-TW" altLang="en-US" b="1" dirty="0" smtClean="0">
                <a:latin typeface="Times New Roman" panose="02020603050405020304" pitchFamily="18" charset="0"/>
              </a:rPr>
              <a:t>其他</a:t>
            </a:r>
            <a:endParaRPr lang="en-US" altLang="zh-TW" b="1" dirty="0" smtClean="0">
              <a:latin typeface="Times New Roman" panose="02020603050405020304" pitchFamily="18" charset="0"/>
            </a:endParaRPr>
          </a:p>
          <a:p>
            <a:pPr lvl="1"/>
            <a:r>
              <a:rPr lang="zh-TW" altLang="en-US" b="1" dirty="0" smtClean="0">
                <a:latin typeface="Times New Roman" panose="02020603050405020304" pitchFamily="18" charset="0"/>
              </a:rPr>
              <a:t>中</a:t>
            </a:r>
            <a:r>
              <a:rPr lang="zh-TW" altLang="en-US" b="1" dirty="0">
                <a:latin typeface="Times New Roman" panose="02020603050405020304" pitchFamily="18" charset="0"/>
              </a:rPr>
              <a:t>數</a:t>
            </a:r>
            <a:r>
              <a:rPr lang="zh-TW" altLang="en-US" b="1" dirty="0" smtClean="0">
                <a:latin typeface="Times New Roman" panose="02020603050405020304" pitchFamily="18" charset="0"/>
              </a:rPr>
              <a:t>平方法</a:t>
            </a:r>
            <a:endParaRPr lang="en-US" altLang="zh-TW" b="1" dirty="0" smtClean="0">
              <a:latin typeface="Times New Roman" panose="02020603050405020304" pitchFamily="18" charset="0"/>
            </a:endParaRPr>
          </a:p>
          <a:p>
            <a:pPr lvl="1"/>
            <a:r>
              <a:rPr lang="zh-TW" altLang="en-US" b="1" dirty="0" smtClean="0">
                <a:latin typeface="Times New Roman" panose="02020603050405020304" pitchFamily="18" charset="0"/>
              </a:rPr>
              <a:t>摺疊移位法</a:t>
            </a:r>
            <a:endParaRPr lang="en-US" altLang="zh-TW" b="1" dirty="0" smtClean="0">
              <a:latin typeface="Times New Roman" panose="02020603050405020304" pitchFamily="18" charset="0"/>
            </a:endParaRPr>
          </a:p>
          <a:p>
            <a:pPr lvl="1"/>
            <a:r>
              <a:rPr lang="zh-TW" altLang="en-US" b="1" dirty="0" smtClean="0">
                <a:latin typeface="Times New Roman" panose="02020603050405020304" pitchFamily="18" charset="0"/>
              </a:rPr>
              <a:t>摺疊邊界法</a:t>
            </a:r>
            <a:endParaRPr lang="en-US" altLang="zh-TW" b="1" dirty="0" smtClean="0">
              <a:latin typeface="Times New Roman" panose="02020603050405020304" pitchFamily="18" charset="0"/>
            </a:endParaRPr>
          </a:p>
          <a:p>
            <a:endParaRPr lang="en-US" altLang="zh-TW" b="1" dirty="0">
              <a:latin typeface="Times New Roman" panose="02020603050405020304" pitchFamily="18" charset="0"/>
            </a:endParaRPr>
          </a:p>
          <a:p>
            <a:r>
              <a:rPr lang="zh-TW" altLang="en-US" b="1" dirty="0" smtClean="0">
                <a:latin typeface="Times New Roman" panose="02020603050405020304" pitchFamily="18" charset="0"/>
              </a:rPr>
              <a:t>碰撞</a:t>
            </a:r>
            <a:r>
              <a:rPr lang="en-US" altLang="zh-TW" b="1" dirty="0" smtClean="0">
                <a:latin typeface="Times New Roman" panose="02020603050405020304" pitchFamily="18" charset="0"/>
              </a:rPr>
              <a:t>-</a:t>
            </a:r>
            <a:r>
              <a:rPr lang="zh-TW" altLang="en-US" b="1" dirty="0" smtClean="0">
                <a:latin typeface="Times New Roman" panose="02020603050405020304" pitchFamily="18" charset="0"/>
              </a:rPr>
              <a:t>當相同的位址產生時</a:t>
            </a:r>
            <a:endParaRPr lang="zh-TW" altLang="en-US" dirty="0"/>
          </a:p>
        </p:txBody>
      </p:sp>
    </p:spTree>
    <p:extLst>
      <p:ext uri="{BB962C8B-B14F-4D97-AF65-F5344CB8AC3E}">
        <p14:creationId xmlns:p14="http://schemas.microsoft.com/office/powerpoint/2010/main" val="1739289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p:txBody>
          <a:bodyPr/>
          <a:lstStyle/>
          <a:p>
            <a:pPr>
              <a:lnSpc>
                <a:spcPct val="120000"/>
              </a:lnSpc>
            </a:pPr>
            <a:r>
              <a:rPr lang="zh-TW" altLang="en-US" sz="2215" dirty="0">
                <a:latin typeface="Times New Roman" panose="02020603050405020304" pitchFamily="18" charset="0"/>
                <a:ea typeface="新細明體" panose="02020500000000000000" pitchFamily="18" charset="-120"/>
              </a:rPr>
              <a:t>在</a:t>
            </a:r>
            <a:r>
              <a:rPr lang="zh-TW" altLang="en-US" sz="2215" b="1" dirty="0">
                <a:solidFill>
                  <a:schemeClr val="accent2"/>
                </a:solidFill>
                <a:latin typeface="Times New Roman" panose="02020603050405020304" pitchFamily="18" charset="0"/>
                <a:ea typeface="新細明體" panose="02020500000000000000" pitchFamily="18" charset="-120"/>
              </a:rPr>
              <a:t>直接雜湊法</a:t>
            </a:r>
            <a:r>
              <a:rPr lang="zh-TW" altLang="en-US" sz="2215" dirty="0">
                <a:latin typeface="Times New Roman" panose="02020603050405020304" pitchFamily="18" charset="0"/>
                <a:ea typeface="新細明體" panose="02020500000000000000" pitchFamily="18" charset="-120"/>
              </a:rPr>
              <a:t>（</a:t>
            </a:r>
            <a:r>
              <a:rPr lang="en-US" altLang="zh-TW" sz="2215" dirty="0">
                <a:latin typeface="Times New Roman" panose="02020603050405020304" pitchFamily="18" charset="0"/>
                <a:ea typeface="新細明體" panose="02020500000000000000" pitchFamily="18" charset="-120"/>
              </a:rPr>
              <a:t>direct hashing</a:t>
            </a:r>
            <a:r>
              <a:rPr lang="zh-TW" altLang="en-US" sz="2215" dirty="0">
                <a:latin typeface="Times New Roman" panose="02020603050405020304" pitchFamily="18" charset="0"/>
                <a:ea typeface="新細明體" panose="02020500000000000000" pitchFamily="18" charset="-120"/>
              </a:rPr>
              <a:t>）中，鍵值就是位址而不需要任何算術處理。因此檔案必須為每一個可能的鍵值保留紀錄，雖然適合直接雜湊的情況是有限的，但是它可以是很有效的，因為它可以保證不會像其他方法會有同義詞或者碰撞的情況。</a:t>
            </a:r>
          </a:p>
          <a:p>
            <a:pPr>
              <a:lnSpc>
                <a:spcPct val="120000"/>
              </a:lnSpc>
              <a:spcBef>
                <a:spcPct val="60000"/>
              </a:spcBef>
            </a:pPr>
            <a:r>
              <a:rPr lang="zh-TW" altLang="en-US" sz="2215" dirty="0">
                <a:latin typeface="Times New Roman" panose="02020603050405020304" pitchFamily="18" charset="0"/>
                <a:ea typeface="新細明體" panose="02020500000000000000" pitchFamily="18" charset="-120"/>
              </a:rPr>
              <a:t>把一長串識別子當作鍵值是非常沒有效率的，因為它們會有許多數字。</a:t>
            </a:r>
          </a:p>
        </p:txBody>
      </p:sp>
      <p:sp>
        <p:nvSpPr>
          <p:cNvPr id="280580"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p.334</a:t>
            </a:r>
          </a:p>
        </p:txBody>
      </p:sp>
    </p:spTree>
    <p:extLst>
      <p:ext uri="{BB962C8B-B14F-4D97-AF65-F5344CB8AC3E}">
        <p14:creationId xmlns:p14="http://schemas.microsoft.com/office/powerpoint/2010/main" val="1859684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8384931" y="6222024"/>
            <a:ext cx="773723"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TW" sz="1846">
                <a:solidFill>
                  <a:srgbClr val="666699"/>
                </a:solidFill>
              </a:rPr>
              <a:t> p.334</a:t>
            </a:r>
          </a:p>
        </p:txBody>
      </p:sp>
      <p:sp>
        <p:nvSpPr>
          <p:cNvPr id="301061" name="Text Box 5"/>
          <p:cNvSpPr txBox="1">
            <a:spLocks noChangeArrowheads="1"/>
          </p:cNvSpPr>
          <p:nvPr/>
        </p:nvSpPr>
        <p:spPr bwMode="auto">
          <a:xfrm>
            <a:off x="849924" y="5423389"/>
            <a:ext cx="6182458" cy="40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31" b="1">
                <a:latin typeface="Arial" panose="020B0604020202020204" pitchFamily="34" charset="0"/>
                <a:ea typeface="MS PGothic" panose="020B0600070205080204" pitchFamily="34" charset="-128"/>
              </a:rPr>
              <a:t>圖 </a:t>
            </a:r>
            <a:r>
              <a:rPr lang="en-US" altLang="zh-TW" sz="2031" b="1">
                <a:latin typeface="Arial" panose="020B0604020202020204" pitchFamily="34" charset="0"/>
                <a:ea typeface="MS PGothic" panose="020B0600070205080204" pitchFamily="34" charset="-128"/>
              </a:rPr>
              <a:t>13.8  </a:t>
            </a:r>
            <a:r>
              <a:rPr lang="zh-TW" altLang="en-US" sz="2031">
                <a:ea typeface="標楷體" panose="03000509000000000000" pitchFamily="65" charset="-120"/>
              </a:rPr>
              <a:t> 直接雜湊</a:t>
            </a:r>
          </a:p>
        </p:txBody>
      </p:sp>
      <p:pic>
        <p:nvPicPr>
          <p:cNvPr id="3010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20" y="1197220"/>
            <a:ext cx="733571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614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桌上型電腦設計範本">
  <a:themeElements>
    <a:clrScheme name="桌上型電腦設計範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桌上型電腦設計範本">
      <a:majorFont>
        <a:latin typeface="Times New Roman"/>
        <a:ea typeface="標楷體"/>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桌上型電腦設計範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桌上型電腦設計範本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桌上型電腦設計範本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桌上型電腦設計範本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桌上型電腦設計範本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桌上型電腦設計範本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桌上型電腦設計範本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桌上型電腦設計範本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桌上型電腦設計範本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桌上型電腦設計範本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桌上型電腦設計範本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桌上型電腦設計範本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268</TotalTime>
  <Words>1976</Words>
  <Application>Microsoft Office PowerPoint</Application>
  <PresentationFormat>如螢幕大小 (4:3)</PresentationFormat>
  <Paragraphs>427</Paragraphs>
  <Slides>56</Slides>
  <Notes>0</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56</vt:i4>
      </vt:variant>
    </vt:vector>
  </HeadingPairs>
  <TitlesOfParts>
    <vt:vector size="66" baseType="lpstr">
      <vt:lpstr>MS PGothic</vt:lpstr>
      <vt:lpstr>新細明體</vt:lpstr>
      <vt:lpstr>標楷體</vt:lpstr>
      <vt:lpstr>Arial</vt:lpstr>
      <vt:lpstr>Calibri</vt:lpstr>
      <vt:lpstr>Nyala</vt:lpstr>
      <vt:lpstr>Times New Roman</vt:lpstr>
      <vt:lpstr>Wingdings</vt:lpstr>
      <vt:lpstr>Office 佈景主題</vt:lpstr>
      <vt:lpstr>桌上型電腦設計範本</vt:lpstr>
      <vt:lpstr>二元運算樹</vt:lpstr>
      <vt:lpstr>PowerPoint 簡報</vt:lpstr>
      <vt:lpstr>PowerPoint 簡報</vt:lpstr>
      <vt:lpstr>PowerPoint 簡報</vt:lpstr>
      <vt:lpstr>PowerPoint 簡報</vt:lpstr>
      <vt:lpstr>雜湊函數</vt:lpstr>
      <vt:lpstr>雜湊函數</vt:lpstr>
      <vt:lpstr>PowerPoint 簡報</vt:lpstr>
      <vt:lpstr>PowerPoint 簡報</vt:lpstr>
      <vt:lpstr>PowerPoint 簡報</vt:lpstr>
      <vt:lpstr>PowerPoint 簡報</vt:lpstr>
      <vt:lpstr>模數除法</vt:lpstr>
      <vt:lpstr>模數除法</vt:lpstr>
      <vt:lpstr>中數平方法</vt:lpstr>
      <vt:lpstr>中數平方雜湊法</vt:lpstr>
      <vt:lpstr>摺疊移位法</vt:lpstr>
      <vt:lpstr>摺疊移位雜湊法</vt:lpstr>
      <vt:lpstr>摺疊邊界法</vt:lpstr>
      <vt:lpstr>摺疊邊界雜湊法</vt:lpstr>
      <vt:lpstr>碰撞</vt:lpstr>
      <vt:lpstr>PowerPoint 簡報</vt:lpstr>
      <vt:lpstr>PowerPoint 簡報</vt:lpstr>
      <vt:lpstr>PowerPoint 簡報</vt:lpstr>
      <vt:lpstr>關聯式資料庫</vt:lpstr>
      <vt:lpstr>14.6  關聯運算</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關聯式資料表如圖三，請依下列的SQL敘述，說明關聯運算的名稱，並顯示所產生的新關聯資料表格</vt:lpstr>
      <vt:lpstr>PowerPoint 簡報</vt:lpstr>
      <vt:lpstr>PowerPoint 簡報</vt:lpstr>
      <vt:lpstr>Huffman 編碼</vt:lpstr>
      <vt:lpstr>PowerPoint 簡報</vt:lpstr>
      <vt:lpstr>PowerPoint 簡報</vt:lpstr>
      <vt:lpstr>PowerPoint 簡報</vt:lpstr>
      <vt:lpstr>PowerPoint 簡報</vt:lpstr>
      <vt:lpstr>PowerPoint 簡報</vt:lpstr>
      <vt:lpstr>PowerPoint 簡報</vt:lpstr>
      <vt:lpstr>PowerPoint 簡報</vt:lpstr>
      <vt:lpstr>句子  BAABDDABCBBBAACCAABACAA  Huffman 編碼以 A B C D為順序寫出樹狀結構及代碼</vt:lpstr>
      <vt:lpstr>將句子BAABBCBBDAACAA 以上述代碼編碼</vt:lpstr>
      <vt:lpstr>將0101100011110這訊息以上述代碼解碼</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二元運算樹</dc:title>
  <dc:creator>cpchen</dc:creator>
  <cp:lastModifiedBy>陳仲萍</cp:lastModifiedBy>
  <cp:revision>17</cp:revision>
  <dcterms:created xsi:type="dcterms:W3CDTF">2014-12-01T06:04:48Z</dcterms:created>
  <dcterms:modified xsi:type="dcterms:W3CDTF">2014-12-15T07:47:51Z</dcterms:modified>
</cp:coreProperties>
</file>