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6"/>
  </p:notesMasterIdLst>
  <p:sldIdLst>
    <p:sldId id="257" r:id="rId2"/>
    <p:sldId id="300" r:id="rId3"/>
    <p:sldId id="258" r:id="rId4"/>
    <p:sldId id="293" r:id="rId5"/>
    <p:sldId id="301" r:id="rId6"/>
    <p:sldId id="265" r:id="rId7"/>
    <p:sldId id="268" r:id="rId8"/>
    <p:sldId id="261" r:id="rId9"/>
    <p:sldId id="266" r:id="rId10"/>
    <p:sldId id="267" r:id="rId11"/>
    <p:sldId id="269" r:id="rId12"/>
    <p:sldId id="270" r:id="rId13"/>
    <p:sldId id="282" r:id="rId14"/>
    <p:sldId id="283" r:id="rId15"/>
    <p:sldId id="294" r:id="rId16"/>
    <p:sldId id="290" r:id="rId17"/>
    <p:sldId id="287" r:id="rId18"/>
    <p:sldId id="284" r:id="rId19"/>
    <p:sldId id="285" r:id="rId20"/>
    <p:sldId id="286" r:id="rId21"/>
    <p:sldId id="288" r:id="rId22"/>
    <p:sldId id="291" r:id="rId23"/>
    <p:sldId id="302" r:id="rId24"/>
    <p:sldId id="30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1ABD13-4D1D-514F-8CDD-B138388C60A6}">
          <p14:sldIdLst>
            <p14:sldId id="257"/>
            <p14:sldId id="300"/>
            <p14:sldId id="258"/>
          </p14:sldIdLst>
        </p14:section>
        <p14:section name="Structure" id="{71690C52-D353-F241-A706-305DB22DCC6A}">
          <p14:sldIdLst>
            <p14:sldId id="293"/>
            <p14:sldId id="301"/>
          </p14:sldIdLst>
        </p14:section>
        <p14:section name="Modules" id="{F66D041C-9D81-AF42-9AC3-28D821F6A70C}">
          <p14:sldIdLst>
            <p14:sldId id="265"/>
            <p14:sldId id="268"/>
            <p14:sldId id="261"/>
            <p14:sldId id="266"/>
            <p14:sldId id="267"/>
            <p14:sldId id="269"/>
            <p14:sldId id="270"/>
          </p14:sldIdLst>
        </p14:section>
        <p14:section name="Slurm" id="{62D2BEE5-F4BB-C74A-9325-3242E7442EB5}">
          <p14:sldIdLst>
            <p14:sldId id="282"/>
            <p14:sldId id="283"/>
            <p14:sldId id="294"/>
            <p14:sldId id="290"/>
            <p14:sldId id="287"/>
            <p14:sldId id="284"/>
            <p14:sldId id="285"/>
            <p14:sldId id="286"/>
            <p14:sldId id="288"/>
            <p14:sldId id="29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0"/>
    <p:restoredTop sz="91508"/>
  </p:normalViewPr>
  <p:slideViewPr>
    <p:cSldViewPr snapToGrid="0" snapToObjects="1">
      <p:cViewPr>
        <p:scale>
          <a:sx n="80" d="100"/>
          <a:sy n="80" d="100"/>
        </p:scale>
        <p:origin x="144" y="4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664A-E94C-1E48-87DE-6B2D861CC4E3}" type="datetimeFigureOut">
              <a:rPr lang="en-US" smtClean="0"/>
              <a:t>12/11/16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26928-AF02-014C-A64D-747878E94874}" type="slidenum">
              <a:rPr lang="en-US" smtClean="0"/>
              <a:t>‹#›</a:t>
            </a:fld>
            <a:endParaRPr lang="en-US"/>
          </a:p>
        </p:txBody>
      </p:sp>
    </p:spTree>
    <p:extLst>
      <p:ext uri="{BB962C8B-B14F-4D97-AF65-F5344CB8AC3E}">
        <p14:creationId xmlns:p14="http://schemas.microsoft.com/office/powerpoint/2010/main" val="155439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0F27B2-3269-4E45-84E0-3A554EA5F6EB}"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287118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0F27B2-3269-4E45-84E0-3A554EA5F6EB}"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454668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0F27B2-3269-4E45-84E0-3A554EA5F6EB}"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65634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0F27B2-3269-4E45-84E0-3A554EA5F6EB}"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00593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F27B2-3269-4E45-84E0-3A554EA5F6EB}" type="datetimeFigureOut">
              <a:rPr lang="en-US" smtClean="0"/>
              <a:t>12/11/16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79921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0F27B2-3269-4E45-84E0-3A554EA5F6EB}" type="datetimeFigureOut">
              <a:rPr lang="en-US" smtClean="0"/>
              <a:t>12/11/16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73411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0F27B2-3269-4E45-84E0-3A554EA5F6EB}" type="datetimeFigureOut">
              <a:rPr lang="en-US" smtClean="0"/>
              <a:t>12/11/16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93807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0F27B2-3269-4E45-84E0-3A554EA5F6EB}" type="datetimeFigureOut">
              <a:rPr lang="en-US" smtClean="0"/>
              <a:t>12/11/16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56366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F27B2-3269-4E45-84E0-3A554EA5F6EB}" type="datetimeFigureOut">
              <a:rPr lang="en-US" smtClean="0"/>
              <a:t>12/11/16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69050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12/11/16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03836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F27B2-3269-4E45-84E0-3A554EA5F6EB}" type="datetimeFigureOut">
              <a:rPr lang="en-US" smtClean="0"/>
              <a:t>12/11/16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77A8BD-42EC-854E-AF4A-0719632645B3}" type="slidenum">
              <a:rPr lang="en-US" smtClean="0"/>
              <a:t>‹#›</a:t>
            </a:fld>
            <a:endParaRPr lang="en-US"/>
          </a:p>
        </p:txBody>
      </p:sp>
    </p:spTree>
    <p:extLst>
      <p:ext uri="{BB962C8B-B14F-4D97-AF65-F5344CB8AC3E}">
        <p14:creationId xmlns:p14="http://schemas.microsoft.com/office/powerpoint/2010/main" val="13151280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F27B2-3269-4E45-84E0-3A554EA5F6EB}" type="datetimeFigureOut">
              <a:rPr lang="en-US" smtClean="0"/>
              <a:t>12/11/16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baseline="0">
                <a:solidFill>
                  <a:srgbClr val="002755"/>
                </a:solidFill>
              </a:defRPr>
            </a:lvl1pPr>
          </a:lstStyle>
          <a:p>
            <a:r>
              <a:rPr lang="en-US" smtClean="0"/>
              <a:t>Bioinformatics.core@ucdavis.edu</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7A8BD-42EC-854E-AF4A-0719632645B3}" type="slidenum">
              <a:rPr lang="en-US" smtClean="0"/>
              <a:t>‹#›</a:t>
            </a:fld>
            <a:endParaRPr lang="en-US" dirty="0"/>
          </a:p>
        </p:txBody>
      </p:sp>
      <p:sp>
        <p:nvSpPr>
          <p:cNvPr id="7" name="Rectangle 6"/>
          <p:cNvSpPr/>
          <p:nvPr/>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
        <p:nvSpPr>
          <p:cNvPr id="9" name="Rectangle 8"/>
          <p:cNvSpPr/>
          <p:nvPr userDrawn="1"/>
        </p:nvSpPr>
        <p:spPr>
          <a:xfrm>
            <a:off x="0" y="0"/>
            <a:ext cx="695739" cy="6858000"/>
          </a:xfrm>
          <a:prstGeom prst="rect">
            <a:avLst/>
          </a:prstGeom>
          <a:solidFill>
            <a:srgbClr val="0027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6200000">
            <a:off x="-3506131" y="2654095"/>
            <a:ext cx="7734505" cy="633549"/>
          </a:xfrm>
          <a:prstGeom prst="rect">
            <a:avLst/>
          </a:prstGeom>
        </p:spPr>
      </p:pic>
    </p:spTree>
    <p:extLst>
      <p:ext uri="{BB962C8B-B14F-4D97-AF65-F5344CB8AC3E}">
        <p14:creationId xmlns:p14="http://schemas.microsoft.com/office/powerpoint/2010/main" val="159379131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mail-user=you@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Environment_Modules_(softwar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Working on UC Davis Bioinformatics Core Administrated Computing Systems</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76356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basics</a:t>
            </a:r>
            <a:endParaRPr lang="en-US" dirty="0"/>
          </a:p>
        </p:txBody>
      </p:sp>
      <p:sp>
        <p:nvSpPr>
          <p:cNvPr id="3" name="Content Placeholder 2"/>
          <p:cNvSpPr>
            <a:spLocks noGrp="1"/>
          </p:cNvSpPr>
          <p:nvPr>
            <p:ph idx="1"/>
          </p:nvPr>
        </p:nvSpPr>
        <p:spPr>
          <a:xfrm>
            <a:off x="838200" y="1825625"/>
            <a:ext cx="11113168" cy="4767680"/>
          </a:xfrm>
        </p:spPr>
        <p:txBody>
          <a:bodyPr>
            <a:normAutofit fontScale="92500" lnSpcReduction="10000"/>
          </a:bodyPr>
          <a:lstStyle/>
          <a:p>
            <a:pPr marL="0" indent="0">
              <a:buNone/>
            </a:pPr>
            <a:r>
              <a:rPr lang="en-US" dirty="0">
                <a:solidFill>
                  <a:srgbClr val="FF0000"/>
                </a:solidFill>
              </a:rPr>
              <a:t>m</a:t>
            </a:r>
            <a:r>
              <a:rPr lang="en-US" dirty="0" smtClean="0">
                <a:solidFill>
                  <a:srgbClr val="FF0000"/>
                </a:solidFill>
              </a:rPr>
              <a:t>odule avail, show, load, list, unload</a:t>
            </a:r>
          </a:p>
          <a:p>
            <a:pPr marL="0" indent="0">
              <a:buNone/>
            </a:pPr>
            <a:r>
              <a:rPr lang="en-US" dirty="0" smtClean="0"/>
              <a:t>$ module avail </a:t>
            </a:r>
            <a:endParaRPr lang="en-US" dirty="0" smtClean="0"/>
          </a:p>
          <a:p>
            <a:pPr lvl="1"/>
            <a:r>
              <a:rPr lang="en-US" dirty="0" smtClean="0"/>
              <a:t>shows </a:t>
            </a:r>
            <a:r>
              <a:rPr lang="en-US" dirty="0" smtClean="0"/>
              <a:t>the currently available module to the </a:t>
            </a:r>
            <a:r>
              <a:rPr lang="en-US" dirty="0" smtClean="0"/>
              <a:t>system</a:t>
            </a:r>
          </a:p>
          <a:p>
            <a:pPr lvl="1"/>
            <a:r>
              <a:rPr lang="en-US" dirty="0" smtClean="0"/>
              <a:t>format </a:t>
            </a:r>
            <a:r>
              <a:rPr lang="en-US" dirty="0" smtClean="0"/>
              <a:t>is </a:t>
            </a:r>
            <a:r>
              <a:rPr lang="en-US" dirty="0" smtClean="0"/>
              <a:t>application/version, if version is omitted default is used (most recent)</a:t>
            </a:r>
            <a:endParaRPr lang="en-US" dirty="0" smtClean="0"/>
          </a:p>
          <a:p>
            <a:pPr marL="0" indent="0">
              <a:buNone/>
            </a:pPr>
            <a:r>
              <a:rPr lang="en-US" dirty="0" smtClean="0"/>
              <a:t>$ </a:t>
            </a:r>
            <a:r>
              <a:rPr lang="en-US" dirty="0"/>
              <a:t>module show </a:t>
            </a:r>
            <a:r>
              <a:rPr lang="en-US" dirty="0" smtClean="0"/>
              <a:t>beast/1.8.3  </a:t>
            </a:r>
            <a:endParaRPr lang="en-US" dirty="0" smtClean="0"/>
          </a:p>
          <a:p>
            <a:pPr lvl="1"/>
            <a:r>
              <a:rPr lang="en-US" dirty="0" smtClean="0"/>
              <a:t>shows </a:t>
            </a:r>
            <a:r>
              <a:rPr lang="en-US" dirty="0" smtClean="0"/>
              <a:t>information, such as what-is, other modules loaded and path information</a:t>
            </a:r>
          </a:p>
          <a:p>
            <a:pPr marL="0" indent="0">
              <a:buNone/>
            </a:pPr>
            <a:r>
              <a:rPr lang="en-US" dirty="0" smtClean="0"/>
              <a:t>$ module load </a:t>
            </a:r>
            <a:r>
              <a:rPr lang="en-US" dirty="0" smtClean="0"/>
              <a:t>beast/1.8.3</a:t>
            </a:r>
          </a:p>
          <a:p>
            <a:pPr lvl="1"/>
            <a:r>
              <a:rPr lang="en-US" dirty="0" smtClean="0"/>
              <a:t>load </a:t>
            </a:r>
            <a:r>
              <a:rPr lang="en-US" dirty="0" smtClean="0"/>
              <a:t>the module beast version 1.8.3</a:t>
            </a:r>
          </a:p>
          <a:p>
            <a:pPr marL="0" indent="0">
              <a:buNone/>
            </a:pPr>
            <a:r>
              <a:rPr lang="en-US" dirty="0" smtClean="0"/>
              <a:t>$ module </a:t>
            </a:r>
            <a:r>
              <a:rPr lang="en-US" dirty="0" smtClean="0"/>
              <a:t>list</a:t>
            </a:r>
          </a:p>
          <a:p>
            <a:pPr lvl="1"/>
            <a:r>
              <a:rPr lang="en-US" dirty="0" smtClean="0"/>
              <a:t>show </a:t>
            </a:r>
            <a:r>
              <a:rPr lang="en-US" dirty="0" smtClean="0"/>
              <a:t>currently loaded modules</a:t>
            </a:r>
          </a:p>
          <a:p>
            <a:pPr marL="0" indent="0">
              <a:buNone/>
            </a:pPr>
            <a:r>
              <a:rPr lang="en-US" dirty="0" smtClean="0"/>
              <a:t>$ module unload </a:t>
            </a:r>
            <a:r>
              <a:rPr lang="en-US" dirty="0" smtClean="0"/>
              <a:t>beast</a:t>
            </a:r>
          </a:p>
          <a:p>
            <a:pPr lvl="1"/>
            <a:r>
              <a:rPr lang="en-US" dirty="0" smtClean="0"/>
              <a:t>unload </a:t>
            </a:r>
            <a:r>
              <a:rPr lang="en-US" dirty="0" smtClean="0"/>
              <a:t>the module beast</a:t>
            </a:r>
            <a:endParaRPr lang="en-US" dirty="0"/>
          </a:p>
        </p:txBody>
      </p:sp>
    </p:spTree>
    <p:extLst>
      <p:ext uri="{BB962C8B-B14F-4D97-AF65-F5344CB8AC3E}">
        <p14:creationId xmlns:p14="http://schemas.microsoft.com/office/powerpoint/2010/main" val="242703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a:t>
            </a:r>
            <a:r>
              <a:rPr lang="en-US" dirty="0" smtClean="0"/>
              <a:t> </a:t>
            </a:r>
            <a:r>
              <a:rPr lang="en-US" dirty="0" smtClean="0"/>
              <a:t>Example</a:t>
            </a:r>
            <a:endParaRPr lang="en-US" dirty="0"/>
          </a:p>
        </p:txBody>
      </p:sp>
      <p:sp>
        <p:nvSpPr>
          <p:cNvPr id="3" name="Content Placeholder 2"/>
          <p:cNvSpPr>
            <a:spLocks noGrp="1"/>
          </p:cNvSpPr>
          <p:nvPr>
            <p:ph idx="1"/>
          </p:nvPr>
        </p:nvSpPr>
        <p:spPr>
          <a:xfrm>
            <a:off x="5183187" y="987425"/>
            <a:ext cx="6559633" cy="5509628"/>
          </a:xfrm>
        </p:spPr>
        <p:txBody>
          <a:bodyPr>
            <a:normAutofit/>
          </a:bodyPr>
          <a:lstStyle/>
          <a:p>
            <a:pPr marL="0" indent="0">
              <a:buNone/>
            </a:pPr>
            <a:r>
              <a:rPr lang="en-US" dirty="0"/>
              <a:t>$ which beast</a:t>
            </a:r>
          </a:p>
          <a:p>
            <a:pPr marL="0" indent="0">
              <a:buNone/>
            </a:pPr>
            <a:r>
              <a:rPr lang="en-US" dirty="0" smtClean="0"/>
              <a:t>$ </a:t>
            </a:r>
            <a:r>
              <a:rPr lang="en-US" dirty="0" smtClean="0"/>
              <a:t>module list </a:t>
            </a:r>
            <a:endParaRPr lang="en-US" dirty="0" smtClean="0"/>
          </a:p>
          <a:p>
            <a:pPr marL="0" indent="0">
              <a:buNone/>
            </a:pPr>
            <a:r>
              <a:rPr lang="en-US" dirty="0" smtClean="0"/>
              <a:t>$ </a:t>
            </a:r>
            <a:r>
              <a:rPr lang="en-US" dirty="0" smtClean="0"/>
              <a:t>module avail </a:t>
            </a:r>
            <a:endParaRPr lang="en-US" dirty="0" smtClean="0"/>
          </a:p>
          <a:p>
            <a:pPr marL="0" indent="0">
              <a:buNone/>
            </a:pPr>
            <a:r>
              <a:rPr lang="en-US" dirty="0" smtClean="0"/>
              <a:t>$ </a:t>
            </a:r>
            <a:r>
              <a:rPr lang="en-US" dirty="0"/>
              <a:t>module show </a:t>
            </a:r>
            <a:r>
              <a:rPr lang="en-US" dirty="0" smtClean="0"/>
              <a:t>beast/1.8.3</a:t>
            </a:r>
          </a:p>
          <a:p>
            <a:pPr marL="0" indent="0">
              <a:buNone/>
            </a:pPr>
            <a:r>
              <a:rPr lang="en-US" dirty="0" smtClean="0"/>
              <a:t>$ </a:t>
            </a:r>
            <a:r>
              <a:rPr lang="en-US" dirty="0" smtClean="0"/>
              <a:t>module load </a:t>
            </a:r>
            <a:r>
              <a:rPr lang="en-US" dirty="0" smtClean="0"/>
              <a:t>beast/1.8.3</a:t>
            </a:r>
          </a:p>
          <a:p>
            <a:pPr marL="0" indent="0">
              <a:buNone/>
            </a:pPr>
            <a:r>
              <a:rPr lang="en-US" dirty="0" smtClean="0"/>
              <a:t>$ </a:t>
            </a:r>
            <a:r>
              <a:rPr lang="en-US" dirty="0" smtClean="0"/>
              <a:t>module </a:t>
            </a:r>
            <a:r>
              <a:rPr lang="en-US" dirty="0" smtClean="0"/>
              <a:t>list</a:t>
            </a:r>
          </a:p>
          <a:p>
            <a:pPr marL="0" indent="0">
              <a:buNone/>
            </a:pPr>
            <a:r>
              <a:rPr lang="en-US" dirty="0" smtClean="0"/>
              <a:t>$ </a:t>
            </a:r>
            <a:r>
              <a:rPr lang="en-US" dirty="0" smtClean="0"/>
              <a:t>which </a:t>
            </a:r>
            <a:r>
              <a:rPr lang="en-US" dirty="0" smtClean="0"/>
              <a:t>beast</a:t>
            </a:r>
          </a:p>
          <a:p>
            <a:pPr marL="0" indent="0">
              <a:buNone/>
            </a:pPr>
            <a:r>
              <a:rPr lang="en-US" dirty="0" smtClean="0"/>
              <a:t># We </a:t>
            </a:r>
            <a:r>
              <a:rPr lang="en-US" dirty="0" smtClean="0"/>
              <a:t>can now use </a:t>
            </a:r>
            <a:r>
              <a:rPr lang="en-US" dirty="0" smtClean="0"/>
              <a:t>beast</a:t>
            </a:r>
            <a:endParaRPr lang="en-US" dirty="0"/>
          </a:p>
          <a:p>
            <a:pPr marL="0" indent="0">
              <a:buNone/>
            </a:pPr>
            <a:r>
              <a:rPr lang="en-US" dirty="0" smtClean="0"/>
              <a:t>$modul</a:t>
            </a:r>
            <a:r>
              <a:rPr lang="en-US" dirty="0" smtClean="0"/>
              <a:t>e unload beast</a:t>
            </a:r>
            <a:endParaRPr lang="en-US" dirty="0" smtClean="0"/>
          </a:p>
        </p:txBody>
      </p:sp>
      <p:sp>
        <p:nvSpPr>
          <p:cNvPr id="4" name="Text Placeholder 3"/>
          <p:cNvSpPr>
            <a:spLocks noGrp="1"/>
          </p:cNvSpPr>
          <p:nvPr>
            <p:ph type="body" sz="half" idx="2"/>
          </p:nvPr>
        </p:nvSpPr>
        <p:spPr/>
        <p:txBody>
          <a:bodyPr/>
          <a:lstStyle/>
          <a:p>
            <a:r>
              <a:rPr lang="en-US" dirty="0" smtClean="0"/>
              <a:t>Use list, avail, show, load and unload to use the application beast </a:t>
            </a:r>
            <a:endParaRPr lang="en-US" dirty="0"/>
          </a:p>
        </p:txBody>
      </p:sp>
    </p:spTree>
    <p:extLst>
      <p:ext uri="{BB962C8B-B14F-4D97-AF65-F5344CB8AC3E}">
        <p14:creationId xmlns:p14="http://schemas.microsoft.com/office/powerpoint/2010/main" val="1117733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are great for</a:t>
            </a:r>
            <a:endParaRPr lang="en-US" dirty="0"/>
          </a:p>
        </p:txBody>
      </p:sp>
      <p:sp>
        <p:nvSpPr>
          <p:cNvPr id="3" name="Content Placeholder 2"/>
          <p:cNvSpPr>
            <a:spLocks noGrp="1"/>
          </p:cNvSpPr>
          <p:nvPr>
            <p:ph idx="1"/>
          </p:nvPr>
        </p:nvSpPr>
        <p:spPr/>
        <p:txBody>
          <a:bodyPr>
            <a:normAutofit lnSpcReduction="10000"/>
          </a:bodyPr>
          <a:lstStyle/>
          <a:p>
            <a:r>
              <a:rPr lang="en-US" dirty="0" smtClean="0"/>
              <a:t>Modules are great for keeping track of what software and specifically what version of the software is being used in an analysis.</a:t>
            </a:r>
          </a:p>
          <a:p>
            <a:r>
              <a:rPr lang="en-US" dirty="0" smtClean="0"/>
              <a:t>You can keep track by</a:t>
            </a:r>
          </a:p>
          <a:p>
            <a:pPr lvl="1"/>
            <a:r>
              <a:rPr lang="en-US" dirty="0" smtClean="0"/>
              <a:t>Doing an analysis from a bash script, loading the modules at the beginning of a script. </a:t>
            </a:r>
          </a:p>
          <a:p>
            <a:pPr lvl="1"/>
            <a:r>
              <a:rPr lang="en-US" dirty="0" smtClean="0"/>
              <a:t>Copy/paste recording all commands to a file (ex. </a:t>
            </a:r>
            <a:r>
              <a:rPr lang="en-US" dirty="0" err="1"/>
              <a:t>a</a:t>
            </a:r>
            <a:r>
              <a:rPr lang="en-US" dirty="0" err="1" smtClean="0"/>
              <a:t>nalysis.txt</a:t>
            </a:r>
            <a:r>
              <a:rPr lang="en-US" dirty="0" smtClean="0"/>
              <a:t>) to save the commands for review later</a:t>
            </a:r>
          </a:p>
          <a:p>
            <a:pPr lvl="1"/>
            <a:r>
              <a:rPr lang="en-US" dirty="0" smtClean="0"/>
              <a:t>Use history at the end of an analysis and save all commands including module load commands</a:t>
            </a:r>
          </a:p>
          <a:p>
            <a:r>
              <a:rPr lang="en-US" dirty="0" smtClean="0"/>
              <a:t>Note of caution: There are some applications available as a part of the system (ex. </a:t>
            </a:r>
            <a:r>
              <a:rPr lang="en-US" dirty="0" err="1"/>
              <a:t>s</a:t>
            </a:r>
            <a:r>
              <a:rPr lang="en-US" dirty="0" err="1" smtClean="0"/>
              <a:t>amtools</a:t>
            </a:r>
            <a:r>
              <a:rPr lang="en-US" dirty="0" smtClean="0"/>
              <a:t>) we are working to identify and remove these.</a:t>
            </a:r>
          </a:p>
        </p:txBody>
      </p:sp>
    </p:spTree>
    <p:extLst>
      <p:ext uri="{BB962C8B-B14F-4D97-AF65-F5344CB8AC3E}">
        <p14:creationId xmlns:p14="http://schemas.microsoft.com/office/powerpoint/2010/main" val="755126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smtClean="0"/>
              <a:t> scheduler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91670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SLURM</a:t>
            </a:r>
            <a:endParaRPr lang="en-US" dirty="0"/>
          </a:p>
        </p:txBody>
      </p:sp>
      <p:sp>
        <p:nvSpPr>
          <p:cNvPr id="7" name="Content Placeholder 6"/>
          <p:cNvSpPr>
            <a:spLocks noGrp="1"/>
          </p:cNvSpPr>
          <p:nvPr>
            <p:ph idx="1"/>
          </p:nvPr>
        </p:nvSpPr>
        <p:spPr/>
        <p:txBody>
          <a:bodyPr/>
          <a:lstStyle/>
          <a:p>
            <a:pPr marL="0" indent="0">
              <a:buNone/>
            </a:pPr>
            <a:r>
              <a:rPr lang="en-US" dirty="0" smtClean="0">
                <a:solidFill>
                  <a:schemeClr val="tx2"/>
                </a:solidFill>
              </a:rPr>
              <a:t>Simple Linux Utility for Resource Management</a:t>
            </a:r>
          </a:p>
          <a:p>
            <a:pPr lvl="1"/>
            <a:r>
              <a:rPr lang="en-US" dirty="0" smtClean="0"/>
              <a:t>Manages compute resources</a:t>
            </a:r>
          </a:p>
          <a:p>
            <a:pPr lvl="1"/>
            <a:r>
              <a:rPr lang="en-US" dirty="0" smtClean="0"/>
              <a:t>Schedules jobs using those resources</a:t>
            </a:r>
          </a:p>
          <a:p>
            <a:pPr lvl="1"/>
            <a:r>
              <a:rPr lang="en-US" dirty="0" smtClean="0"/>
              <a:t>Original developed at Lawrence Livermore National Labs</a:t>
            </a:r>
          </a:p>
          <a:p>
            <a:pPr lvl="1"/>
            <a:r>
              <a:rPr lang="en-US" dirty="0" smtClean="0"/>
              <a:t>Open Source</a:t>
            </a:r>
          </a:p>
          <a:p>
            <a:pPr lvl="1"/>
            <a:r>
              <a:rPr lang="en-US" dirty="0" smtClean="0"/>
              <a:t>Supports plugins extending or enhancing functionality</a:t>
            </a:r>
          </a:p>
          <a:p>
            <a:pPr lvl="1"/>
            <a:r>
              <a:rPr lang="en-US" dirty="0" smtClean="0"/>
              <a:t>Increasingly being used at academic research computing centers and national labs</a:t>
            </a:r>
          </a:p>
          <a:p>
            <a:pPr lvl="2"/>
            <a:r>
              <a:rPr lang="en-US" dirty="0" smtClean="0"/>
              <a:t>Berkeley</a:t>
            </a:r>
          </a:p>
          <a:p>
            <a:pPr lvl="2"/>
            <a:r>
              <a:rPr lang="en-US" dirty="0" smtClean="0"/>
              <a:t>UCSD Super Computer</a:t>
            </a:r>
          </a:p>
        </p:txBody>
      </p:sp>
    </p:spTree>
    <p:extLst>
      <p:ext uri="{BB962C8B-B14F-4D97-AF65-F5344CB8AC3E}">
        <p14:creationId xmlns:p14="http://schemas.microsoft.com/office/powerpoint/2010/main" val="892565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smtClean="0"/>
              <a:t> Commands</a:t>
            </a:r>
            <a:endParaRPr lang="en-US" dirty="0"/>
          </a:p>
        </p:txBody>
      </p:sp>
      <p:sp>
        <p:nvSpPr>
          <p:cNvPr id="3" name="Content Placeholder 2"/>
          <p:cNvSpPr>
            <a:spLocks noGrp="1"/>
          </p:cNvSpPr>
          <p:nvPr>
            <p:ph idx="1"/>
          </p:nvPr>
        </p:nvSpPr>
        <p:spPr>
          <a:xfrm>
            <a:off x="838200" y="1617078"/>
            <a:ext cx="10515600" cy="5032376"/>
          </a:xfrm>
        </p:spPr>
        <p:txBody>
          <a:bodyPr>
            <a:normAutofit fontScale="85000" lnSpcReduction="20000"/>
          </a:bodyPr>
          <a:lstStyle/>
          <a:p>
            <a:pPr marL="0" indent="0">
              <a:buNone/>
            </a:pPr>
            <a:r>
              <a:rPr lang="en-US" dirty="0" err="1" smtClean="0">
                <a:solidFill>
                  <a:srgbClr val="FF0000"/>
                </a:solidFill>
              </a:rPr>
              <a:t>sinfo</a:t>
            </a:r>
            <a:r>
              <a:rPr lang="en-US" dirty="0" smtClean="0">
                <a:solidFill>
                  <a:srgbClr val="FF0000"/>
                </a:solidFill>
              </a:rPr>
              <a:t>, </a:t>
            </a:r>
            <a:r>
              <a:rPr lang="en-US" dirty="0" err="1" smtClean="0">
                <a:solidFill>
                  <a:srgbClr val="FF0000"/>
                </a:solidFill>
              </a:rPr>
              <a:t>squeue</a:t>
            </a:r>
            <a:r>
              <a:rPr lang="en-US" dirty="0" smtClean="0">
                <a:solidFill>
                  <a:srgbClr val="FF0000"/>
                </a:solidFill>
              </a:rPr>
              <a:t>, </a:t>
            </a:r>
            <a:r>
              <a:rPr lang="en-US" dirty="0" err="1" smtClean="0">
                <a:solidFill>
                  <a:srgbClr val="FF0000"/>
                </a:solidFill>
              </a:rPr>
              <a:t>sacct</a:t>
            </a:r>
            <a:r>
              <a:rPr lang="en-US" dirty="0" smtClean="0">
                <a:solidFill>
                  <a:srgbClr val="FF0000"/>
                </a:solidFill>
              </a:rPr>
              <a:t>, </a:t>
            </a:r>
            <a:r>
              <a:rPr lang="en-US" dirty="0" err="1" smtClean="0">
                <a:solidFill>
                  <a:srgbClr val="FF0000"/>
                </a:solidFill>
              </a:rPr>
              <a:t>srun</a:t>
            </a:r>
            <a:r>
              <a:rPr lang="en-US" dirty="0" smtClean="0">
                <a:solidFill>
                  <a:srgbClr val="FF0000"/>
                </a:solidFill>
              </a:rPr>
              <a:t>, </a:t>
            </a:r>
            <a:r>
              <a:rPr lang="en-US" dirty="0" err="1" smtClean="0">
                <a:solidFill>
                  <a:srgbClr val="FF0000"/>
                </a:solidFill>
              </a:rPr>
              <a:t>sbatch</a:t>
            </a:r>
            <a:r>
              <a:rPr lang="en-US" dirty="0" smtClean="0">
                <a:solidFill>
                  <a:srgbClr val="FF0000"/>
                </a:solidFill>
              </a:rPr>
              <a:t>, </a:t>
            </a:r>
            <a:r>
              <a:rPr lang="en-US" dirty="0" err="1">
                <a:solidFill>
                  <a:srgbClr val="FF0000"/>
                </a:solidFill>
              </a:rPr>
              <a:t>scancel</a:t>
            </a:r>
            <a:endParaRPr lang="en-US" dirty="0" smtClean="0">
              <a:solidFill>
                <a:srgbClr val="FF0000"/>
              </a:solidFill>
            </a:endParaRPr>
          </a:p>
          <a:p>
            <a:pPr marL="0" indent="0">
              <a:buNone/>
            </a:pPr>
            <a:r>
              <a:rPr lang="en-US" b="1" dirty="0" err="1" smtClean="0"/>
              <a:t>sinfo</a:t>
            </a:r>
            <a:r>
              <a:rPr lang="en-US" dirty="0"/>
              <a:t> reports the state of partitions and nodes managed by </a:t>
            </a:r>
            <a:r>
              <a:rPr lang="en-US" dirty="0" err="1"/>
              <a:t>Slurm</a:t>
            </a:r>
            <a:r>
              <a:rPr lang="en-US" dirty="0"/>
              <a:t>. It has a wide variety of filtering, sorting, and formatting options</a:t>
            </a:r>
            <a:r>
              <a:rPr lang="en-US" dirty="0" smtClean="0"/>
              <a:t>.</a:t>
            </a:r>
          </a:p>
          <a:p>
            <a:pPr marL="0" indent="0">
              <a:buNone/>
            </a:pPr>
            <a:r>
              <a:rPr lang="en-US" b="1" dirty="0" err="1"/>
              <a:t>squeue</a:t>
            </a:r>
            <a:r>
              <a:rPr lang="en-US" dirty="0"/>
              <a:t> reports the state of jobs or job steps. It has a wide variety of filtering, sorting, and formatting options. By default, it reports the running jobs in priority order and then the pending jobs in priority order</a:t>
            </a:r>
            <a:r>
              <a:rPr lang="en-US" dirty="0" smtClean="0"/>
              <a:t>.</a:t>
            </a:r>
          </a:p>
          <a:p>
            <a:pPr marL="0" indent="0">
              <a:buNone/>
            </a:pPr>
            <a:r>
              <a:rPr lang="en-US" b="1" dirty="0" err="1"/>
              <a:t>sacct</a:t>
            </a:r>
            <a:r>
              <a:rPr lang="en-US" dirty="0"/>
              <a:t> is used to report job or job step accounting information about active or completed jobs.</a:t>
            </a:r>
          </a:p>
          <a:p>
            <a:pPr marL="0" indent="0">
              <a:buNone/>
            </a:pPr>
            <a:r>
              <a:rPr lang="en-US" b="1" dirty="0" err="1" smtClean="0"/>
              <a:t>srun</a:t>
            </a:r>
            <a:r>
              <a:rPr lang="en-US" dirty="0"/>
              <a:t> is used to submit a job for execution or initiate job steps in real time. </a:t>
            </a:r>
            <a:r>
              <a:rPr lang="en-US" dirty="0" err="1"/>
              <a:t>srun</a:t>
            </a:r>
            <a:r>
              <a:rPr lang="en-US" dirty="0"/>
              <a:t> has a wide variety of options to specify resource </a:t>
            </a:r>
            <a:r>
              <a:rPr lang="en-US" dirty="0" smtClean="0"/>
              <a:t>requirements. </a:t>
            </a:r>
            <a:r>
              <a:rPr lang="en-US" dirty="0"/>
              <a:t>A job can contain multiple job steps executing sequentially or in parallel on independent or shared resources within the job's node allocation</a:t>
            </a:r>
            <a:r>
              <a:rPr lang="en-US" dirty="0" smtClean="0"/>
              <a:t>.</a:t>
            </a:r>
          </a:p>
          <a:p>
            <a:pPr marL="0" indent="0">
              <a:buNone/>
            </a:pPr>
            <a:r>
              <a:rPr lang="en-US" b="1" dirty="0" err="1"/>
              <a:t>sbatch</a:t>
            </a:r>
            <a:r>
              <a:rPr lang="en-US" dirty="0"/>
              <a:t> is used to submit a job script for later execution. The script </a:t>
            </a:r>
            <a:r>
              <a:rPr lang="en-US" dirty="0" smtClean="0"/>
              <a:t>may contain </a:t>
            </a:r>
            <a:r>
              <a:rPr lang="en-US" dirty="0"/>
              <a:t>one or more </a:t>
            </a:r>
            <a:r>
              <a:rPr lang="en-US" dirty="0" err="1"/>
              <a:t>srun</a:t>
            </a:r>
            <a:r>
              <a:rPr lang="en-US" dirty="0"/>
              <a:t> commands to launch parallel tasks</a:t>
            </a:r>
            <a:r>
              <a:rPr lang="en-US" dirty="0" smtClean="0"/>
              <a:t>.</a:t>
            </a:r>
          </a:p>
          <a:p>
            <a:pPr marL="0" indent="0">
              <a:buNone/>
            </a:pPr>
            <a:r>
              <a:rPr lang="en-US" b="1" dirty="0" err="1"/>
              <a:t>scancel</a:t>
            </a:r>
            <a:r>
              <a:rPr lang="en-US" dirty="0"/>
              <a:t> is used to cancel a pending or running job or job step. It can also be used to send an arbitrary signal to all processes associated with a running job or job step</a:t>
            </a:r>
            <a:r>
              <a:rPr lang="en-US" dirty="0" smtClean="0"/>
              <a:t>.</a:t>
            </a:r>
            <a:endParaRPr lang="en-US" dirty="0"/>
          </a:p>
        </p:txBody>
      </p:sp>
    </p:spTree>
    <p:extLst>
      <p:ext uri="{BB962C8B-B14F-4D97-AF65-F5344CB8AC3E}">
        <p14:creationId xmlns:p14="http://schemas.microsoft.com/office/powerpoint/2010/main" val="1867102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smtClean="0"/>
              <a:t> Commands - SINFO</a:t>
            </a:r>
            <a:endParaRPr lang="en-US" dirty="0"/>
          </a:p>
        </p:txBody>
      </p:sp>
      <p:sp>
        <p:nvSpPr>
          <p:cNvPr id="3" name="Content Placeholder 2"/>
          <p:cNvSpPr>
            <a:spLocks noGrp="1"/>
          </p:cNvSpPr>
          <p:nvPr>
            <p:ph idx="1"/>
          </p:nvPr>
        </p:nvSpPr>
        <p:spPr/>
        <p:txBody>
          <a:bodyPr/>
          <a:lstStyle/>
          <a:p>
            <a:r>
              <a:rPr lang="en-US" b="1" dirty="0" err="1"/>
              <a:t>sinfo</a:t>
            </a:r>
            <a:r>
              <a:rPr lang="en-US" dirty="0"/>
              <a:t> reports the state of partitions and nodes managed by </a:t>
            </a:r>
            <a:r>
              <a:rPr lang="en-US" dirty="0" err="1"/>
              <a:t>Slurm</a:t>
            </a:r>
            <a:r>
              <a:rPr lang="en-US" dirty="0"/>
              <a:t>. It has a wide variety of </a:t>
            </a:r>
            <a:r>
              <a:rPr lang="en-US" dirty="0" smtClean="0"/>
              <a:t>filtering</a:t>
            </a:r>
            <a:r>
              <a:rPr lang="en-US" dirty="0"/>
              <a:t>, sorting, and formatting options</a:t>
            </a:r>
            <a:r>
              <a:rPr lang="en-US" dirty="0" smtClean="0"/>
              <a:t>.</a:t>
            </a:r>
          </a:p>
          <a:p>
            <a:pPr marL="457200" lvl="2" indent="0">
              <a:spcBef>
                <a:spcPts val="1000"/>
              </a:spcBef>
              <a:buNone/>
            </a:pPr>
            <a:r>
              <a:rPr lang="en-US" sz="2800" dirty="0" err="1"/>
              <a:t>sinfo</a:t>
            </a:r>
            <a:r>
              <a:rPr lang="en-US" sz="2800" dirty="0"/>
              <a:t> </a:t>
            </a:r>
            <a:r>
              <a:rPr lang="en-US" sz="2800" dirty="0" smtClean="0"/>
              <a:t>--summarize</a:t>
            </a:r>
          </a:p>
          <a:p>
            <a:r>
              <a:rPr lang="en-US" dirty="0" smtClean="0"/>
              <a:t>Nodes </a:t>
            </a:r>
            <a:r>
              <a:rPr lang="en-US" dirty="0"/>
              <a:t>are </a:t>
            </a:r>
            <a:r>
              <a:rPr lang="en-US" dirty="0" smtClean="0"/>
              <a:t>computers/servers (multiple </a:t>
            </a:r>
            <a:r>
              <a:rPr lang="en-US" dirty="0" err="1"/>
              <a:t>cpu</a:t>
            </a:r>
            <a:r>
              <a:rPr lang="en-US" dirty="0"/>
              <a:t> with shared </a:t>
            </a:r>
            <a:r>
              <a:rPr lang="en-US" dirty="0" smtClean="0"/>
              <a:t>memory)</a:t>
            </a:r>
            <a:endParaRPr lang="en-US" dirty="0"/>
          </a:p>
          <a:p>
            <a:r>
              <a:rPr lang="en-US" dirty="0" smtClean="0"/>
              <a:t>Partitions are logical groups of nodes (possibly overlapping)</a:t>
            </a:r>
          </a:p>
          <a:p>
            <a:pPr lvl="1"/>
            <a:r>
              <a:rPr lang="en-US" dirty="0" smtClean="0"/>
              <a:t>gc64, gc128, gc256, gc512</a:t>
            </a:r>
          </a:p>
          <a:p>
            <a:pPr lvl="1"/>
            <a:r>
              <a:rPr lang="en-US" dirty="0" smtClean="0"/>
              <a:t>Partition </a:t>
            </a:r>
            <a:r>
              <a:rPr lang="en-US" dirty="0" err="1" smtClean="0"/>
              <a:t>gc</a:t>
            </a:r>
            <a:r>
              <a:rPr lang="en-US" dirty="0" smtClean="0"/>
              <a:t> is the collection of gc64, gc128 and gc256 and is the default queue</a:t>
            </a:r>
          </a:p>
          <a:p>
            <a:pPr lvl="1"/>
            <a:endParaRPr lang="en-US" dirty="0" smtClean="0"/>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900888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smtClean="0"/>
              <a:t> Commands – SQUEUE</a:t>
            </a:r>
            <a:endParaRPr lang="en-US" dirty="0"/>
          </a:p>
        </p:txBody>
      </p:sp>
      <p:sp>
        <p:nvSpPr>
          <p:cNvPr id="3" name="Content Placeholder 2"/>
          <p:cNvSpPr>
            <a:spLocks noGrp="1"/>
          </p:cNvSpPr>
          <p:nvPr>
            <p:ph idx="1"/>
          </p:nvPr>
        </p:nvSpPr>
        <p:spPr/>
        <p:txBody>
          <a:bodyPr>
            <a:normAutofit/>
          </a:bodyPr>
          <a:lstStyle/>
          <a:p>
            <a:r>
              <a:rPr lang="en-US" b="1" dirty="0" err="1"/>
              <a:t>squeue</a:t>
            </a:r>
            <a:r>
              <a:rPr lang="en-US" dirty="0"/>
              <a:t> reports the state of jobs or job steps. It has a wide variety of filtering, sorting, and formatting options. By default, it reports the running jobs in priority order and then the pending jobs in priority order</a:t>
            </a:r>
            <a:r>
              <a:rPr lang="en-US" dirty="0" smtClean="0"/>
              <a:t>.</a:t>
            </a:r>
          </a:p>
          <a:p>
            <a:r>
              <a:rPr lang="en-US" dirty="0" smtClean="0"/>
              <a:t>Use </a:t>
            </a:r>
            <a:r>
              <a:rPr lang="en-US" dirty="0" err="1" smtClean="0"/>
              <a:t>squeue</a:t>
            </a:r>
            <a:r>
              <a:rPr lang="en-US" dirty="0" smtClean="0"/>
              <a:t> to view jobs currently queued and running</a:t>
            </a:r>
          </a:p>
          <a:p>
            <a:pPr lvl="1"/>
            <a:r>
              <a:rPr lang="en-US" dirty="0" smtClean="0"/>
              <a:t>--user=username</a:t>
            </a:r>
          </a:p>
          <a:p>
            <a:pPr lvl="1"/>
            <a:r>
              <a:rPr lang="en-US" dirty="0" smtClean="0"/>
              <a:t>--states=[running or pending]</a:t>
            </a:r>
          </a:p>
          <a:p>
            <a:pPr lvl="1"/>
            <a:r>
              <a:rPr lang="en-US" dirty="0" smtClean="0"/>
              <a:t>--long # long format</a:t>
            </a:r>
          </a:p>
          <a:p>
            <a:pPr lvl="1"/>
            <a:r>
              <a:rPr lang="en-US" dirty="0" smtClean="0"/>
              <a:t>--start # sometimes gives approximate start </a:t>
            </a:r>
            <a:r>
              <a:rPr lang="en-US" dirty="0" smtClean="0"/>
              <a:t>time</a:t>
            </a:r>
          </a:p>
          <a:p>
            <a:pPr marL="0" indent="0">
              <a:buNone/>
            </a:pPr>
            <a:r>
              <a:rPr lang="en-US" dirty="0" err="1" smtClean="0"/>
              <a:t>scontrol</a:t>
            </a:r>
            <a:r>
              <a:rPr lang="en-US" dirty="0" smtClean="0"/>
              <a:t> </a:t>
            </a:r>
            <a:r>
              <a:rPr lang="en-US" dirty="0"/>
              <a:t>show </a:t>
            </a:r>
            <a:r>
              <a:rPr lang="en-US" dirty="0" smtClean="0"/>
              <a:t>job &lt;</a:t>
            </a:r>
            <a:r>
              <a:rPr lang="en-US" dirty="0" err="1" smtClean="0"/>
              <a:t>jobid</a:t>
            </a:r>
            <a:r>
              <a:rPr lang="en-US" dirty="0" smtClean="0"/>
              <a:t>&gt; # shows details about a job</a:t>
            </a:r>
            <a:endParaRPr lang="en-US" dirty="0"/>
          </a:p>
          <a:p>
            <a:pPr lvl="1"/>
            <a:endParaRPr lang="en-US" dirty="0" smtClean="0"/>
          </a:p>
        </p:txBody>
      </p:sp>
    </p:spTree>
    <p:extLst>
      <p:ext uri="{BB962C8B-B14F-4D97-AF65-F5344CB8AC3E}">
        <p14:creationId xmlns:p14="http://schemas.microsoft.com/office/powerpoint/2010/main" val="67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smtClean="0"/>
              <a:t> Commands -SBATCH</a:t>
            </a:r>
            <a:endParaRPr lang="en-US" dirty="0"/>
          </a:p>
        </p:txBody>
      </p:sp>
      <p:sp>
        <p:nvSpPr>
          <p:cNvPr id="3" name="Content Placeholder 2"/>
          <p:cNvSpPr>
            <a:spLocks noGrp="1"/>
          </p:cNvSpPr>
          <p:nvPr>
            <p:ph idx="1"/>
          </p:nvPr>
        </p:nvSpPr>
        <p:spPr/>
        <p:txBody>
          <a:bodyPr>
            <a:normAutofit/>
          </a:bodyPr>
          <a:lstStyle/>
          <a:p>
            <a:r>
              <a:rPr lang="en-US" b="1" dirty="0" err="1"/>
              <a:t>sbatch</a:t>
            </a:r>
            <a:r>
              <a:rPr lang="en-US" dirty="0"/>
              <a:t> is used to submit a job script for later </a:t>
            </a:r>
            <a:r>
              <a:rPr lang="en-US" dirty="0" smtClean="0"/>
              <a:t>execution [non-interactive]. </a:t>
            </a:r>
            <a:endParaRPr lang="en-US" dirty="0" smtClean="0"/>
          </a:p>
          <a:p>
            <a:pPr marL="514350" indent="-514350">
              <a:buFont typeface="+mj-lt"/>
              <a:buAutoNum type="arabicPeriod"/>
            </a:pPr>
            <a:r>
              <a:rPr lang="en-US" dirty="0" smtClean="0"/>
              <a:t>Login to cluster</a:t>
            </a:r>
          </a:p>
          <a:p>
            <a:pPr marL="514350" indent="-514350">
              <a:buFont typeface="+mj-lt"/>
              <a:buAutoNum type="arabicPeriod"/>
            </a:pPr>
            <a:r>
              <a:rPr lang="en-US" dirty="0" smtClean="0"/>
              <a:t>Create </a:t>
            </a:r>
            <a:r>
              <a:rPr lang="en-US" dirty="0" smtClean="0"/>
              <a:t>a job script</a:t>
            </a:r>
          </a:p>
          <a:p>
            <a:pPr lvl="1"/>
            <a:r>
              <a:rPr lang="en-US" dirty="0" smtClean="0"/>
              <a:t>I use a .</a:t>
            </a:r>
            <a:r>
              <a:rPr lang="en-US" dirty="0" err="1" smtClean="0"/>
              <a:t>slurm</a:t>
            </a:r>
            <a:r>
              <a:rPr lang="en-US" dirty="0" smtClean="0"/>
              <a:t> extension so that I know it</a:t>
            </a:r>
            <a:r>
              <a:rPr lang="uk-UA" dirty="0" smtClean="0"/>
              <a:t>’</a:t>
            </a:r>
            <a:r>
              <a:rPr lang="en-US" dirty="0" smtClean="0"/>
              <a:t>s </a:t>
            </a:r>
            <a:r>
              <a:rPr lang="en-US" dirty="0" smtClean="0"/>
              <a:t>a </a:t>
            </a:r>
            <a:r>
              <a:rPr lang="en-US" dirty="0" err="1" smtClean="0"/>
              <a:t>slurm</a:t>
            </a:r>
            <a:r>
              <a:rPr lang="en-US" dirty="0" smtClean="0"/>
              <a:t> </a:t>
            </a:r>
            <a:r>
              <a:rPr lang="en-US" dirty="0" smtClean="0"/>
              <a:t>job script</a:t>
            </a:r>
          </a:p>
          <a:p>
            <a:pPr marL="514350" indent="-514350">
              <a:buFont typeface="+mj-lt"/>
              <a:buAutoNum type="arabicPeriod"/>
            </a:pPr>
            <a:r>
              <a:rPr lang="en-US" dirty="0" smtClean="0"/>
              <a:t>Submit the script to the cluster using </a:t>
            </a:r>
            <a:r>
              <a:rPr lang="en-US" dirty="0" err="1" smtClean="0"/>
              <a:t>sbatch</a:t>
            </a:r>
            <a:endParaRPr lang="en-US" dirty="0" smtClean="0"/>
          </a:p>
          <a:p>
            <a:pPr lvl="1"/>
            <a:r>
              <a:rPr lang="en-US" dirty="0" err="1"/>
              <a:t>s</a:t>
            </a:r>
            <a:r>
              <a:rPr lang="en-US" dirty="0" err="1" smtClean="0"/>
              <a:t>batch</a:t>
            </a:r>
            <a:r>
              <a:rPr lang="en-US" dirty="0" smtClean="0"/>
              <a:t> </a:t>
            </a:r>
            <a:r>
              <a:rPr lang="mr-IN" dirty="0" smtClean="0"/>
              <a:t>–</a:t>
            </a:r>
            <a:r>
              <a:rPr lang="en-US" dirty="0" smtClean="0"/>
              <a:t>reservation=workshop </a:t>
            </a:r>
            <a:r>
              <a:rPr lang="en-US" dirty="0" err="1" smtClean="0"/>
              <a:t>script.slurm</a:t>
            </a:r>
            <a:endParaRPr lang="en-US" dirty="0" smtClean="0"/>
          </a:p>
          <a:p>
            <a:pPr marL="514350" indent="-514350">
              <a:buFont typeface="+mj-lt"/>
              <a:buAutoNum type="arabicPeriod"/>
            </a:pPr>
            <a:r>
              <a:rPr lang="en-US" dirty="0" err="1" smtClean="0"/>
              <a:t>Slurm</a:t>
            </a:r>
            <a:r>
              <a:rPr lang="en-US" dirty="0" smtClean="0"/>
              <a:t> will respond with a </a:t>
            </a:r>
            <a:r>
              <a:rPr lang="en-US" dirty="0" err="1" smtClean="0"/>
              <a:t>jobid</a:t>
            </a:r>
            <a:r>
              <a:rPr lang="en-US" dirty="0" smtClean="0"/>
              <a:t>:</a:t>
            </a:r>
          </a:p>
          <a:p>
            <a:pPr lvl="1"/>
            <a:r>
              <a:rPr lang="en-US" dirty="0" smtClean="0"/>
              <a:t>Submitted batch job 311533</a:t>
            </a:r>
          </a:p>
          <a:p>
            <a:pPr marL="971550" lvl="1" indent="-514350">
              <a:buFont typeface="+mj-lt"/>
              <a:buAutoNum type="arabicPeriod"/>
            </a:pPr>
            <a:endParaRPr lang="en-US" dirty="0" smtClean="0"/>
          </a:p>
          <a:p>
            <a:endParaRPr lang="en-US" dirty="0"/>
          </a:p>
        </p:txBody>
      </p:sp>
    </p:spTree>
    <p:extLst>
      <p:ext uri="{BB962C8B-B14F-4D97-AF65-F5344CB8AC3E}">
        <p14:creationId xmlns:p14="http://schemas.microsoft.com/office/powerpoint/2010/main" val="1952055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Job script</a:t>
            </a:r>
            <a:endParaRPr lang="en-US" dirty="0"/>
          </a:p>
        </p:txBody>
      </p:sp>
      <p:sp>
        <p:nvSpPr>
          <p:cNvPr id="3" name="Content Placeholder 2"/>
          <p:cNvSpPr>
            <a:spLocks noGrp="1"/>
          </p:cNvSpPr>
          <p:nvPr>
            <p:ph idx="1"/>
          </p:nvPr>
        </p:nvSpPr>
        <p:spPr>
          <a:xfrm>
            <a:off x="838200" y="1777498"/>
            <a:ext cx="10515600" cy="5032375"/>
          </a:xfrm>
        </p:spPr>
        <p:txBody>
          <a:bodyPr>
            <a:normAutofit fontScale="47500" lnSpcReduction="20000"/>
          </a:bodyPr>
          <a:lstStyle/>
          <a:p>
            <a:pPr marL="0" indent="0">
              <a:buNone/>
            </a:pPr>
            <a:r>
              <a:rPr lang="en-US" dirty="0"/>
              <a:t>#!/bin/bash </a:t>
            </a:r>
            <a:endParaRPr lang="en-US" dirty="0" smtClean="0"/>
          </a:p>
          <a:p>
            <a:pPr marL="0" indent="0">
              <a:buNone/>
            </a:pPr>
            <a:r>
              <a:rPr lang="en-US" dirty="0" smtClean="0"/>
              <a:t>#SBATCH --partition=</a:t>
            </a:r>
            <a:r>
              <a:rPr lang="en-US" dirty="0" err="1" smtClean="0"/>
              <a:t>gc</a:t>
            </a:r>
            <a:r>
              <a:rPr lang="en-US" dirty="0" smtClean="0"/>
              <a:t> # partition to submit to</a:t>
            </a:r>
          </a:p>
          <a:p>
            <a:pPr marL="0" indent="0">
              <a:buNone/>
            </a:pPr>
            <a:r>
              <a:rPr lang="en-US" dirty="0" smtClean="0"/>
              <a:t>#SBATCH --job-name=“</a:t>
            </a:r>
            <a:r>
              <a:rPr lang="en-US" dirty="0" err="1" smtClean="0"/>
              <a:t>myjob</a:t>
            </a:r>
            <a:r>
              <a:rPr lang="en-US" dirty="0" smtClean="0"/>
              <a:t>” # Job name</a:t>
            </a:r>
          </a:p>
          <a:p>
            <a:pPr marL="0" indent="0">
              <a:buNone/>
            </a:pPr>
            <a:r>
              <a:rPr lang="en-US" dirty="0" smtClean="0"/>
              <a:t>#</a:t>
            </a:r>
            <a:r>
              <a:rPr lang="en-US" dirty="0"/>
              <a:t>SBATCH --nodes=1 </a:t>
            </a:r>
            <a:r>
              <a:rPr lang="en-US" dirty="0" smtClean="0"/>
              <a:t># single node, anything more than 1 will not run</a:t>
            </a:r>
          </a:p>
          <a:p>
            <a:pPr marL="0" indent="0">
              <a:buNone/>
            </a:pPr>
            <a:r>
              <a:rPr lang="en-US" dirty="0" smtClean="0"/>
              <a:t>#</a:t>
            </a:r>
            <a:r>
              <a:rPr lang="en-US" dirty="0"/>
              <a:t>SBATCH --</a:t>
            </a:r>
            <a:r>
              <a:rPr lang="en-US" dirty="0" err="1"/>
              <a:t>ntasks</a:t>
            </a:r>
            <a:r>
              <a:rPr lang="en-US" dirty="0"/>
              <a:t>=1 </a:t>
            </a:r>
            <a:r>
              <a:rPr lang="en-US" dirty="0" smtClean="0"/>
              <a:t># equivalent to </a:t>
            </a:r>
            <a:r>
              <a:rPr lang="en-US" dirty="0" err="1" smtClean="0"/>
              <a:t>cpus</a:t>
            </a:r>
            <a:r>
              <a:rPr lang="en-US" dirty="0" smtClean="0"/>
              <a:t>, stick to around 20 max on gc64, or gc128 nodes</a:t>
            </a:r>
          </a:p>
          <a:p>
            <a:pPr marL="0" indent="0">
              <a:buNone/>
            </a:pPr>
            <a:r>
              <a:rPr lang="en-US" dirty="0" smtClean="0"/>
              <a:t>#</a:t>
            </a:r>
            <a:r>
              <a:rPr lang="en-US" dirty="0"/>
              <a:t>SBATCH --</a:t>
            </a:r>
            <a:r>
              <a:rPr lang="en-US" dirty="0" smtClean="0"/>
              <a:t>mem=1000 </a:t>
            </a:r>
            <a:r>
              <a:rPr lang="en-US" dirty="0" smtClean="0"/>
              <a:t># </a:t>
            </a:r>
            <a:r>
              <a:rPr lang="en-US" dirty="0" smtClean="0"/>
              <a:t>in MB, memory </a:t>
            </a:r>
            <a:r>
              <a:rPr lang="en-US" dirty="0" smtClean="0"/>
              <a:t>pool all cores, default is 2GB per </a:t>
            </a:r>
            <a:r>
              <a:rPr lang="en-US" dirty="0" err="1" smtClean="0"/>
              <a:t>cpu</a:t>
            </a:r>
            <a:endParaRPr lang="en-US" dirty="0" smtClean="0"/>
          </a:p>
          <a:p>
            <a:pPr marL="0" indent="0">
              <a:buNone/>
            </a:pPr>
            <a:r>
              <a:rPr lang="en-US" dirty="0" smtClean="0"/>
              <a:t>#</a:t>
            </a:r>
            <a:r>
              <a:rPr lang="en-US" dirty="0"/>
              <a:t>SBATCH --time=0-01:30:00 </a:t>
            </a:r>
            <a:r>
              <a:rPr lang="en-US" dirty="0" smtClean="0"/>
              <a:t> # expected time of completion in hours, minutes, seconds, default 1-day</a:t>
            </a:r>
          </a:p>
          <a:p>
            <a:pPr marL="0" indent="0">
              <a:buNone/>
            </a:pPr>
            <a:r>
              <a:rPr lang="en-US" dirty="0" smtClean="0"/>
              <a:t>#</a:t>
            </a:r>
            <a:r>
              <a:rPr lang="en-US" dirty="0"/>
              <a:t>SBATCH --</a:t>
            </a:r>
            <a:r>
              <a:rPr lang="en-US" dirty="0" smtClean="0"/>
              <a:t>output=</a:t>
            </a:r>
            <a:r>
              <a:rPr lang="en-US" dirty="0" err="1" smtClean="0"/>
              <a:t>my_output.out</a:t>
            </a:r>
            <a:r>
              <a:rPr lang="en-US" dirty="0" smtClean="0"/>
              <a:t> # STDOUT</a:t>
            </a:r>
          </a:p>
          <a:p>
            <a:pPr marL="0" indent="0">
              <a:buNone/>
            </a:pPr>
            <a:r>
              <a:rPr lang="en-US" dirty="0" smtClean="0"/>
              <a:t>#SBATCH --error=</a:t>
            </a:r>
            <a:r>
              <a:rPr lang="en-US" dirty="0" err="1" smtClean="0"/>
              <a:t>my_output.err</a:t>
            </a:r>
            <a:r>
              <a:rPr lang="en-US" dirty="0" smtClean="0"/>
              <a:t> # STDERR</a:t>
            </a:r>
          </a:p>
          <a:p>
            <a:pPr marL="0" indent="0">
              <a:buNone/>
            </a:pPr>
            <a:r>
              <a:rPr lang="en-US" dirty="0" smtClean="0"/>
              <a:t>#SBATCH </a:t>
            </a:r>
            <a:r>
              <a:rPr lang="en-US" dirty="0" smtClean="0">
                <a:hlinkClick r:id="rId2"/>
              </a:rPr>
              <a:t>--</a:t>
            </a:r>
            <a:r>
              <a:rPr lang="en-US" dirty="0" smtClean="0">
                <a:hlinkClick r:id="rId2"/>
              </a:rPr>
              <a:t>mail-user=you@gmail.com</a:t>
            </a:r>
            <a:r>
              <a:rPr lang="en-US" dirty="0" smtClean="0"/>
              <a:t>, does not work yet</a:t>
            </a:r>
            <a:endParaRPr lang="en-US" dirty="0" smtClean="0"/>
          </a:p>
          <a:p>
            <a:pPr marL="0" indent="0">
              <a:buNone/>
            </a:pPr>
            <a:r>
              <a:rPr lang="en-US" dirty="0" smtClean="0"/>
              <a:t>#SBATCH </a:t>
            </a:r>
            <a:r>
              <a:rPr lang="en-US" dirty="0"/>
              <a:t>--mail-type=ALL </a:t>
            </a:r>
            <a:r>
              <a:rPr lang="en-US" dirty="0" smtClean="0"/>
              <a:t>, does not work yet</a:t>
            </a:r>
            <a:endParaRPr lang="en-US" dirty="0" smtClean="0"/>
          </a:p>
          <a:p>
            <a:pPr marL="0" indent="0">
              <a:buNone/>
            </a:pPr>
            <a:r>
              <a:rPr lang="en-US" dirty="0" smtClean="0"/>
              <a:t># </a:t>
            </a:r>
            <a:r>
              <a:rPr lang="en-US" dirty="0"/>
              <a:t>This will be run once for a single process </a:t>
            </a:r>
            <a:endParaRPr lang="en-US" dirty="0" smtClean="0"/>
          </a:p>
          <a:p>
            <a:pPr marL="0" indent="0">
              <a:buNone/>
            </a:pPr>
            <a:r>
              <a:rPr lang="en-US" dirty="0" smtClean="0"/>
              <a:t>/</a:t>
            </a:r>
            <a:r>
              <a:rPr lang="en-US" dirty="0" smtClean="0"/>
              <a:t>bin/hostname</a:t>
            </a:r>
          </a:p>
          <a:p>
            <a:pPr marL="0" indent="0">
              <a:buNone/>
            </a:pPr>
            <a:r>
              <a:rPr lang="en-US" dirty="0"/>
              <a:t>start=`date +%s`</a:t>
            </a:r>
            <a:endParaRPr lang="en-US" dirty="0" smtClean="0"/>
          </a:p>
          <a:p>
            <a:pPr marL="0" indent="0">
              <a:buNone/>
            </a:pPr>
            <a:r>
              <a:rPr lang="en-US" dirty="0"/>
              <a:t>m</a:t>
            </a:r>
            <a:r>
              <a:rPr lang="en-US" dirty="0" smtClean="0"/>
              <a:t>odule </a:t>
            </a:r>
            <a:r>
              <a:rPr lang="en-US" dirty="0"/>
              <a:t>load </a:t>
            </a:r>
            <a:r>
              <a:rPr lang="en-US" dirty="0" smtClean="0"/>
              <a:t>blat/v.35-fastq</a:t>
            </a:r>
          </a:p>
          <a:p>
            <a:pPr marL="0" indent="0">
              <a:buNone/>
            </a:pPr>
            <a:r>
              <a:rPr lang="en-US" dirty="0" smtClean="0"/>
              <a:t>echo “HELLO</a:t>
            </a:r>
            <a:r>
              <a:rPr lang="en-US" dirty="0" smtClean="0"/>
              <a:t>”</a:t>
            </a:r>
          </a:p>
          <a:p>
            <a:pPr marL="0" indent="0">
              <a:buNone/>
            </a:pPr>
            <a:r>
              <a:rPr lang="en-US" dirty="0"/>
              <a:t>end=`date +%s</a:t>
            </a:r>
            <a:r>
              <a:rPr lang="en-US" dirty="0" smtClean="0"/>
              <a:t>`</a:t>
            </a:r>
          </a:p>
          <a:p>
            <a:pPr marL="0" indent="0">
              <a:buNone/>
            </a:pPr>
            <a:r>
              <a:rPr lang="en-US" dirty="0" smtClean="0"/>
              <a:t>runtime</a:t>
            </a:r>
            <a:r>
              <a:rPr lang="en-US" dirty="0"/>
              <a:t>=$((end-start</a:t>
            </a:r>
            <a:r>
              <a:rPr lang="en-US" dirty="0" smtClean="0"/>
              <a:t>))</a:t>
            </a:r>
          </a:p>
          <a:p>
            <a:pPr marL="0" indent="0">
              <a:buNone/>
            </a:pPr>
            <a:r>
              <a:rPr lang="en-US" dirty="0" smtClean="0"/>
              <a:t>echo </a:t>
            </a:r>
            <a:r>
              <a:rPr lang="en-US" dirty="0"/>
              <a:t>$runtime</a:t>
            </a:r>
            <a:endParaRPr lang="en-US" dirty="0"/>
          </a:p>
        </p:txBody>
      </p:sp>
    </p:spTree>
    <p:extLst>
      <p:ext uri="{BB962C8B-B14F-4D97-AF65-F5344CB8AC3E}">
        <p14:creationId xmlns:p14="http://schemas.microsoft.com/office/powerpoint/2010/main" val="2097071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lnSpcReduction="10000"/>
          </a:bodyPr>
          <a:lstStyle/>
          <a:p>
            <a:r>
              <a:rPr lang="en-US" b="1" dirty="0"/>
              <a:t>What are the prerequisites?</a:t>
            </a:r>
            <a:r>
              <a:rPr lang="en-US" dirty="0"/>
              <a:t> … The hands on portion of the workshop will be on the command-line. If you are not familiar with the command line you can still attend, listen and learn. But we will not have time to train participants on how to use the command-line during the workshop.</a:t>
            </a:r>
          </a:p>
          <a:p>
            <a:r>
              <a:rPr lang="en-US" b="1" dirty="0"/>
              <a:t>What do I need to bring?</a:t>
            </a:r>
            <a:r>
              <a:rPr lang="en-US" dirty="0"/>
              <a:t> … You will need to bring your own laptop to use, it will need to be able to run Chrome or Firefox, have a recent version of Java installed, and an application that will allow you to </a:t>
            </a:r>
            <a:r>
              <a:rPr lang="en-US" dirty="0" err="1"/>
              <a:t>ssh</a:t>
            </a:r>
            <a:r>
              <a:rPr lang="en-US" dirty="0"/>
              <a:t> into a server (e.g. Putty, or </a:t>
            </a:r>
            <a:r>
              <a:rPr lang="en-US" dirty="0" err="1"/>
              <a:t>iTerm</a:t>
            </a:r>
            <a:r>
              <a:rPr lang="en-US" dirty="0"/>
              <a:t>). Assembly computation will be done on the remote server. We can help with setup early on in the workshop. If your department does not allow you to install software on the laptop you’ll be bringing, please contact us ahead of time</a:t>
            </a:r>
            <a:r>
              <a:rPr lang="en-US" dirty="0" smtClean="0"/>
              <a:t>.</a:t>
            </a:r>
            <a:endParaRPr lang="en-US" dirty="0"/>
          </a:p>
        </p:txBody>
      </p:sp>
    </p:spTree>
    <p:extLst>
      <p:ext uri="{BB962C8B-B14F-4D97-AF65-F5344CB8AC3E}">
        <p14:creationId xmlns:p14="http://schemas.microsoft.com/office/powerpoint/2010/main" val="2129281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smtClean="0"/>
              <a:t> Commands – SCANCEL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scancel</a:t>
            </a:r>
            <a:r>
              <a:rPr lang="en-US" dirty="0"/>
              <a:t> is used to cancel a pending or running job or job step. It can also be used to send an arbitrary signal to all processes associated with a running job or job step</a:t>
            </a:r>
            <a:r>
              <a:rPr lang="en-US" dirty="0" smtClean="0"/>
              <a:t>.</a:t>
            </a:r>
          </a:p>
          <a:p>
            <a:r>
              <a:rPr lang="en-US" dirty="0" smtClean="0"/>
              <a:t>To delete a job</a:t>
            </a:r>
          </a:p>
          <a:p>
            <a:pPr lvl="1"/>
            <a:r>
              <a:rPr lang="en-US" dirty="0" err="1"/>
              <a:t>s</a:t>
            </a:r>
            <a:r>
              <a:rPr lang="en-US" dirty="0" err="1" smtClean="0"/>
              <a:t>cancel</a:t>
            </a:r>
            <a:r>
              <a:rPr lang="en-US" dirty="0" smtClean="0"/>
              <a:t> &lt;</a:t>
            </a:r>
            <a:r>
              <a:rPr lang="en-US" dirty="0" err="1" smtClean="0"/>
              <a:t>jobid</a:t>
            </a:r>
            <a:r>
              <a:rPr lang="en-US" dirty="0" smtClean="0"/>
              <a:t>&gt;</a:t>
            </a:r>
          </a:p>
          <a:p>
            <a:pPr lvl="1"/>
            <a:r>
              <a:rPr lang="en-US" dirty="0" smtClean="0"/>
              <a:t>Jobs not running yet (queued) are deleted, jobs running will be killed</a:t>
            </a:r>
          </a:p>
          <a:p>
            <a:r>
              <a:rPr lang="en-US" dirty="0" smtClean="0"/>
              <a:t>To delete many jobs</a:t>
            </a:r>
          </a:p>
          <a:p>
            <a:pPr lvl="1"/>
            <a:r>
              <a:rPr lang="en-US" dirty="0" err="1" smtClean="0"/>
              <a:t>scancel</a:t>
            </a:r>
            <a:r>
              <a:rPr lang="en-US" dirty="0" smtClean="0"/>
              <a:t> &lt;jobid1&gt; </a:t>
            </a:r>
            <a:r>
              <a:rPr lang="en-US" dirty="0"/>
              <a:t>&lt;</a:t>
            </a:r>
            <a:r>
              <a:rPr lang="en-US" dirty="0" smtClean="0"/>
              <a:t>jobid2&gt; </a:t>
            </a:r>
            <a:r>
              <a:rPr lang="en-US" dirty="0"/>
              <a:t>&lt;</a:t>
            </a:r>
            <a:r>
              <a:rPr lang="en-US" dirty="0" smtClean="0"/>
              <a:t>jobid3&gt; </a:t>
            </a:r>
            <a:r>
              <a:rPr lang="is-IS" dirty="0" smtClean="0"/>
              <a:t>…</a:t>
            </a:r>
            <a:r>
              <a:rPr lang="en-US" dirty="0" smtClean="0"/>
              <a:t> </a:t>
            </a:r>
            <a:endParaRPr lang="en-US" dirty="0"/>
          </a:p>
          <a:p>
            <a:r>
              <a:rPr lang="en-US" dirty="0" smtClean="0"/>
              <a:t>Delete all jobs by a user</a:t>
            </a:r>
          </a:p>
          <a:p>
            <a:pPr lvl="1"/>
            <a:r>
              <a:rPr lang="en-US" dirty="0" err="1"/>
              <a:t>s</a:t>
            </a:r>
            <a:r>
              <a:rPr lang="en-US" dirty="0" err="1" smtClean="0"/>
              <a:t>cancel</a:t>
            </a:r>
            <a:r>
              <a:rPr lang="en-US" dirty="0" smtClean="0"/>
              <a:t> </a:t>
            </a:r>
            <a:r>
              <a:rPr lang="mr-IN" dirty="0" smtClean="0"/>
              <a:t>–</a:t>
            </a:r>
            <a:r>
              <a:rPr lang="en-US" dirty="0" smtClean="0"/>
              <a:t>u &lt;username&gt;</a:t>
            </a:r>
          </a:p>
          <a:p>
            <a:r>
              <a:rPr lang="en-US" dirty="0" smtClean="0"/>
              <a:t>Delete all jobs by user that are </a:t>
            </a:r>
            <a:r>
              <a:rPr lang="en-US" dirty="0" err="1" smtClean="0"/>
              <a:t>pendin</a:t>
            </a:r>
            <a:endParaRPr lang="en-US" dirty="0" smtClean="0"/>
          </a:p>
          <a:p>
            <a:pPr lvl="1"/>
            <a:r>
              <a:rPr lang="en-US" dirty="0" err="1"/>
              <a:t>scancel</a:t>
            </a:r>
            <a:r>
              <a:rPr lang="en-US" dirty="0"/>
              <a:t> -t PENDING -u &lt;username&gt;</a:t>
            </a:r>
            <a:endParaRPr lang="en-US" dirty="0" smtClean="0"/>
          </a:p>
        </p:txBody>
      </p:sp>
    </p:spTree>
    <p:extLst>
      <p:ext uri="{BB962C8B-B14F-4D97-AF65-F5344CB8AC3E}">
        <p14:creationId xmlns:p14="http://schemas.microsoft.com/office/powerpoint/2010/main" val="3583400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Slurm</a:t>
            </a:r>
            <a:r>
              <a:rPr lang="en-US" dirty="0"/>
              <a:t> </a:t>
            </a:r>
            <a:r>
              <a:rPr lang="en-US" dirty="0" smtClean="0"/>
              <a:t>Command – </a:t>
            </a:r>
            <a:r>
              <a:rPr lang="en-US" dirty="0" err="1" smtClean="0"/>
              <a:t>srun</a:t>
            </a:r>
            <a:r>
              <a:rPr lang="en-US" dirty="0" smtClean="0"/>
              <a:t> and helper scripts</a:t>
            </a:r>
            <a:endParaRPr lang="en-US" dirty="0"/>
          </a:p>
        </p:txBody>
      </p:sp>
      <p:sp>
        <p:nvSpPr>
          <p:cNvPr id="3" name="Content Placeholder 2"/>
          <p:cNvSpPr>
            <a:spLocks noGrp="1"/>
          </p:cNvSpPr>
          <p:nvPr>
            <p:ph idx="1"/>
          </p:nvPr>
        </p:nvSpPr>
        <p:spPr/>
        <p:txBody>
          <a:bodyPr>
            <a:normAutofit/>
          </a:bodyPr>
          <a:lstStyle/>
          <a:p>
            <a:pPr marL="0" indent="0">
              <a:buNone/>
            </a:pPr>
            <a:r>
              <a:rPr lang="en-US" b="1" dirty="0" err="1"/>
              <a:t>srun</a:t>
            </a:r>
            <a:r>
              <a:rPr lang="en-US" dirty="0"/>
              <a:t> is used to submit a job for execution or initiate job steps in real </a:t>
            </a:r>
            <a:r>
              <a:rPr lang="en-US" dirty="0" smtClean="0"/>
              <a:t>time [non-interactive].</a:t>
            </a:r>
            <a:r>
              <a:rPr lang="en-US" dirty="0"/>
              <a:t> </a:t>
            </a:r>
            <a:r>
              <a:rPr lang="en-US" dirty="0" err="1"/>
              <a:t>srun</a:t>
            </a:r>
            <a:r>
              <a:rPr lang="en-US" dirty="0"/>
              <a:t> has a wide variety of options to specify resource requirements. A job can contain multiple job steps executing sequentially or in parallel on independent or shared resources within the job's node allocation.</a:t>
            </a:r>
          </a:p>
          <a:p>
            <a:endParaRPr lang="en-US" dirty="0" smtClean="0"/>
          </a:p>
        </p:txBody>
      </p:sp>
    </p:spTree>
    <p:extLst>
      <p:ext uri="{BB962C8B-B14F-4D97-AF65-F5344CB8AC3E}">
        <p14:creationId xmlns:p14="http://schemas.microsoft.com/office/powerpoint/2010/main" val="1923218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interactive session (preferred way)</a:t>
            </a:r>
            <a:endParaRPr lang="en-US" dirty="0"/>
          </a:p>
        </p:txBody>
      </p:sp>
      <p:sp>
        <p:nvSpPr>
          <p:cNvPr id="3" name="Content Placeholder 2"/>
          <p:cNvSpPr>
            <a:spLocks noGrp="1"/>
          </p:cNvSpPr>
          <p:nvPr>
            <p:ph idx="1"/>
          </p:nvPr>
        </p:nvSpPr>
        <p:spPr/>
        <p:txBody>
          <a:bodyPr/>
          <a:lstStyle/>
          <a:p>
            <a:r>
              <a:rPr lang="en-US" dirty="0" err="1"/>
              <a:t>s</a:t>
            </a:r>
            <a:r>
              <a:rPr lang="en-US" dirty="0" err="1" smtClean="0"/>
              <a:t>lurmlogin</a:t>
            </a:r>
            <a:endParaRPr lang="en-US" dirty="0" smtClean="0"/>
          </a:p>
          <a:p>
            <a:pPr lvl="1"/>
            <a:r>
              <a:rPr lang="en-US" dirty="0" err="1"/>
              <a:t>srun</a:t>
            </a:r>
            <a:r>
              <a:rPr lang="en-US" dirty="0"/>
              <a:t> -N 1 -n 1 --</a:t>
            </a:r>
            <a:r>
              <a:rPr lang="en-US" dirty="0" err="1"/>
              <a:t>pty</a:t>
            </a:r>
            <a:r>
              <a:rPr lang="en-US" dirty="0"/>
              <a:t> /bin/bash</a:t>
            </a:r>
            <a:endParaRPr lang="en-US" dirty="0" smtClean="0"/>
          </a:p>
          <a:p>
            <a:r>
              <a:rPr lang="en-US" dirty="0" err="1" smtClean="0"/>
              <a:t>slurmlogin-wholenode</a:t>
            </a:r>
            <a:endParaRPr lang="en-US" dirty="0" smtClean="0"/>
          </a:p>
          <a:p>
            <a:pPr lvl="1"/>
            <a:r>
              <a:rPr lang="en-US" dirty="0" err="1"/>
              <a:t>srun</a:t>
            </a:r>
            <a:r>
              <a:rPr lang="en-US" dirty="0"/>
              <a:t> -N1 --exclusive --</a:t>
            </a:r>
            <a:r>
              <a:rPr lang="en-US" dirty="0" err="1"/>
              <a:t>pty</a:t>
            </a:r>
            <a:r>
              <a:rPr lang="en-US" dirty="0"/>
              <a:t> /bin/bash</a:t>
            </a:r>
          </a:p>
          <a:p>
            <a:r>
              <a:rPr lang="en-US" dirty="0" smtClean="0"/>
              <a:t>Slurmlogin-gc512</a:t>
            </a:r>
          </a:p>
          <a:p>
            <a:pPr lvl="1"/>
            <a:r>
              <a:rPr lang="en-US" dirty="0" err="1"/>
              <a:t>s</a:t>
            </a:r>
            <a:r>
              <a:rPr lang="en-US" dirty="0" err="1" smtClean="0"/>
              <a:t>run</a:t>
            </a:r>
            <a:r>
              <a:rPr lang="en-US" dirty="0" smtClean="0"/>
              <a:t> </a:t>
            </a:r>
            <a:r>
              <a:rPr lang="mr-IN" dirty="0" smtClean="0"/>
              <a:t>-</a:t>
            </a:r>
            <a:r>
              <a:rPr lang="mr-IN" dirty="0" err="1" smtClean="0"/>
              <a:t>p</a:t>
            </a:r>
            <a:r>
              <a:rPr lang="mr-IN" dirty="0" smtClean="0"/>
              <a:t> </a:t>
            </a:r>
            <a:r>
              <a:rPr lang="mr-IN" dirty="0"/>
              <a:t>gc512 --</a:t>
            </a:r>
            <a:r>
              <a:rPr lang="mr-IN" dirty="0" err="1"/>
              <a:t>mem</a:t>
            </a:r>
            <a:r>
              <a:rPr lang="mr-IN" dirty="0"/>
              <a:t> 500000 -N1 --</a:t>
            </a:r>
            <a:r>
              <a:rPr lang="mr-IN" dirty="0" err="1"/>
              <a:t>exclusive</a:t>
            </a:r>
            <a:r>
              <a:rPr lang="mr-IN" dirty="0"/>
              <a:t> --</a:t>
            </a:r>
            <a:r>
              <a:rPr lang="mr-IN" dirty="0" err="1"/>
              <a:t>pty</a:t>
            </a:r>
            <a:r>
              <a:rPr lang="mr-IN" dirty="0"/>
              <a:t> /</a:t>
            </a:r>
            <a:r>
              <a:rPr lang="mr-IN" dirty="0" err="1"/>
              <a:t>bin</a:t>
            </a:r>
            <a:r>
              <a:rPr lang="mr-IN" dirty="0"/>
              <a:t>/</a:t>
            </a:r>
            <a:r>
              <a:rPr lang="mr-IN" dirty="0" err="1"/>
              <a:t>bash</a:t>
            </a:r>
            <a:endParaRPr lang="en-US" dirty="0"/>
          </a:p>
          <a:p>
            <a:endParaRPr lang="en-US" dirty="0" smtClean="0"/>
          </a:p>
          <a:p>
            <a:r>
              <a:rPr lang="en-US" dirty="0" smtClean="0"/>
              <a:t>If using ‘screen’, ‘screen’ on Cabernet, then </a:t>
            </a:r>
            <a:r>
              <a:rPr lang="en-US" dirty="0" err="1" smtClean="0"/>
              <a:t>srun</a:t>
            </a:r>
            <a:r>
              <a:rPr lang="en-US" dirty="0" smtClean="0"/>
              <a:t>, then when done </a:t>
            </a:r>
            <a:r>
              <a:rPr lang="en-US" dirty="0" smtClean="0"/>
              <a:t>exit/close the screen.</a:t>
            </a:r>
            <a:endParaRPr lang="en-US" dirty="0" smtClean="0"/>
          </a:p>
        </p:txBody>
      </p:sp>
    </p:spTree>
    <p:extLst>
      <p:ext uri="{BB962C8B-B14F-4D97-AF65-F5344CB8AC3E}">
        <p14:creationId xmlns:p14="http://schemas.microsoft.com/office/powerpoint/2010/main" val="1238780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Dos and Don’ts</a:t>
            </a:r>
            <a:endParaRPr lang="en-US" dirty="0"/>
          </a:p>
        </p:txBody>
      </p:sp>
      <p:sp>
        <p:nvSpPr>
          <p:cNvPr id="3" name="Content Placeholder 2"/>
          <p:cNvSpPr>
            <a:spLocks noGrp="1"/>
          </p:cNvSpPr>
          <p:nvPr>
            <p:ph idx="1"/>
          </p:nvPr>
        </p:nvSpPr>
        <p:spPr/>
        <p:txBody>
          <a:bodyPr/>
          <a:lstStyle/>
          <a:p>
            <a:r>
              <a:rPr lang="en-US" dirty="0" smtClean="0"/>
              <a:t>Do use your home directory (but remember you only have 25Gb)</a:t>
            </a:r>
          </a:p>
          <a:p>
            <a:r>
              <a:rPr lang="en-US" dirty="0" smtClean="0"/>
              <a:t>Do use the /share/workshop as space to work in, BUT create a directory to work under.</a:t>
            </a:r>
          </a:p>
          <a:p>
            <a:r>
              <a:rPr lang="en-US" dirty="0" smtClean="0"/>
              <a:t>Do submit jobs to the cluster (-N 1, --partition=</a:t>
            </a:r>
            <a:r>
              <a:rPr lang="en-US" dirty="0" err="1" smtClean="0"/>
              <a:t>gc</a:t>
            </a:r>
            <a:r>
              <a:rPr lang="en-US" dirty="0" smtClean="0"/>
              <a:t>), use the                    --reservation=workshop jobs will run quicker.</a:t>
            </a:r>
          </a:p>
          <a:p>
            <a:pPr marL="228600" lvl="1">
              <a:spcBef>
                <a:spcPts val="1000"/>
              </a:spcBef>
            </a:pPr>
            <a:r>
              <a:rPr lang="en-US" dirty="0" smtClean="0"/>
              <a:t>Do use </a:t>
            </a:r>
            <a:r>
              <a:rPr lang="en-US" dirty="0" err="1" smtClean="0"/>
              <a:t>srun</a:t>
            </a:r>
            <a:r>
              <a:rPr lang="en-US" dirty="0" smtClean="0"/>
              <a:t> </a:t>
            </a:r>
            <a:r>
              <a:rPr lang="en-US" dirty="0"/>
              <a:t>-N 1 -n 1 --</a:t>
            </a:r>
            <a:r>
              <a:rPr lang="en-US" dirty="0" err="1"/>
              <a:t>pty</a:t>
            </a:r>
            <a:r>
              <a:rPr lang="en-US" dirty="0"/>
              <a:t> /</a:t>
            </a:r>
            <a:r>
              <a:rPr lang="en-US" dirty="0" smtClean="0"/>
              <a:t>bin/bash for interactive sessions</a:t>
            </a:r>
            <a:endParaRPr lang="en-US" dirty="0"/>
          </a:p>
          <a:p>
            <a:endParaRPr lang="en-US" dirty="0" smtClean="0"/>
          </a:p>
          <a:p>
            <a:r>
              <a:rPr lang="en-US" dirty="0" smtClean="0"/>
              <a:t>Don’t do anything on the login node, but submit jobs, basic commands, and screen.</a:t>
            </a:r>
          </a:p>
        </p:txBody>
      </p:sp>
    </p:spTree>
    <p:extLst>
      <p:ext uri="{BB962C8B-B14F-4D97-AF65-F5344CB8AC3E}">
        <p14:creationId xmlns:p14="http://schemas.microsoft.com/office/powerpoint/2010/main" val="506023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to know the cluster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Login and create any space you want under the workshop share</a:t>
            </a:r>
          </a:p>
          <a:p>
            <a:r>
              <a:rPr lang="en-US" dirty="0" smtClean="0"/>
              <a:t>Get to know </a:t>
            </a:r>
            <a:r>
              <a:rPr lang="en-US" dirty="0" err="1" smtClean="0"/>
              <a:t>sinfo</a:t>
            </a:r>
            <a:r>
              <a:rPr lang="en-US" dirty="0" smtClean="0"/>
              <a:t> and </a:t>
            </a:r>
            <a:r>
              <a:rPr lang="en-US" dirty="0" err="1" smtClean="0"/>
              <a:t>squeue</a:t>
            </a:r>
            <a:endParaRPr lang="en-US" dirty="0" smtClean="0"/>
          </a:p>
          <a:p>
            <a:r>
              <a:rPr lang="en-US" dirty="0" smtClean="0"/>
              <a:t>Submit a toy test job</a:t>
            </a:r>
          </a:p>
          <a:p>
            <a:pPr marL="457200" lvl="1" indent="0">
              <a:buNone/>
            </a:pPr>
            <a:r>
              <a:rPr lang="en-US" dirty="0"/>
              <a:t>#!/</a:t>
            </a:r>
            <a:r>
              <a:rPr lang="en-US" dirty="0" smtClean="0"/>
              <a:t>bin/bash </a:t>
            </a:r>
          </a:p>
          <a:p>
            <a:pPr marL="457200" lvl="1" indent="0">
              <a:buNone/>
            </a:pPr>
            <a:r>
              <a:rPr lang="en-US" dirty="0" smtClean="0"/>
              <a:t>#</a:t>
            </a:r>
            <a:r>
              <a:rPr lang="en-US" dirty="0"/>
              <a:t>SBATCH --job-name=test </a:t>
            </a:r>
            <a:endParaRPr lang="en-US" dirty="0" smtClean="0"/>
          </a:p>
          <a:p>
            <a:pPr marL="457200" lvl="1" indent="0">
              <a:buNone/>
            </a:pPr>
            <a:r>
              <a:rPr lang="en-US" dirty="0" smtClean="0"/>
              <a:t>#</a:t>
            </a:r>
            <a:r>
              <a:rPr lang="en-US" dirty="0"/>
              <a:t>SBATCH --</a:t>
            </a:r>
            <a:r>
              <a:rPr lang="en-US" dirty="0" smtClean="0"/>
              <a:t>output=</a:t>
            </a:r>
            <a:r>
              <a:rPr lang="en-US" smtClean="0"/>
              <a:t>res.txt </a:t>
            </a:r>
            <a:endParaRPr lang="en-US" dirty="0" smtClean="0"/>
          </a:p>
          <a:p>
            <a:pPr marL="457200" lvl="1" indent="0">
              <a:buNone/>
            </a:pPr>
            <a:r>
              <a:rPr lang="en-US" dirty="0" smtClean="0"/>
              <a:t>#</a:t>
            </a:r>
            <a:r>
              <a:rPr lang="en-US" dirty="0"/>
              <a:t>SBATCH --</a:t>
            </a:r>
            <a:r>
              <a:rPr lang="en-US" dirty="0" err="1"/>
              <a:t>ntasks</a:t>
            </a:r>
            <a:r>
              <a:rPr lang="en-US" dirty="0"/>
              <a:t>=1 </a:t>
            </a:r>
            <a:endParaRPr lang="en-US" dirty="0" smtClean="0"/>
          </a:p>
          <a:p>
            <a:pPr marL="457200" lvl="1" indent="0">
              <a:buNone/>
            </a:pPr>
            <a:r>
              <a:rPr lang="en-US" dirty="0" smtClean="0"/>
              <a:t>#</a:t>
            </a:r>
            <a:r>
              <a:rPr lang="en-US" dirty="0"/>
              <a:t>SBATCH --</a:t>
            </a:r>
            <a:r>
              <a:rPr lang="en-US" dirty="0" smtClean="0"/>
              <a:t>time=10:00</a:t>
            </a:r>
          </a:p>
          <a:p>
            <a:pPr marL="457200" lvl="1" indent="0">
              <a:buNone/>
            </a:pPr>
            <a:r>
              <a:rPr lang="en-US" dirty="0" smtClean="0"/>
              <a:t>#</a:t>
            </a:r>
            <a:r>
              <a:rPr lang="en-US" dirty="0"/>
              <a:t>SBATCH --mem-per-</a:t>
            </a:r>
            <a:r>
              <a:rPr lang="en-US" dirty="0" err="1"/>
              <a:t>cpu</a:t>
            </a:r>
            <a:r>
              <a:rPr lang="en-US" dirty="0"/>
              <a:t>=100 </a:t>
            </a:r>
            <a:endParaRPr lang="en-US" dirty="0" smtClean="0"/>
          </a:p>
          <a:p>
            <a:pPr marL="457200" lvl="1" indent="0">
              <a:buNone/>
            </a:pPr>
            <a:r>
              <a:rPr lang="en-US" dirty="0" smtClean="0"/>
              <a:t>hostname </a:t>
            </a:r>
          </a:p>
          <a:p>
            <a:pPr marL="457200" lvl="1" indent="0">
              <a:buNone/>
            </a:pPr>
            <a:r>
              <a:rPr lang="en-US" dirty="0" smtClean="0"/>
              <a:t>sleep 300</a:t>
            </a:r>
          </a:p>
          <a:p>
            <a:r>
              <a:rPr lang="en-US" dirty="0" smtClean="0"/>
              <a:t>Show your test job in </a:t>
            </a:r>
            <a:r>
              <a:rPr lang="en-US" dirty="0" err="1" smtClean="0"/>
              <a:t>squeue</a:t>
            </a:r>
            <a:r>
              <a:rPr lang="en-US" dirty="0" smtClean="0"/>
              <a:t> and </a:t>
            </a:r>
            <a:r>
              <a:rPr lang="en-US" dirty="0" err="1" smtClean="0"/>
              <a:t>scontrol</a:t>
            </a:r>
            <a:endParaRPr lang="en-US" dirty="0" smtClean="0"/>
          </a:p>
          <a:p>
            <a:r>
              <a:rPr lang="en-US" dirty="0" smtClean="0"/>
              <a:t>Start up an interactive session</a:t>
            </a:r>
            <a:endParaRPr lang="en-US" dirty="0"/>
          </a:p>
        </p:txBody>
      </p:sp>
    </p:spTree>
    <p:extLst>
      <p:ext uri="{BB962C8B-B14F-4D97-AF65-F5344CB8AC3E}">
        <p14:creationId xmlns:p14="http://schemas.microsoft.com/office/powerpoint/2010/main" val="8917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Structure</a:t>
            </a:r>
            <a:endParaRPr lang="en-US" dirty="0" smtClean="0"/>
          </a:p>
          <a:p>
            <a:r>
              <a:rPr lang="en-US" dirty="0" smtClean="0"/>
              <a:t>The </a:t>
            </a:r>
            <a:r>
              <a:rPr lang="en-US" dirty="0"/>
              <a:t>module system, when to request software, when to install software </a:t>
            </a:r>
            <a:r>
              <a:rPr lang="en-US" dirty="0" smtClean="0"/>
              <a:t>yourself.</a:t>
            </a:r>
            <a:r>
              <a:rPr lang="sk-SK" dirty="0"/>
              <a:t> </a:t>
            </a:r>
            <a:endParaRPr lang="sk-SK" dirty="0" smtClean="0"/>
          </a:p>
          <a:p>
            <a:r>
              <a:rPr lang="sk-SK" dirty="0" err="1" smtClean="0"/>
              <a:t>Slurm</a:t>
            </a:r>
            <a:r>
              <a:rPr lang="sk-SK" dirty="0" smtClean="0"/>
              <a:t> </a:t>
            </a:r>
            <a:r>
              <a:rPr lang="sk-SK" dirty="0" err="1" smtClean="0"/>
              <a:t>scheduler</a:t>
            </a:r>
            <a:r>
              <a:rPr lang="sk-SK" dirty="0" smtClean="0"/>
              <a:t>, </a:t>
            </a:r>
            <a:r>
              <a:rPr lang="sk-SK" dirty="0" err="1" smtClean="0"/>
              <a:t>submitting</a:t>
            </a:r>
            <a:r>
              <a:rPr lang="sk-SK" dirty="0" smtClean="0"/>
              <a:t> to </a:t>
            </a:r>
            <a:r>
              <a:rPr lang="sk-SK" dirty="0" err="1" smtClean="0"/>
              <a:t>the</a:t>
            </a:r>
            <a:r>
              <a:rPr lang="sk-SK" dirty="0" smtClean="0"/>
              <a:t> </a:t>
            </a:r>
            <a:r>
              <a:rPr lang="sk-SK" dirty="0" err="1" smtClean="0"/>
              <a:t>cluster</a:t>
            </a:r>
            <a:endParaRPr lang="en-US" dirty="0"/>
          </a:p>
        </p:txBody>
      </p:sp>
    </p:spTree>
    <p:extLst>
      <p:ext uri="{BB962C8B-B14F-4D97-AF65-F5344CB8AC3E}">
        <p14:creationId xmlns:p14="http://schemas.microsoft.com/office/powerpoint/2010/main" val="85159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44285" y="3491070"/>
            <a:ext cx="2971800" cy="3098800"/>
            <a:chOff x="7797800" y="2451894"/>
            <a:chExt cx="2971800" cy="3098800"/>
          </a:xfrm>
        </p:grpSpPr>
        <p:sp>
          <p:nvSpPr>
            <p:cNvPr id="4" name="Rectangle 3"/>
            <p:cNvSpPr/>
            <p:nvPr/>
          </p:nvSpPr>
          <p:spPr>
            <a:xfrm>
              <a:off x="7797800" y="2451894"/>
              <a:ext cx="2971800" cy="3098800"/>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797801" y="3640166"/>
              <a:ext cx="2971799" cy="769441"/>
            </a:xfrm>
            <a:prstGeom prst="rect">
              <a:avLst/>
            </a:prstGeom>
            <a:noFill/>
          </p:spPr>
          <p:txBody>
            <a:bodyPr wrap="square" rtlCol="0">
              <a:spAutoFit/>
            </a:bodyPr>
            <a:lstStyle/>
            <a:p>
              <a:pPr algn="ctr"/>
              <a:r>
                <a:rPr lang="en-US" sz="4400" dirty="0" smtClean="0"/>
                <a:t>HPC14</a:t>
              </a:r>
              <a:endParaRPr lang="en-US" dirty="0"/>
            </a:p>
          </p:txBody>
        </p:sp>
      </p:grpSp>
      <p:sp>
        <p:nvSpPr>
          <p:cNvPr id="7" name="TextBox 6"/>
          <p:cNvSpPr txBox="1"/>
          <p:nvPr/>
        </p:nvSpPr>
        <p:spPr>
          <a:xfrm>
            <a:off x="3493499" y="4809637"/>
            <a:ext cx="2630905" cy="461665"/>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algn="ctr"/>
            <a:r>
              <a:rPr lang="en-US" sz="2400" dirty="0" smtClean="0"/>
              <a:t>Cabernet</a:t>
            </a:r>
            <a:endParaRPr lang="en-US" dirty="0"/>
          </a:p>
        </p:txBody>
      </p:sp>
      <p:cxnSp>
        <p:nvCxnSpPr>
          <p:cNvPr id="10" name="Straight Connector 9"/>
          <p:cNvCxnSpPr>
            <a:stCxn id="4" idx="0"/>
            <a:endCxn id="4" idx="2"/>
          </p:cNvCxnSpPr>
          <p:nvPr/>
        </p:nvCxnSpPr>
        <p:spPr>
          <a:xfrm>
            <a:off x="10230185" y="3491070"/>
            <a:ext cx="0" cy="309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944055" y="3499092"/>
            <a:ext cx="0" cy="309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468186" y="3499091"/>
            <a:ext cx="0" cy="309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775032" y="4170559"/>
            <a:ext cx="2951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50970" y="4740052"/>
            <a:ext cx="2951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734928" y="5413823"/>
            <a:ext cx="2951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750970" y="6023423"/>
            <a:ext cx="2951747"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606666" y="4632992"/>
            <a:ext cx="1666380" cy="830997"/>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algn="ctr"/>
            <a:r>
              <a:rPr lang="en-US" sz="2400" dirty="0" err="1" smtClean="0"/>
              <a:t>Slurm</a:t>
            </a:r>
            <a:endParaRPr lang="en-US" sz="2400" dirty="0" smtClean="0"/>
          </a:p>
          <a:p>
            <a:pPr algn="ctr"/>
            <a:r>
              <a:rPr lang="en-US" sz="2400" dirty="0" smtClean="0"/>
              <a:t>Scheduler</a:t>
            </a:r>
            <a:endParaRPr lang="en-US" dirty="0"/>
          </a:p>
        </p:txBody>
      </p:sp>
      <p:cxnSp>
        <p:nvCxnSpPr>
          <p:cNvPr id="21" name="Straight Connector 20"/>
          <p:cNvCxnSpPr>
            <a:stCxn id="7" idx="3"/>
            <a:endCxn id="19" idx="1"/>
          </p:cNvCxnSpPr>
          <p:nvPr/>
        </p:nvCxnSpPr>
        <p:spPr>
          <a:xfrm>
            <a:off x="6124404" y="5040470"/>
            <a:ext cx="482262" cy="8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9" idx="3"/>
            <a:endCxn id="4" idx="1"/>
          </p:cNvCxnSpPr>
          <p:nvPr/>
        </p:nvCxnSpPr>
        <p:spPr>
          <a:xfrm flipV="1">
            <a:off x="8273046" y="5040470"/>
            <a:ext cx="471239" cy="8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813378" y="1526096"/>
            <a:ext cx="8873297" cy="1441125"/>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256295" y="1703122"/>
            <a:ext cx="2342146" cy="1136325"/>
          </a:xfrm>
          <a:prstGeom prst="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217062" y="1871447"/>
            <a:ext cx="2454442" cy="830997"/>
          </a:xfrm>
          <a:prstGeom prst="rect">
            <a:avLst/>
          </a:prstGeom>
          <a:noFill/>
        </p:spPr>
        <p:txBody>
          <a:bodyPr wrap="square" rtlCol="0">
            <a:spAutoFit/>
          </a:bodyPr>
          <a:lstStyle/>
          <a:p>
            <a:pPr algn="ctr"/>
            <a:r>
              <a:rPr lang="en-US" sz="2400" smtClean="0"/>
              <a:t>Lab/Workshop Share</a:t>
            </a:r>
            <a:endParaRPr lang="en-US" sz="2400" dirty="0"/>
          </a:p>
        </p:txBody>
      </p:sp>
      <p:sp>
        <p:nvSpPr>
          <p:cNvPr id="29" name="TextBox 28"/>
          <p:cNvSpPr txBox="1"/>
          <p:nvPr/>
        </p:nvSpPr>
        <p:spPr>
          <a:xfrm>
            <a:off x="9211514" y="1863242"/>
            <a:ext cx="2454442" cy="830997"/>
          </a:xfrm>
          <a:prstGeom prst="rect">
            <a:avLst/>
          </a:prstGeom>
          <a:noFill/>
        </p:spPr>
        <p:txBody>
          <a:bodyPr wrap="square" rtlCol="0">
            <a:spAutoFit/>
          </a:bodyPr>
          <a:lstStyle/>
          <a:p>
            <a:pPr algn="ctr"/>
            <a:r>
              <a:rPr lang="en-US" sz="2400" dirty="0" smtClean="0"/>
              <a:t>User Home </a:t>
            </a:r>
            <a:endParaRPr lang="en-US" sz="2400" dirty="0" smtClean="0"/>
          </a:p>
          <a:p>
            <a:pPr algn="ctr"/>
            <a:r>
              <a:rPr lang="en-US" sz="2400" dirty="0" smtClean="0"/>
              <a:t>Directories</a:t>
            </a:r>
            <a:endParaRPr lang="en-US" sz="2400" dirty="0"/>
          </a:p>
        </p:txBody>
      </p:sp>
      <p:cxnSp>
        <p:nvCxnSpPr>
          <p:cNvPr id="31" name="Straight Connector 30"/>
          <p:cNvCxnSpPr/>
          <p:nvPr/>
        </p:nvCxnSpPr>
        <p:spPr>
          <a:xfrm>
            <a:off x="9781006" y="2957689"/>
            <a:ext cx="0" cy="5238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7" idx="0"/>
          </p:cNvCxnSpPr>
          <p:nvPr/>
        </p:nvCxnSpPr>
        <p:spPr>
          <a:xfrm>
            <a:off x="4808951" y="2967219"/>
            <a:ext cx="1" cy="1842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980942" y="5448783"/>
            <a:ext cx="1656017" cy="646331"/>
          </a:xfrm>
          <a:prstGeom prst="rect">
            <a:avLst/>
          </a:prstGeom>
          <a:noFill/>
        </p:spPr>
        <p:txBody>
          <a:bodyPr wrap="square" rtlCol="0">
            <a:spAutoFit/>
          </a:bodyPr>
          <a:lstStyle/>
          <a:p>
            <a:pPr algn="ctr"/>
            <a:r>
              <a:rPr lang="en-US" dirty="0" smtClean="0"/>
              <a:t>Login node/server</a:t>
            </a:r>
            <a:endParaRPr lang="en-US" dirty="0"/>
          </a:p>
        </p:txBody>
      </p:sp>
      <p:pic>
        <p:nvPicPr>
          <p:cNvPr id="32" name="Picture 31"/>
          <p:cNvPicPr>
            <a:picLocks noChangeAspect="1"/>
          </p:cNvPicPr>
          <p:nvPr/>
        </p:nvPicPr>
        <p:blipFill>
          <a:blip r:embed="rId2"/>
          <a:stretch>
            <a:fillRect/>
          </a:stretch>
        </p:blipFill>
        <p:spPr>
          <a:xfrm>
            <a:off x="934612" y="4170559"/>
            <a:ext cx="1916860" cy="1916860"/>
          </a:xfrm>
          <a:prstGeom prst="rect">
            <a:avLst/>
          </a:prstGeom>
        </p:spPr>
      </p:pic>
      <p:sp>
        <p:nvSpPr>
          <p:cNvPr id="20" name="Title 19"/>
          <p:cNvSpPr>
            <a:spLocks noGrp="1"/>
          </p:cNvSpPr>
          <p:nvPr>
            <p:ph type="title"/>
          </p:nvPr>
        </p:nvSpPr>
        <p:spPr/>
        <p:txBody>
          <a:bodyPr/>
          <a:lstStyle/>
          <a:p>
            <a:r>
              <a:rPr lang="en-US" dirty="0" smtClean="0"/>
              <a:t>Interacting with a Cluster</a:t>
            </a:r>
            <a:endParaRPr lang="en-US" dirty="0"/>
          </a:p>
        </p:txBody>
      </p:sp>
    </p:spTree>
    <p:extLst>
      <p:ext uri="{BB962C8B-B14F-4D97-AF65-F5344CB8AC3E}">
        <p14:creationId xmlns:p14="http://schemas.microsoft.com/office/powerpoint/2010/main" val="127381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details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Each person has a test user account, even if you have an account on our systems for this workshop, the test accounts are associated with the cluster allocation and your users are not.</a:t>
            </a:r>
          </a:p>
          <a:p>
            <a:r>
              <a:rPr lang="en-US" dirty="0" smtClean="0"/>
              <a:t>Login node</a:t>
            </a:r>
          </a:p>
          <a:p>
            <a:pPr marL="457200" lvl="1" indent="0">
              <a:buNone/>
            </a:pPr>
            <a:r>
              <a:rPr lang="en-US" dirty="0" smtClean="0"/>
              <a:t>Login to </a:t>
            </a:r>
            <a:r>
              <a:rPr lang="en-US" dirty="0" err="1" smtClean="0"/>
              <a:t>cabernet.genomecenter.ucdavis.edu</a:t>
            </a:r>
            <a:endParaRPr lang="en-US" dirty="0" smtClean="0"/>
          </a:p>
          <a:p>
            <a:r>
              <a:rPr lang="en-US" dirty="0" smtClean="0"/>
              <a:t>User space / shared workshop space </a:t>
            </a:r>
          </a:p>
          <a:p>
            <a:pPr marL="457200" lvl="1" indent="0">
              <a:buNone/>
            </a:pPr>
            <a:r>
              <a:rPr lang="en-US" dirty="0" smtClean="0"/>
              <a:t>User space is @ 25Gb</a:t>
            </a:r>
          </a:p>
          <a:p>
            <a:pPr marL="457200" lvl="1" indent="0">
              <a:buNone/>
            </a:pPr>
            <a:r>
              <a:rPr lang="en-US" dirty="0" smtClean="0"/>
              <a:t>Share space /share/workshop @ 2Tb, please create a folder under here to work in. Data associated with the workshop can also be found here.</a:t>
            </a:r>
          </a:p>
          <a:p>
            <a:r>
              <a:rPr lang="en-US" dirty="0" smtClean="0"/>
              <a:t>Cluster allocation for the course</a:t>
            </a:r>
          </a:p>
          <a:p>
            <a:pPr lvl="1"/>
            <a:r>
              <a:rPr lang="en-US" dirty="0" smtClean="0"/>
              <a:t>Use --reservation=workshop in submissions</a:t>
            </a:r>
          </a:p>
        </p:txBody>
      </p:sp>
    </p:spTree>
    <p:extLst>
      <p:ext uri="{BB962C8B-B14F-4D97-AF65-F5344CB8AC3E}">
        <p14:creationId xmlns:p14="http://schemas.microsoft.com/office/powerpoint/2010/main" val="91169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system</a:t>
            </a:r>
            <a:endParaRPr lang="en-US" dirty="0"/>
          </a:p>
        </p:txBody>
      </p:sp>
      <p:sp>
        <p:nvSpPr>
          <p:cNvPr id="3" name="Text Placeholder 2"/>
          <p:cNvSpPr>
            <a:spLocks noGrp="1"/>
          </p:cNvSpPr>
          <p:nvPr>
            <p:ph type="body" idx="1"/>
          </p:nvPr>
        </p:nvSpPr>
        <p:spPr/>
        <p:txBody>
          <a:bodyPr/>
          <a:lstStyle/>
          <a:p>
            <a:r>
              <a:rPr lang="en-US" dirty="0" smtClean="0"/>
              <a:t>For Software</a:t>
            </a:r>
            <a:endParaRPr lang="en-US" dirty="0"/>
          </a:p>
        </p:txBody>
      </p:sp>
    </p:spTree>
    <p:extLst>
      <p:ext uri="{BB962C8B-B14F-4D97-AF65-F5344CB8AC3E}">
        <p14:creationId xmlns:p14="http://schemas.microsoft.com/office/powerpoint/2010/main" val="296904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Modules</a:t>
            </a:r>
            <a:endParaRPr lang="en-US" dirty="0"/>
          </a:p>
        </p:txBody>
      </p:sp>
      <p:sp>
        <p:nvSpPr>
          <p:cNvPr id="5" name="Content Placeholder 4"/>
          <p:cNvSpPr>
            <a:spLocks noGrp="1"/>
          </p:cNvSpPr>
          <p:nvPr>
            <p:ph idx="1"/>
          </p:nvPr>
        </p:nvSpPr>
        <p:spPr/>
        <p:txBody>
          <a:bodyPr>
            <a:normAutofit fontScale="92500" lnSpcReduction="20000"/>
          </a:bodyPr>
          <a:lstStyle/>
          <a:p>
            <a:r>
              <a:rPr lang="en-US" dirty="0"/>
              <a:t>The Environment Modules package provides for the dynamic modification of a user's environment via </a:t>
            </a:r>
            <a:r>
              <a:rPr lang="en-US" dirty="0" smtClean="0"/>
              <a:t>module files</a:t>
            </a:r>
            <a:r>
              <a:rPr lang="en-US" dirty="0"/>
              <a:t>.</a:t>
            </a:r>
          </a:p>
          <a:p>
            <a:r>
              <a:rPr lang="en-US" dirty="0"/>
              <a:t>Each </a:t>
            </a:r>
            <a:r>
              <a:rPr lang="en-US" dirty="0" smtClean="0"/>
              <a:t>module file </a:t>
            </a:r>
            <a:r>
              <a:rPr lang="en-US" dirty="0"/>
              <a:t>contains the information needed to configure the shell for an application. Once the Modules package is initialized, the environment can be modified on a per-module basis using the module command which interprets </a:t>
            </a:r>
            <a:r>
              <a:rPr lang="en-US" dirty="0" smtClean="0"/>
              <a:t>module files</a:t>
            </a:r>
            <a:r>
              <a:rPr lang="en-US" dirty="0"/>
              <a:t>. Typically </a:t>
            </a:r>
            <a:r>
              <a:rPr lang="en-US" dirty="0" smtClean="0"/>
              <a:t>module files </a:t>
            </a:r>
            <a:r>
              <a:rPr lang="en-US" dirty="0"/>
              <a:t>instruct the module command to alter or set shell environment variables such as PATH, MANPATH, etc. </a:t>
            </a:r>
            <a:r>
              <a:rPr lang="en-US" dirty="0" smtClean="0"/>
              <a:t>module files </a:t>
            </a:r>
            <a:r>
              <a:rPr lang="en-US" dirty="0"/>
              <a:t>may be shared by many users on a system and users may have their own collection to supplement or replace the shared </a:t>
            </a:r>
            <a:r>
              <a:rPr lang="en-US" dirty="0" smtClean="0"/>
              <a:t>module files</a:t>
            </a:r>
            <a:r>
              <a:rPr lang="en-US" dirty="0"/>
              <a:t>.</a:t>
            </a:r>
          </a:p>
          <a:p>
            <a:r>
              <a:rPr lang="en-US" dirty="0" smtClean="0"/>
              <a:t>Modules </a:t>
            </a:r>
            <a:r>
              <a:rPr lang="en-US" dirty="0"/>
              <a:t>are useful in managing different versions of applications. Modules can also be bundled into </a:t>
            </a:r>
            <a:r>
              <a:rPr lang="en-US" dirty="0" smtClean="0"/>
              <a:t>meta-modules </a:t>
            </a:r>
            <a:r>
              <a:rPr lang="en-US" dirty="0"/>
              <a:t>that will load an entire suite of different </a:t>
            </a:r>
            <a:r>
              <a:rPr lang="en-US" dirty="0" smtClean="0"/>
              <a:t>applications, or ensure dependencies are loaded.</a:t>
            </a:r>
            <a:endParaRPr lang="en-US" dirty="0"/>
          </a:p>
        </p:txBody>
      </p:sp>
    </p:spTree>
    <p:extLst>
      <p:ext uri="{BB962C8B-B14F-4D97-AF65-F5344CB8AC3E}">
        <p14:creationId xmlns:p14="http://schemas.microsoft.com/office/powerpoint/2010/main" val="1017998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a:t>Users can </a:t>
            </a:r>
            <a:r>
              <a:rPr lang="en-US" dirty="0" smtClean="0"/>
              <a:t>manage their </a:t>
            </a:r>
            <a:r>
              <a:rPr lang="en-US" dirty="0"/>
              <a:t>environment </a:t>
            </a:r>
            <a:r>
              <a:rPr lang="en-US" dirty="0" smtClean="0"/>
              <a:t>(software available on the path) via </a:t>
            </a:r>
            <a:r>
              <a:rPr lang="en-US" dirty="0"/>
              <a:t>modules</a:t>
            </a:r>
            <a:r>
              <a:rPr lang="en-US" dirty="0" smtClean="0"/>
              <a:t>.</a:t>
            </a:r>
          </a:p>
          <a:p>
            <a:r>
              <a:rPr lang="en-US" dirty="0"/>
              <a:t>Users benefit from a familiar applications environment across UC Davis </a:t>
            </a:r>
            <a:r>
              <a:rPr lang="en-US" dirty="0" smtClean="0"/>
              <a:t>Bioinformatics Core systems </a:t>
            </a:r>
            <a:r>
              <a:rPr lang="en-US" dirty="0"/>
              <a:t>(on and off-campus</a:t>
            </a:r>
            <a:r>
              <a:rPr lang="en-US" dirty="0" smtClean="0"/>
              <a:t>).</a:t>
            </a:r>
          </a:p>
          <a:p>
            <a:r>
              <a:rPr lang="en-US" dirty="0"/>
              <a:t>Requests for software from any user becomes available to all </a:t>
            </a:r>
            <a:r>
              <a:rPr lang="en-US" dirty="0" smtClean="0"/>
              <a:t>users.</a:t>
            </a:r>
            <a:endParaRPr lang="en-US" dirty="0"/>
          </a:p>
          <a:p>
            <a:r>
              <a:rPr lang="en-US" dirty="0" smtClean="0"/>
              <a:t>Efficient </a:t>
            </a:r>
            <a:r>
              <a:rPr lang="en-US" dirty="0"/>
              <a:t>system administration pooling software install/testing efforts from different </a:t>
            </a:r>
            <a:r>
              <a:rPr lang="en-US" dirty="0" smtClean="0"/>
              <a:t>projects/machines.</a:t>
            </a:r>
          </a:p>
          <a:p>
            <a:r>
              <a:rPr lang="en-US" dirty="0" smtClean="0"/>
              <a:t>Additional information 	</a:t>
            </a:r>
            <a:r>
              <a:rPr lang="en-US" dirty="0" smtClean="0">
                <a:hlinkClick r:id="rId2"/>
              </a:rPr>
              <a:t>https</a:t>
            </a:r>
            <a:r>
              <a:rPr lang="en-US" dirty="0">
                <a:hlinkClick r:id="rId2"/>
              </a:rPr>
              <a:t>://en.wikipedia.org/wiki/Environment_Modules_(software</a:t>
            </a:r>
            <a:r>
              <a:rPr lang="en-US" dirty="0" smtClean="0">
                <a:hlinkClick r:id="rId2"/>
              </a:rPr>
              <a:t>)</a:t>
            </a:r>
            <a:endParaRPr lang="en-US" dirty="0"/>
          </a:p>
        </p:txBody>
      </p:sp>
    </p:spTree>
    <p:extLst>
      <p:ext uri="{BB962C8B-B14F-4D97-AF65-F5344CB8AC3E}">
        <p14:creationId xmlns:p14="http://schemas.microsoft.com/office/powerpoint/2010/main" val="728994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7144" y="106744"/>
            <a:ext cx="8378701" cy="6666196"/>
          </a:xfrm>
        </p:spPr>
      </p:pic>
    </p:spTree>
    <p:extLst>
      <p:ext uri="{BB962C8B-B14F-4D97-AF65-F5344CB8AC3E}">
        <p14:creationId xmlns:p14="http://schemas.microsoft.com/office/powerpoint/2010/main" val="1015033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UCDavis-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D3FC44A4-49ED-2F46-A784-F2AFB35CEBAA}" vid="{306A6F1E-9F34-C64F-8D8E-471C431EC3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ucdavis_biocore</Template>
  <TotalTime>7433</TotalTime>
  <Words>1060</Words>
  <Application>Microsoft Macintosh PowerPoint</Application>
  <PresentationFormat>Widescreen</PresentationFormat>
  <Paragraphs>176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Mangal</vt:lpstr>
      <vt:lpstr>Arial</vt:lpstr>
      <vt:lpstr>UCDavis-theme</vt:lpstr>
      <vt:lpstr>Working on UC Davis Bioinformatics Core Administrated Computing Systems</vt:lpstr>
      <vt:lpstr>Assumptions</vt:lpstr>
      <vt:lpstr>Outline</vt:lpstr>
      <vt:lpstr>Interacting with a Cluster</vt:lpstr>
      <vt:lpstr>Workshop details</vt:lpstr>
      <vt:lpstr>Module system</vt:lpstr>
      <vt:lpstr>Modules</vt:lpstr>
      <vt:lpstr>Modules</vt:lpstr>
      <vt:lpstr>PowerPoint Presentation</vt:lpstr>
      <vt:lpstr>Module basics</vt:lpstr>
      <vt:lpstr>Module Example</vt:lpstr>
      <vt:lpstr>Modules are great for</vt:lpstr>
      <vt:lpstr>Slurm scheduler</vt:lpstr>
      <vt:lpstr>SLURM</vt:lpstr>
      <vt:lpstr>Slurm Commands</vt:lpstr>
      <vt:lpstr>Slurm Commands - SINFO</vt:lpstr>
      <vt:lpstr>Slurm Commands – SQUEUE</vt:lpstr>
      <vt:lpstr>Slurm Commands -SBATCH</vt:lpstr>
      <vt:lpstr>Example Job script</vt:lpstr>
      <vt:lpstr>Slurm Commands – SCANCEL </vt:lpstr>
      <vt:lpstr>Slurm Command – srun and helper scripts</vt:lpstr>
      <vt:lpstr>An interactive session (preferred way)</vt:lpstr>
      <vt:lpstr>Dos and Don’ts</vt:lpstr>
      <vt:lpstr>Get to know the cluster</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Lee Settles</cp:lastModifiedBy>
  <cp:revision>59</cp:revision>
  <dcterms:created xsi:type="dcterms:W3CDTF">2016-08-22T22:50:07Z</dcterms:created>
  <dcterms:modified xsi:type="dcterms:W3CDTF">2016-12-11T21:10:23Z</dcterms:modified>
</cp:coreProperties>
</file>