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9" r:id="rId2"/>
    <p:sldId id="5057" r:id="rId3"/>
    <p:sldId id="5103" r:id="rId4"/>
    <p:sldId id="256" r:id="rId5"/>
    <p:sldId id="257" r:id="rId6"/>
    <p:sldId id="267" r:id="rId7"/>
    <p:sldId id="282" r:id="rId8"/>
    <p:sldId id="284" r:id="rId9"/>
    <p:sldId id="285" r:id="rId10"/>
    <p:sldId id="304" r:id="rId11"/>
    <p:sldId id="316" r:id="rId12"/>
    <p:sldId id="440" r:id="rId13"/>
    <p:sldId id="305" r:id="rId14"/>
    <p:sldId id="307" r:id="rId15"/>
    <p:sldId id="315" r:id="rId16"/>
    <p:sldId id="288" r:id="rId17"/>
    <p:sldId id="286" r:id="rId18"/>
    <p:sldId id="290" r:id="rId19"/>
    <p:sldId id="311" r:id="rId20"/>
    <p:sldId id="326" r:id="rId21"/>
    <p:sldId id="327" r:id="rId22"/>
    <p:sldId id="328" r:id="rId23"/>
    <p:sldId id="329" r:id="rId24"/>
    <p:sldId id="436" r:id="rId25"/>
    <p:sldId id="437" r:id="rId26"/>
    <p:sldId id="331" r:id="rId27"/>
    <p:sldId id="289" r:id="rId28"/>
    <p:sldId id="334" r:id="rId29"/>
    <p:sldId id="319" r:id="rId30"/>
    <p:sldId id="338" r:id="rId31"/>
    <p:sldId id="261" r:id="rId32"/>
    <p:sldId id="310" r:id="rId33"/>
    <p:sldId id="303" r:id="rId34"/>
    <p:sldId id="340" r:id="rId35"/>
    <p:sldId id="341" r:id="rId36"/>
    <p:sldId id="441" r:id="rId37"/>
    <p:sldId id="306" r:id="rId38"/>
    <p:sldId id="342" r:id="rId39"/>
    <p:sldId id="308" r:id="rId40"/>
    <p:sldId id="260" r:id="rId41"/>
    <p:sldId id="347" r:id="rId42"/>
    <p:sldId id="346" r:id="rId43"/>
    <p:sldId id="350" r:id="rId44"/>
    <p:sldId id="351" r:id="rId45"/>
    <p:sldId id="349" r:id="rId46"/>
    <p:sldId id="348" r:id="rId47"/>
    <p:sldId id="345" r:id="rId48"/>
    <p:sldId id="300" r:id="rId49"/>
    <p:sldId id="297" r:id="rId50"/>
    <p:sldId id="299" r:id="rId51"/>
    <p:sldId id="301" r:id="rId52"/>
    <p:sldId id="302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0066FF"/>
    <a:srgbClr val="FFC000"/>
    <a:srgbClr val="C5E0B4"/>
    <a:srgbClr val="CFD5EA"/>
    <a:srgbClr val="E9EBF5"/>
    <a:srgbClr val="4472C4"/>
    <a:srgbClr val="ED7D31"/>
    <a:srgbClr val="FFFFFF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96702" autoAdjust="0"/>
  </p:normalViewPr>
  <p:slideViewPr>
    <p:cSldViewPr snapToGrid="0">
      <p:cViewPr varScale="1">
        <p:scale>
          <a:sx n="110" d="100"/>
          <a:sy n="110" d="100"/>
        </p:scale>
        <p:origin x="11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92" y="2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5980B-9FF5-47EA-A6E1-340F405E1973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E67D6-87D1-43F7-992C-F918D32B9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6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85CC6-AC4D-49C0-865D-EEC2B86E144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32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Tf-idf</a:t>
            </a:r>
            <a:r>
              <a:rPr lang="ko-KR" altLang="en-US" dirty="0"/>
              <a:t> 분석은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Tf-idf</a:t>
            </a:r>
            <a:r>
              <a:rPr lang="ko-KR" altLang="en-US" dirty="0"/>
              <a:t> 분석은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444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Tf-idf</a:t>
            </a:r>
            <a:r>
              <a:rPr lang="ko-KR" altLang="en-US" dirty="0"/>
              <a:t> 분석은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7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309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85CC6-AC4D-49C0-865D-EEC2B86E144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92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02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56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58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7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08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46">
            <a:extLst>
              <a:ext uri="{FF2B5EF4-FFF2-40B4-BE49-F238E27FC236}">
                <a16:creationId xmlns:a16="http://schemas.microsoft.com/office/drawing/2014/main" id="{16C07DB3-DC8D-476C-BCD8-33DAD034EC08}"/>
              </a:ext>
            </a:extLst>
          </p:cNvPr>
          <p:cNvSpPr/>
          <p:nvPr userDrawn="1"/>
        </p:nvSpPr>
        <p:spPr>
          <a:xfrm>
            <a:off x="-15745" y="6732953"/>
            <a:ext cx="12211490" cy="154558"/>
          </a:xfrm>
          <a:prstGeom prst="rect">
            <a:avLst/>
          </a:prstGeom>
          <a:solidFill>
            <a:srgbClr val="0B426E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14" name="Shape 746">
            <a:extLst>
              <a:ext uri="{FF2B5EF4-FFF2-40B4-BE49-F238E27FC236}">
                <a16:creationId xmlns:a16="http://schemas.microsoft.com/office/drawing/2014/main" id="{83C3EE45-E127-42D4-ABC1-F018587958D6}"/>
              </a:ext>
            </a:extLst>
          </p:cNvPr>
          <p:cNvSpPr/>
          <p:nvPr userDrawn="1"/>
        </p:nvSpPr>
        <p:spPr>
          <a:xfrm flipV="1">
            <a:off x="-19490" y="383953"/>
            <a:ext cx="12211490" cy="45719"/>
          </a:xfrm>
          <a:prstGeom prst="rect">
            <a:avLst/>
          </a:prstGeom>
          <a:solidFill>
            <a:srgbClr val="0B426E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17" name="Shape 746">
            <a:extLst>
              <a:ext uri="{FF2B5EF4-FFF2-40B4-BE49-F238E27FC236}">
                <a16:creationId xmlns:a16="http://schemas.microsoft.com/office/drawing/2014/main" id="{FDB8D6A3-CC98-4438-994B-28558E4BE082}"/>
              </a:ext>
            </a:extLst>
          </p:cNvPr>
          <p:cNvSpPr/>
          <p:nvPr userDrawn="1"/>
        </p:nvSpPr>
        <p:spPr>
          <a:xfrm>
            <a:off x="0" y="3110"/>
            <a:ext cx="12211490" cy="338235"/>
          </a:xfrm>
          <a:prstGeom prst="rect">
            <a:avLst/>
          </a:prstGeom>
          <a:solidFill>
            <a:srgbClr val="0B426E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DB9D47-5CD9-41E4-8FEB-5A49EB5F69B7}"/>
              </a:ext>
            </a:extLst>
          </p:cNvPr>
          <p:cNvGrpSpPr/>
          <p:nvPr userDrawn="1"/>
        </p:nvGrpSpPr>
        <p:grpSpPr>
          <a:xfrm>
            <a:off x="-19490" y="-1"/>
            <a:ext cx="5120664" cy="514350"/>
            <a:chOff x="975336" y="4919880"/>
            <a:chExt cx="5120664" cy="514350"/>
          </a:xfrm>
        </p:grpSpPr>
        <p:sp>
          <p:nvSpPr>
            <p:cNvPr id="19" name="Shape 736">
              <a:extLst>
                <a:ext uri="{FF2B5EF4-FFF2-40B4-BE49-F238E27FC236}">
                  <a16:creationId xmlns:a16="http://schemas.microsoft.com/office/drawing/2014/main" id="{9E7B670F-5A4B-41F9-8752-F81AD8D87F97}"/>
                </a:ext>
              </a:extLst>
            </p:cNvPr>
            <p:cNvSpPr/>
            <p:nvPr userDrawn="1"/>
          </p:nvSpPr>
          <p:spPr>
            <a:xfrm>
              <a:off x="975336" y="4919880"/>
              <a:ext cx="4963406" cy="514350"/>
            </a:xfrm>
            <a:prstGeom prst="rect">
              <a:avLst/>
            </a:prstGeom>
            <a:solidFill>
              <a:srgbClr val="001739"/>
            </a:solidFill>
            <a:ln w="3175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/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3F2ABFE-9C76-4BCE-AFB3-DC75EE081AB6}"/>
                </a:ext>
              </a:extLst>
            </p:cNvPr>
            <p:cNvSpPr/>
            <p:nvPr userDrawn="1"/>
          </p:nvSpPr>
          <p:spPr>
            <a:xfrm>
              <a:off x="5619750" y="4919880"/>
              <a:ext cx="476250" cy="514350"/>
            </a:xfrm>
            <a:prstGeom prst="parallelogram">
              <a:avLst/>
            </a:prstGeom>
            <a:solidFill>
              <a:srgbClr val="001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제목 1">
            <a:extLst>
              <a:ext uri="{FF2B5EF4-FFF2-40B4-BE49-F238E27FC236}">
                <a16:creationId xmlns:a16="http://schemas.microsoft.com/office/drawing/2014/main" id="{E1ED2E18-2D6F-49D5-9744-DF489AEB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-1"/>
            <a:ext cx="6143398" cy="530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7" name="Shape 739">
            <a:extLst>
              <a:ext uri="{FF2B5EF4-FFF2-40B4-BE49-F238E27FC236}">
                <a16:creationId xmlns:a16="http://schemas.microsoft.com/office/drawing/2014/main" id="{81971480-8FB2-4FAB-8AC1-7E3F9FF1D773}"/>
              </a:ext>
            </a:extLst>
          </p:cNvPr>
          <p:cNvSpPr/>
          <p:nvPr userDrawn="1"/>
        </p:nvSpPr>
        <p:spPr>
          <a:xfrm>
            <a:off x="200025" y="65199"/>
            <a:ext cx="409348" cy="364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9" extrusionOk="0">
                <a:moveTo>
                  <a:pt x="0" y="16876"/>
                </a:moveTo>
                <a:lnTo>
                  <a:pt x="0" y="21489"/>
                </a:lnTo>
                <a:lnTo>
                  <a:pt x="4090" y="21489"/>
                </a:lnTo>
                <a:lnTo>
                  <a:pt x="16041" y="8139"/>
                </a:lnTo>
                <a:lnTo>
                  <a:pt x="11912" y="3570"/>
                </a:lnTo>
                <a:lnTo>
                  <a:pt x="0" y="16876"/>
                </a:lnTo>
                <a:close/>
                <a:moveTo>
                  <a:pt x="19138" y="4723"/>
                </a:moveTo>
                <a:cubicBezTo>
                  <a:pt x="19535" y="4236"/>
                  <a:pt x="19535" y="3570"/>
                  <a:pt x="19138" y="3082"/>
                </a:cubicBezTo>
                <a:lnTo>
                  <a:pt x="16676" y="333"/>
                </a:lnTo>
                <a:cubicBezTo>
                  <a:pt x="16240" y="-111"/>
                  <a:pt x="15644" y="-111"/>
                  <a:pt x="15207" y="333"/>
                </a:cubicBezTo>
                <a:lnTo>
                  <a:pt x="13143" y="2417"/>
                </a:lnTo>
                <a:lnTo>
                  <a:pt x="17272" y="6986"/>
                </a:lnTo>
                <a:lnTo>
                  <a:pt x="19138" y="4723"/>
                </a:lnTo>
                <a:close/>
                <a:moveTo>
                  <a:pt x="9847" y="19183"/>
                </a:moveTo>
                <a:lnTo>
                  <a:pt x="7584" y="21489"/>
                </a:lnTo>
                <a:lnTo>
                  <a:pt x="21600" y="21489"/>
                </a:lnTo>
                <a:lnTo>
                  <a:pt x="21600" y="19183"/>
                </a:lnTo>
                <a:lnTo>
                  <a:pt x="9847" y="1918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175" cap="flat">
            <a:noFill/>
            <a:miter lim="400000"/>
          </a:ln>
          <a:effectLst/>
        </p:spPr>
        <p:txBody>
          <a:bodyPr wrap="square" lIns="32147" tIns="32147" rIns="32147" bIns="32147" numCol="1" anchor="ctr">
            <a:noAutofit/>
          </a:bodyPr>
          <a:lstStyle/>
          <a:p>
            <a:pPr defTabSz="642938">
              <a:defRPr>
                <a:solidFill>
                  <a:srgbClr val="000000"/>
                </a:solidFill>
              </a:defRPr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1353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2BD84-43B8-7D6A-532F-5B9B6CA1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B34DB-CE56-C854-62D7-C589C01C2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4700C4-1E4E-C333-983C-CE57AF084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FF2A4-8E55-4297-F060-4C0C7507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3F3D7-BB9F-50A3-8178-034D2E43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7F4C4-31FD-0B2A-7344-F8E10F65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5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E2D22-5AC2-4CF2-B72B-FA77E378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5F0B84-7416-A54A-828E-0C705D77E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B45E9-3CE7-FC55-133C-710884F0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7F8B1-D1F0-98A0-6E46-F70EC148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3FCC6-19B0-29A4-14DF-0145653D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3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D52802-1D00-CD98-AD7C-0450F2902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F1E52D-101B-71E8-2420-F75A4E59A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E88D5-86E0-F50E-E149-53A2D526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98DC-8A7D-FA53-DB90-BD18EC88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109A1-A4F8-5901-6576-1C6CC6DD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4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18F90-4265-E927-5F9F-B711F777C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61D04C-86AE-9F71-949E-8F018B147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DF629-526D-6C10-393F-3721F06B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772F3-8544-1179-FFF4-AFE9DD68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73F2D-13EC-EFA4-BF8F-D8EC6B78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094C4-CBDF-DF06-FE52-728415FD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70BD5-8F98-A0E3-0FA5-E4D131AA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104BA-D9A8-8019-6170-597E7CB9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A9BC1-BF00-959E-F8C2-15E049B5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38821-4B57-85CB-9EE2-4DB829F7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9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45B15-3B5D-F55F-CA11-A24A3E65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4711C3-2315-D425-0728-30C7C39E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F4666-D1FE-4BC1-5868-FB8A59A8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3E0B0-FE5B-6A31-0126-1EB66E7C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1E133-5584-3531-EBEC-6666910B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5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940B2-4A11-819A-265D-607BD9D2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7607B-ACB4-AA7F-38D8-E1D7160D1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66BC7-3834-5981-51D3-E8EEE2B15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57DC0-9566-3D88-03C3-CDD051E6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1BF24-4F17-3B7D-AC63-A5BAC8B7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4F4D5-6AFF-81B6-D05D-871F253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6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A5079-4318-6A11-7FF7-2BDC628B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FBA4C-06E7-82AD-6D44-4283B817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09192-B2F4-1C37-8B84-32843D48C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976218-11F6-B381-57F5-00180C464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A51168-C89D-515B-C4AA-56FE2A1A8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FABB8D-484F-5F9B-CAA6-2E7CC2C1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98F4BB-3F45-A1EA-5694-7AC036AE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072730-F232-0FA9-299A-2E79AD42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55851-4807-BD04-E77F-08F38418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14F247-9877-BF35-CF1D-AFFE60BB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AA74A4-F144-B351-8782-8FC351ED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BFD68-5D11-D40D-33E9-24B33502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13E9B4-6DBE-E741-AF11-B975892C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DDD468-3771-E74B-09BC-416DE20A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010B5-F2F8-B5FA-0C16-43B305AF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0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678A5-A26F-1F7E-0B76-759CF34F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92BDC-3D66-65EB-C7F1-B285DBC4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07C25-9F1B-5CB9-FA4E-319ABE43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A394DE-D570-174C-022D-F03F21B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C6277-6EC1-102B-B210-C46BF798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90F36-F9F2-EFEE-F46E-44F5C6F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9BC4D8-115C-2631-78E7-EC90B44E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66A3D-EAE4-6098-AA2E-6D5178FA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FA9E5-59E9-7051-5282-A38CED682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2B7C-159F-4E99-8C17-11FD55DC71E7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3868A-CD32-56AD-448D-271041754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34551-2AAC-8805-C736-6DB578369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hape 746">
            <a:extLst>
              <a:ext uri="{FF2B5EF4-FFF2-40B4-BE49-F238E27FC236}">
                <a16:creationId xmlns:a16="http://schemas.microsoft.com/office/drawing/2014/main" id="{5672C809-1DEA-DA19-4BFD-E697574A0CB8}"/>
              </a:ext>
            </a:extLst>
          </p:cNvPr>
          <p:cNvSpPr/>
          <p:nvPr userDrawn="1"/>
        </p:nvSpPr>
        <p:spPr>
          <a:xfrm>
            <a:off x="-15745" y="6732953"/>
            <a:ext cx="12211490" cy="154558"/>
          </a:xfrm>
          <a:prstGeom prst="rect">
            <a:avLst/>
          </a:prstGeom>
          <a:solidFill>
            <a:srgbClr val="0B426E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8" name="Shape 746">
            <a:extLst>
              <a:ext uri="{FF2B5EF4-FFF2-40B4-BE49-F238E27FC236}">
                <a16:creationId xmlns:a16="http://schemas.microsoft.com/office/drawing/2014/main" id="{E72BB8C6-91FB-B889-BFAF-54524A553770}"/>
              </a:ext>
            </a:extLst>
          </p:cNvPr>
          <p:cNvSpPr/>
          <p:nvPr userDrawn="1"/>
        </p:nvSpPr>
        <p:spPr>
          <a:xfrm flipV="1">
            <a:off x="-19490" y="383953"/>
            <a:ext cx="12211490" cy="45719"/>
          </a:xfrm>
          <a:prstGeom prst="rect">
            <a:avLst/>
          </a:prstGeom>
          <a:solidFill>
            <a:srgbClr val="0B426E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9" name="Shape 746">
            <a:extLst>
              <a:ext uri="{FF2B5EF4-FFF2-40B4-BE49-F238E27FC236}">
                <a16:creationId xmlns:a16="http://schemas.microsoft.com/office/drawing/2014/main" id="{DB3A1895-C807-7B9A-C755-25646D2A2607}"/>
              </a:ext>
            </a:extLst>
          </p:cNvPr>
          <p:cNvSpPr/>
          <p:nvPr userDrawn="1"/>
        </p:nvSpPr>
        <p:spPr>
          <a:xfrm>
            <a:off x="0" y="3110"/>
            <a:ext cx="12211490" cy="338235"/>
          </a:xfrm>
          <a:prstGeom prst="rect">
            <a:avLst/>
          </a:prstGeom>
          <a:solidFill>
            <a:srgbClr val="0B426E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F96122-2F92-716B-D539-68E974D1A5F7}"/>
              </a:ext>
            </a:extLst>
          </p:cNvPr>
          <p:cNvGrpSpPr/>
          <p:nvPr userDrawn="1"/>
        </p:nvGrpSpPr>
        <p:grpSpPr>
          <a:xfrm>
            <a:off x="-19490" y="-1"/>
            <a:ext cx="5120664" cy="514350"/>
            <a:chOff x="975336" y="4919880"/>
            <a:chExt cx="5120664" cy="514350"/>
          </a:xfrm>
        </p:grpSpPr>
        <p:sp>
          <p:nvSpPr>
            <p:cNvPr id="11" name="Shape 736">
              <a:extLst>
                <a:ext uri="{FF2B5EF4-FFF2-40B4-BE49-F238E27FC236}">
                  <a16:creationId xmlns:a16="http://schemas.microsoft.com/office/drawing/2014/main" id="{D5CF9C9A-0939-C36C-833D-03AA039B5BF5}"/>
                </a:ext>
              </a:extLst>
            </p:cNvPr>
            <p:cNvSpPr/>
            <p:nvPr userDrawn="1"/>
          </p:nvSpPr>
          <p:spPr>
            <a:xfrm>
              <a:off x="975336" y="4919880"/>
              <a:ext cx="4963406" cy="514350"/>
            </a:xfrm>
            <a:prstGeom prst="rect">
              <a:avLst/>
            </a:prstGeom>
            <a:solidFill>
              <a:srgbClr val="001739"/>
            </a:solidFill>
            <a:ln w="3175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F4B65AAB-AAE0-44A7-B586-6E523DCACBD7}"/>
                </a:ext>
              </a:extLst>
            </p:cNvPr>
            <p:cNvSpPr/>
            <p:nvPr userDrawn="1"/>
          </p:nvSpPr>
          <p:spPr>
            <a:xfrm>
              <a:off x="5619750" y="4919880"/>
              <a:ext cx="476250" cy="514350"/>
            </a:xfrm>
            <a:prstGeom prst="parallelogram">
              <a:avLst/>
            </a:prstGeom>
            <a:solidFill>
              <a:srgbClr val="001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BEDF77F9-8180-D520-DF35-A56DF6896151}"/>
              </a:ext>
            </a:extLst>
          </p:cNvPr>
          <p:cNvSpPr txBox="1">
            <a:spLocks/>
          </p:cNvSpPr>
          <p:nvPr userDrawn="1"/>
        </p:nvSpPr>
        <p:spPr>
          <a:xfrm>
            <a:off x="723900" y="-1"/>
            <a:ext cx="6143398" cy="530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 err="1"/>
              <a:t>텍스트마이닝</a:t>
            </a:r>
            <a:r>
              <a:rPr lang="ko-KR" altLang="en-US" dirty="0"/>
              <a:t> 이론</a:t>
            </a:r>
          </a:p>
        </p:txBody>
      </p:sp>
      <p:sp>
        <p:nvSpPr>
          <p:cNvPr id="14" name="Shape 739">
            <a:extLst>
              <a:ext uri="{FF2B5EF4-FFF2-40B4-BE49-F238E27FC236}">
                <a16:creationId xmlns:a16="http://schemas.microsoft.com/office/drawing/2014/main" id="{C55B3706-58F2-7B3F-25BE-0B0EAE706949}"/>
              </a:ext>
            </a:extLst>
          </p:cNvPr>
          <p:cNvSpPr/>
          <p:nvPr userDrawn="1"/>
        </p:nvSpPr>
        <p:spPr>
          <a:xfrm>
            <a:off x="200025" y="65199"/>
            <a:ext cx="409348" cy="364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9" extrusionOk="0">
                <a:moveTo>
                  <a:pt x="0" y="16876"/>
                </a:moveTo>
                <a:lnTo>
                  <a:pt x="0" y="21489"/>
                </a:lnTo>
                <a:lnTo>
                  <a:pt x="4090" y="21489"/>
                </a:lnTo>
                <a:lnTo>
                  <a:pt x="16041" y="8139"/>
                </a:lnTo>
                <a:lnTo>
                  <a:pt x="11912" y="3570"/>
                </a:lnTo>
                <a:lnTo>
                  <a:pt x="0" y="16876"/>
                </a:lnTo>
                <a:close/>
                <a:moveTo>
                  <a:pt x="19138" y="4723"/>
                </a:moveTo>
                <a:cubicBezTo>
                  <a:pt x="19535" y="4236"/>
                  <a:pt x="19535" y="3570"/>
                  <a:pt x="19138" y="3082"/>
                </a:cubicBezTo>
                <a:lnTo>
                  <a:pt x="16676" y="333"/>
                </a:lnTo>
                <a:cubicBezTo>
                  <a:pt x="16240" y="-111"/>
                  <a:pt x="15644" y="-111"/>
                  <a:pt x="15207" y="333"/>
                </a:cubicBezTo>
                <a:lnTo>
                  <a:pt x="13143" y="2417"/>
                </a:lnTo>
                <a:lnTo>
                  <a:pt x="17272" y="6986"/>
                </a:lnTo>
                <a:lnTo>
                  <a:pt x="19138" y="4723"/>
                </a:lnTo>
                <a:close/>
                <a:moveTo>
                  <a:pt x="9847" y="19183"/>
                </a:moveTo>
                <a:lnTo>
                  <a:pt x="7584" y="21489"/>
                </a:lnTo>
                <a:lnTo>
                  <a:pt x="21600" y="21489"/>
                </a:lnTo>
                <a:lnTo>
                  <a:pt x="21600" y="19183"/>
                </a:lnTo>
                <a:lnTo>
                  <a:pt x="9847" y="1918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175" cap="flat">
            <a:noFill/>
            <a:miter lim="400000"/>
          </a:ln>
          <a:effectLst/>
        </p:spPr>
        <p:txBody>
          <a:bodyPr wrap="square" lIns="32147" tIns="32147" rIns="32147" bIns="32147" numCol="1" anchor="ctr">
            <a:noAutofit/>
          </a:bodyPr>
          <a:lstStyle/>
          <a:p>
            <a:pPr defTabSz="642938">
              <a:defRPr>
                <a:solidFill>
                  <a:srgbClr val="000000"/>
                </a:solidFill>
              </a:defRPr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178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62200" y="1581151"/>
            <a:ext cx="8305800" cy="4695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5EC61D-1DB9-EA85-70BB-D489CBE56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172" y="1581151"/>
            <a:ext cx="7661365" cy="2273061"/>
          </a:xfrm>
        </p:spPr>
        <p:txBody>
          <a:bodyPr anchor="b">
            <a:normAutofit/>
          </a:bodyPr>
          <a:lstStyle/>
          <a:p>
            <a:pPr fontAlgn="base"/>
            <a:r>
              <a:rPr lang="ko-KR" altLang="en-US" sz="3600" b="1" dirty="0">
                <a:solidFill>
                  <a:schemeClr val="tx2"/>
                </a:solidFill>
              </a:rPr>
              <a:t>연구자를 위한 </a:t>
            </a:r>
            <a:br>
              <a:rPr lang="en-US" altLang="ko-KR" sz="3600" b="1" dirty="0">
                <a:solidFill>
                  <a:schemeClr val="tx2"/>
                </a:solidFill>
              </a:rPr>
            </a:br>
            <a:br>
              <a:rPr lang="en-US" altLang="ko-KR" sz="3600" b="1" dirty="0">
                <a:solidFill>
                  <a:schemeClr val="tx2"/>
                </a:solidFill>
              </a:rPr>
            </a:br>
            <a:r>
              <a:rPr lang="ko-KR" altLang="en-US" sz="3600" b="1" dirty="0" err="1">
                <a:solidFill>
                  <a:schemeClr val="tx2"/>
                </a:solidFill>
              </a:rPr>
              <a:t>텍스트마이닝</a:t>
            </a:r>
            <a:r>
              <a:rPr lang="ko-KR" altLang="en-US" sz="3600" b="1" dirty="0">
                <a:solidFill>
                  <a:schemeClr val="tx2"/>
                </a:solidFill>
              </a:rPr>
              <a:t> 활용법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AA35F6A-398D-7815-BB90-3A7F8C235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0" y="4431772"/>
            <a:ext cx="6858000" cy="1241822"/>
          </a:xfrm>
        </p:spPr>
        <p:txBody>
          <a:bodyPr anchor="t">
            <a:normAutofit/>
          </a:bodyPr>
          <a:lstStyle/>
          <a:p>
            <a:pPr algn="r"/>
            <a:endParaRPr lang="en-US" altLang="ko-KR" sz="1650" dirty="0">
              <a:solidFill>
                <a:schemeClr val="tx2"/>
              </a:solidFill>
            </a:endParaRPr>
          </a:p>
          <a:p>
            <a:pPr algn="r"/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</a:endParaRPr>
          </a:p>
          <a:p>
            <a:pPr algn="r"/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</a:rPr>
              <a:t>이 진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</a:rPr>
              <a:t>규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</a:rPr>
              <a:t> </a:t>
            </a:r>
            <a:endParaRPr lang="ko-KR" altLang="en-US" sz="1650" dirty="0">
              <a:solidFill>
                <a:schemeClr val="tx2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2EA2C6-4290-635B-DF6E-A8B32432E6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057400" cy="365125"/>
          </a:xfrm>
        </p:spPr>
        <p:txBody>
          <a:bodyPr/>
          <a:lstStyle/>
          <a:p>
            <a:fld id="{08085DA4-EC41-4864-9775-BF12628B7F67}" type="slidenum">
              <a:rPr lang="ko-KR" altLang="en-US" smtClean="0"/>
              <a:t>1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29904C-D51F-0C71-4392-BE0B20A41CC8}"/>
              </a:ext>
            </a:extLst>
          </p:cNvPr>
          <p:cNvCxnSpPr/>
          <p:nvPr/>
        </p:nvCxnSpPr>
        <p:spPr>
          <a:xfrm>
            <a:off x="2085110" y="5699414"/>
            <a:ext cx="80494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25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669956"/>
            <a:ext cx="12192000" cy="6188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2C5A4-553D-20B6-17EF-6D4B62C0DC1C}"/>
              </a:ext>
            </a:extLst>
          </p:cNvPr>
          <p:cNvSpPr txBox="1"/>
          <p:nvPr/>
        </p:nvSpPr>
        <p:spPr>
          <a:xfrm>
            <a:off x="946357" y="1920086"/>
            <a:ext cx="98509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b="1" dirty="0" err="1">
                <a:latin typeface="+mn-ea"/>
              </a:rPr>
              <a:t>Konlpy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한국어 형태소분석을 할 수 있는 여러 개의 클래스가 </a:t>
            </a:r>
            <a:r>
              <a:rPr lang="ko-KR" altLang="en-US" sz="2000" dirty="0" err="1">
                <a:latin typeface="+mn-ea"/>
              </a:rPr>
              <a:t>모여있는</a:t>
            </a:r>
            <a:r>
              <a:rPr lang="ko-KR" altLang="en-US" sz="2000" dirty="0">
                <a:latin typeface="+mn-ea"/>
              </a:rPr>
              <a:t> 라이브러리</a:t>
            </a:r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1475830B-CD61-E095-6C0E-41640576BD8D}"/>
              </a:ext>
            </a:extLst>
          </p:cNvPr>
          <p:cNvSpPr txBox="1"/>
          <p:nvPr/>
        </p:nvSpPr>
        <p:spPr>
          <a:xfrm>
            <a:off x="1118816" y="3235297"/>
            <a:ext cx="7802880" cy="392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 err="1">
                <a:latin typeface="+mn-ea"/>
              </a:rPr>
              <a:t>Hannanum</a:t>
            </a:r>
            <a:r>
              <a:rPr lang="ko-KR" altLang="en-US" sz="2000" dirty="0">
                <a:latin typeface="+mn-ea"/>
              </a:rPr>
              <a:t>: </a:t>
            </a:r>
            <a:r>
              <a:rPr lang="ko-KR" altLang="en-US" sz="2000" dirty="0" err="1">
                <a:latin typeface="+mn-ea"/>
              </a:rPr>
              <a:t>한나눔</a:t>
            </a:r>
            <a:r>
              <a:rPr lang="ko-KR" altLang="en-US" sz="2000" dirty="0">
                <a:latin typeface="+mn-ea"/>
              </a:rPr>
              <a:t>. KAIST </a:t>
            </a:r>
            <a:r>
              <a:rPr lang="ko-KR" altLang="en-US" sz="2000" dirty="0" err="1">
                <a:latin typeface="+mn-ea"/>
              </a:rPr>
              <a:t>Semantic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Web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Research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Center</a:t>
            </a:r>
            <a:r>
              <a:rPr lang="ko-KR" altLang="en-US" sz="2000" dirty="0">
                <a:latin typeface="+mn-ea"/>
              </a:rPr>
              <a:t> 개발. </a:t>
            </a: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B955D2AA-2C74-7736-A646-091CB6BA2ADE}"/>
              </a:ext>
            </a:extLst>
          </p:cNvPr>
          <p:cNvSpPr txBox="1"/>
          <p:nvPr/>
        </p:nvSpPr>
        <p:spPr>
          <a:xfrm>
            <a:off x="1118816" y="3707694"/>
            <a:ext cx="8671654" cy="39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 err="1">
                <a:latin typeface="+mn-ea"/>
              </a:rPr>
              <a:t>Kkma</a:t>
            </a:r>
            <a:r>
              <a:rPr lang="ko-KR" altLang="en-US" sz="2000" dirty="0">
                <a:latin typeface="+mn-ea"/>
              </a:rPr>
              <a:t>: </a:t>
            </a:r>
            <a:r>
              <a:rPr lang="ko-KR" altLang="en-US" sz="2000" dirty="0" err="1">
                <a:latin typeface="+mn-ea"/>
              </a:rPr>
              <a:t>꼬꼬마</a:t>
            </a:r>
            <a:r>
              <a:rPr lang="ko-KR" altLang="en-US" sz="2000" dirty="0">
                <a:latin typeface="+mn-ea"/>
              </a:rPr>
              <a:t>. 서울대학교 IDS(</a:t>
            </a:r>
            <a:r>
              <a:rPr lang="ko-KR" altLang="en-US" sz="2000" dirty="0" err="1">
                <a:latin typeface="+mn-ea"/>
              </a:rPr>
              <a:t>Intelligent</a:t>
            </a:r>
            <a:r>
              <a:rPr lang="ko-KR" altLang="en-US" sz="2000" dirty="0">
                <a:latin typeface="+mn-ea"/>
              </a:rPr>
              <a:t> Data Systems) 연구실 개발.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0E996D2C-5BAE-B8E7-5E10-92831B06F395}"/>
              </a:ext>
            </a:extLst>
          </p:cNvPr>
          <p:cNvSpPr txBox="1"/>
          <p:nvPr/>
        </p:nvSpPr>
        <p:spPr>
          <a:xfrm>
            <a:off x="1118816" y="4181234"/>
            <a:ext cx="4828251" cy="389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>
                <a:latin typeface="+mn-ea"/>
              </a:rPr>
              <a:t>Komoran: 코모란. Shineware에서 개발. </a:t>
            </a:r>
            <a:endParaRPr lang="en-US" altLang="ko-KR" sz="2000">
              <a:latin typeface="+mn-ea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7A0EE91F-D24C-0ED2-E364-B93665CB5585}"/>
              </a:ext>
            </a:extLst>
          </p:cNvPr>
          <p:cNvSpPr txBox="1"/>
          <p:nvPr/>
        </p:nvSpPr>
        <p:spPr>
          <a:xfrm>
            <a:off x="1118816" y="4651295"/>
            <a:ext cx="8905307" cy="39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 err="1">
                <a:latin typeface="+mn-ea"/>
              </a:rPr>
              <a:t>Mecab</a:t>
            </a:r>
            <a:r>
              <a:rPr lang="ko-KR" altLang="en-US" sz="2000" dirty="0">
                <a:latin typeface="+mn-ea"/>
              </a:rPr>
              <a:t>: </a:t>
            </a:r>
            <a:r>
              <a:rPr lang="ko-KR" altLang="en-US" sz="2000" dirty="0" err="1">
                <a:latin typeface="+mn-ea"/>
              </a:rPr>
              <a:t>메카브</a:t>
            </a:r>
            <a:r>
              <a:rPr lang="ko-KR" altLang="en-US" sz="2000" dirty="0">
                <a:latin typeface="+mn-ea"/>
              </a:rPr>
              <a:t>. 일본어용 형태소 분석기를 한국어를 사용할 수 있도록 수정</a:t>
            </a: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C571D6CD-F6B2-24C9-5C55-0A9598758FE5}"/>
              </a:ext>
            </a:extLst>
          </p:cNvPr>
          <p:cNvSpPr txBox="1"/>
          <p:nvPr/>
        </p:nvSpPr>
        <p:spPr>
          <a:xfrm>
            <a:off x="1118816" y="5123493"/>
            <a:ext cx="96785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OKT(</a:t>
            </a:r>
            <a:r>
              <a:rPr lang="ko-KR" altLang="en-US" sz="2000" dirty="0" err="1">
                <a:latin typeface="+mn-ea"/>
              </a:rPr>
              <a:t>Open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Korean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Text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: 오픈 소스 한국어 분석기. 과거 트위터 형태소 분석기.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21CE7-DE9B-91C8-ABE5-67D16FF965EF}"/>
              </a:ext>
            </a:extLst>
          </p:cNvPr>
          <p:cNvSpPr txBox="1"/>
          <p:nvPr/>
        </p:nvSpPr>
        <p:spPr>
          <a:xfrm>
            <a:off x="4552771" y="1158489"/>
            <a:ext cx="237276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형태소 추출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65B25-383A-F4AE-0CA3-BAB96D204A2C}"/>
              </a:ext>
            </a:extLst>
          </p:cNvPr>
          <p:cNvSpPr txBox="1"/>
          <p:nvPr/>
        </p:nvSpPr>
        <p:spPr>
          <a:xfrm>
            <a:off x="898245" y="2646782"/>
            <a:ext cx="333373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b="1" dirty="0" err="1">
                <a:latin typeface="+mn-ea"/>
              </a:rPr>
              <a:t>konlpy</a:t>
            </a:r>
            <a:r>
              <a:rPr lang="ko-KR" altLang="en-US" sz="2000" dirty="0">
                <a:latin typeface="+mn-ea"/>
              </a:rPr>
              <a:t>의 대표적 클래스</a:t>
            </a:r>
          </a:p>
        </p:txBody>
      </p:sp>
    </p:spTree>
    <p:extLst>
      <p:ext uri="{BB962C8B-B14F-4D97-AF65-F5344CB8AC3E}">
        <p14:creationId xmlns:p14="http://schemas.microsoft.com/office/powerpoint/2010/main" val="52720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1756372" y="1946495"/>
            <a:ext cx="8546472" cy="2851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B18BBA-F015-B0A7-C601-CA617AAF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166937"/>
            <a:ext cx="8067675" cy="2524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6F48A3-9E6B-BAF1-46EA-C80715839591}"/>
              </a:ext>
            </a:extLst>
          </p:cNvPr>
          <p:cNvSpPr txBox="1"/>
          <p:nvPr/>
        </p:nvSpPr>
        <p:spPr>
          <a:xfrm>
            <a:off x="4552771" y="1158489"/>
            <a:ext cx="237276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형태소 추출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831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2771" y="687435"/>
            <a:ext cx="29386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Pos Tagging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56568" y="8265198"/>
            <a:ext cx="71045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ko-KR" altLang="en-US" sz="1200">
                <a:latin typeface="+mn-ea"/>
              </a:rPr>
              <a:t>소나무 관련 논문내에 단어간 동신출현 </a:t>
            </a:r>
            <a:r>
              <a:rPr lang="ko-KR" altLang="en-US" sz="1300" b="1">
                <a:latin typeface="+mn-ea"/>
              </a:rPr>
              <a:t>연도별</a:t>
            </a:r>
            <a:r>
              <a:rPr lang="en-US" altLang="ko-KR" sz="1300" b="1">
                <a:latin typeface="+mn-ea"/>
              </a:rPr>
              <a:t>, </a:t>
            </a:r>
            <a:r>
              <a:rPr lang="ko-KR" altLang="en-US" sz="1300" b="1">
                <a:latin typeface="+mn-ea"/>
              </a:rPr>
              <a:t>국가별 </a:t>
            </a:r>
            <a:r>
              <a:rPr lang="ko-KR" altLang="en-US" sz="1200">
                <a:latin typeface="+mn-ea"/>
              </a:rPr>
              <a:t>빈도분석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78A27-A422-6AC5-FE16-DEB3AE12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73" y="1534066"/>
            <a:ext cx="7149811" cy="28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1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DF3FB6-1017-269B-91C9-51A21832638F}"/>
              </a:ext>
            </a:extLst>
          </p:cNvPr>
          <p:cNvSpPr txBox="1"/>
          <p:nvPr/>
        </p:nvSpPr>
        <p:spPr>
          <a:xfrm>
            <a:off x="4501182" y="510756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Konlpy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품사 </a:t>
            </a:r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태깅표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3EEA40-36F0-A286-D5BA-EAD89F6D3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59"/>
          <a:stretch/>
        </p:blipFill>
        <p:spPr>
          <a:xfrm>
            <a:off x="3996592" y="1171841"/>
            <a:ext cx="4926882" cy="517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7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2AD690-3E8A-F1C3-B1AF-3EC05EAF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92" y="1158506"/>
            <a:ext cx="6238403" cy="51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52C5A4-553D-20B6-17EF-6D4B62C0DC1C}"/>
              </a:ext>
            </a:extLst>
          </p:cNvPr>
          <p:cNvSpPr txBox="1"/>
          <p:nvPr/>
        </p:nvSpPr>
        <p:spPr>
          <a:xfrm>
            <a:off x="946357" y="2010620"/>
            <a:ext cx="677461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 err="1">
                <a:latin typeface="+mn-ea"/>
              </a:rPr>
              <a:t>품사태깅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형태소의 뜻과 문맥을 고려하여 표시하는 일 </a:t>
            </a:r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1475830B-CD61-E095-6C0E-41640576BD8D}"/>
              </a:ext>
            </a:extLst>
          </p:cNvPr>
          <p:cNvSpPr txBox="1"/>
          <p:nvPr/>
        </p:nvSpPr>
        <p:spPr>
          <a:xfrm>
            <a:off x="1683592" y="3332852"/>
            <a:ext cx="86517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가방에 들어가신다 </a:t>
            </a:r>
            <a:r>
              <a:rPr lang="en-US" altLang="ko-KR" sz="2000" dirty="0">
                <a:latin typeface="+mn-ea"/>
              </a:rPr>
              <a:t>-&gt; </a:t>
            </a:r>
            <a:r>
              <a:rPr lang="ko-KR" altLang="en-US" sz="2000" dirty="0">
                <a:latin typeface="+mn-ea"/>
              </a:rPr>
              <a:t>가방</a:t>
            </a:r>
            <a:r>
              <a:rPr lang="en-US" altLang="ko-KR" sz="2000" dirty="0">
                <a:latin typeface="+mn-ea"/>
              </a:rPr>
              <a:t>/NNG + </a:t>
            </a:r>
            <a:r>
              <a:rPr lang="ko-KR" altLang="en-US" sz="2000" dirty="0">
                <a:latin typeface="+mn-ea"/>
              </a:rPr>
              <a:t>에</a:t>
            </a:r>
            <a:r>
              <a:rPr lang="en-US" altLang="ko-KR" sz="2000" dirty="0">
                <a:latin typeface="+mn-ea"/>
              </a:rPr>
              <a:t>/JKM+</a:t>
            </a:r>
            <a:r>
              <a:rPr lang="ko-KR" altLang="en-US" sz="2000" dirty="0">
                <a:latin typeface="+mn-ea"/>
              </a:rPr>
              <a:t>들어가</a:t>
            </a:r>
            <a:r>
              <a:rPr lang="en-US" altLang="ko-KR" sz="2000" dirty="0">
                <a:latin typeface="+mn-ea"/>
              </a:rPr>
              <a:t>/VV+</a:t>
            </a:r>
            <a:r>
              <a:rPr lang="ko-KR" altLang="en-US" sz="2000" dirty="0">
                <a:latin typeface="+mn-ea"/>
              </a:rPr>
              <a:t>시</a:t>
            </a:r>
            <a:r>
              <a:rPr lang="en-US" altLang="ko-KR" sz="2000" dirty="0">
                <a:latin typeface="+mn-ea"/>
              </a:rPr>
              <a:t>/EPH+</a:t>
            </a:r>
            <a:r>
              <a:rPr lang="ko-KR" altLang="en-US" sz="2000" dirty="0">
                <a:latin typeface="+mn-ea"/>
              </a:rPr>
              <a:t>다</a:t>
            </a:r>
            <a:r>
              <a:rPr lang="en-US" altLang="ko-KR" sz="2000" dirty="0">
                <a:latin typeface="+mn-ea"/>
              </a:rPr>
              <a:t>/EFN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0A506-2829-8BA0-19DF-530168FDEED0}"/>
              </a:ext>
            </a:extLst>
          </p:cNvPr>
          <p:cNvSpPr txBox="1"/>
          <p:nvPr/>
        </p:nvSpPr>
        <p:spPr>
          <a:xfrm>
            <a:off x="4552771" y="1158489"/>
            <a:ext cx="237276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형태소 추출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53156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2771" y="1158489"/>
            <a:ext cx="237276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 err="1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불용어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 처리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56568" y="8265198"/>
            <a:ext cx="71045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ko-KR" altLang="en-US" sz="1200">
                <a:latin typeface="+mn-ea"/>
              </a:rPr>
              <a:t>소나무 관련 논문내에 단어간 동신출현 </a:t>
            </a:r>
            <a:r>
              <a:rPr lang="ko-KR" altLang="en-US" sz="1300" b="1">
                <a:latin typeface="+mn-ea"/>
              </a:rPr>
              <a:t>연도별</a:t>
            </a:r>
            <a:r>
              <a:rPr lang="en-US" altLang="ko-KR" sz="1300" b="1">
                <a:latin typeface="+mn-ea"/>
              </a:rPr>
              <a:t>, </a:t>
            </a:r>
            <a:r>
              <a:rPr lang="ko-KR" altLang="en-US" sz="1300" b="1">
                <a:latin typeface="+mn-ea"/>
              </a:rPr>
              <a:t>국가별 </a:t>
            </a:r>
            <a:r>
              <a:rPr lang="ko-KR" altLang="en-US" sz="1200">
                <a:latin typeface="+mn-ea"/>
              </a:rPr>
              <a:t>빈도분석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254CC-13F9-1B62-0307-EB294C5D7DD3}"/>
              </a:ext>
            </a:extLst>
          </p:cNvPr>
          <p:cNvSpPr txBox="1"/>
          <p:nvPr/>
        </p:nvSpPr>
        <p:spPr>
          <a:xfrm>
            <a:off x="3995104" y="4590263"/>
            <a:ext cx="42017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en-US" altLang="ko-KR" sz="2000" dirty="0"/>
              <a:t>1,1,3 </a:t>
            </a:r>
            <a:r>
              <a:rPr lang="ko-KR" altLang="en-US" sz="2000" dirty="0"/>
              <a:t>등 의미 없는 숫자제거 </a:t>
            </a:r>
            <a:r>
              <a:rPr lang="en-US" altLang="ko-KR" sz="2000" dirty="0"/>
              <a:t>, …→.</a:t>
            </a:r>
            <a:r>
              <a:rPr lang="ko-KR" altLang="en-US" sz="2000" dirty="0"/>
              <a:t> 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54B5B-936D-BEA2-DD72-DB0B7A62C729}"/>
              </a:ext>
            </a:extLst>
          </p:cNvPr>
          <p:cNvSpPr txBox="1"/>
          <p:nvPr/>
        </p:nvSpPr>
        <p:spPr>
          <a:xfrm>
            <a:off x="3122803" y="2705053"/>
            <a:ext cx="71881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en-US" altLang="ko-KR" sz="3200" dirty="0">
                <a:latin typeface="+mn-ea"/>
              </a:rPr>
              <a:t>113 </a:t>
            </a:r>
            <a:r>
              <a:rPr lang="ko-KR" altLang="en-US" sz="3200" dirty="0">
                <a:latin typeface="+mn-ea"/>
              </a:rPr>
              <a:t>어제 콘서트에서 들은 곡이 좋다</a:t>
            </a:r>
            <a:r>
              <a:rPr lang="en-US" altLang="ko-KR" sz="3200" dirty="0">
                <a:latin typeface="+mn-ea"/>
              </a:rPr>
              <a:t>…</a:t>
            </a:r>
            <a:endParaRPr lang="ko-KR" altLang="en-US" sz="3200" dirty="0">
              <a:latin typeface="+mn-ea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DBC3AE9-7B5D-A47F-0C14-CAF68C34E5F7}"/>
              </a:ext>
            </a:extLst>
          </p:cNvPr>
          <p:cNvSpPr/>
          <p:nvPr/>
        </p:nvSpPr>
        <p:spPr>
          <a:xfrm>
            <a:off x="5855855" y="3362036"/>
            <a:ext cx="443345" cy="88958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23324" y="973192"/>
            <a:ext cx="75184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기본형 및 어간 추출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(Lemmatization)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756568" y="8265198"/>
            <a:ext cx="71045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ko-KR" altLang="en-US" sz="1200">
                <a:latin typeface="+mn-ea"/>
              </a:rPr>
              <a:t>소나무 관련 논문내에 단어간 동신출현 </a:t>
            </a:r>
            <a:r>
              <a:rPr lang="ko-KR" altLang="en-US" sz="1300" b="1">
                <a:latin typeface="+mn-ea"/>
              </a:rPr>
              <a:t>연도별</a:t>
            </a:r>
            <a:r>
              <a:rPr lang="en-US" altLang="ko-KR" sz="1300" b="1">
                <a:latin typeface="+mn-ea"/>
              </a:rPr>
              <a:t>, </a:t>
            </a:r>
            <a:r>
              <a:rPr lang="ko-KR" altLang="en-US" sz="1300" b="1">
                <a:latin typeface="+mn-ea"/>
              </a:rPr>
              <a:t>국가별 </a:t>
            </a:r>
            <a:r>
              <a:rPr lang="ko-KR" altLang="en-US" sz="1200">
                <a:latin typeface="+mn-ea"/>
              </a:rPr>
              <a:t>빈도분석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14975-D53F-267E-F6D7-395AC163B912}"/>
              </a:ext>
            </a:extLst>
          </p:cNvPr>
          <p:cNvSpPr txBox="1"/>
          <p:nvPr/>
        </p:nvSpPr>
        <p:spPr>
          <a:xfrm>
            <a:off x="1191873" y="1949353"/>
            <a:ext cx="74574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기본형</a:t>
            </a:r>
            <a:r>
              <a:rPr lang="en-US" altLang="ko-KR" sz="2000" dirty="0">
                <a:latin typeface="+mn-ea"/>
              </a:rPr>
              <a:t>(lemmatization): </a:t>
            </a:r>
            <a:r>
              <a:rPr lang="ko-KR" altLang="en-US" sz="2000" dirty="0">
                <a:latin typeface="+mn-ea"/>
              </a:rPr>
              <a:t>사전에 있는 기본 형으로 변경하는 것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DFF5BC68-178D-1B63-EAEC-77C8B59066EE}"/>
              </a:ext>
            </a:extLst>
          </p:cNvPr>
          <p:cNvSpPr txBox="1"/>
          <p:nvPr/>
        </p:nvSpPr>
        <p:spPr>
          <a:xfrm>
            <a:off x="4734508" y="2455700"/>
            <a:ext cx="30778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en-US" altLang="ko-KR" sz="2000" dirty="0" err="1">
                <a:latin typeface="+mn-ea"/>
              </a:rPr>
              <a:t>play+ed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play+ing</a:t>
            </a:r>
            <a:r>
              <a:rPr lang="en-US" altLang="ko-KR" sz="2000" dirty="0">
                <a:latin typeface="+mn-ea"/>
              </a:rPr>
              <a:t>-&gt;play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8D04C-EDAD-E737-8E73-95659DEFC092}"/>
              </a:ext>
            </a:extLst>
          </p:cNvPr>
          <p:cNvSpPr txBox="1"/>
          <p:nvPr/>
        </p:nvSpPr>
        <p:spPr>
          <a:xfrm>
            <a:off x="4734508" y="2953477"/>
            <a:ext cx="32255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dirty="0"/>
              <a:t>좋았다</a:t>
            </a:r>
            <a:r>
              <a:rPr lang="en-US" altLang="ko-KR" dirty="0"/>
              <a:t>(</a:t>
            </a:r>
            <a:r>
              <a:rPr lang="ko-KR" altLang="en-US" dirty="0"/>
              <a:t>과거형</a:t>
            </a:r>
            <a:r>
              <a:rPr lang="en-US" altLang="ko-KR" dirty="0"/>
              <a:t>)→</a:t>
            </a:r>
            <a:r>
              <a:rPr lang="ko-KR" altLang="en-US" dirty="0"/>
              <a:t>좋다</a:t>
            </a:r>
            <a:r>
              <a:rPr lang="en-US" altLang="ko-KR" dirty="0"/>
              <a:t>(</a:t>
            </a:r>
            <a:r>
              <a:rPr lang="ko-KR" altLang="en-US" dirty="0"/>
              <a:t>현재형</a:t>
            </a:r>
            <a:r>
              <a:rPr lang="en-US" altLang="ko-KR" dirty="0"/>
              <a:t>)</a:t>
            </a:r>
            <a:endParaRPr lang="ko-KR" altLang="en-US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FFFF32-B3DB-71E9-4B1D-D9239DA9B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3" r="25759" b="82055"/>
          <a:stretch/>
        </p:blipFill>
        <p:spPr>
          <a:xfrm>
            <a:off x="2105891" y="5747128"/>
            <a:ext cx="4525728" cy="5847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8A987F2-438B-E928-AD82-950832540EC4}"/>
              </a:ext>
            </a:extLst>
          </p:cNvPr>
          <p:cNvSpPr/>
          <p:nvPr/>
        </p:nvSpPr>
        <p:spPr>
          <a:xfrm>
            <a:off x="4257964" y="5035888"/>
            <a:ext cx="249382" cy="517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7CC552-CEF8-A31F-D973-ADE9DBF3C43B}"/>
              </a:ext>
            </a:extLst>
          </p:cNvPr>
          <p:cNvSpPr txBox="1"/>
          <p:nvPr/>
        </p:nvSpPr>
        <p:spPr>
          <a:xfrm>
            <a:off x="1191873" y="3572989"/>
            <a:ext cx="285866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어간추출</a:t>
            </a:r>
            <a:r>
              <a:rPr lang="en-US" altLang="ko-KR" sz="2000" dirty="0">
                <a:latin typeface="+mn-ea"/>
              </a:rPr>
              <a:t>(Stemming):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FEF11-A039-7D37-F315-78BA44C80C74}"/>
              </a:ext>
            </a:extLst>
          </p:cNvPr>
          <p:cNvSpPr txBox="1"/>
          <p:nvPr/>
        </p:nvSpPr>
        <p:spPr>
          <a:xfrm>
            <a:off x="4257964" y="3580014"/>
            <a:ext cx="16707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en-US" altLang="ko-KR" dirty="0" err="1"/>
              <a:t>starting→start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00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751438"/>
            <a:ext cx="12192000" cy="5730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>
                <a:solidFill>
                  <a:schemeClr val="tx1"/>
                </a:solidFill>
              </a:rPr>
              <a:t>텍스트마이닝</a:t>
            </a:r>
            <a:r>
              <a:rPr lang="en-US" altLang="ko-KR" sz="6000" b="1" dirty="0">
                <a:solidFill>
                  <a:schemeClr val="tx1"/>
                </a:solidFill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</a:rPr>
              <a:t>분석방법 소개</a:t>
            </a:r>
          </a:p>
        </p:txBody>
      </p:sp>
    </p:spTree>
    <p:extLst>
      <p:ext uri="{BB962C8B-B14F-4D97-AF65-F5344CB8AC3E}">
        <p14:creationId xmlns:p14="http://schemas.microsoft.com/office/powerpoint/2010/main" val="382243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895350" y="1019175"/>
            <a:ext cx="9563100" cy="5514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15DC9-22ED-EBCE-5EDD-C887008FA3ED}"/>
              </a:ext>
            </a:extLst>
          </p:cNvPr>
          <p:cNvSpPr txBox="1"/>
          <p:nvPr/>
        </p:nvSpPr>
        <p:spPr>
          <a:xfrm>
            <a:off x="986043" y="948420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 빈도분석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876BD-4A42-7541-B672-BB6909BF7775}"/>
              </a:ext>
            </a:extLst>
          </p:cNvPr>
          <p:cNvSpPr txBox="1"/>
          <p:nvPr/>
        </p:nvSpPr>
        <p:spPr>
          <a:xfrm>
            <a:off x="986043" y="1753957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TF-IDF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F9B18-8670-61CE-028F-440EB4379A3E}"/>
              </a:ext>
            </a:extLst>
          </p:cNvPr>
          <p:cNvSpPr txBox="1"/>
          <p:nvPr/>
        </p:nvSpPr>
        <p:spPr>
          <a:xfrm>
            <a:off x="986043" y="4170568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동시출현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단어 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5AF04-EFBD-94A9-6602-E0551A4B305C}"/>
              </a:ext>
            </a:extLst>
          </p:cNvPr>
          <p:cNvSpPr txBox="1"/>
          <p:nvPr/>
        </p:nvSpPr>
        <p:spPr>
          <a:xfrm>
            <a:off x="986043" y="5908343"/>
            <a:ext cx="462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토픽분석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(CONCOR,LDA)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A045A-5041-DEC1-A6EC-FC51D49C49DD}"/>
              </a:ext>
            </a:extLst>
          </p:cNvPr>
          <p:cNvSpPr txBox="1"/>
          <p:nvPr/>
        </p:nvSpPr>
        <p:spPr>
          <a:xfrm>
            <a:off x="994752" y="2559494"/>
            <a:ext cx="168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N-gram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ECE2A-C493-6D39-4AB1-3B5B422CF6A5}"/>
              </a:ext>
            </a:extLst>
          </p:cNvPr>
          <p:cNvSpPr txBox="1"/>
          <p:nvPr/>
        </p:nvSpPr>
        <p:spPr>
          <a:xfrm>
            <a:off x="972698" y="3365031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2-way tree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787D5-DF8C-A84C-94A1-5E6B017CED3F}"/>
              </a:ext>
            </a:extLst>
          </p:cNvPr>
          <p:cNvSpPr txBox="1"/>
          <p:nvPr/>
        </p:nvSpPr>
        <p:spPr>
          <a:xfrm>
            <a:off x="986043" y="497610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감성분석</a:t>
            </a:r>
          </a:p>
        </p:txBody>
      </p:sp>
    </p:spTree>
    <p:extLst>
      <p:ext uri="{BB962C8B-B14F-4D97-AF65-F5344CB8AC3E}">
        <p14:creationId xmlns:p14="http://schemas.microsoft.com/office/powerpoint/2010/main" val="106987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0CA214-42F1-FFD3-75A8-F57FB33E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5DA4-EC41-4864-9775-BF12628B7F6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5AF013-9E61-E113-61C0-17621D7264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2105" y="1127887"/>
            <a:ext cx="5985851" cy="2177042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학력</a:t>
            </a:r>
            <a:r>
              <a:rPr lang="en-US" altLang="ko-KR" sz="1200" b="1" dirty="0"/>
              <a:t>]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200" dirty="0"/>
              <a:t>동국대학교 </a:t>
            </a:r>
            <a:r>
              <a:rPr lang="en-US" altLang="ko-KR" sz="1200" dirty="0"/>
              <a:t>AI</a:t>
            </a:r>
            <a:r>
              <a:rPr lang="ko-KR" altLang="en-US" sz="1200" dirty="0"/>
              <a:t>대학원 박사과정</a:t>
            </a:r>
            <a:r>
              <a:rPr lang="en-US" altLang="ko-KR" sz="1200" dirty="0"/>
              <a:t>(</a:t>
            </a:r>
            <a:r>
              <a:rPr lang="ko-KR" altLang="en-US" sz="1200" dirty="0"/>
              <a:t>박사수료</a:t>
            </a:r>
            <a:r>
              <a:rPr lang="en-US" altLang="ko-KR" sz="1200" dirty="0"/>
              <a:t>,</a:t>
            </a:r>
            <a:r>
              <a:rPr lang="ko-KR" altLang="en-US" sz="1200" dirty="0"/>
              <a:t>생성 </a:t>
            </a:r>
            <a:r>
              <a:rPr lang="en-US" altLang="ko-KR" sz="1200" dirty="0"/>
              <a:t>AI </a:t>
            </a:r>
            <a:r>
              <a:rPr lang="ko-KR" altLang="en-US" sz="1200" dirty="0"/>
              <a:t>및 </a:t>
            </a:r>
            <a:r>
              <a:rPr lang="en-US" altLang="ko-KR" sz="1200" dirty="0"/>
              <a:t>LLM</a:t>
            </a:r>
            <a:r>
              <a:rPr lang="ko-KR" altLang="en-US" sz="1200" dirty="0"/>
              <a:t>전공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경력</a:t>
            </a:r>
            <a:r>
              <a:rPr lang="en-US" altLang="ko-KR" sz="1200" b="1" dirty="0"/>
              <a:t>]</a:t>
            </a:r>
            <a:endParaRPr lang="ko-KR" altLang="en-US" sz="1200" b="1" dirty="0"/>
          </a:p>
          <a:p>
            <a:pPr marL="171450" lvl="1">
              <a:lnSpc>
                <a:spcPct val="100000"/>
              </a:lnSpc>
              <a:spcBef>
                <a:spcPts val="750"/>
              </a:spcBef>
              <a:buFontTx/>
              <a:buChar char="-"/>
            </a:pPr>
            <a:r>
              <a:rPr lang="ko-KR" altLang="en-US" sz="1200" dirty="0">
                <a:ea typeface="나눔바른고딕" panose="020B0603020101020101"/>
              </a:rPr>
              <a:t>생성</a:t>
            </a:r>
            <a:r>
              <a:rPr lang="en-US" altLang="ko-KR" sz="1200" dirty="0">
                <a:ea typeface="나눔바른고딕" panose="020B0603020101020101"/>
              </a:rPr>
              <a:t> AI </a:t>
            </a:r>
            <a:r>
              <a:rPr lang="ko-KR" altLang="en-US" sz="1200" dirty="0">
                <a:ea typeface="나눔바른고딕" panose="020B0603020101020101"/>
              </a:rPr>
              <a:t>및 빅데이터 분석 전문 기업 </a:t>
            </a:r>
            <a:r>
              <a:rPr lang="ko-KR" altLang="en-US" sz="1200" dirty="0" err="1">
                <a:ea typeface="나눔바른고딕" panose="020B0603020101020101"/>
              </a:rPr>
              <a:t>해피</a:t>
            </a:r>
            <a:r>
              <a:rPr lang="en-US" altLang="ko-KR" sz="1200" dirty="0">
                <a:ea typeface="나눔바른고딕" panose="020B0603020101020101"/>
              </a:rPr>
              <a:t>AI </a:t>
            </a:r>
            <a:r>
              <a:rPr lang="ko-KR" altLang="en-US" sz="1200" dirty="0">
                <a:ea typeface="나눔바른고딕" panose="020B0603020101020101"/>
              </a:rPr>
              <a:t>대표</a:t>
            </a:r>
            <a:r>
              <a:rPr lang="en-US" altLang="ko-KR" sz="1200" dirty="0">
                <a:ea typeface="나눔바른고딕" panose="020B0603020101020101"/>
              </a:rPr>
              <a:t>(23~)</a:t>
            </a:r>
          </a:p>
          <a:p>
            <a:pPr marL="171450" lvl="1">
              <a:lnSpc>
                <a:spcPct val="100000"/>
              </a:lnSpc>
              <a:spcBef>
                <a:spcPts val="750"/>
              </a:spcBef>
              <a:buFontTx/>
              <a:buChar char="-"/>
            </a:pPr>
            <a:r>
              <a:rPr lang="ko-KR" altLang="en-US" sz="1200" dirty="0" err="1">
                <a:ea typeface="나눔바른고딕" panose="020B0603020101020101"/>
              </a:rPr>
              <a:t>퍼블릭뉴스</a:t>
            </a:r>
            <a:r>
              <a:rPr lang="ko-KR" altLang="en-US" sz="1200" dirty="0">
                <a:ea typeface="나눔바른고딕" panose="020B0603020101020101"/>
              </a:rPr>
              <a:t> 생성</a:t>
            </a:r>
            <a:r>
              <a:rPr lang="en-US" altLang="ko-KR" sz="1200" dirty="0">
                <a:ea typeface="나눔바른고딕" panose="020B0603020101020101"/>
              </a:rPr>
              <a:t>AI</a:t>
            </a:r>
            <a:r>
              <a:rPr lang="ko-KR" altLang="en-US" sz="1200" dirty="0">
                <a:ea typeface="나눔바른고딕" panose="020B0603020101020101"/>
              </a:rPr>
              <a:t>칼럼니스트</a:t>
            </a:r>
            <a:r>
              <a:rPr lang="en-US" altLang="ko-KR" sz="1200" dirty="0">
                <a:ea typeface="나눔바른고딕" panose="020B0603020101020101"/>
              </a:rPr>
              <a:t>(23~)</a:t>
            </a:r>
            <a:r>
              <a:rPr lang="ko-KR" altLang="en-US" sz="1200" dirty="0">
                <a:ea typeface="나눔바른고딕" panose="020B0603020101020101"/>
              </a:rPr>
              <a:t> </a:t>
            </a:r>
            <a:endParaRPr lang="en-US" altLang="ko-KR" sz="1200" dirty="0">
              <a:ea typeface="나눔바른고딕" panose="020B0603020101020101"/>
            </a:endParaRPr>
          </a:p>
          <a:p>
            <a:pPr marL="171450" lvl="1">
              <a:lnSpc>
                <a:spcPct val="100000"/>
              </a:lnSpc>
              <a:spcBef>
                <a:spcPts val="750"/>
              </a:spcBef>
              <a:buFontTx/>
              <a:buChar char="-"/>
            </a:pPr>
            <a:r>
              <a:rPr lang="ko-KR" altLang="en-US" sz="1200" dirty="0">
                <a:ea typeface="나눔바른고딕" panose="020B0603020101020101"/>
              </a:rPr>
              <a:t>전 정부출연연구기관 자연어처리</a:t>
            </a:r>
            <a:r>
              <a:rPr lang="en-US" altLang="ko-KR" sz="1200" dirty="0">
                <a:ea typeface="나눔바른고딕" panose="020B0603020101020101"/>
              </a:rPr>
              <a:t>/</a:t>
            </a:r>
            <a:r>
              <a:rPr lang="ko-KR" altLang="en-US" sz="1200" dirty="0">
                <a:ea typeface="나눔바른고딕" panose="020B0603020101020101"/>
              </a:rPr>
              <a:t>빅데이터 분석 연구원</a:t>
            </a:r>
            <a:r>
              <a:rPr lang="en-US" altLang="ko-KR" sz="1200" dirty="0">
                <a:ea typeface="나눔바른고딕" panose="020B0603020101020101"/>
              </a:rPr>
              <a:t>(18~21)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7EF9A4-E4BD-0AEE-52C8-5CA0FE441846}"/>
              </a:ext>
            </a:extLst>
          </p:cNvPr>
          <p:cNvSpPr/>
          <p:nvPr/>
        </p:nvSpPr>
        <p:spPr>
          <a:xfrm>
            <a:off x="0" y="532426"/>
            <a:ext cx="3895725" cy="6196140"/>
          </a:xfrm>
          <a:prstGeom prst="rect">
            <a:avLst/>
          </a:prstGeom>
          <a:gradFill flip="none" rotWithShape="1">
            <a:gsLst>
              <a:gs pos="0">
                <a:srgbClr val="0F5EA8"/>
              </a:gs>
              <a:gs pos="74000">
                <a:srgbClr val="093157"/>
              </a:gs>
              <a:gs pos="100000">
                <a:srgbClr val="041C3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EA5ED-79AC-8ECB-96A2-FEA5F3F34C0C}"/>
              </a:ext>
            </a:extLst>
          </p:cNvPr>
          <p:cNvSpPr txBox="1"/>
          <p:nvPr/>
        </p:nvSpPr>
        <p:spPr>
          <a:xfrm>
            <a:off x="6096000" y="686483"/>
            <a:ext cx="28814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700" b="1" dirty="0">
                <a:solidFill>
                  <a:srgbClr val="0F5EA8"/>
                </a:solidFill>
                <a:ea typeface="나눔바른고딕" panose="020B0603020101020101" pitchFamily="50" charset="-127"/>
              </a:rPr>
              <a:t>이진규 강사 소개</a:t>
            </a:r>
            <a:endParaRPr lang="en-US" altLang="ko-KR" sz="600" b="1" dirty="0">
              <a:solidFill>
                <a:srgbClr val="0F5EA8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4DA6B223-574B-B821-AEEB-FC8D59F5AD2A}"/>
              </a:ext>
            </a:extLst>
          </p:cNvPr>
          <p:cNvSpPr txBox="1">
            <a:spLocks/>
          </p:cNvSpPr>
          <p:nvPr/>
        </p:nvSpPr>
        <p:spPr>
          <a:xfrm>
            <a:off x="4581020" y="4191026"/>
            <a:ext cx="4966816" cy="247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750"/>
              </a:spcBef>
              <a:buNone/>
            </a:pPr>
            <a:endParaRPr lang="en-US" altLang="ko-KR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CB398D-6835-31A0-C8D5-8C257BFB2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3" y="739579"/>
            <a:ext cx="1701056" cy="1423020"/>
          </a:xfrm>
          <a:prstGeom prst="rect">
            <a:avLst/>
          </a:prstGeo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FDBBD05B-7145-D3F8-56B0-6F8A2DAFF9B6}"/>
              </a:ext>
            </a:extLst>
          </p:cNvPr>
          <p:cNvSpPr txBox="1">
            <a:spLocks/>
          </p:cNvSpPr>
          <p:nvPr/>
        </p:nvSpPr>
        <p:spPr bwMode="auto">
          <a:xfrm>
            <a:off x="4892106" y="3095626"/>
            <a:ext cx="5985851" cy="144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15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70297" indent="-2000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664369" indent="-15716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맑은 고딕" panose="020B0503020000020004" pitchFamily="50" charset="-127"/>
              <a:buChar char="－"/>
              <a:defRPr kumimoji="1" sz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838200" indent="-1619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0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18859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2288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25717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29146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latinLnBrk="0">
              <a:lnSpc>
                <a:spcPct val="160000"/>
              </a:lnSpc>
              <a:buNone/>
            </a:pPr>
            <a:r>
              <a:rPr lang="en-US" altLang="ko-KR" sz="1200" kern="0" dirty="0"/>
              <a:t>[</a:t>
            </a:r>
            <a:r>
              <a:rPr lang="ko-KR" altLang="en-US" sz="1200" kern="0" dirty="0"/>
              <a:t>주요 </a:t>
            </a:r>
            <a:r>
              <a:rPr lang="ko-KR" altLang="en-US" sz="1200" kern="0" dirty="0" err="1"/>
              <a:t>텍스트마이닝</a:t>
            </a:r>
            <a:r>
              <a:rPr lang="ko-KR" altLang="en-US" sz="1200" kern="0" dirty="0"/>
              <a:t> 프로젝트</a:t>
            </a:r>
            <a:r>
              <a:rPr lang="en-US" altLang="ko-KR" sz="1200" kern="0" dirty="0"/>
              <a:t>]</a:t>
            </a:r>
          </a:p>
          <a:p>
            <a:pPr latinLnBrk="0">
              <a:buFontTx/>
              <a:buChar char="-"/>
            </a:pPr>
            <a:r>
              <a:rPr lang="en-US" altLang="ko-KR" sz="1200" b="0" kern="0" dirty="0"/>
              <a:t>AI </a:t>
            </a:r>
            <a:r>
              <a:rPr lang="ko-KR" altLang="en-US" sz="1200" b="0" kern="0" dirty="0"/>
              <a:t>기반 빅데이터 분석 기법을 적용한 설문 데이터 분석 </a:t>
            </a:r>
            <a:r>
              <a:rPr lang="en-US" altLang="ko-KR" sz="1200" b="0" kern="0" dirty="0"/>
              <a:t>(A</a:t>
            </a:r>
            <a:r>
              <a:rPr lang="ko-KR" altLang="en-US" sz="1200" b="0" kern="0" dirty="0"/>
              <a:t>정부기관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빅데이터 분석을 통한 한우시장 트렌드 분석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 err="1"/>
              <a:t>이화브리오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단어 </a:t>
            </a:r>
            <a:r>
              <a:rPr lang="ko-KR" altLang="en-US" sz="1200" b="0" kern="0" dirty="0" err="1"/>
              <a:t>임베딩</a:t>
            </a:r>
            <a:r>
              <a:rPr lang="ko-KR" altLang="en-US" sz="1200" b="0" kern="0" dirty="0"/>
              <a:t> 유사도를 활용한 </a:t>
            </a:r>
            <a:r>
              <a:rPr lang="en-US" altLang="ko-KR" sz="1200" b="0" kern="0" dirty="0"/>
              <a:t>Word2Vec </a:t>
            </a:r>
            <a:r>
              <a:rPr lang="ko-KR" altLang="en-US" sz="1200" b="0" kern="0" dirty="0"/>
              <a:t>언어 모델 기반의 </a:t>
            </a:r>
            <a:r>
              <a:rPr lang="ko-KR" altLang="en-US" sz="1200" b="0" kern="0" dirty="0" err="1"/>
              <a:t>텍스트마이닝</a:t>
            </a:r>
            <a:r>
              <a:rPr lang="ko-KR" altLang="en-US" sz="1200" b="0" kern="0" dirty="0"/>
              <a:t> 기법을 활용한 설문 빅데이터 분석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정림건축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자연어 처리 기술 기반 </a:t>
            </a:r>
            <a:r>
              <a:rPr lang="ko-KR" altLang="en-US" sz="1200" b="0" kern="0" dirty="0" err="1"/>
              <a:t>텍스트마이닝을</a:t>
            </a:r>
            <a:r>
              <a:rPr lang="ko-KR" altLang="en-US" sz="1200" b="0" kern="0" dirty="0"/>
              <a:t> 활용한 연구동향 분석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한국대기환경학회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딥러닝 기반 토픽모델링을 활용한 법학 설문 빅데이터 분석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서울대학교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딥러닝 및 </a:t>
            </a:r>
            <a:r>
              <a:rPr lang="ko-KR" altLang="en-US" sz="1200" b="0" kern="0" dirty="0" err="1"/>
              <a:t>머신러닝</a:t>
            </a:r>
            <a:r>
              <a:rPr lang="ko-KR" altLang="en-US" sz="1200" b="0" kern="0" dirty="0"/>
              <a:t> 기반 텍스트 분석 기법을 활용한 간호 설문 질적연구 자료 분석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충북대학교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en-US" altLang="ko-KR" sz="1200" b="0" kern="0" dirty="0"/>
              <a:t>AI </a:t>
            </a:r>
            <a:r>
              <a:rPr lang="ko-KR" altLang="en-US" sz="1200" b="0" kern="0" dirty="0"/>
              <a:t>모델 </a:t>
            </a:r>
            <a:r>
              <a:rPr lang="en-US" altLang="ko-KR" sz="1200" b="0" kern="0" dirty="0"/>
              <a:t>Word2Vec</a:t>
            </a:r>
            <a:r>
              <a:rPr lang="ko-KR" altLang="en-US" sz="1200" b="0" kern="0" dirty="0"/>
              <a:t>과 감성분석을 적용한 설문 문항 빅데이터 분석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경기연구원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딥러닝 기반 </a:t>
            </a:r>
            <a:r>
              <a:rPr lang="ko-KR" altLang="en-US" sz="1200" b="0" kern="0" dirty="0" err="1"/>
              <a:t>비대면</a:t>
            </a:r>
            <a:r>
              <a:rPr lang="ko-KR" altLang="en-US" sz="1200" b="0" kern="0" dirty="0"/>
              <a:t> 진료 관련 언론기사 토픽 분석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한국보건의료연구원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언론보도 분석을 통한 캠핑 트렌드 인사이트 도출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한국관광컨설팅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주요 언론사 빅데이터 분석을 통한 안전사고 유형 분석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서울기술연구원</a:t>
            </a:r>
            <a:r>
              <a:rPr lang="en-US" altLang="ko-KR" sz="1200" b="0" kern="0" dirty="0"/>
              <a:t>)</a:t>
            </a:r>
          </a:p>
          <a:p>
            <a:pPr marL="0" indent="0" latinLnBrk="0">
              <a:buNone/>
            </a:pPr>
            <a:endParaRPr lang="en-US" altLang="ko-KR" sz="1200" kern="0" dirty="0"/>
          </a:p>
          <a:p>
            <a:pPr marL="0" indent="0" latinLnBrk="0">
              <a:buNone/>
            </a:pPr>
            <a:r>
              <a:rPr lang="ko-KR" altLang="en-US" sz="1200" kern="0" dirty="0"/>
              <a:t>이외에도 </a:t>
            </a:r>
            <a:r>
              <a:rPr lang="en-US" altLang="ko-KR" sz="1200" kern="0" dirty="0"/>
              <a:t>200</a:t>
            </a:r>
            <a:r>
              <a:rPr lang="ko-KR" altLang="en-US" sz="1200" kern="0" dirty="0"/>
              <a:t>회 이상 다수의 </a:t>
            </a:r>
            <a:r>
              <a:rPr lang="en-US" altLang="ko-KR" sz="1200" kern="0" dirty="0"/>
              <a:t>AI/</a:t>
            </a:r>
            <a:r>
              <a:rPr lang="ko-KR" altLang="en-US" sz="1200" kern="0" dirty="0"/>
              <a:t>빅데이터 프로젝트 진행</a:t>
            </a:r>
            <a:endParaRPr lang="en-US" altLang="ko-KR" sz="1200" kern="0" dirty="0"/>
          </a:p>
        </p:txBody>
      </p:sp>
    </p:spTree>
    <p:extLst>
      <p:ext uri="{BB962C8B-B14F-4D97-AF65-F5344CB8AC3E}">
        <p14:creationId xmlns:p14="http://schemas.microsoft.com/office/powerpoint/2010/main" val="260164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525100" y="959667"/>
            <a:ext cx="11666899" cy="5466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F0D98-F760-3F20-6427-D823B1722F18}"/>
              </a:ext>
            </a:extLst>
          </p:cNvPr>
          <p:cNvSpPr txBox="1"/>
          <p:nvPr/>
        </p:nvSpPr>
        <p:spPr>
          <a:xfrm>
            <a:off x="2522532" y="1059992"/>
            <a:ext cx="816257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단어문서행렬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TDM(Term Document Matrix)</a:t>
            </a: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3887858C-DA7D-9228-2839-99A607F5A076}"/>
              </a:ext>
            </a:extLst>
          </p:cNvPr>
          <p:cNvSpPr txBox="1"/>
          <p:nvPr/>
        </p:nvSpPr>
        <p:spPr>
          <a:xfrm>
            <a:off x="1730594" y="2862569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 dirty="0">
                <a:latin typeface="+mn-ea"/>
              </a:rPr>
              <a:t>문서</a:t>
            </a:r>
            <a:r>
              <a:rPr lang="en-US" altLang="ko-KR" sz="2000" dirty="0">
                <a:latin typeface="+mn-ea"/>
              </a:rPr>
              <a:t>1:</a:t>
            </a:r>
            <a:r>
              <a:rPr lang="ko-KR" altLang="en-US" sz="2000" dirty="0">
                <a:latin typeface="+mn-ea"/>
              </a:rPr>
              <a:t> 나는 음악을 좋아하고 음악을 즐긴다</a:t>
            </a: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174AE65C-1A3B-4F77-83DC-AA300A37EC00}"/>
              </a:ext>
            </a:extLst>
          </p:cNvPr>
          <p:cNvSpPr txBox="1"/>
          <p:nvPr/>
        </p:nvSpPr>
        <p:spPr>
          <a:xfrm>
            <a:off x="1715105" y="3306238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2:</a:t>
            </a:r>
            <a:r>
              <a:rPr lang="ko-KR" altLang="en-US" sz="2000">
                <a:latin typeface="+mn-ea"/>
              </a:rPr>
              <a:t> 나는 미술을 좋아한다</a:t>
            </a:r>
            <a:r>
              <a:rPr lang="en-US" altLang="ko-KR" sz="2000">
                <a:latin typeface="+mn-ea"/>
              </a:rPr>
              <a:t>.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3271532-086B-BB85-8CFE-3EE30C5F6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18149"/>
              </p:ext>
            </p:extLst>
          </p:nvPr>
        </p:nvGraphicFramePr>
        <p:xfrm>
          <a:off x="2222500" y="4521865"/>
          <a:ext cx="7490777" cy="1259097"/>
        </p:xfrm>
        <a:graphic>
          <a:graphicData uri="http://schemas.openxmlformats.org/drawingml/2006/table">
            <a:tbl>
              <a:tblPr firstRow="1" bandRow="1"/>
              <a:tblGrid>
                <a:gridCol w="190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6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나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음악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좋아함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즐긴다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미술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문서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문서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860EA9D-66B2-3C4A-2464-5238B23E6210}"/>
              </a:ext>
            </a:extLst>
          </p:cNvPr>
          <p:cNvSpPr/>
          <p:nvPr/>
        </p:nvSpPr>
        <p:spPr>
          <a:xfrm rot="5400000">
            <a:off x="6083062" y="3769000"/>
            <a:ext cx="356074" cy="68544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2E75BDE5-8BA2-2BA3-B1E6-6D920F60BC33}"/>
              </a:ext>
            </a:extLst>
          </p:cNvPr>
          <p:cNvSpPr txBox="1"/>
          <p:nvPr/>
        </p:nvSpPr>
        <p:spPr>
          <a:xfrm>
            <a:off x="1450809" y="2298547"/>
            <a:ext cx="780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비정형 데이터인 텍스트를 표 형태로 정형화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6115BCF2-D736-2A41-9A47-7F0FF3E1AFA0}"/>
              </a:ext>
            </a:extLst>
          </p:cNvPr>
          <p:cNvSpPr txBox="1"/>
          <p:nvPr/>
        </p:nvSpPr>
        <p:spPr>
          <a:xfrm>
            <a:off x="4803609" y="6017298"/>
            <a:ext cx="780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단어문서행렬 </a:t>
            </a:r>
            <a:r>
              <a:rPr lang="en-US" altLang="ko-KR" sz="2000" dirty="0">
                <a:latin typeface="+mn-ea"/>
              </a:rPr>
              <a:t>TDM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18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9599" y="1032864"/>
            <a:ext cx="56925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단어빈도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,TF(Term Frequency)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72" name="TextBox 34"/>
          <p:cNvSpPr txBox="1"/>
          <p:nvPr/>
        </p:nvSpPr>
        <p:spPr>
          <a:xfrm>
            <a:off x="1341492" y="2031006"/>
            <a:ext cx="99300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TF(term frequency: </a:t>
            </a:r>
            <a:r>
              <a:rPr lang="ko-KR" altLang="en-US" sz="2000" dirty="0">
                <a:latin typeface="+mn-ea"/>
              </a:rPr>
              <a:t>단어 빈도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는 특정한 단어가 특정 문서 내에 얼마나 자주 등장하는 지를 나타내는 값</a:t>
            </a:r>
          </a:p>
        </p:txBody>
      </p:sp>
      <p:sp>
        <p:nvSpPr>
          <p:cNvPr id="81" name="TextBox 34"/>
          <p:cNvSpPr txBox="1"/>
          <p:nvPr/>
        </p:nvSpPr>
        <p:spPr>
          <a:xfrm>
            <a:off x="1328674" y="2931163"/>
            <a:ext cx="7802880" cy="39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TF 값이 높을 수록 문서에서 흔하게 등장하는 것임을 의미</a:t>
            </a:r>
          </a:p>
        </p:txBody>
      </p:sp>
      <p:sp>
        <p:nvSpPr>
          <p:cNvPr id="93" name="TextBox 34"/>
          <p:cNvSpPr txBox="1"/>
          <p:nvPr/>
        </p:nvSpPr>
        <p:spPr>
          <a:xfrm>
            <a:off x="1676796" y="3936942"/>
            <a:ext cx="1794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800" dirty="0">
                <a:latin typeface="+mn-ea"/>
              </a:rPr>
              <a:t>데이터</a:t>
            </a:r>
          </a:p>
        </p:txBody>
      </p:sp>
      <p:sp>
        <p:nvSpPr>
          <p:cNvPr id="94" name="TextBox 34"/>
          <p:cNvSpPr txBox="1"/>
          <p:nvPr/>
        </p:nvSpPr>
        <p:spPr>
          <a:xfrm>
            <a:off x="5006406" y="3507795"/>
            <a:ext cx="27828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800">
                <a:latin typeface="+mn-ea"/>
              </a:rPr>
              <a:t>단어문서행렬</a:t>
            </a:r>
            <a:r>
              <a:rPr lang="en-US" altLang="ko-KR" sz="2800" dirty="0">
                <a:latin typeface="+mn-ea"/>
              </a:rPr>
              <a:t>TDM</a:t>
            </a:r>
            <a:r>
              <a:rPr lang="ko-KR" altLang="en-US" sz="2800" dirty="0">
                <a:latin typeface="+mn-ea"/>
              </a:rPr>
              <a:t>으로 변환</a:t>
            </a:r>
          </a:p>
        </p:txBody>
      </p:sp>
      <p:sp>
        <p:nvSpPr>
          <p:cNvPr id="95" name="TextBox 34"/>
          <p:cNvSpPr txBox="1"/>
          <p:nvPr/>
        </p:nvSpPr>
        <p:spPr>
          <a:xfrm>
            <a:off x="9324501" y="3461628"/>
            <a:ext cx="2426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800" dirty="0">
                <a:latin typeface="+mn-ea"/>
              </a:rPr>
              <a:t>단어빈도</a:t>
            </a:r>
            <a:r>
              <a:rPr lang="en-US" altLang="ko-KR" sz="2800" dirty="0">
                <a:latin typeface="+mn-ea"/>
              </a:rPr>
              <a:t>TF</a:t>
            </a:r>
          </a:p>
        </p:txBody>
      </p:sp>
      <p:sp>
        <p:nvSpPr>
          <p:cNvPr id="96" name="TextBox 34"/>
          <p:cNvSpPr txBox="1"/>
          <p:nvPr/>
        </p:nvSpPr>
        <p:spPr>
          <a:xfrm>
            <a:off x="330200" y="4725488"/>
            <a:ext cx="3807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1400" dirty="0">
                <a:latin typeface="+mn-ea"/>
              </a:rPr>
              <a:t>문서</a:t>
            </a:r>
            <a:r>
              <a:rPr lang="en-US" altLang="ko-KR" sz="1400" dirty="0">
                <a:latin typeface="+mn-ea"/>
              </a:rPr>
              <a:t>1:</a:t>
            </a:r>
            <a:r>
              <a:rPr lang="ko-KR" altLang="en-US" sz="1400" dirty="0">
                <a:latin typeface="+mn-ea"/>
              </a:rPr>
              <a:t> 나는 음악을 좋아하고 음악을 즐긴다</a:t>
            </a:r>
          </a:p>
        </p:txBody>
      </p:sp>
      <p:sp>
        <p:nvSpPr>
          <p:cNvPr id="97" name="TextBox 34"/>
          <p:cNvSpPr txBox="1"/>
          <p:nvPr/>
        </p:nvSpPr>
        <p:spPr>
          <a:xfrm>
            <a:off x="419100" y="5195118"/>
            <a:ext cx="28853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1400">
                <a:latin typeface="+mn-ea"/>
              </a:rPr>
              <a:t>문서</a:t>
            </a:r>
            <a:r>
              <a:rPr lang="en-US" altLang="ko-KR" sz="1400">
                <a:latin typeface="+mn-ea"/>
              </a:rPr>
              <a:t>2:</a:t>
            </a:r>
            <a:r>
              <a:rPr lang="ko-KR" altLang="en-US" sz="1400">
                <a:latin typeface="+mn-ea"/>
              </a:rPr>
              <a:t> 나는 미술을 좋아한다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99" name="화살표: 오른쪽 98"/>
          <p:cNvSpPr/>
          <p:nvPr/>
        </p:nvSpPr>
        <p:spPr>
          <a:xfrm rot="119628">
            <a:off x="3927886" y="4762989"/>
            <a:ext cx="458211" cy="78536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400"/>
          </a:p>
        </p:txBody>
      </p:sp>
      <p:sp>
        <p:nvSpPr>
          <p:cNvPr id="100" name="화살표: 오른쪽 99"/>
          <p:cNvSpPr/>
          <p:nvPr/>
        </p:nvSpPr>
        <p:spPr>
          <a:xfrm rot="119628">
            <a:off x="8953663" y="4692432"/>
            <a:ext cx="458211" cy="78536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400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36752"/>
              </p:ext>
            </p:extLst>
          </p:nvPr>
        </p:nvGraphicFramePr>
        <p:xfrm>
          <a:off x="9575800" y="4229100"/>
          <a:ext cx="2061067" cy="1889760"/>
        </p:xfrm>
        <a:graphic>
          <a:graphicData uri="http://schemas.openxmlformats.org/drawingml/2006/table">
            <a:tbl>
              <a:tblPr firstRow="1" bandRow="1"/>
              <a:tblGrid>
                <a:gridCol w="96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TF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좋아함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즐긴다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미술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F3BBD0-1EF1-8F6C-B07D-218CD024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50830"/>
              </p:ext>
            </p:extLst>
          </p:nvPr>
        </p:nvGraphicFramePr>
        <p:xfrm>
          <a:off x="4458140" y="4737805"/>
          <a:ext cx="4010753" cy="960120"/>
        </p:xfrm>
        <a:graphic>
          <a:graphicData uri="http://schemas.openxmlformats.org/drawingml/2006/table">
            <a:tbl>
              <a:tblPr firstRow="1" bandRow="1"/>
              <a:tblGrid>
                <a:gridCol w="79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43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나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음악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좋아함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즐긴다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미술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3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문서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문서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34"/>
          <p:cNvSpPr txBox="1"/>
          <p:nvPr/>
        </p:nvSpPr>
        <p:spPr>
          <a:xfrm>
            <a:off x="1328793" y="1891306"/>
            <a:ext cx="7802880" cy="70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TF(term frequency: </a:t>
            </a:r>
            <a:r>
              <a:rPr lang="ko-KR" altLang="en-US" sz="2000" dirty="0">
                <a:latin typeface="+mn-ea"/>
              </a:rPr>
              <a:t>단어 빈도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는 특정한 단어가 특정 문서 내에 얼마나 자주 등장하는 지를 나타내는 값</a:t>
            </a:r>
          </a:p>
        </p:txBody>
      </p:sp>
      <p:sp>
        <p:nvSpPr>
          <p:cNvPr id="81" name="TextBox 34"/>
          <p:cNvSpPr txBox="1"/>
          <p:nvPr/>
        </p:nvSpPr>
        <p:spPr>
          <a:xfrm>
            <a:off x="1315974" y="2791463"/>
            <a:ext cx="7802880" cy="39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TF 값이 높을 수록 문서에서 흔하게 등장하는 것임을 의미</a:t>
            </a:r>
          </a:p>
        </p:txBody>
      </p:sp>
      <p:sp>
        <p:nvSpPr>
          <p:cNvPr id="82" name="TextBox 34"/>
          <p:cNvSpPr txBox="1"/>
          <p:nvPr/>
        </p:nvSpPr>
        <p:spPr>
          <a:xfrm>
            <a:off x="1308764" y="3763666"/>
            <a:ext cx="780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TF 값이 높다고 중요한 의미의 단어일까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?</a:t>
            </a:r>
          </a:p>
        </p:txBody>
      </p:sp>
      <p:sp>
        <p:nvSpPr>
          <p:cNvPr id="84" name="TextBox 34"/>
          <p:cNvSpPr txBox="1"/>
          <p:nvPr/>
        </p:nvSpPr>
        <p:spPr>
          <a:xfrm>
            <a:off x="1250190" y="4565279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1:</a:t>
            </a:r>
            <a:r>
              <a:rPr lang="ko-KR" altLang="en-US" sz="2000">
                <a:latin typeface="+mn-ea"/>
              </a:rPr>
              <a:t> 나는 음악을 좋아하고 음악을 즐긴다</a:t>
            </a:r>
          </a:p>
        </p:txBody>
      </p:sp>
      <p:sp>
        <p:nvSpPr>
          <p:cNvPr id="85" name="TextBox 34"/>
          <p:cNvSpPr txBox="1"/>
          <p:nvPr/>
        </p:nvSpPr>
        <p:spPr>
          <a:xfrm>
            <a:off x="1234701" y="5008948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2:</a:t>
            </a:r>
            <a:r>
              <a:rPr lang="ko-KR" altLang="en-US" sz="2000">
                <a:latin typeface="+mn-ea"/>
              </a:rPr>
              <a:t> 나는 미술을 좋아한다</a:t>
            </a:r>
            <a:r>
              <a:rPr lang="en-US" altLang="ko-KR" sz="2000">
                <a:latin typeface="+mn-ea"/>
              </a:rPr>
              <a:t>.</a:t>
            </a:r>
          </a:p>
        </p:txBody>
      </p:sp>
      <p:sp>
        <p:nvSpPr>
          <p:cNvPr id="86" name="TextBox 34"/>
          <p:cNvSpPr txBox="1"/>
          <p:nvPr/>
        </p:nvSpPr>
        <p:spPr>
          <a:xfrm>
            <a:off x="1234523" y="5468552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3:</a:t>
            </a:r>
            <a:r>
              <a:rPr lang="ko-KR" altLang="en-US" sz="2000">
                <a:latin typeface="+mn-ea"/>
              </a:rPr>
              <a:t> 나는 체육을 좋아하고 체육을 공부한다</a:t>
            </a:r>
            <a:r>
              <a:rPr lang="en-US" altLang="ko-KR" sz="2000">
                <a:latin typeface="+mn-ea"/>
              </a:rPr>
              <a:t>.</a:t>
            </a:r>
          </a:p>
        </p:txBody>
      </p:sp>
      <p:sp>
        <p:nvSpPr>
          <p:cNvPr id="88" name="화살표: 오른쪽 87"/>
          <p:cNvSpPr/>
          <p:nvPr/>
        </p:nvSpPr>
        <p:spPr>
          <a:xfrm>
            <a:off x="6679407" y="5216762"/>
            <a:ext cx="905497" cy="7032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0" name="표 89"/>
          <p:cNvGraphicFramePr>
            <a:graphicFrameLocks noGrp="1"/>
          </p:cNvGraphicFramePr>
          <p:nvPr/>
        </p:nvGraphicFramePr>
        <p:xfrm>
          <a:off x="7926389" y="4270851"/>
          <a:ext cx="4265610" cy="2350451"/>
        </p:xfrm>
        <a:graphic>
          <a:graphicData uri="http://schemas.openxmlformats.org/drawingml/2006/table">
            <a:tbl>
              <a:tblPr firstRow="1" bandRow="1"/>
              <a:tblGrid>
                <a:gridCol w="1648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4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좋아한다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체육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미술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" name="TextBox 34"/>
          <p:cNvSpPr txBox="1"/>
          <p:nvPr/>
        </p:nvSpPr>
        <p:spPr>
          <a:xfrm>
            <a:off x="1253573" y="5906702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4:</a:t>
            </a:r>
            <a:r>
              <a:rPr lang="ko-KR" altLang="en-US" sz="2000">
                <a:latin typeface="+mn-ea"/>
              </a:rPr>
              <a:t> 나는 미술을 정말 좋아한다</a:t>
            </a:r>
            <a:r>
              <a:rPr lang="en-US" altLang="ko-KR" sz="2000">
                <a:latin typeface="+mn-ea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EE4D4-0984-5E9E-AA14-BB04A0EC5199}"/>
              </a:ext>
            </a:extLst>
          </p:cNvPr>
          <p:cNvSpPr txBox="1"/>
          <p:nvPr/>
        </p:nvSpPr>
        <p:spPr>
          <a:xfrm>
            <a:off x="1119599" y="1032864"/>
            <a:ext cx="56925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단어빈도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,TF(Term Frequency)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1115" y="911521"/>
            <a:ext cx="11372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TF-IDF(Term Frequency - Inverse Document Frequency)</a:t>
            </a:r>
          </a:p>
        </p:txBody>
      </p:sp>
      <p:sp>
        <p:nvSpPr>
          <p:cNvPr id="72" name="TextBox 34"/>
          <p:cNvSpPr txBox="1"/>
          <p:nvPr/>
        </p:nvSpPr>
        <p:spPr>
          <a:xfrm>
            <a:off x="1318260" y="2706741"/>
            <a:ext cx="103301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 err="1">
                <a:latin typeface="+mn-ea"/>
              </a:rPr>
              <a:t>Tf</a:t>
            </a:r>
            <a:r>
              <a:rPr lang="en-US" altLang="ko-KR" sz="2000" dirty="0">
                <a:latin typeface="+mn-ea"/>
              </a:rPr>
              <a:t>-IDF:</a:t>
            </a:r>
            <a:r>
              <a:rPr lang="ko-KR" altLang="en-US" sz="2000" dirty="0">
                <a:latin typeface="+mn-ea"/>
              </a:rPr>
              <a:t> 어떤 단어가 흔하지 않으면서 특정 텍스트에서 자주 사용 된 정도를 나타냄</a:t>
            </a:r>
          </a:p>
        </p:txBody>
      </p:sp>
      <p:sp>
        <p:nvSpPr>
          <p:cNvPr id="81" name="TextBox 34"/>
          <p:cNvSpPr txBox="1"/>
          <p:nvPr/>
        </p:nvSpPr>
        <p:spPr>
          <a:xfrm>
            <a:off x="1315974" y="3159763"/>
            <a:ext cx="780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문서에서 핵심어를 추출할 때 사용</a:t>
            </a:r>
          </a:p>
        </p:txBody>
      </p:sp>
      <p:sp>
        <p:nvSpPr>
          <p:cNvPr id="82" name="TextBox 34"/>
          <p:cNvSpPr txBox="1"/>
          <p:nvPr/>
        </p:nvSpPr>
        <p:spPr>
          <a:xfrm>
            <a:off x="1327814" y="3609975"/>
            <a:ext cx="780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 err="1">
                <a:latin typeface="+mn-ea"/>
              </a:rPr>
              <a:t>T</a:t>
            </a:r>
            <a:r>
              <a:rPr lang="en-US" altLang="ko-KR" sz="2000" dirty="0">
                <a:latin typeface="+mn-ea"/>
              </a:rPr>
              <a:t>F: </a:t>
            </a:r>
            <a:r>
              <a:rPr lang="ko-KR" altLang="en-US" sz="2000" dirty="0">
                <a:latin typeface="+mn-ea"/>
              </a:rPr>
              <a:t>특정 단어가 전체 문서에 등장한 빈도</a:t>
            </a:r>
          </a:p>
        </p:txBody>
      </p:sp>
      <p:sp>
        <p:nvSpPr>
          <p:cNvPr id="92" name="TextBox 34"/>
          <p:cNvSpPr txBox="1"/>
          <p:nvPr/>
        </p:nvSpPr>
        <p:spPr>
          <a:xfrm>
            <a:off x="1315973" y="4370453"/>
            <a:ext cx="780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DF: </a:t>
            </a:r>
            <a:r>
              <a:rPr lang="ko-KR" altLang="en-US" sz="2000" dirty="0">
                <a:latin typeface="+mn-ea"/>
              </a:rPr>
              <a:t>특정 단어가 등장한 </a:t>
            </a:r>
            <a:r>
              <a:rPr lang="ko-KR" altLang="en-US" sz="2000" dirty="0" err="1">
                <a:latin typeface="+mn-ea"/>
              </a:rPr>
              <a:t>문서수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3" name="TextBox 34"/>
          <p:cNvSpPr txBox="1"/>
          <p:nvPr/>
        </p:nvSpPr>
        <p:spPr>
          <a:xfrm>
            <a:off x="1354232" y="4728354"/>
            <a:ext cx="780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IDF: DF(</a:t>
            </a:r>
            <a:r>
              <a:rPr lang="ko-KR" altLang="en-US" sz="2000" dirty="0">
                <a:latin typeface="+mn-ea"/>
              </a:rPr>
              <a:t>특정 단어가 등장한 문서 수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의 역수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27364" y="3290777"/>
            <a:ext cx="5236036" cy="1857655"/>
          </a:xfrm>
          <a:prstGeom prst="rect">
            <a:avLst/>
          </a:prstGeom>
        </p:spPr>
      </p:pic>
      <p:sp>
        <p:nvSpPr>
          <p:cNvPr id="95" name="TextBox 34"/>
          <p:cNvSpPr txBox="1"/>
          <p:nvPr/>
        </p:nvSpPr>
        <p:spPr>
          <a:xfrm>
            <a:off x="2438400" y="5847579"/>
            <a:ext cx="92100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TF-IDF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는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TF(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빈도수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) X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IDF(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역문서 빈도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와 비례함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9" name="TextBox 34"/>
          <p:cNvSpPr txBox="1"/>
          <p:nvPr/>
        </p:nvSpPr>
        <p:spPr>
          <a:xfrm>
            <a:off x="1315974" y="1694921"/>
            <a:ext cx="9364979" cy="395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흔하게 등장하는 단어는 중요하지 않은 단어일수도 있음</a:t>
            </a:r>
          </a:p>
        </p:txBody>
      </p:sp>
      <p:sp>
        <p:nvSpPr>
          <p:cNvPr id="101" name="TextBox 34"/>
          <p:cNvSpPr txBox="1"/>
          <p:nvPr/>
        </p:nvSpPr>
        <p:spPr>
          <a:xfrm>
            <a:off x="1315973" y="4019849"/>
            <a:ext cx="7802880" cy="39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N: </a:t>
            </a:r>
            <a:r>
              <a:rPr lang="ko-KR" altLang="en-US" sz="2000" dirty="0">
                <a:latin typeface="+mn-ea"/>
              </a:rPr>
              <a:t>전체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문서의 수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8B18B9B-045C-2186-381C-36894789F35C}"/>
              </a:ext>
            </a:extLst>
          </p:cNvPr>
          <p:cNvSpPr/>
          <p:nvPr/>
        </p:nvSpPr>
        <p:spPr>
          <a:xfrm>
            <a:off x="1028700" y="5884502"/>
            <a:ext cx="95250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E9D6DBF4-9703-407F-BFBC-AFCE98B3970A}"/>
              </a:ext>
            </a:extLst>
          </p:cNvPr>
          <p:cNvSpPr txBox="1"/>
          <p:nvPr/>
        </p:nvSpPr>
        <p:spPr>
          <a:xfrm>
            <a:off x="1315973" y="2188383"/>
            <a:ext cx="9364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중요한 단어는 흔하지 않으면서 특정 텍스트에서 자주 사용되는 단어임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1115" y="911521"/>
            <a:ext cx="11372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TF-IDF(Term Frequency - Inverse Document Frequency)</a:t>
            </a:r>
          </a:p>
        </p:txBody>
      </p:sp>
      <p:sp>
        <p:nvSpPr>
          <p:cNvPr id="95" name="TextBox 34"/>
          <p:cNvSpPr txBox="1"/>
          <p:nvPr/>
        </p:nvSpPr>
        <p:spPr>
          <a:xfrm>
            <a:off x="1982709" y="5407870"/>
            <a:ext cx="95052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남자배우와 여자배우의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TF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는 동일하나 </a:t>
            </a:r>
            <a:r>
              <a:rPr lang="en-US" altLang="ko-KR" sz="2800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Tf-idf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는 여자배우가 더 큼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여자배우가 더 중요한 의미의 단어임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28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8B18B9B-045C-2186-381C-36894789F35C}"/>
              </a:ext>
            </a:extLst>
          </p:cNvPr>
          <p:cNvSpPr/>
          <p:nvPr/>
        </p:nvSpPr>
        <p:spPr>
          <a:xfrm>
            <a:off x="868219" y="5444793"/>
            <a:ext cx="95250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6C65BC-8422-A8C8-A6B8-0A512361B800}"/>
              </a:ext>
            </a:extLst>
          </p:cNvPr>
          <p:cNvSpPr/>
          <p:nvPr/>
        </p:nvSpPr>
        <p:spPr>
          <a:xfrm>
            <a:off x="539812" y="2453706"/>
            <a:ext cx="3271697" cy="15660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0F7BD-1336-C3A1-5438-219AAC138A87}"/>
              </a:ext>
            </a:extLst>
          </p:cNvPr>
          <p:cNvSpPr txBox="1"/>
          <p:nvPr/>
        </p:nvSpPr>
        <p:spPr>
          <a:xfrm>
            <a:off x="1504950" y="439812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D735D-FB84-1BAC-1E68-1986DBADFA4E}"/>
              </a:ext>
            </a:extLst>
          </p:cNvPr>
          <p:cNvSpPr txBox="1"/>
          <p:nvPr/>
        </p:nvSpPr>
        <p:spPr>
          <a:xfrm>
            <a:off x="1054506" y="267982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남자배우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A29D13-A4C8-2167-ED7E-4A42B6F07234}"/>
              </a:ext>
            </a:extLst>
          </p:cNvPr>
          <p:cNvSpPr/>
          <p:nvPr/>
        </p:nvSpPr>
        <p:spPr>
          <a:xfrm>
            <a:off x="4175668" y="2479564"/>
            <a:ext cx="3271697" cy="15660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135C3-4320-3A8C-6403-04B267D65CBF}"/>
              </a:ext>
            </a:extLst>
          </p:cNvPr>
          <p:cNvSpPr txBox="1"/>
          <p:nvPr/>
        </p:nvSpPr>
        <p:spPr>
          <a:xfrm>
            <a:off x="5140806" y="442398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CB8B17-6541-A66E-10EC-403C68C6095F}"/>
              </a:ext>
            </a:extLst>
          </p:cNvPr>
          <p:cNvSpPr/>
          <p:nvPr/>
        </p:nvSpPr>
        <p:spPr>
          <a:xfrm>
            <a:off x="7904187" y="2479564"/>
            <a:ext cx="3271697" cy="15660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E0AB3-E5AA-E38B-780F-F89E7C0534B8}"/>
              </a:ext>
            </a:extLst>
          </p:cNvPr>
          <p:cNvSpPr txBox="1"/>
          <p:nvPr/>
        </p:nvSpPr>
        <p:spPr>
          <a:xfrm>
            <a:off x="9153550" y="442398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21CDB-ED64-7515-E2A4-7A0463E35968}"/>
              </a:ext>
            </a:extLst>
          </p:cNvPr>
          <p:cNvSpPr txBox="1"/>
          <p:nvPr/>
        </p:nvSpPr>
        <p:spPr>
          <a:xfrm>
            <a:off x="4821533" y="267982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남자배우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2D005-1D4D-7BE2-D34E-2822CE32EA75}"/>
              </a:ext>
            </a:extLst>
          </p:cNvPr>
          <p:cNvSpPr txBox="1"/>
          <p:nvPr/>
        </p:nvSpPr>
        <p:spPr>
          <a:xfrm>
            <a:off x="8703106" y="2764639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남자배우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9826-82B5-FEB3-6D1D-D36849705B82}"/>
              </a:ext>
            </a:extLst>
          </p:cNvPr>
          <p:cNvSpPr txBox="1"/>
          <p:nvPr/>
        </p:nvSpPr>
        <p:spPr>
          <a:xfrm>
            <a:off x="4823395" y="3352815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여자배우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31485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1115" y="911521"/>
            <a:ext cx="11372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TF-IDF(Term Frequency - Inverse Document Frequency)</a:t>
            </a:r>
          </a:p>
        </p:txBody>
      </p:sp>
      <p:sp>
        <p:nvSpPr>
          <p:cNvPr id="95" name="TextBox 34"/>
          <p:cNvSpPr txBox="1"/>
          <p:nvPr/>
        </p:nvSpPr>
        <p:spPr>
          <a:xfrm>
            <a:off x="2277919" y="5333357"/>
            <a:ext cx="92100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박지성과 손흥민의 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TF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는 동일하나 </a:t>
            </a:r>
            <a:r>
              <a:rPr lang="en-US" altLang="ko-KR" sz="3200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Tf-idf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는 손흥민이 더 큼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손흥민이 더 중요한 의미의 단어임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8B18B9B-045C-2186-381C-36894789F35C}"/>
              </a:ext>
            </a:extLst>
          </p:cNvPr>
          <p:cNvSpPr/>
          <p:nvPr/>
        </p:nvSpPr>
        <p:spPr>
          <a:xfrm>
            <a:off x="931955" y="5513310"/>
            <a:ext cx="95250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6C65BC-8422-A8C8-A6B8-0A512361B800}"/>
              </a:ext>
            </a:extLst>
          </p:cNvPr>
          <p:cNvSpPr/>
          <p:nvPr/>
        </p:nvSpPr>
        <p:spPr>
          <a:xfrm>
            <a:off x="539812" y="2453706"/>
            <a:ext cx="3271697" cy="15660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0F7BD-1336-C3A1-5438-219AAC138A87}"/>
              </a:ext>
            </a:extLst>
          </p:cNvPr>
          <p:cNvSpPr txBox="1"/>
          <p:nvPr/>
        </p:nvSpPr>
        <p:spPr>
          <a:xfrm>
            <a:off x="1504950" y="439812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D735D-FB84-1BAC-1E68-1986DBADFA4E}"/>
              </a:ext>
            </a:extLst>
          </p:cNvPr>
          <p:cNvSpPr txBox="1"/>
          <p:nvPr/>
        </p:nvSpPr>
        <p:spPr>
          <a:xfrm>
            <a:off x="1259688" y="276463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박지성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A29D13-A4C8-2167-ED7E-4A42B6F07234}"/>
              </a:ext>
            </a:extLst>
          </p:cNvPr>
          <p:cNvSpPr/>
          <p:nvPr/>
        </p:nvSpPr>
        <p:spPr>
          <a:xfrm>
            <a:off x="4175668" y="2479564"/>
            <a:ext cx="3271697" cy="15660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135C3-4320-3A8C-6403-04B267D65CBF}"/>
              </a:ext>
            </a:extLst>
          </p:cNvPr>
          <p:cNvSpPr txBox="1"/>
          <p:nvPr/>
        </p:nvSpPr>
        <p:spPr>
          <a:xfrm>
            <a:off x="5140806" y="442398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CB8B17-6541-A66E-10EC-403C68C6095F}"/>
              </a:ext>
            </a:extLst>
          </p:cNvPr>
          <p:cNvSpPr/>
          <p:nvPr/>
        </p:nvSpPr>
        <p:spPr>
          <a:xfrm>
            <a:off x="7904187" y="2479564"/>
            <a:ext cx="3271697" cy="15660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E0AB3-E5AA-E38B-780F-F89E7C0534B8}"/>
              </a:ext>
            </a:extLst>
          </p:cNvPr>
          <p:cNvSpPr txBox="1"/>
          <p:nvPr/>
        </p:nvSpPr>
        <p:spPr>
          <a:xfrm>
            <a:off x="9153550" y="442398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21CDB-ED64-7515-E2A4-7A0463E35968}"/>
              </a:ext>
            </a:extLst>
          </p:cNvPr>
          <p:cNvSpPr txBox="1"/>
          <p:nvPr/>
        </p:nvSpPr>
        <p:spPr>
          <a:xfrm>
            <a:off x="4805137" y="26428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박지성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2D005-1D4D-7BE2-D34E-2822CE32EA75}"/>
              </a:ext>
            </a:extLst>
          </p:cNvPr>
          <p:cNvSpPr txBox="1"/>
          <p:nvPr/>
        </p:nvSpPr>
        <p:spPr>
          <a:xfrm>
            <a:off x="8376972" y="276463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박지성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9826-82B5-FEB3-6D1D-D36849705B82}"/>
              </a:ext>
            </a:extLst>
          </p:cNvPr>
          <p:cNvSpPr txBox="1"/>
          <p:nvPr/>
        </p:nvSpPr>
        <p:spPr>
          <a:xfrm>
            <a:off x="4805137" y="339061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손흥민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32380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34"/>
          <p:cNvSpPr txBox="1"/>
          <p:nvPr/>
        </p:nvSpPr>
        <p:spPr>
          <a:xfrm>
            <a:off x="1303393" y="2152713"/>
            <a:ext cx="9364979" cy="70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TF-</a:t>
            </a:r>
            <a:r>
              <a:rPr lang="ko-KR" altLang="en-US" sz="2000" dirty="0" err="1">
                <a:latin typeface="+mn-ea"/>
              </a:rPr>
              <a:t>IDF는</a:t>
            </a:r>
            <a:r>
              <a:rPr lang="ko-KR" altLang="en-US" sz="2000" dirty="0">
                <a:latin typeface="+mn-ea"/>
              </a:rPr>
              <a:t> 모든 문서에서 자주 등장하는 단어는 중요도가 낮다고 판단하며, 특정 문서에서만 자주 등장하는 단어는 중요도가 높다고 판단합니다.</a:t>
            </a:r>
          </a:p>
        </p:txBody>
      </p:sp>
      <p:sp>
        <p:nvSpPr>
          <p:cNvPr id="100" name="TextBox 34"/>
          <p:cNvSpPr txBox="1"/>
          <p:nvPr/>
        </p:nvSpPr>
        <p:spPr>
          <a:xfrm>
            <a:off x="77027" y="3676279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 dirty="0">
                <a:latin typeface="+mn-ea"/>
              </a:rPr>
              <a:t>문서</a:t>
            </a:r>
            <a:r>
              <a:rPr lang="en-US" altLang="ko-KR" sz="2000" dirty="0">
                <a:latin typeface="+mn-ea"/>
              </a:rPr>
              <a:t>1:</a:t>
            </a:r>
            <a:r>
              <a:rPr lang="ko-KR" altLang="en-US" sz="2000" dirty="0">
                <a:latin typeface="+mn-ea"/>
              </a:rPr>
              <a:t> 나는 음악을 좋아하고 음악을 즐긴다</a:t>
            </a:r>
          </a:p>
        </p:txBody>
      </p:sp>
      <p:sp>
        <p:nvSpPr>
          <p:cNvPr id="101" name="TextBox 34"/>
          <p:cNvSpPr txBox="1"/>
          <p:nvPr/>
        </p:nvSpPr>
        <p:spPr>
          <a:xfrm>
            <a:off x="61538" y="4119948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2:</a:t>
            </a:r>
            <a:r>
              <a:rPr lang="ko-KR" altLang="en-US" sz="2000">
                <a:latin typeface="+mn-ea"/>
              </a:rPr>
              <a:t> 나는 미술을 좋아한다</a:t>
            </a:r>
            <a:r>
              <a:rPr lang="en-US" altLang="ko-KR" sz="2000">
                <a:latin typeface="+mn-ea"/>
              </a:rPr>
              <a:t>.</a:t>
            </a:r>
          </a:p>
        </p:txBody>
      </p:sp>
      <p:sp>
        <p:nvSpPr>
          <p:cNvPr id="102" name="TextBox 34"/>
          <p:cNvSpPr txBox="1"/>
          <p:nvPr/>
        </p:nvSpPr>
        <p:spPr>
          <a:xfrm>
            <a:off x="61360" y="4579553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3:</a:t>
            </a:r>
            <a:r>
              <a:rPr lang="ko-KR" altLang="en-US" sz="2000">
                <a:latin typeface="+mn-ea"/>
              </a:rPr>
              <a:t> 나는 체육을 좋아하고 체육을 공부한다</a:t>
            </a:r>
            <a:r>
              <a:rPr lang="en-US" altLang="ko-KR" sz="2000">
                <a:latin typeface="+mn-ea"/>
              </a:rPr>
              <a:t>.</a:t>
            </a:r>
          </a:p>
        </p:txBody>
      </p:sp>
      <p:sp>
        <p:nvSpPr>
          <p:cNvPr id="103" name="화살표: 오른쪽 102"/>
          <p:cNvSpPr/>
          <p:nvPr/>
        </p:nvSpPr>
        <p:spPr>
          <a:xfrm>
            <a:off x="5710875" y="4440552"/>
            <a:ext cx="770249" cy="5304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03633"/>
              </p:ext>
            </p:extLst>
          </p:nvPr>
        </p:nvGraphicFramePr>
        <p:xfrm>
          <a:off x="6718295" y="3735509"/>
          <a:ext cx="5393295" cy="2194560"/>
        </p:xfrm>
        <a:graphic>
          <a:graphicData uri="http://schemas.openxmlformats.org/drawingml/2006/table">
            <a:tbl>
              <a:tblPr firstRow="1" bandRow="1"/>
              <a:tblGrid>
                <a:gridCol w="165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4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단어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TF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DF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IDF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TF-IDF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rgbClr val="0066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log(4/4)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좋아한다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rgbClr val="0066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log(4/4)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2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log(4/1)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2log(4)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2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체육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log(4/1)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2log(4)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4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미술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log(4/2)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2(log2)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" name="TextBox 34"/>
          <p:cNvSpPr txBox="1"/>
          <p:nvPr/>
        </p:nvSpPr>
        <p:spPr>
          <a:xfrm>
            <a:off x="80410" y="5017703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4:</a:t>
            </a:r>
            <a:r>
              <a:rPr lang="ko-KR" altLang="en-US" sz="2000">
                <a:latin typeface="+mn-ea"/>
              </a:rPr>
              <a:t> 나는 미술을 정말 좋아한다</a:t>
            </a:r>
            <a:r>
              <a:rPr lang="en-US" altLang="ko-KR" sz="2000">
                <a:latin typeface="+mn-ea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60971-5AAA-C677-69C6-1567E096B993}"/>
              </a:ext>
            </a:extLst>
          </p:cNvPr>
          <p:cNvSpPr txBox="1"/>
          <p:nvPr/>
        </p:nvSpPr>
        <p:spPr>
          <a:xfrm>
            <a:off x="1193515" y="896702"/>
            <a:ext cx="11372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TF-IDF(Term Frequency - Inverse Document Frequency)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654208" y="704317"/>
            <a:ext cx="654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 빈도분석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TF;Term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Frequency)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2953972" y="722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277D-E5B9-7439-9F6D-510E7F124DE2}"/>
              </a:ext>
            </a:extLst>
          </p:cNvPr>
          <p:cNvSpPr txBox="1"/>
          <p:nvPr/>
        </p:nvSpPr>
        <p:spPr>
          <a:xfrm>
            <a:off x="1010986" y="1336176"/>
            <a:ext cx="432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전체 문서 </a:t>
            </a:r>
            <a:r>
              <a:rPr lang="ko-KR" altLang="en-US" sz="1600" dirty="0">
                <a:latin typeface="+mn-ea"/>
              </a:rPr>
              <a:t>내에서 단어의 중요성을 나타냄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B407D-ACAA-2816-5A6D-D127870D594C}"/>
              </a:ext>
            </a:extLst>
          </p:cNvPr>
          <p:cNvSpPr txBox="1"/>
          <p:nvPr/>
        </p:nvSpPr>
        <p:spPr>
          <a:xfrm>
            <a:off x="654208" y="1773057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TF-IDF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32AA1-6658-697B-E355-B8BFA0E329F0}"/>
              </a:ext>
            </a:extLst>
          </p:cNvPr>
          <p:cNvSpPr txBox="1"/>
          <p:nvPr/>
        </p:nvSpPr>
        <p:spPr>
          <a:xfrm>
            <a:off x="1043062" y="2512911"/>
            <a:ext cx="432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특정 문서 내에서 단어의 중요성을 나타냄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A2B045-F0FA-65A4-4CD3-BC143B043D88}"/>
              </a:ext>
            </a:extLst>
          </p:cNvPr>
          <p:cNvGrpSpPr/>
          <p:nvPr/>
        </p:nvGrpSpPr>
        <p:grpSpPr>
          <a:xfrm>
            <a:off x="453161" y="3340848"/>
            <a:ext cx="5976664" cy="2664296"/>
            <a:chOff x="1254551" y="3483196"/>
            <a:chExt cx="6193352" cy="21701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D8332AE-33CB-6F00-D28A-8D4CB6B8A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387903" y="3487772"/>
              <a:ext cx="3060000" cy="2165524"/>
            </a:xfrm>
            <a:prstGeom prst="rect">
              <a:avLst/>
            </a:prstGeom>
          </p:spPr>
        </p:pic>
        <p:pic>
          <p:nvPicPr>
            <p:cNvPr id="14" name="그림 13" descr="EMB00003b480269">
              <a:extLst>
                <a:ext uri="{FF2B5EF4-FFF2-40B4-BE49-F238E27FC236}">
                  <a16:creationId xmlns:a16="http://schemas.microsoft.com/office/drawing/2014/main" id="{C71550E6-948C-EF9A-76D1-E7E00455F02D}"/>
                </a:ext>
              </a:extLst>
            </p:cNvPr>
            <p:cNvPicPr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254551" y="3483196"/>
              <a:ext cx="3009105" cy="216715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E62C0C85-2DEB-13B8-1126-787196D9CD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70"/>
          <a:stretch>
            <a:fillRect/>
          </a:stretch>
        </p:blipFill>
        <p:spPr>
          <a:xfrm>
            <a:off x="6786523" y="2501120"/>
            <a:ext cx="5164177" cy="33349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862534-620A-4FF0-B351-3919A1CC5C9D}"/>
              </a:ext>
            </a:extLst>
          </p:cNvPr>
          <p:cNvSpPr txBox="1"/>
          <p:nvPr/>
        </p:nvSpPr>
        <p:spPr>
          <a:xfrm>
            <a:off x="1615077" y="611647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TF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B929C-7551-9936-68A7-8296C815E86E}"/>
              </a:ext>
            </a:extLst>
          </p:cNvPr>
          <p:cNvSpPr txBox="1"/>
          <p:nvPr/>
        </p:nvSpPr>
        <p:spPr>
          <a:xfrm>
            <a:off x="4696409" y="6105015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TF-IDF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2758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628650"/>
            <a:ext cx="12192000" cy="6000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CCD3B-EB79-9B74-9A2B-7E31FD05045B}"/>
              </a:ext>
            </a:extLst>
          </p:cNvPr>
          <p:cNvSpPr txBox="1"/>
          <p:nvPr/>
        </p:nvSpPr>
        <p:spPr>
          <a:xfrm>
            <a:off x="1088131" y="2889091"/>
            <a:ext cx="211307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데이터 수집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D3505-11B6-BFD0-9B17-940CD6B135D2}"/>
              </a:ext>
            </a:extLst>
          </p:cNvPr>
          <p:cNvSpPr txBox="1"/>
          <p:nvPr/>
        </p:nvSpPr>
        <p:spPr>
          <a:xfrm>
            <a:off x="4935265" y="2882820"/>
            <a:ext cx="232146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데이터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ea typeface="한컴 고딕"/>
              </a:rPr>
              <a:t>전처리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ea typeface="한컴 고딕"/>
            </a:endParaRPr>
          </a:p>
          <a:p>
            <a:pPr lvl="0">
              <a:defRPr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(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형태소 추출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)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ea typeface="한컴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21C19-034F-A797-5B40-54C9D27B6958}"/>
              </a:ext>
            </a:extLst>
          </p:cNvPr>
          <p:cNvSpPr txBox="1"/>
          <p:nvPr/>
        </p:nvSpPr>
        <p:spPr>
          <a:xfrm>
            <a:off x="8270689" y="2863691"/>
            <a:ext cx="198644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TF,TF-IDF </a:t>
            </a:r>
          </a:p>
          <a:p>
            <a:pPr lvl="0">
              <a:defRPr/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데이터 추출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1963D6D-4CBD-E91C-E3CD-B10D20205D8C}"/>
              </a:ext>
            </a:extLst>
          </p:cNvPr>
          <p:cNvSpPr/>
          <p:nvPr/>
        </p:nvSpPr>
        <p:spPr>
          <a:xfrm>
            <a:off x="3886200" y="2882820"/>
            <a:ext cx="5334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116F34A-3CF7-61E2-5F7C-0F9B4B19EAEC}"/>
              </a:ext>
            </a:extLst>
          </p:cNvPr>
          <p:cNvSpPr/>
          <p:nvPr/>
        </p:nvSpPr>
        <p:spPr>
          <a:xfrm>
            <a:off x="7493062" y="2882820"/>
            <a:ext cx="5334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70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1209254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N-gram 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277D-E5B9-7439-9F6D-510E7F124DE2}"/>
              </a:ext>
            </a:extLst>
          </p:cNvPr>
          <p:cNvSpPr txBox="1"/>
          <p:nvPr/>
        </p:nvSpPr>
        <p:spPr>
          <a:xfrm>
            <a:off x="1090921" y="1994373"/>
            <a:ext cx="569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데이터에서 단어가 연쇄적으로 표현된 정도를 알 수 있음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528386" y="2458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DC563-4800-5268-F214-FC49A1FF1101}"/>
              </a:ext>
            </a:extLst>
          </p:cNvPr>
          <p:cNvSpPr txBox="1"/>
          <p:nvPr/>
        </p:nvSpPr>
        <p:spPr>
          <a:xfrm>
            <a:off x="1099630" y="2637684"/>
            <a:ext cx="455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600" b="1" i="0" dirty="0">
                <a:solidFill>
                  <a:srgbClr val="000000"/>
                </a:solidFill>
                <a:effectLst/>
              </a:rPr>
              <a:t>n-gram</a:t>
            </a:r>
            <a:r>
              <a:rPr lang="ko-KR" altLang="en-US" sz="1600" b="1" i="0" dirty="0">
                <a:solidFill>
                  <a:srgbClr val="000000"/>
                </a:solidFill>
                <a:effectLst/>
              </a:rPr>
              <a:t>은 </a:t>
            </a:r>
            <a:r>
              <a:rPr lang="en-US" altLang="ko-KR" sz="1600" b="1" i="0" dirty="0">
                <a:solidFill>
                  <a:srgbClr val="000000"/>
                </a:solidFill>
                <a:effectLst/>
              </a:rPr>
              <a:t>n</a:t>
            </a:r>
            <a:r>
              <a:rPr lang="ko-KR" altLang="en-US" sz="1600" b="1" i="0" dirty="0">
                <a:solidFill>
                  <a:srgbClr val="000000"/>
                </a:solidFill>
                <a:effectLst/>
              </a:rPr>
              <a:t>개의 연속적인 단어 나열을 의미</a:t>
            </a:r>
            <a:endParaRPr lang="en-US" altLang="ko-KR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0C091-696F-4EBB-36B7-0FB30FB9B453}"/>
              </a:ext>
            </a:extLst>
          </p:cNvPr>
          <p:cNvSpPr txBox="1"/>
          <p:nvPr/>
        </p:nvSpPr>
        <p:spPr>
          <a:xfrm>
            <a:off x="2829994" y="3504356"/>
            <a:ext cx="714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2800" b="1" dirty="0"/>
              <a:t>나는 어제 학교에 가서 음악 수업을 받았다</a:t>
            </a:r>
            <a:r>
              <a:rPr lang="en-US" altLang="ko-KR" sz="2800" b="1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BF46A-A54F-7C90-5C6B-0995AEFC2F63}"/>
              </a:ext>
            </a:extLst>
          </p:cNvPr>
          <p:cNvSpPr txBox="1"/>
          <p:nvPr/>
        </p:nvSpPr>
        <p:spPr>
          <a:xfrm>
            <a:off x="1949711" y="4193041"/>
            <a:ext cx="5222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solidFill>
                  <a:srgbClr val="000000"/>
                </a:solidFill>
              </a:rPr>
              <a:t>1-grams: </a:t>
            </a:r>
            <a:r>
              <a:rPr lang="ko-KR" altLang="en-US" sz="1600" b="1" dirty="0">
                <a:solidFill>
                  <a:srgbClr val="000000"/>
                </a:solidFill>
              </a:rPr>
              <a:t>나는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어제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학교에</a:t>
            </a:r>
            <a:r>
              <a:rPr lang="en-US" altLang="ko-KR" sz="1600" b="1" dirty="0">
                <a:solidFill>
                  <a:srgbClr val="000000"/>
                </a:solidFill>
              </a:rPr>
              <a:t>,</a:t>
            </a:r>
            <a:r>
              <a:rPr lang="ko-KR" altLang="en-US" sz="1600" b="1" dirty="0">
                <a:solidFill>
                  <a:srgbClr val="000000"/>
                </a:solidFill>
              </a:rPr>
              <a:t>가서</a:t>
            </a:r>
            <a:r>
              <a:rPr lang="en-US" altLang="ko-KR" sz="1600" b="1" dirty="0">
                <a:solidFill>
                  <a:srgbClr val="000000"/>
                </a:solidFill>
              </a:rPr>
              <a:t>,</a:t>
            </a:r>
            <a:r>
              <a:rPr lang="ko-KR" altLang="en-US" sz="1600" b="1" dirty="0">
                <a:solidFill>
                  <a:srgbClr val="000000"/>
                </a:solidFill>
              </a:rPr>
              <a:t>음악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수업을 </a:t>
            </a:r>
            <a:r>
              <a:rPr lang="en-US" altLang="ko-KR" sz="1600" b="1" dirty="0">
                <a:solidFill>
                  <a:srgbClr val="000000"/>
                </a:solidFill>
              </a:rPr>
              <a:t>,</a:t>
            </a:r>
            <a:r>
              <a:rPr lang="ko-KR" altLang="en-US" sz="1600" b="1" dirty="0">
                <a:solidFill>
                  <a:srgbClr val="000000"/>
                </a:solidFill>
              </a:rPr>
              <a:t>받았다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2AD3A2-4FD2-0F43-77AC-EECE440CBB9B}"/>
              </a:ext>
            </a:extLst>
          </p:cNvPr>
          <p:cNvSpPr txBox="1"/>
          <p:nvPr/>
        </p:nvSpPr>
        <p:spPr>
          <a:xfrm>
            <a:off x="1949710" y="4633120"/>
            <a:ext cx="842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solidFill>
                  <a:srgbClr val="000000"/>
                </a:solidFill>
              </a:rPr>
              <a:t>2-grams: </a:t>
            </a:r>
            <a:r>
              <a:rPr lang="ko-KR" altLang="en-US" sz="1600" b="1" dirty="0">
                <a:solidFill>
                  <a:srgbClr val="000000"/>
                </a:solidFill>
              </a:rPr>
              <a:t>나는</a:t>
            </a:r>
            <a:r>
              <a:rPr lang="en-US" altLang="ko-KR" sz="1600" b="1" dirty="0">
                <a:solidFill>
                  <a:srgbClr val="000000"/>
                </a:solidFill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</a:rPr>
              <a:t>어제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어제 학교에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학교에 가서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가서 음악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음악 수업을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수업을 받았다</a:t>
            </a:r>
            <a:r>
              <a:rPr lang="en-US" altLang="ko-KR" sz="1600" b="1" dirty="0">
                <a:solidFill>
                  <a:srgbClr val="000000"/>
                </a:solidFill>
              </a:rPr>
              <a:t>.</a:t>
            </a:r>
            <a:endParaRPr lang="en-US" altLang="ko-K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1631C-D29A-6E55-91A5-D5CA256240C5}"/>
              </a:ext>
            </a:extLst>
          </p:cNvPr>
          <p:cNvSpPr txBox="1"/>
          <p:nvPr/>
        </p:nvSpPr>
        <p:spPr>
          <a:xfrm>
            <a:off x="1949710" y="5103294"/>
            <a:ext cx="9733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solidFill>
                  <a:srgbClr val="000000"/>
                </a:solidFill>
              </a:rPr>
              <a:t>3-grams: </a:t>
            </a:r>
            <a:r>
              <a:rPr lang="ko-KR" altLang="en-US" sz="1600" b="1" dirty="0">
                <a:solidFill>
                  <a:srgbClr val="000000"/>
                </a:solidFill>
              </a:rPr>
              <a:t>나는</a:t>
            </a:r>
            <a:r>
              <a:rPr lang="en-US" altLang="ko-KR" sz="1600" b="1" dirty="0">
                <a:solidFill>
                  <a:srgbClr val="000000"/>
                </a:solidFill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</a:rPr>
              <a:t>어제 학교에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어제 학교에 가서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학교에 가서 음악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가서 음악 수업을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음악 수업을 받았다</a:t>
            </a:r>
            <a:r>
              <a:rPr lang="en-US" altLang="ko-KR" sz="1600" b="1" dirty="0">
                <a:solidFill>
                  <a:srgbClr val="000000"/>
                </a:solidFill>
              </a:rPr>
              <a:t>.</a:t>
            </a:r>
            <a:endParaRPr lang="en-US" altLang="ko-KR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14AEC-DEE3-8140-39CE-909E8A594549}"/>
              </a:ext>
            </a:extLst>
          </p:cNvPr>
          <p:cNvSpPr txBox="1"/>
          <p:nvPr/>
        </p:nvSpPr>
        <p:spPr>
          <a:xfrm>
            <a:off x="1987494" y="5579962"/>
            <a:ext cx="10216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solidFill>
                  <a:srgbClr val="000000"/>
                </a:solidFill>
              </a:rPr>
              <a:t>4-grams: </a:t>
            </a:r>
            <a:r>
              <a:rPr lang="ko-KR" altLang="en-US" sz="1600" b="1" dirty="0">
                <a:solidFill>
                  <a:srgbClr val="000000"/>
                </a:solidFill>
              </a:rPr>
              <a:t>나는</a:t>
            </a:r>
            <a:r>
              <a:rPr lang="en-US" altLang="ko-KR" sz="1600" b="1" dirty="0">
                <a:solidFill>
                  <a:srgbClr val="000000"/>
                </a:solidFill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</a:rPr>
              <a:t>어제 학교에 가서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어제 학교에 가서 음악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학교에 가서 음악 수업을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가서 음악 수업을 받았다</a:t>
            </a:r>
            <a:r>
              <a:rPr lang="en-US" altLang="ko-KR" sz="1600" b="1" dirty="0">
                <a:solidFill>
                  <a:srgbClr val="000000"/>
                </a:solidFill>
              </a:rPr>
              <a:t>.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477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0CA214-42F1-FFD3-75A8-F57FB33E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5DA4-EC41-4864-9775-BF12628B7F6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5AF013-9E61-E113-61C0-17621D7264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07523" y="5631256"/>
            <a:ext cx="5021262" cy="1005954"/>
          </a:xfrm>
        </p:spPr>
        <p:txBody>
          <a:bodyPr>
            <a:normAutofit/>
          </a:bodyPr>
          <a:lstStyle/>
          <a:p>
            <a:pPr marL="0" indent="0" fontAlgn="base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[email]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﻿ leejinkyu0612@naver.com</a:t>
            </a:r>
            <a:endParaRPr lang="en-US" altLang="ko-KR" sz="12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indent="0" fontAlgn="base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[Blog]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📺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https://blog.naver.com/leejinkyu0612</a:t>
            </a:r>
            <a:endParaRPr lang="en-US" altLang="ko-KR" sz="12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indent="0" fontAlgn="base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[YouTube]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📺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https://www.youtube.com/@HappyAI_0612</a:t>
            </a:r>
            <a:endParaRPr lang="en-US" altLang="ko-KR" sz="12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EA5ED-79AC-8ECB-96A2-FEA5F3F34C0C}"/>
              </a:ext>
            </a:extLst>
          </p:cNvPr>
          <p:cNvSpPr txBox="1"/>
          <p:nvPr/>
        </p:nvSpPr>
        <p:spPr>
          <a:xfrm>
            <a:off x="6962594" y="378412"/>
            <a:ext cx="28814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700" b="1">
                <a:solidFill>
                  <a:srgbClr val="0F5EA8"/>
                </a:solidFill>
                <a:ea typeface="나눔바른고딕" panose="020B0603020101020101" pitchFamily="50" charset="-127"/>
              </a:rPr>
              <a:t>이진규 강사 소개</a:t>
            </a:r>
            <a:endParaRPr lang="en-US" altLang="ko-KR" sz="600" b="1" dirty="0">
              <a:solidFill>
                <a:srgbClr val="0F5EA8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EF9A4-E4BD-0AEE-52C8-5CA0FE441846}"/>
              </a:ext>
            </a:extLst>
          </p:cNvPr>
          <p:cNvSpPr/>
          <p:nvPr/>
        </p:nvSpPr>
        <p:spPr>
          <a:xfrm>
            <a:off x="0" y="523875"/>
            <a:ext cx="2881440" cy="6197600"/>
          </a:xfrm>
          <a:prstGeom prst="rect">
            <a:avLst/>
          </a:prstGeom>
          <a:gradFill flip="none" rotWithShape="1">
            <a:gsLst>
              <a:gs pos="0">
                <a:srgbClr val="0F5EA8"/>
              </a:gs>
              <a:gs pos="74000">
                <a:srgbClr val="093157"/>
              </a:gs>
              <a:gs pos="100000">
                <a:srgbClr val="041C3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CB398D-6835-31A0-C8D5-8C257BFB2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60" y="1044379"/>
            <a:ext cx="1701056" cy="1423020"/>
          </a:xfrm>
          <a:prstGeom prst="rect">
            <a:avLst/>
          </a:prstGeo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F59F787A-09BB-6E1F-8003-A4CCFEA7B932}"/>
              </a:ext>
            </a:extLst>
          </p:cNvPr>
          <p:cNvSpPr txBox="1">
            <a:spLocks/>
          </p:cNvSpPr>
          <p:nvPr/>
        </p:nvSpPr>
        <p:spPr bwMode="auto">
          <a:xfrm>
            <a:off x="4107523" y="919098"/>
            <a:ext cx="7634822" cy="144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15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70297" indent="-2000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664369" indent="-15716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맑은 고딕" panose="020B0503020000020004" pitchFamily="50" charset="-127"/>
              <a:buChar char="－"/>
              <a:defRPr kumimoji="1" sz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838200" indent="-1619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0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18859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2288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25717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29146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latinLnBrk="0">
              <a:lnSpc>
                <a:spcPct val="160000"/>
              </a:lnSpc>
              <a:buNone/>
            </a:pPr>
            <a:r>
              <a:rPr lang="en-US" altLang="ko-KR" sz="1200" kern="0" dirty="0"/>
              <a:t>[</a:t>
            </a:r>
            <a:r>
              <a:rPr lang="ko-KR" altLang="en-US" sz="1200" kern="0" dirty="0"/>
              <a:t>주요 </a:t>
            </a:r>
            <a:r>
              <a:rPr lang="ko-KR" altLang="en-US" sz="1200" kern="0" dirty="0" err="1"/>
              <a:t>텍스트마이닝</a:t>
            </a:r>
            <a:r>
              <a:rPr lang="ko-KR" altLang="en-US" sz="1200" kern="0" dirty="0"/>
              <a:t> 논문</a:t>
            </a:r>
            <a:r>
              <a:rPr lang="en-US" altLang="ko-KR" sz="1200" kern="0" dirty="0"/>
              <a:t>]</a:t>
            </a:r>
          </a:p>
          <a:p>
            <a:pPr latinLnBrk="0">
              <a:buFontTx/>
              <a:buChar char="-"/>
            </a:pPr>
            <a:r>
              <a:rPr lang="en-US" altLang="ko-KR" sz="1200" b="0" kern="0" dirty="0"/>
              <a:t>Improving Generation of Sentiment Commonsense by Bias Mitigation" International Conference on Big Data and Smart Computing (</a:t>
            </a:r>
            <a:r>
              <a:rPr lang="en-US" altLang="ko-KR" sz="1200" b="0" kern="0" dirty="0" err="1"/>
              <a:t>BigComp</a:t>
            </a:r>
            <a:r>
              <a:rPr lang="en-US" altLang="ko-KR" sz="1200" b="0" kern="0" dirty="0"/>
              <a:t>). </a:t>
            </a:r>
            <a:r>
              <a:rPr lang="en-US" altLang="ko-KR" sz="1200" b="0" kern="0" dirty="0" err="1"/>
              <a:t>JinKyu</a:t>
            </a:r>
            <a:r>
              <a:rPr lang="en-US" altLang="ko-KR" sz="1200" b="0" kern="0" dirty="0"/>
              <a:t> Lee, and </a:t>
            </a:r>
            <a:r>
              <a:rPr lang="en-US" altLang="ko-KR" sz="1200" b="0" kern="0" dirty="0" err="1"/>
              <a:t>Jihie</a:t>
            </a:r>
            <a:r>
              <a:rPr lang="en-US" altLang="ko-KR" sz="1200" b="0" kern="0" dirty="0"/>
              <a:t> Kim.2023. </a:t>
            </a:r>
            <a:endParaRPr lang="ko-KR" altLang="en-US" sz="1200" b="0" kern="0" dirty="0"/>
          </a:p>
          <a:p>
            <a:pPr latinLnBrk="0">
              <a:buFontTx/>
              <a:buChar char="-"/>
            </a:pPr>
            <a:r>
              <a:rPr lang="ko-KR" altLang="en-US" sz="1200" b="0" kern="0" dirty="0"/>
              <a:t>언론기사 빅데이터 분석을 통한 대규모 언어모델에 대한 기술 인식 분석</a:t>
            </a:r>
            <a:r>
              <a:rPr lang="en-US" altLang="ko-KR" sz="1200" b="0" kern="0" dirty="0"/>
              <a:t>: ChatGPT </a:t>
            </a:r>
            <a:r>
              <a:rPr lang="ko-KR" altLang="en-US" sz="1200" b="0" kern="0" dirty="0"/>
              <a:t>등장 전후를 중심으로 </a:t>
            </a:r>
            <a:r>
              <a:rPr lang="en-US" altLang="ko-KR" sz="1200" b="0" kern="0" dirty="0"/>
              <a:t>| </a:t>
            </a:r>
            <a:r>
              <a:rPr lang="ko-KR" altLang="en-US" sz="1200" b="0" kern="0" dirty="0"/>
              <a:t>한국멀티미디어학회 </a:t>
            </a:r>
            <a:r>
              <a:rPr lang="en-US" altLang="ko-KR" sz="1200" b="0" kern="0" dirty="0"/>
              <a:t>| 2024 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정맥간호 인터넷 카페 </a:t>
            </a:r>
            <a:r>
              <a:rPr lang="en-US" altLang="ko-KR" sz="1200" b="0" kern="0" dirty="0"/>
              <a:t>Q &amp; A </a:t>
            </a:r>
            <a:r>
              <a:rPr lang="ko-KR" altLang="en-US" sz="1200" b="0" kern="0" dirty="0"/>
              <a:t>게시글의 키워드 네트워크 분석 </a:t>
            </a:r>
            <a:r>
              <a:rPr lang="en-US" altLang="ko-KR" sz="1200" b="0" kern="0" dirty="0"/>
              <a:t>| Healthcare Informatics Research | 2023.02 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자연어 처리</a:t>
            </a:r>
            <a:r>
              <a:rPr lang="en-US" altLang="ko-KR" sz="1200" b="0" kern="0" dirty="0"/>
              <a:t>(NLP)</a:t>
            </a:r>
            <a:r>
              <a:rPr lang="ko-KR" altLang="en-US" sz="1200" b="0" kern="0" dirty="0"/>
              <a:t>기반 </a:t>
            </a:r>
            <a:r>
              <a:rPr lang="ko-KR" altLang="en-US" sz="1200" b="0" kern="0" dirty="0" err="1"/>
              <a:t>텍스트마이닝을</a:t>
            </a:r>
            <a:r>
              <a:rPr lang="ko-KR" altLang="en-US" sz="1200" b="0" kern="0" dirty="0"/>
              <a:t> 활용한 소나무에 대한 국내외 연구동향</a:t>
            </a:r>
            <a:r>
              <a:rPr lang="en-US" altLang="ko-KR" sz="1200" b="0" kern="0" dirty="0"/>
              <a:t>(2001∼2020)</a:t>
            </a:r>
            <a:r>
              <a:rPr lang="ko-KR" altLang="en-US" sz="1200" b="0" kern="0" dirty="0"/>
              <a:t>분석 </a:t>
            </a:r>
            <a:r>
              <a:rPr lang="en-US" altLang="ko-KR" sz="1200" b="0" kern="0" dirty="0"/>
              <a:t>| </a:t>
            </a:r>
            <a:r>
              <a:rPr lang="ko-KR" altLang="en-US" sz="1200" b="0" kern="0" dirty="0"/>
              <a:t>농업생명과학연구 </a:t>
            </a:r>
            <a:r>
              <a:rPr lang="en-US" altLang="ko-KR" sz="1200" b="0" kern="0" dirty="0"/>
              <a:t>| 2022 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 err="1"/>
              <a:t>텍스트마이닝을</a:t>
            </a:r>
            <a:r>
              <a:rPr lang="ko-KR" altLang="en-US" sz="1200" b="0" kern="0" dirty="0"/>
              <a:t> 활용한 백두대간에 관한 연구동향</a:t>
            </a:r>
            <a:r>
              <a:rPr lang="en-US" altLang="ko-KR" sz="1200" b="0" kern="0" dirty="0"/>
              <a:t>(2001‒2020) </a:t>
            </a:r>
            <a:r>
              <a:rPr lang="ko-KR" altLang="en-US" sz="1200" b="0" kern="0" dirty="0"/>
              <a:t>분석 </a:t>
            </a:r>
            <a:r>
              <a:rPr lang="en-US" altLang="ko-KR" sz="1200" b="0" kern="0" dirty="0"/>
              <a:t>| </a:t>
            </a:r>
            <a:r>
              <a:rPr lang="ko-KR" altLang="en-US" sz="1200" b="0" kern="0" dirty="0"/>
              <a:t>한국산림과학회지 </a:t>
            </a:r>
            <a:r>
              <a:rPr lang="en-US" altLang="ko-KR" sz="1200" b="0" kern="0" dirty="0"/>
              <a:t>| 2022 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 err="1"/>
              <a:t>텍스트마이닝을</a:t>
            </a:r>
            <a:r>
              <a:rPr lang="ko-KR" altLang="en-US" sz="1200" b="0" kern="0" dirty="0"/>
              <a:t> 활용한 국내 산림생태 분야 연구동향</a:t>
            </a:r>
            <a:r>
              <a:rPr lang="en-US" altLang="ko-KR" sz="1200" b="0" kern="0" dirty="0"/>
              <a:t>(2001‒2020) </a:t>
            </a:r>
            <a:r>
              <a:rPr lang="ko-KR" altLang="en-US" sz="1200" b="0" kern="0" dirty="0"/>
              <a:t>분석 </a:t>
            </a:r>
            <a:r>
              <a:rPr lang="en-US" altLang="ko-KR" sz="1200" b="0" kern="0" dirty="0"/>
              <a:t>| </a:t>
            </a:r>
            <a:r>
              <a:rPr lang="ko-KR" altLang="en-US" sz="1200" b="0" kern="0" dirty="0"/>
              <a:t>한국산림과학회지 </a:t>
            </a:r>
            <a:r>
              <a:rPr lang="en-US" altLang="ko-KR" sz="1200" b="0" kern="0" dirty="0"/>
              <a:t>| 2022 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숲길에 대한 </a:t>
            </a:r>
            <a:r>
              <a:rPr lang="en-US" altLang="ko-KR" sz="1200" b="0" kern="0" dirty="0"/>
              <a:t>10 </a:t>
            </a:r>
            <a:r>
              <a:rPr lang="ko-KR" altLang="en-US" sz="1200" b="0" kern="0" dirty="0"/>
              <a:t>년간의 언론 인식분석</a:t>
            </a:r>
            <a:r>
              <a:rPr lang="en-US" altLang="ko-KR" sz="1200" b="0" kern="0" dirty="0"/>
              <a:t>-</a:t>
            </a:r>
            <a:r>
              <a:rPr lang="ko-KR" altLang="en-US" sz="1200" b="0" kern="0" dirty="0"/>
              <a:t>텍스트 마이닝 분석을 중심으로 </a:t>
            </a:r>
            <a:r>
              <a:rPr lang="en-US" altLang="ko-KR" sz="1200" b="0" kern="0" dirty="0"/>
              <a:t>| </a:t>
            </a:r>
            <a:r>
              <a:rPr lang="ko-KR" altLang="en-US" sz="1200" b="0" kern="0" dirty="0"/>
              <a:t>산림경제연구 </a:t>
            </a:r>
            <a:r>
              <a:rPr lang="en-US" altLang="ko-KR" sz="1200" b="0" kern="0" dirty="0"/>
              <a:t>| 2021</a:t>
            </a:r>
          </a:p>
          <a:p>
            <a:pPr marL="0" indent="0" latinLnBrk="0">
              <a:buNone/>
            </a:pPr>
            <a:r>
              <a:rPr lang="ko-KR" altLang="en-US" sz="1200" kern="0" dirty="0"/>
              <a:t>이외에도 </a:t>
            </a:r>
            <a:r>
              <a:rPr lang="ko-KR" altLang="en-US" sz="1200" kern="0" dirty="0" err="1"/>
              <a:t>텍스트마이닝</a:t>
            </a:r>
            <a:r>
              <a:rPr lang="ko-KR" altLang="en-US" sz="1200" kern="0" dirty="0"/>
              <a:t> 논문 </a:t>
            </a:r>
            <a:r>
              <a:rPr lang="en-US" altLang="ko-KR" sz="1200" kern="0" dirty="0"/>
              <a:t>10</a:t>
            </a:r>
            <a:r>
              <a:rPr lang="ko-KR" altLang="en-US" sz="1200" kern="0" dirty="0"/>
              <a:t>편이상 저술 </a:t>
            </a:r>
            <a:endParaRPr lang="en-US" altLang="ko-KR" sz="1200" kern="0" dirty="0"/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6A26DC72-1E36-C8C9-3B67-4B177CCBA324}"/>
              </a:ext>
            </a:extLst>
          </p:cNvPr>
          <p:cNvSpPr txBox="1">
            <a:spLocks/>
          </p:cNvSpPr>
          <p:nvPr/>
        </p:nvSpPr>
        <p:spPr bwMode="auto">
          <a:xfrm>
            <a:off x="4107523" y="3900375"/>
            <a:ext cx="7634822" cy="144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15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70297" indent="-2000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664369" indent="-15716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맑은 고딕" panose="020B0503020000020004" pitchFamily="50" charset="-127"/>
              <a:buChar char="－"/>
              <a:defRPr kumimoji="1" sz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838200" indent="-1619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0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18859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2288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25717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29146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latinLnBrk="0">
              <a:lnSpc>
                <a:spcPct val="160000"/>
              </a:lnSpc>
              <a:buNone/>
            </a:pPr>
            <a:r>
              <a:rPr lang="en-US" altLang="ko-KR" sz="1200" kern="0" dirty="0"/>
              <a:t>[</a:t>
            </a:r>
            <a:r>
              <a:rPr lang="ko-KR" altLang="en-US" sz="1200" kern="0" dirty="0"/>
              <a:t>강의 및 교육 </a:t>
            </a:r>
            <a:r>
              <a:rPr lang="en-US" altLang="ko-KR" sz="1200" kern="0" dirty="0"/>
              <a:t>]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 err="1"/>
              <a:t>텍스톰</a:t>
            </a:r>
            <a:r>
              <a:rPr lang="en-US" altLang="ko-KR" sz="1200" b="0" kern="0" dirty="0"/>
              <a:t>(</a:t>
            </a:r>
            <a:r>
              <a:rPr lang="en-US" altLang="ko-KR" sz="1200" b="0" kern="0" dirty="0" err="1"/>
              <a:t>Textom</a:t>
            </a:r>
            <a:r>
              <a:rPr lang="en-US" altLang="ko-KR" sz="1200" b="0" kern="0" dirty="0"/>
              <a:t>)</a:t>
            </a:r>
            <a:r>
              <a:rPr lang="ko-KR" altLang="en-US" sz="1200" b="0" kern="0" dirty="0"/>
              <a:t>을 활용한 </a:t>
            </a:r>
            <a:r>
              <a:rPr lang="ko-KR" altLang="en-US" sz="1200" b="0" kern="0" dirty="0" err="1"/>
              <a:t>텍스트마이닝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연구동향</a:t>
            </a:r>
            <a:r>
              <a:rPr lang="en-US" altLang="ko-KR" sz="1200" b="0" kern="0" dirty="0"/>
              <a:t>, SNS) </a:t>
            </a:r>
            <a:r>
              <a:rPr lang="ko-KR" altLang="en-US" sz="1200" b="0" kern="0" dirty="0"/>
              <a:t>논문 작성법 강의</a:t>
            </a:r>
            <a:r>
              <a:rPr lang="en-US" altLang="ko-KR" sz="1200" b="0" kern="0" dirty="0"/>
              <a:t>. </a:t>
            </a:r>
            <a:r>
              <a:rPr lang="ko-KR" altLang="en-US" sz="1200" b="0" kern="0" dirty="0" err="1"/>
              <a:t>인프런</a:t>
            </a:r>
            <a:r>
              <a:rPr lang="ko-KR" altLang="en-US" sz="1200" b="0" kern="0" dirty="0"/>
              <a:t> </a:t>
            </a:r>
            <a:r>
              <a:rPr lang="en-US" altLang="ko-KR" sz="1200" b="0" kern="0" dirty="0"/>
              <a:t>(2024)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쉽게 따라하는 </a:t>
            </a:r>
            <a:r>
              <a:rPr lang="en-US" altLang="ko-KR" sz="1200" b="0" kern="0" dirty="0"/>
              <a:t>LDA &amp; </a:t>
            </a:r>
            <a:r>
              <a:rPr lang="ko-KR" altLang="en-US" sz="1200" b="0" kern="0" dirty="0"/>
              <a:t>감성분석 빅데이터 논문 작성법 </a:t>
            </a:r>
            <a:r>
              <a:rPr lang="en-US" altLang="ko-KR" sz="1200" b="0" kern="0" dirty="0"/>
              <a:t>with ChatGPT. </a:t>
            </a:r>
            <a:r>
              <a:rPr lang="ko-KR" altLang="en-US" sz="1200" b="0" kern="0" dirty="0" err="1"/>
              <a:t>인프런</a:t>
            </a:r>
            <a:r>
              <a:rPr lang="ko-KR" altLang="en-US" sz="1200" b="0" kern="0" dirty="0"/>
              <a:t> </a:t>
            </a:r>
            <a:r>
              <a:rPr lang="en-US" altLang="ko-KR" sz="1200" b="0" kern="0" dirty="0"/>
              <a:t>(2024)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 err="1"/>
              <a:t>파이썬을</a:t>
            </a:r>
            <a:r>
              <a:rPr lang="ko-KR" altLang="en-US" sz="1200" b="0" kern="0" dirty="0"/>
              <a:t> 활용한 텍스트 분석 강의</a:t>
            </a:r>
            <a:r>
              <a:rPr lang="en-US" altLang="ko-KR" sz="1200" b="0" kern="0" dirty="0"/>
              <a:t>. </a:t>
            </a:r>
            <a:r>
              <a:rPr lang="ko-KR" altLang="en-US" sz="1200" b="0" kern="0" dirty="0" err="1"/>
              <a:t>탈잉</a:t>
            </a:r>
            <a:r>
              <a:rPr lang="ko-KR" altLang="en-US" sz="1200" b="0" kern="0" dirty="0"/>
              <a:t>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서울과학기술대학교</a:t>
            </a:r>
            <a:r>
              <a:rPr lang="en-US" altLang="ko-KR" sz="1200" b="0" kern="0" dirty="0"/>
              <a:t>) (2024)</a:t>
            </a:r>
          </a:p>
          <a:p>
            <a:pPr latinLnBrk="0">
              <a:buFontTx/>
              <a:buChar char="-"/>
            </a:pPr>
            <a:r>
              <a:rPr lang="en-US" altLang="ko-KR" sz="1200" b="0" kern="0" dirty="0"/>
              <a:t>ChatGPT</a:t>
            </a:r>
            <a:r>
              <a:rPr lang="ko-KR" altLang="en-US" sz="1200" b="0" kern="0" dirty="0"/>
              <a:t>를 활용한 파이썬 기초 강의</a:t>
            </a:r>
            <a:r>
              <a:rPr lang="en-US" altLang="ko-KR" sz="1200" b="0" kern="0" dirty="0"/>
              <a:t>. </a:t>
            </a:r>
            <a:r>
              <a:rPr lang="ko-KR" altLang="en-US" sz="1200" b="0" kern="0" dirty="0"/>
              <a:t>경기대학교 </a:t>
            </a:r>
            <a:r>
              <a:rPr lang="en-US" altLang="ko-KR" sz="1200" b="0" kern="0" dirty="0"/>
              <a:t>(2024)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파이썬 초보자를 위한 주가 데이터 분석 입문 강의</a:t>
            </a:r>
            <a:r>
              <a:rPr lang="en-US" altLang="ko-KR" sz="1200" b="0" kern="0" dirty="0"/>
              <a:t>. </a:t>
            </a:r>
            <a:r>
              <a:rPr lang="ko-KR" altLang="en-US" sz="1200" b="0" kern="0" dirty="0" err="1"/>
              <a:t>인프런</a:t>
            </a:r>
            <a:r>
              <a:rPr lang="ko-KR" altLang="en-US" sz="1200" b="0" kern="0" dirty="0"/>
              <a:t> </a:t>
            </a:r>
            <a:r>
              <a:rPr lang="en-US" altLang="ko-KR" sz="1200" b="0" kern="0" dirty="0"/>
              <a:t>(2024)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연구자와 대학원생을 위한 감성분석 기법 실습 강의</a:t>
            </a:r>
            <a:r>
              <a:rPr lang="en-US" altLang="ko-KR" sz="1200" b="0" kern="0" dirty="0"/>
              <a:t>. </a:t>
            </a:r>
            <a:r>
              <a:rPr lang="ko-KR" altLang="en-US" sz="1200" b="0" kern="0" dirty="0" err="1"/>
              <a:t>인프런</a:t>
            </a:r>
            <a:r>
              <a:rPr lang="ko-KR" altLang="en-US" sz="1200" b="0" kern="0" dirty="0"/>
              <a:t> </a:t>
            </a:r>
            <a:r>
              <a:rPr lang="en-US" altLang="ko-KR" sz="1200" b="0" kern="0" dirty="0"/>
              <a:t>(2024)</a:t>
            </a:r>
          </a:p>
        </p:txBody>
      </p:sp>
    </p:spTree>
    <p:extLst>
      <p:ext uri="{BB962C8B-B14F-4D97-AF65-F5344CB8AC3E}">
        <p14:creationId xmlns:p14="http://schemas.microsoft.com/office/powerpoint/2010/main" val="352275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772426" y="47594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N-gram 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528386" y="2458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7C292-6EEE-84DB-BCFA-6489CAC6E9B2}"/>
              </a:ext>
            </a:extLst>
          </p:cNvPr>
          <p:cNvSpPr txBox="1"/>
          <p:nvPr/>
        </p:nvSpPr>
        <p:spPr>
          <a:xfrm>
            <a:off x="2860917" y="2277606"/>
            <a:ext cx="530145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A→</a:t>
            </a: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B 50</a:t>
            </a:r>
          </a:p>
          <a:p>
            <a:pPr>
              <a:buClr>
                <a:srgbClr val="C00000"/>
              </a:buClr>
              <a:defRPr/>
            </a:pP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가 나왔을 때 단어 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가 나오는 빈도수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F9B43-9CDC-4B64-4AC0-E942523446AA}"/>
              </a:ext>
            </a:extLst>
          </p:cNvPr>
          <p:cNvSpPr txBox="1"/>
          <p:nvPr/>
        </p:nvSpPr>
        <p:spPr>
          <a:xfrm>
            <a:off x="2860917" y="3273897"/>
            <a:ext cx="46987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B→</a:t>
            </a: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A 50</a:t>
            </a:r>
          </a:p>
          <a:p>
            <a:pPr>
              <a:buClr>
                <a:srgbClr val="C00000"/>
              </a:buClr>
              <a:defRPr/>
            </a:pP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가 나왔을 때 </a:t>
            </a:r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가 나오는 빈도수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AAFAE-2A9F-5D75-F974-1A54368F605D}"/>
              </a:ext>
            </a:extLst>
          </p:cNvPr>
          <p:cNvSpPr txBox="1"/>
          <p:nvPr/>
        </p:nvSpPr>
        <p:spPr>
          <a:xfrm>
            <a:off x="2860917" y="4891267"/>
            <a:ext cx="28712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A→</a:t>
            </a: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B →</a:t>
            </a:r>
            <a:r>
              <a:rPr lang="ko-KR" altLang="en-US" sz="2000" dirty="0">
                <a:latin typeface="+mn-ea"/>
              </a:rPr>
              <a:t> 단어</a:t>
            </a:r>
            <a:r>
              <a:rPr lang="en-US" altLang="ko-KR" sz="2000" dirty="0">
                <a:latin typeface="+mn-ea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6FA5D-5658-776E-F34D-550EF4C86863}"/>
              </a:ext>
            </a:extLst>
          </p:cNvPr>
          <p:cNvSpPr txBox="1"/>
          <p:nvPr/>
        </p:nvSpPr>
        <p:spPr>
          <a:xfrm>
            <a:off x="2860917" y="5981942"/>
            <a:ext cx="39917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A→</a:t>
            </a: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B →</a:t>
            </a:r>
            <a:r>
              <a:rPr lang="ko-KR" altLang="en-US" sz="2000" dirty="0">
                <a:latin typeface="+mn-ea"/>
              </a:rPr>
              <a:t> 단어</a:t>
            </a:r>
            <a:r>
              <a:rPr lang="en-US" altLang="ko-KR" sz="2000" dirty="0">
                <a:latin typeface="+mn-ea"/>
              </a:rPr>
              <a:t>C →</a:t>
            </a:r>
            <a:r>
              <a:rPr lang="ko-KR" altLang="en-US" sz="2000" dirty="0">
                <a:latin typeface="+mn-ea"/>
              </a:rPr>
              <a:t> 단어</a:t>
            </a:r>
            <a:r>
              <a:rPr lang="en-US" altLang="ko-KR" sz="2000" dirty="0">
                <a:latin typeface="+mn-ea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62BDB-38C1-38C9-E885-AF3F74712B04}"/>
              </a:ext>
            </a:extLst>
          </p:cNvPr>
          <p:cNvSpPr txBox="1"/>
          <p:nvPr/>
        </p:nvSpPr>
        <p:spPr>
          <a:xfrm>
            <a:off x="1110117" y="1127063"/>
            <a:ext cx="659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2400" b="1" i="0" dirty="0">
                <a:solidFill>
                  <a:srgbClr val="000000"/>
                </a:solidFill>
                <a:effectLst/>
              </a:rPr>
              <a:t>n-gram</a:t>
            </a:r>
            <a:r>
              <a:rPr lang="ko-KR" altLang="en-US" sz="2400" b="1" i="0" dirty="0">
                <a:solidFill>
                  <a:srgbClr val="000000"/>
                </a:solidFill>
                <a:effectLst/>
              </a:rPr>
              <a:t>은 </a:t>
            </a:r>
            <a:r>
              <a:rPr lang="en-US" altLang="ko-KR" sz="2400" b="1" i="0" dirty="0">
                <a:solidFill>
                  <a:srgbClr val="000000"/>
                </a:solidFill>
                <a:effectLst/>
              </a:rPr>
              <a:t>n</a:t>
            </a:r>
            <a:r>
              <a:rPr lang="ko-KR" altLang="en-US" sz="2400" b="1" i="0" dirty="0">
                <a:solidFill>
                  <a:srgbClr val="000000"/>
                </a:solidFill>
                <a:effectLst/>
              </a:rPr>
              <a:t>개의 연속적인 단어 나열을 의미</a:t>
            </a:r>
            <a:endParaRPr lang="en-US" altLang="ko-KR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4795AA-F399-6FC0-BBFF-3854D44CECAD}"/>
              </a:ext>
            </a:extLst>
          </p:cNvPr>
          <p:cNvSpPr txBox="1"/>
          <p:nvPr/>
        </p:nvSpPr>
        <p:spPr>
          <a:xfrm>
            <a:off x="1110117" y="1704627"/>
            <a:ext cx="6797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000000"/>
                </a:solidFill>
              </a:rPr>
              <a:t>2</a:t>
            </a:r>
            <a:r>
              <a:rPr lang="en-US" altLang="ko-KR" sz="2400" b="1" i="0" dirty="0">
                <a:solidFill>
                  <a:srgbClr val="000000"/>
                </a:solidFill>
                <a:effectLst/>
              </a:rPr>
              <a:t>-gram</a:t>
            </a:r>
            <a:r>
              <a:rPr lang="en-US" altLang="ko-KR" sz="2400" b="1" dirty="0">
                <a:solidFill>
                  <a:srgbClr val="000000"/>
                </a:solidFill>
              </a:rPr>
              <a:t>(2-grams </a:t>
            </a:r>
            <a:r>
              <a:rPr lang="ko-KR" altLang="en-US" sz="2400" b="1" dirty="0">
                <a:solidFill>
                  <a:srgbClr val="000000"/>
                </a:solidFill>
              </a:rPr>
              <a:t>위주의 분석이 많이 사용됨</a:t>
            </a:r>
            <a:r>
              <a:rPr lang="en-US" altLang="ko-KR" sz="2400" b="1" dirty="0">
                <a:solidFill>
                  <a:srgbClr val="000000"/>
                </a:solidFill>
              </a:rPr>
              <a:t>)</a:t>
            </a:r>
            <a:endParaRPr lang="en-US" altLang="ko-KR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4CE648-3F8D-387D-8623-BFCA7E9BBBB0}"/>
              </a:ext>
            </a:extLst>
          </p:cNvPr>
          <p:cNvSpPr txBox="1"/>
          <p:nvPr/>
        </p:nvSpPr>
        <p:spPr>
          <a:xfrm>
            <a:off x="1008326" y="4230589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000000"/>
                </a:solidFill>
              </a:rPr>
              <a:t>3-gram</a:t>
            </a:r>
            <a:endParaRPr lang="en-US" altLang="ko-KR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103D4-4341-DD70-62B2-775D21FB1C52}"/>
              </a:ext>
            </a:extLst>
          </p:cNvPr>
          <p:cNvSpPr txBox="1"/>
          <p:nvPr/>
        </p:nvSpPr>
        <p:spPr>
          <a:xfrm>
            <a:off x="1008326" y="5237510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000000"/>
                </a:solidFill>
              </a:rPr>
              <a:t>4-gram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093030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1209254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동시출현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단어 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277D-E5B9-7439-9F6D-510E7F124DE2}"/>
              </a:ext>
            </a:extLst>
          </p:cNvPr>
          <p:cNvSpPr txBox="1"/>
          <p:nvPr/>
        </p:nvSpPr>
        <p:spPr>
          <a:xfrm>
            <a:off x="1090921" y="1994373"/>
            <a:ext cx="3839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단어들 간의 관계를 </a:t>
            </a:r>
            <a:r>
              <a:rPr lang="ko-KR" altLang="en-US" sz="1600" b="1" dirty="0" err="1">
                <a:latin typeface="+mn-ea"/>
              </a:rPr>
              <a:t>수치화하여</a:t>
            </a:r>
            <a:r>
              <a:rPr lang="ko-KR" altLang="en-US" sz="1600" b="1" dirty="0">
                <a:latin typeface="+mn-ea"/>
              </a:rPr>
              <a:t> 분석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528386" y="2458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7C292-6EEE-84DB-BCFA-6489CAC6E9B2}"/>
              </a:ext>
            </a:extLst>
          </p:cNvPr>
          <p:cNvSpPr txBox="1"/>
          <p:nvPr/>
        </p:nvSpPr>
        <p:spPr>
          <a:xfrm>
            <a:off x="2501907" y="3050414"/>
            <a:ext cx="727795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3200" dirty="0">
                <a:latin typeface="+mn-ea"/>
              </a:rPr>
              <a:t>문서</a:t>
            </a:r>
            <a:r>
              <a:rPr lang="en-US" altLang="ko-KR" sz="3200" dirty="0">
                <a:latin typeface="+mn-ea"/>
              </a:rPr>
              <a:t>A: </a:t>
            </a:r>
            <a:r>
              <a:rPr lang="ko-KR" altLang="en-US" sz="3200" dirty="0">
                <a:solidFill>
                  <a:srgbClr val="FF0000"/>
                </a:solidFill>
                <a:latin typeface="+mn-ea"/>
              </a:rPr>
              <a:t>문화</a:t>
            </a:r>
            <a:r>
              <a:rPr lang="ko-KR" altLang="en-US" sz="3200" dirty="0">
                <a:latin typeface="+mn-ea"/>
              </a:rPr>
              <a:t>와 </a:t>
            </a:r>
            <a:r>
              <a:rPr lang="ko-KR" altLang="en-US" sz="3200" dirty="0">
                <a:solidFill>
                  <a:srgbClr val="FF0000"/>
                </a:solidFill>
                <a:latin typeface="+mn-ea"/>
              </a:rPr>
              <a:t>예술</a:t>
            </a:r>
            <a:r>
              <a:rPr lang="ko-KR" altLang="en-US" sz="3200" dirty="0">
                <a:latin typeface="+mn-ea"/>
              </a:rPr>
              <a:t>적 가치가 뛰어나다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1FEBF-903F-EAC3-0BB4-6EB23539A2AA}"/>
              </a:ext>
            </a:extLst>
          </p:cNvPr>
          <p:cNvSpPr txBox="1"/>
          <p:nvPr/>
        </p:nvSpPr>
        <p:spPr>
          <a:xfrm>
            <a:off x="2501907" y="3853592"/>
            <a:ext cx="54601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3200" dirty="0">
                <a:latin typeface="+mn-ea"/>
              </a:rPr>
              <a:t>문서</a:t>
            </a:r>
            <a:r>
              <a:rPr lang="en-US" altLang="ko-KR" sz="3200" dirty="0">
                <a:latin typeface="+mn-ea"/>
              </a:rPr>
              <a:t>B: </a:t>
            </a:r>
            <a:r>
              <a:rPr lang="ko-KR" altLang="en-US" sz="3200" dirty="0">
                <a:solidFill>
                  <a:srgbClr val="0070C0"/>
                </a:solidFill>
                <a:latin typeface="+mn-ea"/>
              </a:rPr>
              <a:t>시각</a:t>
            </a:r>
            <a:r>
              <a:rPr lang="ko-KR" altLang="en-US" sz="3200" dirty="0">
                <a:latin typeface="+mn-ea"/>
              </a:rPr>
              <a:t> </a:t>
            </a:r>
            <a:r>
              <a:rPr lang="ko-KR" altLang="en-US" sz="3200" dirty="0">
                <a:solidFill>
                  <a:srgbClr val="0070C0"/>
                </a:solidFill>
                <a:latin typeface="+mn-ea"/>
              </a:rPr>
              <a:t>표현</a:t>
            </a:r>
            <a:r>
              <a:rPr lang="ko-KR" altLang="en-US" sz="3200" dirty="0">
                <a:latin typeface="+mn-ea"/>
              </a:rPr>
              <a:t>이 뛰어나다</a:t>
            </a:r>
          </a:p>
        </p:txBody>
      </p:sp>
    </p:spTree>
    <p:extLst>
      <p:ext uri="{BB962C8B-B14F-4D97-AF65-F5344CB8AC3E}">
        <p14:creationId xmlns:p14="http://schemas.microsoft.com/office/powerpoint/2010/main" val="4189167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528386" y="2458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77B1C-DCEB-37E9-BEFC-544E936EAFB0}"/>
              </a:ext>
            </a:extLst>
          </p:cNvPr>
          <p:cNvSpPr txBox="1"/>
          <p:nvPr/>
        </p:nvSpPr>
        <p:spPr>
          <a:xfrm>
            <a:off x="6771934" y="6211864"/>
            <a:ext cx="2110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&lt;Network</a:t>
            </a:r>
            <a:r>
              <a:rPr lang="ko-KR" altLang="en-US" dirty="0"/>
              <a:t> </a:t>
            </a:r>
            <a:r>
              <a:rPr lang="en-US" altLang="ko-KR" dirty="0"/>
              <a:t>Graph&gt;</a:t>
            </a:r>
            <a:endParaRPr lang="ko-KR" altLang="en-US" dirty="0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2130FE1A-54D4-BDB1-FFED-D22C84D2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47" y="1885820"/>
            <a:ext cx="7603874" cy="41237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673F70-1156-482A-E0D0-F44CD3BF2361}"/>
              </a:ext>
            </a:extLst>
          </p:cNvPr>
          <p:cNvSpPr txBox="1"/>
          <p:nvPr/>
        </p:nvSpPr>
        <p:spPr>
          <a:xfrm>
            <a:off x="729575" y="714778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동시출현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단어 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5AC6E0-77C9-A9DE-EB49-7C7A3241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50" y="1425981"/>
            <a:ext cx="3867414" cy="31021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7528DD-0DAB-DB9D-08CB-412985905FF5}"/>
              </a:ext>
            </a:extLst>
          </p:cNvPr>
          <p:cNvSpPr txBox="1"/>
          <p:nvPr/>
        </p:nvSpPr>
        <p:spPr>
          <a:xfrm>
            <a:off x="599734" y="4675164"/>
            <a:ext cx="26360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UCINET</a:t>
            </a:r>
            <a:r>
              <a:rPr lang="ko-KR" altLang="en-US" dirty="0"/>
              <a:t>의 </a:t>
            </a:r>
            <a:r>
              <a:rPr lang="en-US" altLang="ko-KR" dirty="0" err="1"/>
              <a:t>Netdraw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446106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03440" y="5931348"/>
            <a:ext cx="11372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노드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(node)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F4F525B-9718-B64A-3C47-2AB1DDFDA51C}"/>
              </a:ext>
            </a:extLst>
          </p:cNvPr>
          <p:cNvSpPr/>
          <p:nvPr/>
        </p:nvSpPr>
        <p:spPr>
          <a:xfrm>
            <a:off x="2044368" y="5213143"/>
            <a:ext cx="539750" cy="500732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FC0D15-BD95-0C13-431A-58F111100168}"/>
              </a:ext>
            </a:extLst>
          </p:cNvPr>
          <p:cNvCxnSpPr>
            <a:cxnSpLocks/>
          </p:cNvCxnSpPr>
          <p:nvPr/>
        </p:nvCxnSpPr>
        <p:spPr>
          <a:xfrm>
            <a:off x="5129410" y="5459908"/>
            <a:ext cx="1268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60EDB7-229B-9B96-903B-1EB0A6456359}"/>
              </a:ext>
            </a:extLst>
          </p:cNvPr>
          <p:cNvSpPr txBox="1"/>
          <p:nvPr/>
        </p:nvSpPr>
        <p:spPr>
          <a:xfrm>
            <a:off x="4745566" y="5914067"/>
            <a:ext cx="11372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엣지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(edge)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33BEC0B-F113-1759-53B3-F70830410E1B}"/>
              </a:ext>
            </a:extLst>
          </p:cNvPr>
          <p:cNvSpPr/>
          <p:nvPr/>
        </p:nvSpPr>
        <p:spPr>
          <a:xfrm>
            <a:off x="5405635" y="2284146"/>
            <a:ext cx="539750" cy="500732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216B3FB-433F-27C0-29EC-33B7944E5B23}"/>
              </a:ext>
            </a:extLst>
          </p:cNvPr>
          <p:cNvSpPr/>
          <p:nvPr/>
        </p:nvSpPr>
        <p:spPr>
          <a:xfrm>
            <a:off x="6791325" y="1138486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27C875A-2B34-9284-08DD-5A00DF0C8FB5}"/>
              </a:ext>
            </a:extLst>
          </p:cNvPr>
          <p:cNvSpPr/>
          <p:nvPr/>
        </p:nvSpPr>
        <p:spPr>
          <a:xfrm>
            <a:off x="4653264" y="3643632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3FD1E5-5617-F54D-A5B1-CE11206D7DF5}"/>
              </a:ext>
            </a:extLst>
          </p:cNvPr>
          <p:cNvSpPr/>
          <p:nvPr/>
        </p:nvSpPr>
        <p:spPr>
          <a:xfrm>
            <a:off x="3638640" y="1388496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2808665-78B7-8AC2-52CE-F9A9AD6B462C}"/>
              </a:ext>
            </a:extLst>
          </p:cNvPr>
          <p:cNvSpPr/>
          <p:nvPr/>
        </p:nvSpPr>
        <p:spPr>
          <a:xfrm>
            <a:off x="7048519" y="3025829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1DBFE7B-BEE0-C62F-AD44-C9753A501072}"/>
              </a:ext>
            </a:extLst>
          </p:cNvPr>
          <p:cNvSpPr/>
          <p:nvPr/>
        </p:nvSpPr>
        <p:spPr>
          <a:xfrm>
            <a:off x="5162521" y="964902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3C473B7-C062-99A3-E244-FB87A41F8D5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95807" y="1487973"/>
            <a:ext cx="179703" cy="79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929B4D-9B97-BD14-7DF6-E10CBB53D0E2}"/>
              </a:ext>
            </a:extLst>
          </p:cNvPr>
          <p:cNvCxnSpPr>
            <a:cxnSpLocks/>
          </p:cNvCxnSpPr>
          <p:nvPr/>
        </p:nvCxnSpPr>
        <p:spPr>
          <a:xfrm flipV="1">
            <a:off x="5945385" y="1552135"/>
            <a:ext cx="910167" cy="843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4A629E7-A038-2554-25F4-CAF3421D8DCE}"/>
              </a:ext>
            </a:extLst>
          </p:cNvPr>
          <p:cNvCxnSpPr/>
          <p:nvPr/>
        </p:nvCxnSpPr>
        <p:spPr>
          <a:xfrm rot="10800000">
            <a:off x="4105275" y="1836075"/>
            <a:ext cx="1280582" cy="635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EC71123-A910-87CF-710B-CD867F7A8848}"/>
              </a:ext>
            </a:extLst>
          </p:cNvPr>
          <p:cNvCxnSpPr>
            <a:cxnSpLocks/>
          </p:cNvCxnSpPr>
          <p:nvPr/>
        </p:nvCxnSpPr>
        <p:spPr>
          <a:xfrm flipH="1">
            <a:off x="5062481" y="2741333"/>
            <a:ext cx="513293" cy="9197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1F87173-93A4-C523-9D22-3A8E006A3CBA}"/>
              </a:ext>
            </a:extLst>
          </p:cNvPr>
          <p:cNvCxnSpPr/>
          <p:nvPr/>
        </p:nvCxnSpPr>
        <p:spPr>
          <a:xfrm>
            <a:off x="5877474" y="2680021"/>
            <a:ext cx="1185332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D3BC05-03B8-B450-0045-448F4086C7CA}"/>
              </a:ext>
            </a:extLst>
          </p:cNvPr>
          <p:cNvSpPr txBox="1"/>
          <p:nvPr/>
        </p:nvSpPr>
        <p:spPr>
          <a:xfrm>
            <a:off x="4819318" y="4299184"/>
            <a:ext cx="30959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그래프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(graph)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9245" y="468404"/>
            <a:ext cx="2426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HY견고딕"/>
                <a:ea typeface="HY견고딕"/>
              </a:rPr>
              <a:t>※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연결중심성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523793" y="3685496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600177" y="3003155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896783" y="2489036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771422" y="5044982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09198" y="2878746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166677" y="4427179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29879" y="2404352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3" name="직선 연결선 22"/>
          <p:cNvCxnSpPr>
            <a:cxnSpLocks/>
            <a:endCxn id="16" idx="0"/>
          </p:cNvCxnSpPr>
          <p:nvPr/>
        </p:nvCxnSpPr>
        <p:spPr>
          <a:xfrm>
            <a:off x="2613965" y="2889323"/>
            <a:ext cx="179703" cy="79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 flipV="1">
            <a:off x="3063543" y="2953485"/>
            <a:ext cx="910167" cy="84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0800000">
            <a:off x="1375833" y="3326325"/>
            <a:ext cx="1280582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 flipH="1">
            <a:off x="2180639" y="4142683"/>
            <a:ext cx="513293" cy="91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995632" y="4081371"/>
            <a:ext cx="1185332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588709" y="1907428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41724" y="4380174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0" name="직선 연결선 29"/>
          <p:cNvCxnSpPr>
            <a:cxnSpLocks/>
            <a:endCxn id="28" idx="4"/>
          </p:cNvCxnSpPr>
          <p:nvPr/>
        </p:nvCxnSpPr>
        <p:spPr>
          <a:xfrm flipH="1" flipV="1">
            <a:off x="8858584" y="2408160"/>
            <a:ext cx="11468" cy="58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  <a:endCxn id="29" idx="0"/>
          </p:cNvCxnSpPr>
          <p:nvPr/>
        </p:nvCxnSpPr>
        <p:spPr>
          <a:xfrm>
            <a:off x="8880635" y="3513286"/>
            <a:ext cx="30964" cy="86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A14A0E-9811-0AD4-839A-23C826CF81D1}"/>
              </a:ext>
            </a:extLst>
          </p:cNvPr>
          <p:cNvSpPr txBox="1"/>
          <p:nvPr/>
        </p:nvSpPr>
        <p:spPr>
          <a:xfrm>
            <a:off x="1397366" y="1141730"/>
            <a:ext cx="3018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다른 노드와 연결이 된 정도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E3726-E373-8279-8A5A-9F9D46324E9D}"/>
              </a:ext>
            </a:extLst>
          </p:cNvPr>
          <p:cNvSpPr txBox="1"/>
          <p:nvPr/>
        </p:nvSpPr>
        <p:spPr>
          <a:xfrm>
            <a:off x="1417758" y="1613668"/>
            <a:ext cx="6109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한 노드</a:t>
            </a:r>
            <a:r>
              <a:rPr lang="en-US" altLang="ko-KR" sz="1600" b="1" dirty="0">
                <a:latin typeface="+mn-ea"/>
              </a:rPr>
              <a:t>(Node)</a:t>
            </a:r>
            <a:r>
              <a:rPr lang="ko-KR" altLang="en-US" sz="1600" b="1" dirty="0">
                <a:latin typeface="+mn-ea"/>
              </a:rPr>
              <a:t>에 직접적으로 연결된 모든 </a:t>
            </a:r>
            <a:r>
              <a:rPr lang="ko-KR" altLang="en-US" sz="1600" b="1" dirty="0" err="1">
                <a:latin typeface="+mn-ea"/>
              </a:rPr>
              <a:t>엣지</a:t>
            </a:r>
            <a:r>
              <a:rPr lang="en-US" altLang="ko-KR" sz="1600" b="1" dirty="0">
                <a:latin typeface="+mn-ea"/>
              </a:rPr>
              <a:t>(Edge)</a:t>
            </a:r>
            <a:r>
              <a:rPr lang="ko-KR" altLang="en-US" sz="1600" b="1" dirty="0">
                <a:latin typeface="+mn-ea"/>
              </a:rPr>
              <a:t>의 개수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AF5374-9EDC-7E70-6A8E-655B52593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543" y="5032514"/>
            <a:ext cx="6630574" cy="1474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7348" y="830283"/>
            <a:ext cx="2409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HY견고딕"/>
                <a:ea typeface="HY견고딕"/>
              </a:rPr>
              <a:t>※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근접중심성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4D048-4D41-EAB0-25F3-81EE07D31FC3}"/>
              </a:ext>
            </a:extLst>
          </p:cNvPr>
          <p:cNvSpPr txBox="1"/>
          <p:nvPr/>
        </p:nvSpPr>
        <p:spPr>
          <a:xfrm>
            <a:off x="980076" y="1675455"/>
            <a:ext cx="3839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그래프에 있는 전체 </a:t>
            </a:r>
            <a:r>
              <a:rPr lang="ko-KR" altLang="en-US" sz="1600" b="1" dirty="0" err="1">
                <a:latin typeface="+mn-ea"/>
              </a:rPr>
              <a:t>노드들과의</a:t>
            </a:r>
            <a:r>
              <a:rPr lang="ko-KR" altLang="en-US" sz="1600" b="1" dirty="0">
                <a:latin typeface="+mn-ea"/>
              </a:rPr>
              <a:t> 거리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CA16-021A-F261-E3FB-B34CDEB504C8}"/>
              </a:ext>
            </a:extLst>
          </p:cNvPr>
          <p:cNvSpPr txBox="1"/>
          <p:nvPr/>
        </p:nvSpPr>
        <p:spPr>
          <a:xfrm>
            <a:off x="980076" y="2058341"/>
            <a:ext cx="7688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특정 노드가 다른 노드들까지 도달하는 경로가 얼마나 짧은지를 나타내는 지표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34619-16FE-C038-2EE2-771C80B859A7}"/>
              </a:ext>
            </a:extLst>
          </p:cNvPr>
          <p:cNvSpPr txBox="1"/>
          <p:nvPr/>
        </p:nvSpPr>
        <p:spPr>
          <a:xfrm>
            <a:off x="986870" y="2489485"/>
            <a:ext cx="9534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노드 </a:t>
            </a:r>
            <a:r>
              <a:rPr lang="en-US" altLang="ko-KR" sz="1600" b="1" dirty="0">
                <a:latin typeface="+mn-ea"/>
              </a:rPr>
              <a:t>I</a:t>
            </a:r>
            <a:r>
              <a:rPr lang="ko-KR" altLang="en-US" sz="1600" b="1" dirty="0">
                <a:latin typeface="+mn-ea"/>
              </a:rPr>
              <a:t>에서 </a:t>
            </a:r>
            <a:r>
              <a:rPr lang="en-US" altLang="ko-KR" sz="1600" b="1" dirty="0">
                <a:latin typeface="+mn-ea"/>
              </a:rPr>
              <a:t>I</a:t>
            </a:r>
            <a:r>
              <a:rPr lang="ko-KR" altLang="en-US" sz="1600" b="1" dirty="0">
                <a:latin typeface="+mn-ea"/>
              </a:rPr>
              <a:t>를 제외한 다른 노드까지 도달하는 최소 경로의 평균을 구한 다음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그 평균을 역수 취함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6741003-2621-CD36-75C4-744B4F165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2898775"/>
            <a:ext cx="7943850" cy="276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7348" y="643648"/>
            <a:ext cx="2409152" cy="475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HY견고딕"/>
                <a:ea typeface="HY견고딕"/>
              </a:rPr>
              <a:t>※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근접중심성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497666" y="4660900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923978" y="1707253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548466" y="5685367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6083" y="4002904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81022" y="5306000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051049" y="3494617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endCxn id="16" idx="0"/>
          </p:cNvCxnSpPr>
          <p:nvPr/>
        </p:nvCxnSpPr>
        <p:spPr>
          <a:xfrm rot="16200000" flipH="1">
            <a:off x="2262187" y="4155545"/>
            <a:ext cx="709083" cy="30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9109266" y="2152770"/>
            <a:ext cx="910167" cy="84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10800000">
            <a:off x="1375833" y="4353983"/>
            <a:ext cx="1280582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0"/>
          </p:cNvCxnSpPr>
          <p:nvPr/>
        </p:nvCxnSpPr>
        <p:spPr>
          <a:xfrm rot="16200000" flipH="1">
            <a:off x="2336270" y="5203296"/>
            <a:ext cx="897467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99833" y="4978400"/>
            <a:ext cx="1185332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52750" y="4555067"/>
            <a:ext cx="3905249" cy="391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6851650" y="4287168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682389" y="2868936"/>
            <a:ext cx="539750" cy="500732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10800000" flipV="1">
            <a:off x="7217834" y="3327401"/>
            <a:ext cx="1555752" cy="123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0835773" y="3752538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cxnSpLocks/>
          </p:cNvCxnSpPr>
          <p:nvPr/>
        </p:nvCxnSpPr>
        <p:spPr>
          <a:xfrm>
            <a:off x="9203093" y="3249020"/>
            <a:ext cx="1632680" cy="68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24D048-4D41-EAB0-25F3-81EE07D31FC3}"/>
              </a:ext>
            </a:extLst>
          </p:cNvPr>
          <p:cNvSpPr txBox="1"/>
          <p:nvPr/>
        </p:nvSpPr>
        <p:spPr>
          <a:xfrm>
            <a:off x="980076" y="1405094"/>
            <a:ext cx="3839513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그래프에 있는 전체 </a:t>
            </a:r>
            <a:r>
              <a:rPr lang="ko-KR" altLang="en-US" sz="1600" b="1" dirty="0" err="1">
                <a:latin typeface="+mn-ea"/>
              </a:rPr>
              <a:t>노드들과의</a:t>
            </a:r>
            <a:r>
              <a:rPr lang="ko-KR" altLang="en-US" sz="1600" b="1" dirty="0">
                <a:latin typeface="+mn-ea"/>
              </a:rPr>
              <a:t> 거리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FA061-8D68-2BA2-D00D-2773C4F84757}"/>
              </a:ext>
            </a:extLst>
          </p:cNvPr>
          <p:cNvSpPr txBox="1"/>
          <p:nvPr/>
        </p:nvSpPr>
        <p:spPr>
          <a:xfrm>
            <a:off x="1449917" y="460809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F6A84-838F-C284-ECC9-55B9D8992EFA}"/>
              </a:ext>
            </a:extLst>
          </p:cNvPr>
          <p:cNvSpPr txBox="1"/>
          <p:nvPr/>
        </p:nvSpPr>
        <p:spPr>
          <a:xfrm>
            <a:off x="2147389" y="418133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10732-32B1-27CE-54ED-DACE1FD0F523}"/>
              </a:ext>
            </a:extLst>
          </p:cNvPr>
          <p:cNvSpPr txBox="1"/>
          <p:nvPr/>
        </p:nvSpPr>
        <p:spPr>
          <a:xfrm>
            <a:off x="2287511" y="517834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A4102F-53D8-3D1B-41A2-0AD8B96C382B}"/>
              </a:ext>
            </a:extLst>
          </p:cNvPr>
          <p:cNvSpPr txBox="1"/>
          <p:nvPr/>
        </p:nvSpPr>
        <p:spPr>
          <a:xfrm>
            <a:off x="3342736" y="534681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63F8C-C80B-5815-3C13-5E98D3D22CB6}"/>
              </a:ext>
            </a:extLst>
          </p:cNvPr>
          <p:cNvSpPr txBox="1"/>
          <p:nvPr/>
        </p:nvSpPr>
        <p:spPr>
          <a:xfrm>
            <a:off x="4789463" y="400290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59A4A-1266-CF5A-7221-CC1DA84E697E}"/>
              </a:ext>
            </a:extLst>
          </p:cNvPr>
          <p:cNvSpPr txBox="1"/>
          <p:nvPr/>
        </p:nvSpPr>
        <p:spPr>
          <a:xfrm>
            <a:off x="7646824" y="339916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9F789-5A97-B0CF-0F72-EAC58115A574}"/>
              </a:ext>
            </a:extLst>
          </p:cNvPr>
          <p:cNvSpPr txBox="1"/>
          <p:nvPr/>
        </p:nvSpPr>
        <p:spPr>
          <a:xfrm>
            <a:off x="9051449" y="216597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5446B-2368-1212-D091-9EED5F4C7196}"/>
              </a:ext>
            </a:extLst>
          </p:cNvPr>
          <p:cNvSpPr txBox="1"/>
          <p:nvPr/>
        </p:nvSpPr>
        <p:spPr>
          <a:xfrm>
            <a:off x="10012192" y="308353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3EE05-351A-445A-832F-2331C088D70B}"/>
              </a:ext>
            </a:extLst>
          </p:cNvPr>
          <p:cNvSpPr txBox="1"/>
          <p:nvPr/>
        </p:nvSpPr>
        <p:spPr>
          <a:xfrm>
            <a:off x="5612122" y="5492845"/>
            <a:ext cx="3139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C =2+2+2+2+5+8+10+10=41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AE4A6-E500-F64E-E506-06F1422F5292}"/>
              </a:ext>
            </a:extLst>
          </p:cNvPr>
          <p:cNvSpPr txBox="1"/>
          <p:nvPr/>
        </p:nvSpPr>
        <p:spPr>
          <a:xfrm>
            <a:off x="5612122" y="6100658"/>
            <a:ext cx="2805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F=7+7+7+7+5+3+5+5=46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CA16-021A-F261-E3FB-B34CDEB504C8}"/>
              </a:ext>
            </a:extLst>
          </p:cNvPr>
          <p:cNvSpPr txBox="1"/>
          <p:nvPr/>
        </p:nvSpPr>
        <p:spPr>
          <a:xfrm>
            <a:off x="980076" y="1787980"/>
            <a:ext cx="7483139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특정 노드가 다른 노드까지 도달하는 경로가 얼마나 짧은지를 나타내는 지표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34619-16FE-C038-2EE2-771C80B859A7}"/>
              </a:ext>
            </a:extLst>
          </p:cNvPr>
          <p:cNvSpPr txBox="1"/>
          <p:nvPr/>
        </p:nvSpPr>
        <p:spPr>
          <a:xfrm>
            <a:off x="986871" y="2228649"/>
            <a:ext cx="7430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노드 </a:t>
            </a:r>
            <a:r>
              <a:rPr lang="en-US" altLang="ko-KR" sz="1600" b="1" dirty="0">
                <a:latin typeface="+mn-ea"/>
              </a:rPr>
              <a:t>I</a:t>
            </a:r>
            <a:r>
              <a:rPr lang="ko-KR" altLang="en-US" sz="1600" b="1" dirty="0">
                <a:latin typeface="+mn-ea"/>
              </a:rPr>
              <a:t>에서 </a:t>
            </a:r>
            <a:r>
              <a:rPr lang="en-US" altLang="ko-KR" sz="1600" b="1" dirty="0">
                <a:latin typeface="+mn-ea"/>
              </a:rPr>
              <a:t>I</a:t>
            </a:r>
            <a:r>
              <a:rPr lang="ko-KR" altLang="en-US" sz="1600" b="1" dirty="0">
                <a:latin typeface="+mn-ea"/>
              </a:rPr>
              <a:t>를 제외한 다른 노드까지 도달하는 최소 경로의 평균을 구한 다음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그 평균을 역수 취함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5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89201" y="780926"/>
            <a:ext cx="11372499" cy="46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HY견고딕"/>
                <a:ea typeface="HY견고딕"/>
              </a:rPr>
              <a:t>※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매개중심성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497666" y="4864100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623733" y="3877134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548466" y="5888567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60966" y="4269316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23216" y="5444066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051049" y="3708400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endCxn id="16" idx="0"/>
          </p:cNvCxnSpPr>
          <p:nvPr/>
        </p:nvCxnSpPr>
        <p:spPr>
          <a:xfrm rot="16200000" flipH="1">
            <a:off x="2262187" y="4358745"/>
            <a:ext cx="709083" cy="30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963332" y="4148067"/>
            <a:ext cx="910167" cy="84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10800000">
            <a:off x="1375833" y="4557183"/>
            <a:ext cx="1280582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0"/>
          </p:cNvCxnSpPr>
          <p:nvPr/>
        </p:nvCxnSpPr>
        <p:spPr>
          <a:xfrm rot="16200000" flipH="1">
            <a:off x="2336270" y="5406496"/>
            <a:ext cx="897467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99833" y="5181600"/>
            <a:ext cx="1185332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236133" y="5585284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8" name="직선 연결선 27"/>
          <p:cNvCxnSpPr>
            <a:endCxn id="27" idx="6"/>
          </p:cNvCxnSpPr>
          <p:nvPr/>
        </p:nvCxnSpPr>
        <p:spPr>
          <a:xfrm rot="10800000" flipV="1">
            <a:off x="1775883" y="5139268"/>
            <a:ext cx="891117" cy="69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577541" y="4663016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703608" y="3676050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040842" y="4068233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803091" y="5242983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7043208" y="3946984"/>
            <a:ext cx="910167" cy="84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0800000">
            <a:off x="5455708" y="4356100"/>
            <a:ext cx="1280582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979709" y="4980516"/>
            <a:ext cx="1185332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5316008" y="5384201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1" name="직선 연결선 40"/>
          <p:cNvCxnSpPr>
            <a:endCxn id="40" idx="6"/>
          </p:cNvCxnSpPr>
          <p:nvPr/>
        </p:nvCxnSpPr>
        <p:spPr>
          <a:xfrm rot="10800000" flipV="1">
            <a:off x="5855759" y="4938184"/>
            <a:ext cx="891117" cy="69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0164234" y="4715931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9124951" y="3369731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0" name="직선 연결선 49"/>
          <p:cNvCxnSpPr>
            <a:endCxn id="45" idx="4"/>
          </p:cNvCxnSpPr>
          <p:nvPr/>
        </p:nvCxnSpPr>
        <p:spPr>
          <a:xfrm rot="16200000" flipV="1">
            <a:off x="9272127" y="3993162"/>
            <a:ext cx="1173552" cy="92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1072285" y="5871032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4" name="직선 연결선 53"/>
          <p:cNvCxnSpPr>
            <a:endCxn id="53" idx="6"/>
          </p:cNvCxnSpPr>
          <p:nvPr/>
        </p:nvCxnSpPr>
        <p:spPr>
          <a:xfrm>
            <a:off x="10333569" y="4991099"/>
            <a:ext cx="1278466" cy="113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6E5A8F-3D53-3568-D0C0-BC3D3EFF6BAF}"/>
              </a:ext>
            </a:extLst>
          </p:cNvPr>
          <p:cNvSpPr txBox="1"/>
          <p:nvPr/>
        </p:nvSpPr>
        <p:spPr>
          <a:xfrm>
            <a:off x="1108327" y="1495521"/>
            <a:ext cx="3839513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다른 </a:t>
            </a:r>
            <a:r>
              <a:rPr lang="ko-KR" altLang="en-US" sz="1600" b="1" dirty="0" err="1">
                <a:latin typeface="+mn-ea"/>
              </a:rPr>
              <a:t>노드간의</a:t>
            </a:r>
            <a:r>
              <a:rPr lang="ko-KR" altLang="en-US" sz="1600" b="1" dirty="0">
                <a:latin typeface="+mn-ea"/>
              </a:rPr>
              <a:t> 연결을 도와주는 정도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657E5-7452-C9B6-2D8D-C788CAF7182D}"/>
              </a:ext>
            </a:extLst>
          </p:cNvPr>
          <p:cNvSpPr txBox="1"/>
          <p:nvPr/>
        </p:nvSpPr>
        <p:spPr>
          <a:xfrm>
            <a:off x="1108327" y="1904037"/>
            <a:ext cx="8376011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한 노드가 다른 </a:t>
            </a:r>
            <a:r>
              <a:rPr lang="ko-KR" altLang="en-US" sz="1600" b="1" dirty="0" err="1">
                <a:latin typeface="+mn-ea"/>
              </a:rPr>
              <a:t>노드들과의</a:t>
            </a:r>
            <a:r>
              <a:rPr lang="ko-KR" altLang="en-US" sz="1600" b="1" dirty="0">
                <a:latin typeface="+mn-ea"/>
              </a:rPr>
              <a:t> 연결망을 구축하는데 얼마나 도움을 주는지 측정하는 지표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8CD08-7D20-C13C-7969-4C168816287E}"/>
              </a:ext>
            </a:extLst>
          </p:cNvPr>
          <p:cNvSpPr txBox="1"/>
          <p:nvPr/>
        </p:nvSpPr>
        <p:spPr>
          <a:xfrm>
            <a:off x="1108327" y="2350653"/>
            <a:ext cx="8376011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임의의 </a:t>
            </a:r>
            <a:r>
              <a:rPr lang="en-US" altLang="ko-KR" sz="1600" b="1" dirty="0">
                <a:latin typeface="+mn-ea"/>
              </a:rPr>
              <a:t>X, Y </a:t>
            </a:r>
            <a:r>
              <a:rPr lang="ko-KR" altLang="en-US" sz="1600" b="1" dirty="0">
                <a:latin typeface="+mn-ea"/>
              </a:rPr>
              <a:t>노드에 대해서 </a:t>
            </a:r>
            <a:r>
              <a:rPr lang="en-US" altLang="ko-KR" sz="1600" b="1" dirty="0">
                <a:latin typeface="+mn-ea"/>
              </a:rPr>
              <a:t>X-Y</a:t>
            </a:r>
            <a:r>
              <a:rPr lang="ko-KR" altLang="en-US" sz="1600" b="1" dirty="0">
                <a:latin typeface="+mn-ea"/>
              </a:rPr>
              <a:t>의 최단 경로에 노드 </a:t>
            </a:r>
            <a:r>
              <a:rPr lang="en-US" altLang="ko-KR" sz="1600" b="1" dirty="0">
                <a:latin typeface="+mn-ea"/>
              </a:rPr>
              <a:t>I</a:t>
            </a:r>
            <a:r>
              <a:rPr lang="ko-KR" altLang="en-US" sz="1600" b="1" dirty="0">
                <a:latin typeface="+mn-ea"/>
              </a:rPr>
              <a:t>가 포함되어 있는 횟수를 의미</a:t>
            </a:r>
            <a:endParaRPr lang="en-US" altLang="ko-KR" sz="16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6615" y="506352"/>
            <a:ext cx="11372499" cy="514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HY견고딕"/>
                <a:ea typeface="HY견고딕"/>
              </a:rPr>
              <a:t>※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위세중심성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883957" y="4058758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167715" y="2328544"/>
            <a:ext cx="1428750" cy="1285097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21190" y="2873098"/>
            <a:ext cx="1619250" cy="1135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13734" y="4474223"/>
            <a:ext cx="1005416" cy="1029897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3349624" y="3342725"/>
            <a:ext cx="910167" cy="84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0800000">
            <a:off x="1762124" y="3751841"/>
            <a:ext cx="1280582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86125" y="4376258"/>
            <a:ext cx="1185332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622424" y="4779943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>
            <a:endCxn id="23" idx="6"/>
          </p:cNvCxnSpPr>
          <p:nvPr/>
        </p:nvCxnSpPr>
        <p:spPr>
          <a:xfrm rot="10800000" flipV="1">
            <a:off x="2162175" y="4333926"/>
            <a:ext cx="891117" cy="69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546042" y="3100916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758408" y="2197876"/>
            <a:ext cx="433917" cy="204398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009342" y="2622549"/>
            <a:ext cx="539750" cy="267898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090482" y="3938516"/>
            <a:ext cx="370419" cy="1832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011708" y="2384883"/>
            <a:ext cx="910167" cy="84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0800000">
            <a:off x="7424208" y="2793999"/>
            <a:ext cx="1280582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948210" y="3418416"/>
            <a:ext cx="1185332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348008" y="3938516"/>
            <a:ext cx="412750" cy="267899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 rot="10800000" flipV="1">
            <a:off x="7760759" y="3376084"/>
            <a:ext cx="954618" cy="69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EEB639-8FCA-1869-2779-904850AD593D}"/>
              </a:ext>
            </a:extLst>
          </p:cNvPr>
          <p:cNvSpPr txBox="1"/>
          <p:nvPr/>
        </p:nvSpPr>
        <p:spPr>
          <a:xfrm>
            <a:off x="1108327" y="1219782"/>
            <a:ext cx="411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노드의 크기가 큰 노드들과 연결된 정도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8C307-7F92-449F-D6F7-DF6AB3869241}"/>
              </a:ext>
            </a:extLst>
          </p:cNvPr>
          <p:cNvSpPr txBox="1"/>
          <p:nvPr/>
        </p:nvSpPr>
        <p:spPr>
          <a:xfrm>
            <a:off x="1108327" y="1640287"/>
            <a:ext cx="1016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위세 중심성이 높은 노드는 연결된 다른 노드가 네트워크에서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중요한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노드들이랑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많이 연결</a:t>
            </a:r>
            <a:r>
              <a:rPr lang="ko-KR" altLang="en-US" sz="1600" b="1" dirty="0">
                <a:latin typeface="+mn-ea"/>
              </a:rPr>
              <a:t>되었다는 의미</a:t>
            </a:r>
            <a:endParaRPr lang="en-US" altLang="ko-KR" sz="16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1209254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토픽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277D-E5B9-7439-9F6D-510E7F124DE2}"/>
              </a:ext>
            </a:extLst>
          </p:cNvPr>
          <p:cNvSpPr txBox="1"/>
          <p:nvPr/>
        </p:nvSpPr>
        <p:spPr>
          <a:xfrm>
            <a:off x="1090921" y="1994373"/>
            <a:ext cx="11101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</a:rPr>
              <a:t>문서내에서 어떤 주제들을 내포하고 있는지를 파악하는 분석기법</a:t>
            </a:r>
            <a:endParaRPr lang="en-US" altLang="ko-KR" b="1" dirty="0">
              <a:latin typeface="+mn-ea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+mn-ea"/>
              </a:rPr>
              <a:t>머신러닝</a:t>
            </a:r>
            <a:r>
              <a:rPr lang="ko-KR" altLang="en-US" b="1" dirty="0">
                <a:latin typeface="+mn-ea"/>
              </a:rPr>
              <a:t> 기법 중 </a:t>
            </a:r>
            <a:r>
              <a:rPr lang="en-US" altLang="ko-KR" b="1" dirty="0">
                <a:latin typeface="+mn-ea"/>
              </a:rPr>
              <a:t>Clustering </a:t>
            </a:r>
            <a:r>
              <a:rPr lang="ko-KR" altLang="en-US" b="1" dirty="0">
                <a:latin typeface="+mn-ea"/>
              </a:rPr>
              <a:t>기법을 사용하는 방법</a:t>
            </a:r>
            <a:endParaRPr lang="en-US" altLang="ko-KR" b="1" dirty="0">
              <a:latin typeface="+mn-ea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Clustering: </a:t>
            </a:r>
            <a:r>
              <a:rPr lang="ko-KR" altLang="en-US" b="1" dirty="0">
                <a:latin typeface="+mn-ea"/>
              </a:rPr>
              <a:t>데이터들의 특성을 고려해 데이터 집단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클러스터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을 정의하고 비슷한 패턴의 내용을 묶어 주는 기계 학습 방법이다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</a:rPr>
              <a:t>종류</a:t>
            </a:r>
            <a:r>
              <a:rPr lang="en-US" altLang="ko-KR" b="1" dirty="0">
                <a:latin typeface="+mn-ea"/>
              </a:rPr>
              <a:t>: LSA,LDA,CONCOR </a:t>
            </a:r>
            <a:r>
              <a:rPr lang="ko-KR" altLang="en-US" b="1" dirty="0">
                <a:latin typeface="+mn-ea"/>
              </a:rPr>
              <a:t>등</a:t>
            </a:r>
            <a:endParaRPr lang="en-US" altLang="ko-KR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528386" y="2458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116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2333624" y="1343024"/>
            <a:ext cx="7058025" cy="370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>
                <a:solidFill>
                  <a:schemeClr val="tx1"/>
                </a:solidFill>
              </a:rPr>
              <a:t>텍스트마이닝이란</a:t>
            </a:r>
            <a:r>
              <a:rPr lang="en-US" altLang="ko-KR" sz="6000" b="1" dirty="0">
                <a:solidFill>
                  <a:schemeClr val="tx1"/>
                </a:solidFill>
              </a:rPr>
              <a:t>?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53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837506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277D-E5B9-7439-9F6D-510E7F124DE2}"/>
              </a:ext>
            </a:extLst>
          </p:cNvPr>
          <p:cNvSpPr txBox="1"/>
          <p:nvPr/>
        </p:nvSpPr>
        <p:spPr>
          <a:xfrm>
            <a:off x="1090921" y="1622625"/>
            <a:ext cx="6890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연관성 높은 단어 노드들을 </a:t>
            </a:r>
            <a:r>
              <a:rPr lang="ko-KR" altLang="en-US" sz="1600" b="1" dirty="0" err="1">
                <a:latin typeface="+mn-ea"/>
              </a:rPr>
              <a:t>그룹화시켜주는</a:t>
            </a:r>
            <a:r>
              <a:rPr lang="ko-KR" altLang="en-US" sz="1600" b="1" dirty="0">
                <a:latin typeface="+mn-ea"/>
              </a:rPr>
              <a:t> 군집분석방법</a:t>
            </a:r>
            <a:r>
              <a:rPr lang="en-US" altLang="ko-KR" sz="1600" b="1" dirty="0">
                <a:latin typeface="+mn-ea"/>
              </a:rPr>
              <a:t>(Cho, 2020)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397753" y="2754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994B5-E690-77E7-D2D7-99AB6F610722}"/>
              </a:ext>
            </a:extLst>
          </p:cNvPr>
          <p:cNvSpPr txBox="1"/>
          <p:nvPr/>
        </p:nvSpPr>
        <p:spPr>
          <a:xfrm>
            <a:off x="1090921" y="2130714"/>
            <a:ext cx="5471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i="0" dirty="0">
                <a:solidFill>
                  <a:srgbClr val="202124"/>
                </a:solidFill>
                <a:effectLst/>
                <a:latin typeface="Apple SD Gothic Neo"/>
              </a:rPr>
              <a:t>상관관계를 이용하는 대표적인 구조적 </a:t>
            </a:r>
            <a:r>
              <a:rPr lang="ko-KR" altLang="en-US" sz="1600" b="1" i="0" dirty="0" err="1">
                <a:solidFill>
                  <a:srgbClr val="202124"/>
                </a:solidFill>
                <a:effectLst/>
                <a:latin typeface="Apple SD Gothic Neo"/>
              </a:rPr>
              <a:t>등위성</a:t>
            </a:r>
            <a:r>
              <a:rPr lang="ko-KR" altLang="en-US" sz="1600" b="1" i="0" dirty="0">
                <a:solidFill>
                  <a:srgbClr val="202124"/>
                </a:solidFill>
                <a:effectLst/>
                <a:latin typeface="Apple SD Gothic Neo"/>
              </a:rPr>
              <a:t> 측정 방법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F09CC-FBB5-5425-D442-5A05BE368655}"/>
              </a:ext>
            </a:extLst>
          </p:cNvPr>
          <p:cNvSpPr txBox="1"/>
          <p:nvPr/>
        </p:nvSpPr>
        <p:spPr>
          <a:xfrm>
            <a:off x="1108339" y="2664589"/>
            <a:ext cx="7884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i="0" dirty="0">
                <a:solidFill>
                  <a:srgbClr val="202124"/>
                </a:solidFill>
                <a:effectLst/>
                <a:latin typeface="Apple SD Gothic Neo"/>
              </a:rPr>
              <a:t>유사한 위계</a:t>
            </a:r>
            <a:r>
              <a:rPr lang="en-US" altLang="ko-KR" sz="1600" b="1" i="0" dirty="0">
                <a:solidFill>
                  <a:srgbClr val="202124"/>
                </a:solidFill>
                <a:effectLst/>
                <a:latin typeface="Apple SD Gothic Neo"/>
              </a:rPr>
              <a:t>(Hierarchy)</a:t>
            </a:r>
            <a:r>
              <a:rPr lang="ko-KR" altLang="en-US" sz="1600" b="1" i="0" dirty="0">
                <a:solidFill>
                  <a:srgbClr val="202124"/>
                </a:solidFill>
                <a:effectLst/>
                <a:latin typeface="Apple SD Gothic Neo"/>
              </a:rPr>
              <a:t>에 있는 단어들을 그룹화하고</a:t>
            </a:r>
            <a:r>
              <a:rPr lang="en-US" altLang="ko-KR" sz="1600" b="1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sz="1600" b="1" i="0" dirty="0">
                <a:solidFill>
                  <a:srgbClr val="202124"/>
                </a:solidFill>
                <a:effectLst/>
                <a:latin typeface="Apple SD Gothic Neo"/>
              </a:rPr>
              <a:t>그 그룹들 간 관계를 </a:t>
            </a:r>
            <a:r>
              <a:rPr lang="en-US" altLang="ko-KR" sz="1600" b="1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sz="1600" b="1" i="0" dirty="0" err="1">
                <a:solidFill>
                  <a:srgbClr val="202124"/>
                </a:solidFill>
                <a:effectLst/>
                <a:latin typeface="Apple SD Gothic Neo"/>
              </a:rPr>
              <a:t>시각화함</a:t>
            </a:r>
            <a:r>
              <a:rPr lang="en-US" altLang="ko-KR" sz="1600" b="1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057E4-1690-37E4-4932-6ED364145828}"/>
              </a:ext>
            </a:extLst>
          </p:cNvPr>
          <p:cNvSpPr txBox="1"/>
          <p:nvPr/>
        </p:nvSpPr>
        <p:spPr>
          <a:xfrm>
            <a:off x="1130106" y="3113084"/>
            <a:ext cx="5069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i="0" dirty="0">
                <a:solidFill>
                  <a:srgbClr val="202124"/>
                </a:solidFill>
                <a:effectLst/>
                <a:latin typeface="Apple SD Gothic Neo"/>
              </a:rPr>
              <a:t>비슷한 군집끼리 합치면서 계층구조로 군집화를 함</a:t>
            </a:r>
            <a:r>
              <a:rPr lang="en-US" altLang="ko-KR" sz="1600" b="1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6135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453674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397753" y="2754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5606E10-8CF5-E74B-2FD3-6C646CCD323A}"/>
              </a:ext>
            </a:extLst>
          </p:cNvPr>
          <p:cNvSpPr/>
          <p:nvPr/>
        </p:nvSpPr>
        <p:spPr>
          <a:xfrm>
            <a:off x="1262743" y="2403566"/>
            <a:ext cx="444137" cy="4441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272D80-DD07-77B8-0C02-031095E78C3E}"/>
              </a:ext>
            </a:extLst>
          </p:cNvPr>
          <p:cNvSpPr/>
          <p:nvPr/>
        </p:nvSpPr>
        <p:spPr>
          <a:xfrm>
            <a:off x="1519645" y="3206931"/>
            <a:ext cx="444137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79F856-E960-6F95-F946-400B0F5C12EE}"/>
              </a:ext>
            </a:extLst>
          </p:cNvPr>
          <p:cNvSpPr/>
          <p:nvPr/>
        </p:nvSpPr>
        <p:spPr>
          <a:xfrm>
            <a:off x="2295412" y="2583180"/>
            <a:ext cx="444137" cy="44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5C84B80-68BF-8C60-4DF9-990C894C371D}"/>
              </a:ext>
            </a:extLst>
          </p:cNvPr>
          <p:cNvSpPr/>
          <p:nvPr/>
        </p:nvSpPr>
        <p:spPr>
          <a:xfrm>
            <a:off x="2374693" y="3758075"/>
            <a:ext cx="444137" cy="4441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2B101C-D8E2-37F0-3063-4D241DAC1526}"/>
              </a:ext>
            </a:extLst>
          </p:cNvPr>
          <p:cNvSpPr/>
          <p:nvPr/>
        </p:nvSpPr>
        <p:spPr>
          <a:xfrm>
            <a:off x="3575732" y="2844046"/>
            <a:ext cx="444137" cy="4441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721CF2A-656A-DC19-7009-EB76F283DAF3}"/>
              </a:ext>
            </a:extLst>
          </p:cNvPr>
          <p:cNvSpPr/>
          <p:nvPr/>
        </p:nvSpPr>
        <p:spPr>
          <a:xfrm>
            <a:off x="4639843" y="2984863"/>
            <a:ext cx="444137" cy="44413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AE025D-17BD-62BB-68F0-12BEAFB9595B}"/>
              </a:ext>
            </a:extLst>
          </p:cNvPr>
          <p:cNvSpPr/>
          <p:nvPr/>
        </p:nvSpPr>
        <p:spPr>
          <a:xfrm>
            <a:off x="3751569" y="1703615"/>
            <a:ext cx="444137" cy="444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76AF76-8021-80A6-F455-1DE1D9DB1FB9}"/>
              </a:ext>
            </a:extLst>
          </p:cNvPr>
          <p:cNvSpPr/>
          <p:nvPr/>
        </p:nvSpPr>
        <p:spPr>
          <a:xfrm>
            <a:off x="4962958" y="1818430"/>
            <a:ext cx="444137" cy="444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D769-F424-ABF6-6102-935021F1B34D}"/>
              </a:ext>
            </a:extLst>
          </p:cNvPr>
          <p:cNvSpPr txBox="1"/>
          <p:nvPr/>
        </p:nvSpPr>
        <p:spPr>
          <a:xfrm>
            <a:off x="1147859" y="1880087"/>
            <a:ext cx="336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4C224-F045-C267-9E2D-946696259998}"/>
              </a:ext>
            </a:extLst>
          </p:cNvPr>
          <p:cNvSpPr txBox="1"/>
          <p:nvPr/>
        </p:nvSpPr>
        <p:spPr>
          <a:xfrm>
            <a:off x="1622278" y="2939469"/>
            <a:ext cx="3193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E3986-3127-C7A7-B0DD-B3D17322A925}"/>
              </a:ext>
            </a:extLst>
          </p:cNvPr>
          <p:cNvSpPr txBox="1"/>
          <p:nvPr/>
        </p:nvSpPr>
        <p:spPr>
          <a:xfrm>
            <a:off x="2389582" y="2092234"/>
            <a:ext cx="330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D92FF6-BFC2-3830-58F0-E5E05157D5E7}"/>
              </a:ext>
            </a:extLst>
          </p:cNvPr>
          <p:cNvSpPr txBox="1"/>
          <p:nvPr/>
        </p:nvSpPr>
        <p:spPr>
          <a:xfrm>
            <a:off x="3751569" y="1257279"/>
            <a:ext cx="3497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A0EEE-48C9-A45E-0FE9-41AD6FDD92FA}"/>
              </a:ext>
            </a:extLst>
          </p:cNvPr>
          <p:cNvSpPr txBox="1"/>
          <p:nvPr/>
        </p:nvSpPr>
        <p:spPr>
          <a:xfrm>
            <a:off x="3714870" y="2398514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7F205-EB1B-5DBF-9A72-8E46C8F29095}"/>
              </a:ext>
            </a:extLst>
          </p:cNvPr>
          <p:cNvSpPr txBox="1"/>
          <p:nvPr/>
        </p:nvSpPr>
        <p:spPr>
          <a:xfrm>
            <a:off x="4711870" y="2545688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520B0-67AA-DBB3-46E4-A758511DC64D}"/>
              </a:ext>
            </a:extLst>
          </p:cNvPr>
          <p:cNvSpPr txBox="1"/>
          <p:nvPr/>
        </p:nvSpPr>
        <p:spPr>
          <a:xfrm>
            <a:off x="2389582" y="3404223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5498A-D691-789B-F4CC-72C3858DEA10}"/>
              </a:ext>
            </a:extLst>
          </p:cNvPr>
          <p:cNvSpPr txBox="1"/>
          <p:nvPr/>
        </p:nvSpPr>
        <p:spPr>
          <a:xfrm>
            <a:off x="5073446" y="1292459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E7BC04-8D90-268F-661A-F4409BDC08F3}"/>
              </a:ext>
            </a:extLst>
          </p:cNvPr>
          <p:cNvSpPr/>
          <p:nvPr/>
        </p:nvSpPr>
        <p:spPr>
          <a:xfrm>
            <a:off x="330534" y="947182"/>
            <a:ext cx="5921829" cy="390258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054EA-CE6E-796A-B1EF-1255A0BC3AC9}"/>
              </a:ext>
            </a:extLst>
          </p:cNvPr>
          <p:cNvSpPr txBox="1"/>
          <p:nvPr/>
        </p:nvSpPr>
        <p:spPr>
          <a:xfrm>
            <a:off x="8519121" y="20647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616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526102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397753" y="2754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5606E10-8CF5-E74B-2FD3-6C646CCD323A}"/>
              </a:ext>
            </a:extLst>
          </p:cNvPr>
          <p:cNvSpPr/>
          <p:nvPr/>
        </p:nvSpPr>
        <p:spPr>
          <a:xfrm>
            <a:off x="1262743" y="2403566"/>
            <a:ext cx="444137" cy="4441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272D80-DD07-77B8-0C02-031095E78C3E}"/>
              </a:ext>
            </a:extLst>
          </p:cNvPr>
          <p:cNvSpPr/>
          <p:nvPr/>
        </p:nvSpPr>
        <p:spPr>
          <a:xfrm>
            <a:off x="1519645" y="3206931"/>
            <a:ext cx="444137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79F856-E960-6F95-F946-400B0F5C12EE}"/>
              </a:ext>
            </a:extLst>
          </p:cNvPr>
          <p:cNvSpPr/>
          <p:nvPr/>
        </p:nvSpPr>
        <p:spPr>
          <a:xfrm>
            <a:off x="2295412" y="2583180"/>
            <a:ext cx="444137" cy="44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5C84B80-68BF-8C60-4DF9-990C894C371D}"/>
              </a:ext>
            </a:extLst>
          </p:cNvPr>
          <p:cNvSpPr/>
          <p:nvPr/>
        </p:nvSpPr>
        <p:spPr>
          <a:xfrm>
            <a:off x="2374693" y="3758075"/>
            <a:ext cx="444137" cy="4441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2B101C-D8E2-37F0-3063-4D241DAC1526}"/>
              </a:ext>
            </a:extLst>
          </p:cNvPr>
          <p:cNvSpPr/>
          <p:nvPr/>
        </p:nvSpPr>
        <p:spPr>
          <a:xfrm>
            <a:off x="3575732" y="2844046"/>
            <a:ext cx="444137" cy="4441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721CF2A-656A-DC19-7009-EB76F283DAF3}"/>
              </a:ext>
            </a:extLst>
          </p:cNvPr>
          <p:cNvSpPr/>
          <p:nvPr/>
        </p:nvSpPr>
        <p:spPr>
          <a:xfrm>
            <a:off x="4639843" y="2984863"/>
            <a:ext cx="444137" cy="44413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AE025D-17BD-62BB-68F0-12BEAFB9595B}"/>
              </a:ext>
            </a:extLst>
          </p:cNvPr>
          <p:cNvSpPr/>
          <p:nvPr/>
        </p:nvSpPr>
        <p:spPr>
          <a:xfrm>
            <a:off x="3751569" y="1703615"/>
            <a:ext cx="444137" cy="444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76AF76-8021-80A6-F455-1DE1D9DB1FB9}"/>
              </a:ext>
            </a:extLst>
          </p:cNvPr>
          <p:cNvSpPr/>
          <p:nvPr/>
        </p:nvSpPr>
        <p:spPr>
          <a:xfrm>
            <a:off x="4962958" y="1818430"/>
            <a:ext cx="444137" cy="444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D769-F424-ABF6-6102-935021F1B34D}"/>
              </a:ext>
            </a:extLst>
          </p:cNvPr>
          <p:cNvSpPr txBox="1"/>
          <p:nvPr/>
        </p:nvSpPr>
        <p:spPr>
          <a:xfrm>
            <a:off x="1283164" y="1954375"/>
            <a:ext cx="336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4C224-F045-C267-9E2D-946696259998}"/>
              </a:ext>
            </a:extLst>
          </p:cNvPr>
          <p:cNvSpPr txBox="1"/>
          <p:nvPr/>
        </p:nvSpPr>
        <p:spPr>
          <a:xfrm>
            <a:off x="1648405" y="2913342"/>
            <a:ext cx="3193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E3986-3127-C7A7-B0DD-B3D17322A925}"/>
              </a:ext>
            </a:extLst>
          </p:cNvPr>
          <p:cNvSpPr txBox="1"/>
          <p:nvPr/>
        </p:nvSpPr>
        <p:spPr>
          <a:xfrm>
            <a:off x="2389582" y="2092234"/>
            <a:ext cx="330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D92FF6-BFC2-3830-58F0-E5E05157D5E7}"/>
              </a:ext>
            </a:extLst>
          </p:cNvPr>
          <p:cNvSpPr txBox="1"/>
          <p:nvPr/>
        </p:nvSpPr>
        <p:spPr>
          <a:xfrm>
            <a:off x="3751569" y="1257279"/>
            <a:ext cx="3032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A0EEE-48C9-A45E-0FE9-41AD6FDD92FA}"/>
              </a:ext>
            </a:extLst>
          </p:cNvPr>
          <p:cNvSpPr txBox="1"/>
          <p:nvPr/>
        </p:nvSpPr>
        <p:spPr>
          <a:xfrm>
            <a:off x="3714870" y="2398514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7F205-EB1B-5DBF-9A72-8E46C8F29095}"/>
              </a:ext>
            </a:extLst>
          </p:cNvPr>
          <p:cNvSpPr txBox="1"/>
          <p:nvPr/>
        </p:nvSpPr>
        <p:spPr>
          <a:xfrm>
            <a:off x="4711870" y="2545688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520B0-67AA-DBB3-46E4-A758511DC64D}"/>
              </a:ext>
            </a:extLst>
          </p:cNvPr>
          <p:cNvSpPr txBox="1"/>
          <p:nvPr/>
        </p:nvSpPr>
        <p:spPr>
          <a:xfrm>
            <a:off x="2389582" y="3404223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5498A-D691-789B-F4CC-72C3858DEA10}"/>
              </a:ext>
            </a:extLst>
          </p:cNvPr>
          <p:cNvSpPr txBox="1"/>
          <p:nvPr/>
        </p:nvSpPr>
        <p:spPr>
          <a:xfrm>
            <a:off x="5073446" y="1292459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2E55AD-88B8-78B8-D786-8D424535A734}"/>
              </a:ext>
            </a:extLst>
          </p:cNvPr>
          <p:cNvSpPr/>
          <p:nvPr/>
        </p:nvSpPr>
        <p:spPr>
          <a:xfrm>
            <a:off x="824678" y="1166949"/>
            <a:ext cx="2573075" cy="336734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9C9424F-DB91-F930-5D8D-0999BE71DF01}"/>
              </a:ext>
            </a:extLst>
          </p:cNvPr>
          <p:cNvSpPr/>
          <p:nvPr/>
        </p:nvSpPr>
        <p:spPr>
          <a:xfrm>
            <a:off x="3424025" y="777894"/>
            <a:ext cx="2573075" cy="336734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CF7D4-6DD1-1078-2EB2-C475C3931C64}"/>
              </a:ext>
            </a:extLst>
          </p:cNvPr>
          <p:cNvSpPr txBox="1"/>
          <p:nvPr/>
        </p:nvSpPr>
        <p:spPr>
          <a:xfrm>
            <a:off x="6739084" y="4910935"/>
            <a:ext cx="336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26A34E-0F13-11AF-E71F-32AE9472550A}"/>
              </a:ext>
            </a:extLst>
          </p:cNvPr>
          <p:cNvSpPr txBox="1"/>
          <p:nvPr/>
        </p:nvSpPr>
        <p:spPr>
          <a:xfrm>
            <a:off x="7186411" y="4910935"/>
            <a:ext cx="3193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98033F-22AC-D493-FBE8-31044A5A2077}"/>
              </a:ext>
            </a:extLst>
          </p:cNvPr>
          <p:cNvSpPr txBox="1"/>
          <p:nvPr/>
        </p:nvSpPr>
        <p:spPr>
          <a:xfrm>
            <a:off x="7616104" y="4910935"/>
            <a:ext cx="330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405B52-E13D-7E01-5ED7-AD716DD3C058}"/>
              </a:ext>
            </a:extLst>
          </p:cNvPr>
          <p:cNvSpPr txBox="1"/>
          <p:nvPr/>
        </p:nvSpPr>
        <p:spPr>
          <a:xfrm>
            <a:off x="8057019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320077-3B52-B96E-1BBC-7D145E40B08E}"/>
              </a:ext>
            </a:extLst>
          </p:cNvPr>
          <p:cNvSpPr txBox="1"/>
          <p:nvPr/>
        </p:nvSpPr>
        <p:spPr>
          <a:xfrm>
            <a:off x="8467476" y="4910935"/>
            <a:ext cx="3032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63943B-C17F-F6AE-B0CA-C9BE9FEB40D5}"/>
              </a:ext>
            </a:extLst>
          </p:cNvPr>
          <p:cNvSpPr txBox="1"/>
          <p:nvPr/>
        </p:nvSpPr>
        <p:spPr>
          <a:xfrm>
            <a:off x="8881139" y="4910935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8DBC13-ACEF-6FD2-E698-244D4DE556C2}"/>
              </a:ext>
            </a:extLst>
          </p:cNvPr>
          <p:cNvSpPr txBox="1"/>
          <p:nvPr/>
        </p:nvSpPr>
        <p:spPr>
          <a:xfrm>
            <a:off x="9291596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DAC6D2-7E13-CFFF-93A4-7932EF98C395}"/>
              </a:ext>
            </a:extLst>
          </p:cNvPr>
          <p:cNvSpPr txBox="1"/>
          <p:nvPr/>
        </p:nvSpPr>
        <p:spPr>
          <a:xfrm>
            <a:off x="9702051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AB688A-7DC6-9CD0-2E4F-D09283CEA6D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907560" y="3980143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489468A-08E1-237E-6E41-BFB16C938F64}"/>
              </a:ext>
            </a:extLst>
          </p:cNvPr>
          <p:cNvCxnSpPr>
            <a:cxnSpLocks/>
          </p:cNvCxnSpPr>
          <p:nvPr/>
        </p:nvCxnSpPr>
        <p:spPr>
          <a:xfrm>
            <a:off x="6907560" y="3980143"/>
            <a:ext cx="40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448107-D916-6647-162F-6C67D8456074}"/>
              </a:ext>
            </a:extLst>
          </p:cNvPr>
          <p:cNvCxnSpPr>
            <a:cxnSpLocks/>
          </p:cNvCxnSpPr>
          <p:nvPr/>
        </p:nvCxnSpPr>
        <p:spPr>
          <a:xfrm>
            <a:off x="7312781" y="3980143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A9E846F-4DF4-158F-FADB-D465B3021A46}"/>
              </a:ext>
            </a:extLst>
          </p:cNvPr>
          <p:cNvCxnSpPr>
            <a:cxnSpLocks/>
          </p:cNvCxnSpPr>
          <p:nvPr/>
        </p:nvCxnSpPr>
        <p:spPr>
          <a:xfrm>
            <a:off x="8004449" y="3588493"/>
            <a:ext cx="0" cy="42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0D58B43-4680-379B-5529-D9FDA0F68967}"/>
              </a:ext>
            </a:extLst>
          </p:cNvPr>
          <p:cNvCxnSpPr>
            <a:cxnSpLocks/>
          </p:cNvCxnSpPr>
          <p:nvPr/>
        </p:nvCxnSpPr>
        <p:spPr>
          <a:xfrm>
            <a:off x="7110170" y="3590757"/>
            <a:ext cx="89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B23BD6D-CDCE-DAB6-BD4B-AD94AD9DD676}"/>
              </a:ext>
            </a:extLst>
          </p:cNvPr>
          <p:cNvCxnSpPr>
            <a:cxnSpLocks/>
          </p:cNvCxnSpPr>
          <p:nvPr/>
        </p:nvCxnSpPr>
        <p:spPr>
          <a:xfrm>
            <a:off x="7110170" y="3588493"/>
            <a:ext cx="0" cy="3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56E45EF-A6BC-B4D1-F5AE-D4635FE0D6F4}"/>
              </a:ext>
            </a:extLst>
          </p:cNvPr>
          <p:cNvCxnSpPr>
            <a:cxnSpLocks/>
          </p:cNvCxnSpPr>
          <p:nvPr/>
        </p:nvCxnSpPr>
        <p:spPr>
          <a:xfrm>
            <a:off x="7801839" y="4010786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70F535A-BF4D-6A4F-7726-7CF7497CDDCC}"/>
              </a:ext>
            </a:extLst>
          </p:cNvPr>
          <p:cNvCxnSpPr>
            <a:cxnSpLocks/>
          </p:cNvCxnSpPr>
          <p:nvPr/>
        </p:nvCxnSpPr>
        <p:spPr>
          <a:xfrm>
            <a:off x="7801839" y="4010786"/>
            <a:ext cx="40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B211E81-014C-42CC-746C-3A442B67DBC6}"/>
              </a:ext>
            </a:extLst>
          </p:cNvPr>
          <p:cNvCxnSpPr>
            <a:cxnSpLocks/>
          </p:cNvCxnSpPr>
          <p:nvPr/>
        </p:nvCxnSpPr>
        <p:spPr>
          <a:xfrm>
            <a:off x="8207060" y="4010786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7C2E884-1D1A-9746-4A5B-6189D14731A5}"/>
              </a:ext>
            </a:extLst>
          </p:cNvPr>
          <p:cNvCxnSpPr>
            <a:cxnSpLocks/>
          </p:cNvCxnSpPr>
          <p:nvPr/>
        </p:nvCxnSpPr>
        <p:spPr>
          <a:xfrm>
            <a:off x="8605162" y="3977879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EAFD3F0-E245-87B9-EF1B-3BCAB876E085}"/>
              </a:ext>
            </a:extLst>
          </p:cNvPr>
          <p:cNvCxnSpPr>
            <a:cxnSpLocks/>
          </p:cNvCxnSpPr>
          <p:nvPr/>
        </p:nvCxnSpPr>
        <p:spPr>
          <a:xfrm>
            <a:off x="8605162" y="3977879"/>
            <a:ext cx="89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337CCB9-7DB0-2DD1-C968-B3C267DCA0F9}"/>
              </a:ext>
            </a:extLst>
          </p:cNvPr>
          <p:cNvCxnSpPr>
            <a:cxnSpLocks/>
          </p:cNvCxnSpPr>
          <p:nvPr/>
        </p:nvCxnSpPr>
        <p:spPr>
          <a:xfrm>
            <a:off x="9010383" y="3977879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B43A2EE-F909-211D-2845-5E50FE6EAF41}"/>
              </a:ext>
            </a:extLst>
          </p:cNvPr>
          <p:cNvCxnSpPr>
            <a:cxnSpLocks/>
          </p:cNvCxnSpPr>
          <p:nvPr/>
        </p:nvCxnSpPr>
        <p:spPr>
          <a:xfrm>
            <a:off x="8807772" y="3588493"/>
            <a:ext cx="1096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40DF28F-E661-0D11-5CF3-DAB4F857883D}"/>
              </a:ext>
            </a:extLst>
          </p:cNvPr>
          <p:cNvCxnSpPr>
            <a:cxnSpLocks/>
          </p:cNvCxnSpPr>
          <p:nvPr/>
        </p:nvCxnSpPr>
        <p:spPr>
          <a:xfrm>
            <a:off x="8807772" y="3586229"/>
            <a:ext cx="0" cy="3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AC70478-E095-27DD-99F5-7F39DA5CD147}"/>
              </a:ext>
            </a:extLst>
          </p:cNvPr>
          <p:cNvCxnSpPr>
            <a:cxnSpLocks/>
          </p:cNvCxnSpPr>
          <p:nvPr/>
        </p:nvCxnSpPr>
        <p:spPr>
          <a:xfrm>
            <a:off x="9499441" y="3977879"/>
            <a:ext cx="0" cy="96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326E731-29EE-6A4E-EF54-97699C9B54C0}"/>
              </a:ext>
            </a:extLst>
          </p:cNvPr>
          <p:cNvCxnSpPr>
            <a:cxnSpLocks/>
          </p:cNvCxnSpPr>
          <p:nvPr/>
        </p:nvCxnSpPr>
        <p:spPr>
          <a:xfrm>
            <a:off x="9904662" y="3586229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D69B601-6154-35D2-1E0A-87B2F2410991}"/>
              </a:ext>
            </a:extLst>
          </p:cNvPr>
          <p:cNvCxnSpPr>
            <a:cxnSpLocks/>
          </p:cNvCxnSpPr>
          <p:nvPr/>
        </p:nvCxnSpPr>
        <p:spPr>
          <a:xfrm>
            <a:off x="9328753" y="2253799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36731B5-38D5-AE0E-A81C-64235755C7F3}"/>
              </a:ext>
            </a:extLst>
          </p:cNvPr>
          <p:cNvCxnSpPr>
            <a:cxnSpLocks/>
          </p:cNvCxnSpPr>
          <p:nvPr/>
        </p:nvCxnSpPr>
        <p:spPr>
          <a:xfrm>
            <a:off x="7604914" y="2276900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C556C50-AA2C-EC71-ABFB-713D9F144F5E}"/>
              </a:ext>
            </a:extLst>
          </p:cNvPr>
          <p:cNvCxnSpPr>
            <a:cxnSpLocks/>
          </p:cNvCxnSpPr>
          <p:nvPr/>
        </p:nvCxnSpPr>
        <p:spPr>
          <a:xfrm>
            <a:off x="7616104" y="2253799"/>
            <a:ext cx="1712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453638F-E0F7-FE79-0693-7661AAF66D13}"/>
              </a:ext>
            </a:extLst>
          </p:cNvPr>
          <p:cNvCxnSpPr>
            <a:cxnSpLocks/>
          </p:cNvCxnSpPr>
          <p:nvPr/>
        </p:nvCxnSpPr>
        <p:spPr>
          <a:xfrm>
            <a:off x="6920517" y="2767846"/>
            <a:ext cx="298414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4B2134-1C67-CA50-AAAA-FCAEE6672740}"/>
              </a:ext>
            </a:extLst>
          </p:cNvPr>
          <p:cNvSpPr txBox="1"/>
          <p:nvPr/>
        </p:nvSpPr>
        <p:spPr>
          <a:xfrm>
            <a:off x="6461422" y="26155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3B05F-F67D-E0CA-562C-8A693EC5DED5}"/>
              </a:ext>
            </a:extLst>
          </p:cNvPr>
          <p:cNvSpPr txBox="1"/>
          <p:nvPr/>
        </p:nvSpPr>
        <p:spPr>
          <a:xfrm>
            <a:off x="8311824" y="16002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449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517049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397753" y="2754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5606E10-8CF5-E74B-2FD3-6C646CCD323A}"/>
              </a:ext>
            </a:extLst>
          </p:cNvPr>
          <p:cNvSpPr/>
          <p:nvPr/>
        </p:nvSpPr>
        <p:spPr>
          <a:xfrm>
            <a:off x="1262743" y="2403566"/>
            <a:ext cx="444137" cy="4441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272D80-DD07-77B8-0C02-031095E78C3E}"/>
              </a:ext>
            </a:extLst>
          </p:cNvPr>
          <p:cNvSpPr/>
          <p:nvPr/>
        </p:nvSpPr>
        <p:spPr>
          <a:xfrm>
            <a:off x="1519645" y="3206931"/>
            <a:ext cx="444137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79F856-E960-6F95-F946-400B0F5C12EE}"/>
              </a:ext>
            </a:extLst>
          </p:cNvPr>
          <p:cNvSpPr/>
          <p:nvPr/>
        </p:nvSpPr>
        <p:spPr>
          <a:xfrm>
            <a:off x="2295412" y="2583180"/>
            <a:ext cx="444137" cy="44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5C84B80-68BF-8C60-4DF9-990C894C371D}"/>
              </a:ext>
            </a:extLst>
          </p:cNvPr>
          <p:cNvSpPr/>
          <p:nvPr/>
        </p:nvSpPr>
        <p:spPr>
          <a:xfrm>
            <a:off x="2374693" y="3758075"/>
            <a:ext cx="444137" cy="4441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2B101C-D8E2-37F0-3063-4D241DAC1526}"/>
              </a:ext>
            </a:extLst>
          </p:cNvPr>
          <p:cNvSpPr/>
          <p:nvPr/>
        </p:nvSpPr>
        <p:spPr>
          <a:xfrm>
            <a:off x="3686892" y="2851612"/>
            <a:ext cx="444137" cy="4441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721CF2A-656A-DC19-7009-EB76F283DAF3}"/>
              </a:ext>
            </a:extLst>
          </p:cNvPr>
          <p:cNvSpPr/>
          <p:nvPr/>
        </p:nvSpPr>
        <p:spPr>
          <a:xfrm>
            <a:off x="4639843" y="2984863"/>
            <a:ext cx="444137" cy="44413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AE025D-17BD-62BB-68F0-12BEAFB9595B}"/>
              </a:ext>
            </a:extLst>
          </p:cNvPr>
          <p:cNvSpPr/>
          <p:nvPr/>
        </p:nvSpPr>
        <p:spPr>
          <a:xfrm>
            <a:off x="3751569" y="1703615"/>
            <a:ext cx="444137" cy="444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76AF76-8021-80A6-F455-1DE1D9DB1FB9}"/>
              </a:ext>
            </a:extLst>
          </p:cNvPr>
          <p:cNvSpPr/>
          <p:nvPr/>
        </p:nvSpPr>
        <p:spPr>
          <a:xfrm>
            <a:off x="5376915" y="1902428"/>
            <a:ext cx="444137" cy="444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D769-F424-ABF6-6102-935021F1B34D}"/>
              </a:ext>
            </a:extLst>
          </p:cNvPr>
          <p:cNvSpPr txBox="1"/>
          <p:nvPr/>
        </p:nvSpPr>
        <p:spPr>
          <a:xfrm>
            <a:off x="1283164" y="1954375"/>
            <a:ext cx="336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4C224-F045-C267-9E2D-946696259998}"/>
              </a:ext>
            </a:extLst>
          </p:cNvPr>
          <p:cNvSpPr txBox="1"/>
          <p:nvPr/>
        </p:nvSpPr>
        <p:spPr>
          <a:xfrm>
            <a:off x="1560354" y="2900079"/>
            <a:ext cx="3193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E3986-3127-C7A7-B0DD-B3D17322A925}"/>
              </a:ext>
            </a:extLst>
          </p:cNvPr>
          <p:cNvSpPr txBox="1"/>
          <p:nvPr/>
        </p:nvSpPr>
        <p:spPr>
          <a:xfrm>
            <a:off x="2389582" y="2092234"/>
            <a:ext cx="330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D92FF6-BFC2-3830-58F0-E5E05157D5E7}"/>
              </a:ext>
            </a:extLst>
          </p:cNvPr>
          <p:cNvSpPr txBox="1"/>
          <p:nvPr/>
        </p:nvSpPr>
        <p:spPr>
          <a:xfrm>
            <a:off x="3936261" y="1334560"/>
            <a:ext cx="3032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A0EEE-48C9-A45E-0FE9-41AD6FDD92FA}"/>
              </a:ext>
            </a:extLst>
          </p:cNvPr>
          <p:cNvSpPr txBox="1"/>
          <p:nvPr/>
        </p:nvSpPr>
        <p:spPr>
          <a:xfrm>
            <a:off x="3714870" y="2398514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7F205-EB1B-5DBF-9A72-8E46C8F29095}"/>
              </a:ext>
            </a:extLst>
          </p:cNvPr>
          <p:cNvSpPr txBox="1"/>
          <p:nvPr/>
        </p:nvSpPr>
        <p:spPr>
          <a:xfrm>
            <a:off x="4711870" y="2545688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520B0-67AA-DBB3-46E4-A758511DC64D}"/>
              </a:ext>
            </a:extLst>
          </p:cNvPr>
          <p:cNvSpPr txBox="1"/>
          <p:nvPr/>
        </p:nvSpPr>
        <p:spPr>
          <a:xfrm>
            <a:off x="2389582" y="3404223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5498A-D691-789B-F4CC-72C3858DEA10}"/>
              </a:ext>
            </a:extLst>
          </p:cNvPr>
          <p:cNvSpPr txBox="1"/>
          <p:nvPr/>
        </p:nvSpPr>
        <p:spPr>
          <a:xfrm>
            <a:off x="5465324" y="1481147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2E55AD-88B8-78B8-D786-8D424535A734}"/>
              </a:ext>
            </a:extLst>
          </p:cNvPr>
          <p:cNvSpPr/>
          <p:nvPr/>
        </p:nvSpPr>
        <p:spPr>
          <a:xfrm>
            <a:off x="824678" y="1166949"/>
            <a:ext cx="2573075" cy="336734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9C9424F-DB91-F930-5D8D-0999BE71DF01}"/>
              </a:ext>
            </a:extLst>
          </p:cNvPr>
          <p:cNvSpPr/>
          <p:nvPr/>
        </p:nvSpPr>
        <p:spPr>
          <a:xfrm>
            <a:off x="3424025" y="777894"/>
            <a:ext cx="2573075" cy="336734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CF7D4-6DD1-1078-2EB2-C475C3931C64}"/>
              </a:ext>
            </a:extLst>
          </p:cNvPr>
          <p:cNvSpPr txBox="1"/>
          <p:nvPr/>
        </p:nvSpPr>
        <p:spPr>
          <a:xfrm>
            <a:off x="6739084" y="4910935"/>
            <a:ext cx="336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26A34E-0F13-11AF-E71F-32AE9472550A}"/>
              </a:ext>
            </a:extLst>
          </p:cNvPr>
          <p:cNvSpPr txBox="1"/>
          <p:nvPr/>
        </p:nvSpPr>
        <p:spPr>
          <a:xfrm>
            <a:off x="7186411" y="4910935"/>
            <a:ext cx="3193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98033F-22AC-D493-FBE8-31044A5A2077}"/>
              </a:ext>
            </a:extLst>
          </p:cNvPr>
          <p:cNvSpPr txBox="1"/>
          <p:nvPr/>
        </p:nvSpPr>
        <p:spPr>
          <a:xfrm>
            <a:off x="7616104" y="4910935"/>
            <a:ext cx="330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405B52-E13D-7E01-5ED7-AD716DD3C058}"/>
              </a:ext>
            </a:extLst>
          </p:cNvPr>
          <p:cNvSpPr txBox="1"/>
          <p:nvPr/>
        </p:nvSpPr>
        <p:spPr>
          <a:xfrm>
            <a:off x="8057019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320077-3B52-B96E-1BBC-7D145E40B08E}"/>
              </a:ext>
            </a:extLst>
          </p:cNvPr>
          <p:cNvSpPr txBox="1"/>
          <p:nvPr/>
        </p:nvSpPr>
        <p:spPr>
          <a:xfrm>
            <a:off x="8467476" y="4910935"/>
            <a:ext cx="3032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63943B-C17F-F6AE-B0CA-C9BE9FEB40D5}"/>
              </a:ext>
            </a:extLst>
          </p:cNvPr>
          <p:cNvSpPr txBox="1"/>
          <p:nvPr/>
        </p:nvSpPr>
        <p:spPr>
          <a:xfrm>
            <a:off x="8881139" y="4910935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8DBC13-ACEF-6FD2-E698-244D4DE556C2}"/>
              </a:ext>
            </a:extLst>
          </p:cNvPr>
          <p:cNvSpPr txBox="1"/>
          <p:nvPr/>
        </p:nvSpPr>
        <p:spPr>
          <a:xfrm>
            <a:off x="9291596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DAC6D2-7E13-CFFF-93A4-7932EF98C395}"/>
              </a:ext>
            </a:extLst>
          </p:cNvPr>
          <p:cNvSpPr txBox="1"/>
          <p:nvPr/>
        </p:nvSpPr>
        <p:spPr>
          <a:xfrm>
            <a:off x="9702051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AB688A-7DC6-9CD0-2E4F-D09283CEA6D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907560" y="3980143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489468A-08E1-237E-6E41-BFB16C938F64}"/>
              </a:ext>
            </a:extLst>
          </p:cNvPr>
          <p:cNvCxnSpPr>
            <a:cxnSpLocks/>
          </p:cNvCxnSpPr>
          <p:nvPr/>
        </p:nvCxnSpPr>
        <p:spPr>
          <a:xfrm>
            <a:off x="6907560" y="3980143"/>
            <a:ext cx="40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448107-D916-6647-162F-6C67D8456074}"/>
              </a:ext>
            </a:extLst>
          </p:cNvPr>
          <p:cNvCxnSpPr>
            <a:cxnSpLocks/>
          </p:cNvCxnSpPr>
          <p:nvPr/>
        </p:nvCxnSpPr>
        <p:spPr>
          <a:xfrm>
            <a:off x="7312781" y="3980143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A9E846F-4DF4-158F-FADB-D465B3021A46}"/>
              </a:ext>
            </a:extLst>
          </p:cNvPr>
          <p:cNvCxnSpPr>
            <a:cxnSpLocks/>
          </p:cNvCxnSpPr>
          <p:nvPr/>
        </p:nvCxnSpPr>
        <p:spPr>
          <a:xfrm>
            <a:off x="8004449" y="3588493"/>
            <a:ext cx="0" cy="42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0D58B43-4680-379B-5529-D9FDA0F68967}"/>
              </a:ext>
            </a:extLst>
          </p:cNvPr>
          <p:cNvCxnSpPr>
            <a:cxnSpLocks/>
          </p:cNvCxnSpPr>
          <p:nvPr/>
        </p:nvCxnSpPr>
        <p:spPr>
          <a:xfrm>
            <a:off x="7110170" y="3590757"/>
            <a:ext cx="89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B23BD6D-CDCE-DAB6-BD4B-AD94AD9DD676}"/>
              </a:ext>
            </a:extLst>
          </p:cNvPr>
          <p:cNvCxnSpPr>
            <a:cxnSpLocks/>
          </p:cNvCxnSpPr>
          <p:nvPr/>
        </p:nvCxnSpPr>
        <p:spPr>
          <a:xfrm>
            <a:off x="7110170" y="3588493"/>
            <a:ext cx="0" cy="3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56E45EF-A6BC-B4D1-F5AE-D4635FE0D6F4}"/>
              </a:ext>
            </a:extLst>
          </p:cNvPr>
          <p:cNvCxnSpPr>
            <a:cxnSpLocks/>
          </p:cNvCxnSpPr>
          <p:nvPr/>
        </p:nvCxnSpPr>
        <p:spPr>
          <a:xfrm>
            <a:off x="7801839" y="4010786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70F535A-BF4D-6A4F-7726-7CF7497CDDCC}"/>
              </a:ext>
            </a:extLst>
          </p:cNvPr>
          <p:cNvCxnSpPr>
            <a:cxnSpLocks/>
          </p:cNvCxnSpPr>
          <p:nvPr/>
        </p:nvCxnSpPr>
        <p:spPr>
          <a:xfrm>
            <a:off x="7801839" y="4010786"/>
            <a:ext cx="40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B211E81-014C-42CC-746C-3A442B67DBC6}"/>
              </a:ext>
            </a:extLst>
          </p:cNvPr>
          <p:cNvCxnSpPr>
            <a:cxnSpLocks/>
          </p:cNvCxnSpPr>
          <p:nvPr/>
        </p:nvCxnSpPr>
        <p:spPr>
          <a:xfrm>
            <a:off x="8207060" y="4010786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7C2E884-1D1A-9746-4A5B-6189D14731A5}"/>
              </a:ext>
            </a:extLst>
          </p:cNvPr>
          <p:cNvCxnSpPr>
            <a:cxnSpLocks/>
          </p:cNvCxnSpPr>
          <p:nvPr/>
        </p:nvCxnSpPr>
        <p:spPr>
          <a:xfrm>
            <a:off x="8605162" y="3977879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EAFD3F0-E245-87B9-EF1B-3BCAB876E085}"/>
              </a:ext>
            </a:extLst>
          </p:cNvPr>
          <p:cNvCxnSpPr>
            <a:cxnSpLocks/>
          </p:cNvCxnSpPr>
          <p:nvPr/>
        </p:nvCxnSpPr>
        <p:spPr>
          <a:xfrm>
            <a:off x="8605162" y="3977879"/>
            <a:ext cx="89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337CCB9-7DB0-2DD1-C968-B3C267DCA0F9}"/>
              </a:ext>
            </a:extLst>
          </p:cNvPr>
          <p:cNvCxnSpPr>
            <a:cxnSpLocks/>
          </p:cNvCxnSpPr>
          <p:nvPr/>
        </p:nvCxnSpPr>
        <p:spPr>
          <a:xfrm>
            <a:off x="9010383" y="3977879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B43A2EE-F909-211D-2845-5E50FE6EAF41}"/>
              </a:ext>
            </a:extLst>
          </p:cNvPr>
          <p:cNvCxnSpPr>
            <a:cxnSpLocks/>
          </p:cNvCxnSpPr>
          <p:nvPr/>
        </p:nvCxnSpPr>
        <p:spPr>
          <a:xfrm>
            <a:off x="8807772" y="3588493"/>
            <a:ext cx="1096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40DF28F-E661-0D11-5CF3-DAB4F857883D}"/>
              </a:ext>
            </a:extLst>
          </p:cNvPr>
          <p:cNvCxnSpPr>
            <a:cxnSpLocks/>
          </p:cNvCxnSpPr>
          <p:nvPr/>
        </p:nvCxnSpPr>
        <p:spPr>
          <a:xfrm>
            <a:off x="8807772" y="3586229"/>
            <a:ext cx="0" cy="3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AC70478-E095-27DD-99F5-7F39DA5CD147}"/>
              </a:ext>
            </a:extLst>
          </p:cNvPr>
          <p:cNvCxnSpPr>
            <a:cxnSpLocks/>
          </p:cNvCxnSpPr>
          <p:nvPr/>
        </p:nvCxnSpPr>
        <p:spPr>
          <a:xfrm>
            <a:off x="9499441" y="3977879"/>
            <a:ext cx="0" cy="96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326E731-29EE-6A4E-EF54-97699C9B54C0}"/>
              </a:ext>
            </a:extLst>
          </p:cNvPr>
          <p:cNvCxnSpPr>
            <a:cxnSpLocks/>
          </p:cNvCxnSpPr>
          <p:nvPr/>
        </p:nvCxnSpPr>
        <p:spPr>
          <a:xfrm>
            <a:off x="9904662" y="3586229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D69B601-6154-35D2-1E0A-87B2F2410991}"/>
              </a:ext>
            </a:extLst>
          </p:cNvPr>
          <p:cNvCxnSpPr>
            <a:cxnSpLocks/>
          </p:cNvCxnSpPr>
          <p:nvPr/>
        </p:nvCxnSpPr>
        <p:spPr>
          <a:xfrm>
            <a:off x="9328753" y="2253799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36731B5-38D5-AE0E-A81C-64235755C7F3}"/>
              </a:ext>
            </a:extLst>
          </p:cNvPr>
          <p:cNvCxnSpPr>
            <a:cxnSpLocks/>
          </p:cNvCxnSpPr>
          <p:nvPr/>
        </p:nvCxnSpPr>
        <p:spPr>
          <a:xfrm>
            <a:off x="7604914" y="2276900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C556C50-AA2C-EC71-ABFB-713D9F144F5E}"/>
              </a:ext>
            </a:extLst>
          </p:cNvPr>
          <p:cNvCxnSpPr>
            <a:cxnSpLocks/>
          </p:cNvCxnSpPr>
          <p:nvPr/>
        </p:nvCxnSpPr>
        <p:spPr>
          <a:xfrm>
            <a:off x="7616104" y="2253799"/>
            <a:ext cx="1712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453638F-E0F7-FE79-0693-7661AAF66D13}"/>
              </a:ext>
            </a:extLst>
          </p:cNvPr>
          <p:cNvCxnSpPr>
            <a:cxnSpLocks/>
          </p:cNvCxnSpPr>
          <p:nvPr/>
        </p:nvCxnSpPr>
        <p:spPr>
          <a:xfrm>
            <a:off x="6920517" y="2767846"/>
            <a:ext cx="298414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4B2134-1C67-CA50-AAAA-FCAEE6672740}"/>
              </a:ext>
            </a:extLst>
          </p:cNvPr>
          <p:cNvSpPr txBox="1"/>
          <p:nvPr/>
        </p:nvSpPr>
        <p:spPr>
          <a:xfrm>
            <a:off x="6461422" y="26155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30565A-B1BE-EE50-425A-974A8E544F81}"/>
              </a:ext>
            </a:extLst>
          </p:cNvPr>
          <p:cNvSpPr/>
          <p:nvPr/>
        </p:nvSpPr>
        <p:spPr>
          <a:xfrm>
            <a:off x="1182343" y="1818430"/>
            <a:ext cx="910460" cy="2083010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A9CF53-6D91-8704-9461-A764ACB1CB5F}"/>
              </a:ext>
            </a:extLst>
          </p:cNvPr>
          <p:cNvSpPr/>
          <p:nvPr/>
        </p:nvSpPr>
        <p:spPr>
          <a:xfrm>
            <a:off x="2153119" y="2051992"/>
            <a:ext cx="910460" cy="2276168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7D38FF-70F2-E5EF-824D-9529FE7BA89C}"/>
              </a:ext>
            </a:extLst>
          </p:cNvPr>
          <p:cNvSpPr/>
          <p:nvPr/>
        </p:nvSpPr>
        <p:spPr>
          <a:xfrm>
            <a:off x="3575256" y="1152830"/>
            <a:ext cx="1713755" cy="2748609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FE48F83-837C-5B29-924E-B9331332A3EE}"/>
              </a:ext>
            </a:extLst>
          </p:cNvPr>
          <p:cNvSpPr/>
          <p:nvPr/>
        </p:nvSpPr>
        <p:spPr>
          <a:xfrm>
            <a:off x="5289011" y="1421920"/>
            <a:ext cx="580841" cy="1105214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73EA584-D58E-9EA6-C5F4-7AC3141D8602}"/>
              </a:ext>
            </a:extLst>
          </p:cNvPr>
          <p:cNvCxnSpPr>
            <a:cxnSpLocks/>
          </p:cNvCxnSpPr>
          <p:nvPr/>
        </p:nvCxnSpPr>
        <p:spPr>
          <a:xfrm>
            <a:off x="6934319" y="3780590"/>
            <a:ext cx="298414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DC89EC-7D18-9D7F-6D8A-8F3334FCD63A}"/>
              </a:ext>
            </a:extLst>
          </p:cNvPr>
          <p:cNvSpPr txBox="1"/>
          <p:nvPr/>
        </p:nvSpPr>
        <p:spPr>
          <a:xfrm>
            <a:off x="6475224" y="36282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87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517049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397753" y="2754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5606E10-8CF5-E74B-2FD3-6C646CCD323A}"/>
              </a:ext>
            </a:extLst>
          </p:cNvPr>
          <p:cNvSpPr/>
          <p:nvPr/>
        </p:nvSpPr>
        <p:spPr>
          <a:xfrm>
            <a:off x="1262743" y="2403566"/>
            <a:ext cx="444137" cy="4441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272D80-DD07-77B8-0C02-031095E78C3E}"/>
              </a:ext>
            </a:extLst>
          </p:cNvPr>
          <p:cNvSpPr/>
          <p:nvPr/>
        </p:nvSpPr>
        <p:spPr>
          <a:xfrm>
            <a:off x="1519645" y="3206931"/>
            <a:ext cx="444137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79F856-E960-6F95-F946-400B0F5C12EE}"/>
              </a:ext>
            </a:extLst>
          </p:cNvPr>
          <p:cNvSpPr/>
          <p:nvPr/>
        </p:nvSpPr>
        <p:spPr>
          <a:xfrm>
            <a:off x="2295412" y="2583180"/>
            <a:ext cx="444137" cy="44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5C84B80-68BF-8C60-4DF9-990C894C371D}"/>
              </a:ext>
            </a:extLst>
          </p:cNvPr>
          <p:cNvSpPr/>
          <p:nvPr/>
        </p:nvSpPr>
        <p:spPr>
          <a:xfrm>
            <a:off x="2374693" y="3758075"/>
            <a:ext cx="444137" cy="4441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2B101C-D8E2-37F0-3063-4D241DAC1526}"/>
              </a:ext>
            </a:extLst>
          </p:cNvPr>
          <p:cNvSpPr/>
          <p:nvPr/>
        </p:nvSpPr>
        <p:spPr>
          <a:xfrm>
            <a:off x="3686892" y="2851612"/>
            <a:ext cx="444137" cy="4441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721CF2A-656A-DC19-7009-EB76F283DAF3}"/>
              </a:ext>
            </a:extLst>
          </p:cNvPr>
          <p:cNvSpPr/>
          <p:nvPr/>
        </p:nvSpPr>
        <p:spPr>
          <a:xfrm>
            <a:off x="4639843" y="2984863"/>
            <a:ext cx="444137" cy="44413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AE025D-17BD-62BB-68F0-12BEAFB9595B}"/>
              </a:ext>
            </a:extLst>
          </p:cNvPr>
          <p:cNvSpPr/>
          <p:nvPr/>
        </p:nvSpPr>
        <p:spPr>
          <a:xfrm>
            <a:off x="3751569" y="1703615"/>
            <a:ext cx="444137" cy="444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76AF76-8021-80A6-F455-1DE1D9DB1FB9}"/>
              </a:ext>
            </a:extLst>
          </p:cNvPr>
          <p:cNvSpPr/>
          <p:nvPr/>
        </p:nvSpPr>
        <p:spPr>
          <a:xfrm>
            <a:off x="5376915" y="1902428"/>
            <a:ext cx="444137" cy="444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D769-F424-ABF6-6102-935021F1B34D}"/>
              </a:ext>
            </a:extLst>
          </p:cNvPr>
          <p:cNvSpPr txBox="1"/>
          <p:nvPr/>
        </p:nvSpPr>
        <p:spPr>
          <a:xfrm>
            <a:off x="1283164" y="1954375"/>
            <a:ext cx="336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4C224-F045-C267-9E2D-946696259998}"/>
              </a:ext>
            </a:extLst>
          </p:cNvPr>
          <p:cNvSpPr txBox="1"/>
          <p:nvPr/>
        </p:nvSpPr>
        <p:spPr>
          <a:xfrm>
            <a:off x="1560354" y="2900079"/>
            <a:ext cx="3193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E3986-3127-C7A7-B0DD-B3D17322A925}"/>
              </a:ext>
            </a:extLst>
          </p:cNvPr>
          <p:cNvSpPr txBox="1"/>
          <p:nvPr/>
        </p:nvSpPr>
        <p:spPr>
          <a:xfrm>
            <a:off x="2337093" y="2213848"/>
            <a:ext cx="330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D92FF6-BFC2-3830-58F0-E5E05157D5E7}"/>
              </a:ext>
            </a:extLst>
          </p:cNvPr>
          <p:cNvSpPr txBox="1"/>
          <p:nvPr/>
        </p:nvSpPr>
        <p:spPr>
          <a:xfrm>
            <a:off x="3936261" y="1334560"/>
            <a:ext cx="3032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A0EEE-48C9-A45E-0FE9-41AD6FDD92FA}"/>
              </a:ext>
            </a:extLst>
          </p:cNvPr>
          <p:cNvSpPr txBox="1"/>
          <p:nvPr/>
        </p:nvSpPr>
        <p:spPr>
          <a:xfrm>
            <a:off x="3714870" y="2398514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7F205-EB1B-5DBF-9A72-8E46C8F29095}"/>
              </a:ext>
            </a:extLst>
          </p:cNvPr>
          <p:cNvSpPr txBox="1"/>
          <p:nvPr/>
        </p:nvSpPr>
        <p:spPr>
          <a:xfrm>
            <a:off x="4711870" y="2545688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520B0-67AA-DBB3-46E4-A758511DC64D}"/>
              </a:ext>
            </a:extLst>
          </p:cNvPr>
          <p:cNvSpPr txBox="1"/>
          <p:nvPr/>
        </p:nvSpPr>
        <p:spPr>
          <a:xfrm>
            <a:off x="2389582" y="3404223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5498A-D691-789B-F4CC-72C3858DEA10}"/>
              </a:ext>
            </a:extLst>
          </p:cNvPr>
          <p:cNvSpPr txBox="1"/>
          <p:nvPr/>
        </p:nvSpPr>
        <p:spPr>
          <a:xfrm>
            <a:off x="5465324" y="1481147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2E55AD-88B8-78B8-D786-8D424535A734}"/>
              </a:ext>
            </a:extLst>
          </p:cNvPr>
          <p:cNvSpPr/>
          <p:nvPr/>
        </p:nvSpPr>
        <p:spPr>
          <a:xfrm>
            <a:off x="824678" y="1166949"/>
            <a:ext cx="2573075" cy="336734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9C9424F-DB91-F930-5D8D-0999BE71DF01}"/>
              </a:ext>
            </a:extLst>
          </p:cNvPr>
          <p:cNvSpPr/>
          <p:nvPr/>
        </p:nvSpPr>
        <p:spPr>
          <a:xfrm>
            <a:off x="3424025" y="777894"/>
            <a:ext cx="2573075" cy="336734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CF7D4-6DD1-1078-2EB2-C475C3931C64}"/>
              </a:ext>
            </a:extLst>
          </p:cNvPr>
          <p:cNvSpPr txBox="1"/>
          <p:nvPr/>
        </p:nvSpPr>
        <p:spPr>
          <a:xfrm>
            <a:off x="6739084" y="4910935"/>
            <a:ext cx="336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26A34E-0F13-11AF-E71F-32AE9472550A}"/>
              </a:ext>
            </a:extLst>
          </p:cNvPr>
          <p:cNvSpPr txBox="1"/>
          <p:nvPr/>
        </p:nvSpPr>
        <p:spPr>
          <a:xfrm>
            <a:off x="7186411" y="4910935"/>
            <a:ext cx="3193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98033F-22AC-D493-FBE8-31044A5A2077}"/>
              </a:ext>
            </a:extLst>
          </p:cNvPr>
          <p:cNvSpPr txBox="1"/>
          <p:nvPr/>
        </p:nvSpPr>
        <p:spPr>
          <a:xfrm>
            <a:off x="7616104" y="4910935"/>
            <a:ext cx="330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405B52-E13D-7E01-5ED7-AD716DD3C058}"/>
              </a:ext>
            </a:extLst>
          </p:cNvPr>
          <p:cNvSpPr txBox="1"/>
          <p:nvPr/>
        </p:nvSpPr>
        <p:spPr>
          <a:xfrm>
            <a:off x="8057019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320077-3B52-B96E-1BBC-7D145E40B08E}"/>
              </a:ext>
            </a:extLst>
          </p:cNvPr>
          <p:cNvSpPr txBox="1"/>
          <p:nvPr/>
        </p:nvSpPr>
        <p:spPr>
          <a:xfrm>
            <a:off x="8467476" y="4910935"/>
            <a:ext cx="3032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63943B-C17F-F6AE-B0CA-C9BE9FEB40D5}"/>
              </a:ext>
            </a:extLst>
          </p:cNvPr>
          <p:cNvSpPr txBox="1"/>
          <p:nvPr/>
        </p:nvSpPr>
        <p:spPr>
          <a:xfrm>
            <a:off x="8881139" y="4910935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8DBC13-ACEF-6FD2-E698-244D4DE556C2}"/>
              </a:ext>
            </a:extLst>
          </p:cNvPr>
          <p:cNvSpPr txBox="1"/>
          <p:nvPr/>
        </p:nvSpPr>
        <p:spPr>
          <a:xfrm>
            <a:off x="9291596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DAC6D2-7E13-CFFF-93A4-7932EF98C395}"/>
              </a:ext>
            </a:extLst>
          </p:cNvPr>
          <p:cNvSpPr txBox="1"/>
          <p:nvPr/>
        </p:nvSpPr>
        <p:spPr>
          <a:xfrm>
            <a:off x="9702051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AB688A-7DC6-9CD0-2E4F-D09283CEA6D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907560" y="3980143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489468A-08E1-237E-6E41-BFB16C938F64}"/>
              </a:ext>
            </a:extLst>
          </p:cNvPr>
          <p:cNvCxnSpPr>
            <a:cxnSpLocks/>
          </p:cNvCxnSpPr>
          <p:nvPr/>
        </p:nvCxnSpPr>
        <p:spPr>
          <a:xfrm>
            <a:off x="6907560" y="3980143"/>
            <a:ext cx="40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448107-D916-6647-162F-6C67D8456074}"/>
              </a:ext>
            </a:extLst>
          </p:cNvPr>
          <p:cNvCxnSpPr>
            <a:cxnSpLocks/>
          </p:cNvCxnSpPr>
          <p:nvPr/>
        </p:nvCxnSpPr>
        <p:spPr>
          <a:xfrm>
            <a:off x="7312781" y="3980143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A9E846F-4DF4-158F-FADB-D465B3021A46}"/>
              </a:ext>
            </a:extLst>
          </p:cNvPr>
          <p:cNvCxnSpPr>
            <a:cxnSpLocks/>
          </p:cNvCxnSpPr>
          <p:nvPr/>
        </p:nvCxnSpPr>
        <p:spPr>
          <a:xfrm>
            <a:off x="8004449" y="3588493"/>
            <a:ext cx="0" cy="42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0D58B43-4680-379B-5529-D9FDA0F68967}"/>
              </a:ext>
            </a:extLst>
          </p:cNvPr>
          <p:cNvCxnSpPr>
            <a:cxnSpLocks/>
          </p:cNvCxnSpPr>
          <p:nvPr/>
        </p:nvCxnSpPr>
        <p:spPr>
          <a:xfrm>
            <a:off x="7110170" y="3590757"/>
            <a:ext cx="89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B23BD6D-CDCE-DAB6-BD4B-AD94AD9DD676}"/>
              </a:ext>
            </a:extLst>
          </p:cNvPr>
          <p:cNvCxnSpPr>
            <a:cxnSpLocks/>
          </p:cNvCxnSpPr>
          <p:nvPr/>
        </p:nvCxnSpPr>
        <p:spPr>
          <a:xfrm>
            <a:off x="7110170" y="3588493"/>
            <a:ext cx="0" cy="3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56E45EF-A6BC-B4D1-F5AE-D4635FE0D6F4}"/>
              </a:ext>
            </a:extLst>
          </p:cNvPr>
          <p:cNvCxnSpPr>
            <a:cxnSpLocks/>
          </p:cNvCxnSpPr>
          <p:nvPr/>
        </p:nvCxnSpPr>
        <p:spPr>
          <a:xfrm>
            <a:off x="7801839" y="4010786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70F535A-BF4D-6A4F-7726-7CF7497CDDCC}"/>
              </a:ext>
            </a:extLst>
          </p:cNvPr>
          <p:cNvCxnSpPr>
            <a:cxnSpLocks/>
          </p:cNvCxnSpPr>
          <p:nvPr/>
        </p:nvCxnSpPr>
        <p:spPr>
          <a:xfrm>
            <a:off x="7801839" y="4010786"/>
            <a:ext cx="40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B211E81-014C-42CC-746C-3A442B67DBC6}"/>
              </a:ext>
            </a:extLst>
          </p:cNvPr>
          <p:cNvCxnSpPr>
            <a:cxnSpLocks/>
          </p:cNvCxnSpPr>
          <p:nvPr/>
        </p:nvCxnSpPr>
        <p:spPr>
          <a:xfrm>
            <a:off x="8207060" y="4010786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7C2E884-1D1A-9746-4A5B-6189D14731A5}"/>
              </a:ext>
            </a:extLst>
          </p:cNvPr>
          <p:cNvCxnSpPr>
            <a:cxnSpLocks/>
          </p:cNvCxnSpPr>
          <p:nvPr/>
        </p:nvCxnSpPr>
        <p:spPr>
          <a:xfrm>
            <a:off x="8605162" y="3977879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EAFD3F0-E245-87B9-EF1B-3BCAB876E085}"/>
              </a:ext>
            </a:extLst>
          </p:cNvPr>
          <p:cNvCxnSpPr>
            <a:cxnSpLocks/>
          </p:cNvCxnSpPr>
          <p:nvPr/>
        </p:nvCxnSpPr>
        <p:spPr>
          <a:xfrm>
            <a:off x="8605162" y="3977879"/>
            <a:ext cx="89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337CCB9-7DB0-2DD1-C968-B3C267DCA0F9}"/>
              </a:ext>
            </a:extLst>
          </p:cNvPr>
          <p:cNvCxnSpPr>
            <a:cxnSpLocks/>
          </p:cNvCxnSpPr>
          <p:nvPr/>
        </p:nvCxnSpPr>
        <p:spPr>
          <a:xfrm>
            <a:off x="9010383" y="3977879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B43A2EE-F909-211D-2845-5E50FE6EAF41}"/>
              </a:ext>
            </a:extLst>
          </p:cNvPr>
          <p:cNvCxnSpPr>
            <a:cxnSpLocks/>
          </p:cNvCxnSpPr>
          <p:nvPr/>
        </p:nvCxnSpPr>
        <p:spPr>
          <a:xfrm>
            <a:off x="8807772" y="3588493"/>
            <a:ext cx="1096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40DF28F-E661-0D11-5CF3-DAB4F857883D}"/>
              </a:ext>
            </a:extLst>
          </p:cNvPr>
          <p:cNvCxnSpPr>
            <a:cxnSpLocks/>
          </p:cNvCxnSpPr>
          <p:nvPr/>
        </p:nvCxnSpPr>
        <p:spPr>
          <a:xfrm>
            <a:off x="8807772" y="3586229"/>
            <a:ext cx="0" cy="3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AC70478-E095-27DD-99F5-7F39DA5CD147}"/>
              </a:ext>
            </a:extLst>
          </p:cNvPr>
          <p:cNvCxnSpPr>
            <a:cxnSpLocks/>
          </p:cNvCxnSpPr>
          <p:nvPr/>
        </p:nvCxnSpPr>
        <p:spPr>
          <a:xfrm>
            <a:off x="9499441" y="3977879"/>
            <a:ext cx="0" cy="96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326E731-29EE-6A4E-EF54-97699C9B54C0}"/>
              </a:ext>
            </a:extLst>
          </p:cNvPr>
          <p:cNvCxnSpPr>
            <a:cxnSpLocks/>
          </p:cNvCxnSpPr>
          <p:nvPr/>
        </p:nvCxnSpPr>
        <p:spPr>
          <a:xfrm>
            <a:off x="9904662" y="3586229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D69B601-6154-35D2-1E0A-87B2F2410991}"/>
              </a:ext>
            </a:extLst>
          </p:cNvPr>
          <p:cNvCxnSpPr>
            <a:cxnSpLocks/>
          </p:cNvCxnSpPr>
          <p:nvPr/>
        </p:nvCxnSpPr>
        <p:spPr>
          <a:xfrm>
            <a:off x="9328753" y="2253799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36731B5-38D5-AE0E-A81C-64235755C7F3}"/>
              </a:ext>
            </a:extLst>
          </p:cNvPr>
          <p:cNvCxnSpPr>
            <a:cxnSpLocks/>
          </p:cNvCxnSpPr>
          <p:nvPr/>
        </p:nvCxnSpPr>
        <p:spPr>
          <a:xfrm>
            <a:off x="7604914" y="2276900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C556C50-AA2C-EC71-ABFB-713D9F144F5E}"/>
              </a:ext>
            </a:extLst>
          </p:cNvPr>
          <p:cNvCxnSpPr>
            <a:cxnSpLocks/>
          </p:cNvCxnSpPr>
          <p:nvPr/>
        </p:nvCxnSpPr>
        <p:spPr>
          <a:xfrm>
            <a:off x="7616104" y="2253799"/>
            <a:ext cx="1712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453638F-E0F7-FE79-0693-7661AAF66D13}"/>
              </a:ext>
            </a:extLst>
          </p:cNvPr>
          <p:cNvCxnSpPr>
            <a:cxnSpLocks/>
          </p:cNvCxnSpPr>
          <p:nvPr/>
        </p:nvCxnSpPr>
        <p:spPr>
          <a:xfrm>
            <a:off x="6920517" y="2767846"/>
            <a:ext cx="298414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4B2134-1C67-CA50-AAAA-FCAEE6672740}"/>
              </a:ext>
            </a:extLst>
          </p:cNvPr>
          <p:cNvSpPr txBox="1"/>
          <p:nvPr/>
        </p:nvSpPr>
        <p:spPr>
          <a:xfrm>
            <a:off x="6461422" y="26155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30565A-B1BE-EE50-425A-974A8E544F81}"/>
              </a:ext>
            </a:extLst>
          </p:cNvPr>
          <p:cNvSpPr/>
          <p:nvPr/>
        </p:nvSpPr>
        <p:spPr>
          <a:xfrm>
            <a:off x="1182343" y="1818430"/>
            <a:ext cx="910460" cy="2083010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A9CF53-6D91-8704-9461-A764ACB1CB5F}"/>
              </a:ext>
            </a:extLst>
          </p:cNvPr>
          <p:cNvSpPr/>
          <p:nvPr/>
        </p:nvSpPr>
        <p:spPr>
          <a:xfrm>
            <a:off x="2153119" y="2051992"/>
            <a:ext cx="910460" cy="2276168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7D38FF-70F2-E5EF-824D-9529FE7BA89C}"/>
              </a:ext>
            </a:extLst>
          </p:cNvPr>
          <p:cNvSpPr/>
          <p:nvPr/>
        </p:nvSpPr>
        <p:spPr>
          <a:xfrm>
            <a:off x="3575256" y="1152830"/>
            <a:ext cx="1713755" cy="2748609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FE48F83-837C-5B29-924E-B9331332A3EE}"/>
              </a:ext>
            </a:extLst>
          </p:cNvPr>
          <p:cNvSpPr/>
          <p:nvPr/>
        </p:nvSpPr>
        <p:spPr>
          <a:xfrm>
            <a:off x="5289011" y="1421920"/>
            <a:ext cx="580841" cy="1105214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73EA584-D58E-9EA6-C5F4-7AC3141D8602}"/>
              </a:ext>
            </a:extLst>
          </p:cNvPr>
          <p:cNvCxnSpPr>
            <a:cxnSpLocks/>
          </p:cNvCxnSpPr>
          <p:nvPr/>
        </p:nvCxnSpPr>
        <p:spPr>
          <a:xfrm>
            <a:off x="6934319" y="3780590"/>
            <a:ext cx="298414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DC89EC-7D18-9D7F-6D8A-8F3334FCD63A}"/>
              </a:ext>
            </a:extLst>
          </p:cNvPr>
          <p:cNvSpPr txBox="1"/>
          <p:nvPr/>
        </p:nvSpPr>
        <p:spPr>
          <a:xfrm>
            <a:off x="6461422" y="36414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8679FD-4CCD-E61E-29C3-991AFCC51240}"/>
              </a:ext>
            </a:extLst>
          </p:cNvPr>
          <p:cNvSpPr/>
          <p:nvPr/>
        </p:nvSpPr>
        <p:spPr>
          <a:xfrm>
            <a:off x="1223131" y="2015153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DEB0AFE-5233-CC45-6031-CF289C343982}"/>
              </a:ext>
            </a:extLst>
          </p:cNvPr>
          <p:cNvSpPr/>
          <p:nvPr/>
        </p:nvSpPr>
        <p:spPr>
          <a:xfrm>
            <a:off x="1357506" y="2869914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A07CBC5-DDD9-A2E4-2F1F-3826C743ECC1}"/>
              </a:ext>
            </a:extLst>
          </p:cNvPr>
          <p:cNvSpPr/>
          <p:nvPr/>
        </p:nvSpPr>
        <p:spPr>
          <a:xfrm>
            <a:off x="2149966" y="2140983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190C27E-8DEC-8364-2E40-1D2D6EC06453}"/>
              </a:ext>
            </a:extLst>
          </p:cNvPr>
          <p:cNvSpPr/>
          <p:nvPr/>
        </p:nvSpPr>
        <p:spPr>
          <a:xfrm>
            <a:off x="2248051" y="3346592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0405305-1C1A-235F-286E-C3FCF0A02F66}"/>
              </a:ext>
            </a:extLst>
          </p:cNvPr>
          <p:cNvSpPr/>
          <p:nvPr/>
        </p:nvSpPr>
        <p:spPr>
          <a:xfrm>
            <a:off x="3677588" y="1340436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7719C2B-0BD8-7F42-46D2-204AA946DEFE}"/>
              </a:ext>
            </a:extLst>
          </p:cNvPr>
          <p:cNvSpPr/>
          <p:nvPr/>
        </p:nvSpPr>
        <p:spPr>
          <a:xfrm>
            <a:off x="3526773" y="2417782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428052E-4AF0-817F-79F9-0A1A7D9B2DC1}"/>
              </a:ext>
            </a:extLst>
          </p:cNvPr>
          <p:cNvSpPr/>
          <p:nvPr/>
        </p:nvSpPr>
        <p:spPr>
          <a:xfrm>
            <a:off x="4484553" y="2545688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B4C204-6985-1F80-5BAD-F61259B66A06}"/>
              </a:ext>
            </a:extLst>
          </p:cNvPr>
          <p:cNvSpPr/>
          <p:nvPr/>
        </p:nvSpPr>
        <p:spPr>
          <a:xfrm>
            <a:off x="5233342" y="1506030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DD0049-13CF-5963-87D4-327C8C472040}"/>
              </a:ext>
            </a:extLst>
          </p:cNvPr>
          <p:cNvCxnSpPr>
            <a:cxnSpLocks/>
          </p:cNvCxnSpPr>
          <p:nvPr/>
        </p:nvCxnSpPr>
        <p:spPr>
          <a:xfrm>
            <a:off x="6920517" y="4477226"/>
            <a:ext cx="298414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D3479BC-99C3-91F4-E5FA-CC20636BEACC}"/>
              </a:ext>
            </a:extLst>
          </p:cNvPr>
          <p:cNvSpPr txBox="1"/>
          <p:nvPr/>
        </p:nvSpPr>
        <p:spPr>
          <a:xfrm>
            <a:off x="6461422" y="43249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819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580422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96BB50-4668-C189-2422-3B252422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128712"/>
            <a:ext cx="78867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2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435568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949F2-3145-A50E-EDC0-0742CF68D5BE}"/>
              </a:ext>
            </a:extLst>
          </p:cNvPr>
          <p:cNvSpPr txBox="1"/>
          <p:nvPr/>
        </p:nvSpPr>
        <p:spPr>
          <a:xfrm>
            <a:off x="5123250" y="6367108"/>
            <a:ext cx="2411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/>
              <a:t>&lt;Dendrogram&gt;</a:t>
            </a:r>
            <a:endParaRPr lang="ko-KR" altLang="en-US" sz="14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79C8DCE-66F5-7DF5-FCB7-DA0F46978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74" y="1036046"/>
            <a:ext cx="8539108" cy="50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74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1209254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277D-E5B9-7439-9F6D-510E7F124DE2}"/>
              </a:ext>
            </a:extLst>
          </p:cNvPr>
          <p:cNvSpPr txBox="1"/>
          <p:nvPr/>
        </p:nvSpPr>
        <p:spPr>
          <a:xfrm>
            <a:off x="1090921" y="1994373"/>
            <a:ext cx="6890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연관성 높은 단어 노드들을 </a:t>
            </a:r>
            <a:r>
              <a:rPr lang="ko-KR" altLang="en-US" sz="1600" b="1" dirty="0" err="1">
                <a:latin typeface="+mn-ea"/>
              </a:rPr>
              <a:t>그룹화시켜주는</a:t>
            </a:r>
            <a:r>
              <a:rPr lang="ko-KR" altLang="en-US" sz="1600" b="1" dirty="0">
                <a:latin typeface="+mn-ea"/>
              </a:rPr>
              <a:t> 군집분석방법</a:t>
            </a:r>
            <a:r>
              <a:rPr lang="en-US" altLang="ko-KR" sz="1600" b="1" dirty="0">
                <a:latin typeface="+mn-ea"/>
              </a:rPr>
              <a:t>(Cho, 2020)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528386" y="2458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EF905-0D3B-5788-DB8B-626D10741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5746" y="2596735"/>
            <a:ext cx="7449666" cy="3770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C9471-3C27-4325-93A7-6EFEBB35AD91}"/>
              </a:ext>
            </a:extLst>
          </p:cNvPr>
          <p:cNvSpPr txBox="1"/>
          <p:nvPr/>
        </p:nvSpPr>
        <p:spPr>
          <a:xfrm>
            <a:off x="5123250" y="6367108"/>
            <a:ext cx="2411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/>
              <a:t>&lt;CONCOR </a:t>
            </a:r>
            <a:r>
              <a:rPr lang="en-US" altLang="ko-KR" sz="1400" dirty="0" err="1"/>
              <a:t>analaysis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4545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905346"/>
            <a:ext cx="12192000" cy="5952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>
                <a:solidFill>
                  <a:schemeClr val="tx1"/>
                </a:solidFill>
              </a:rPr>
              <a:t>텍스트마이닝</a:t>
            </a:r>
            <a:r>
              <a:rPr lang="ko-KR" altLang="en-US" sz="6000" b="1" dirty="0">
                <a:solidFill>
                  <a:schemeClr val="tx1"/>
                </a:solidFill>
              </a:rPr>
              <a:t> 실습</a:t>
            </a:r>
          </a:p>
        </p:txBody>
      </p:sp>
    </p:spTree>
    <p:extLst>
      <p:ext uri="{BB962C8B-B14F-4D97-AF65-F5344CB8AC3E}">
        <p14:creationId xmlns:p14="http://schemas.microsoft.com/office/powerpoint/2010/main" val="2394997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633743"/>
            <a:ext cx="12192000" cy="621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2C5A4-553D-20B6-17EF-6D4B62C0DC1C}"/>
              </a:ext>
            </a:extLst>
          </p:cNvPr>
          <p:cNvSpPr txBox="1"/>
          <p:nvPr/>
        </p:nvSpPr>
        <p:spPr>
          <a:xfrm>
            <a:off x="946357" y="1325664"/>
            <a:ext cx="33586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직관적이서 배우기가 쉬움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A2089-80F1-D1AC-D2B4-DFE68F012142}"/>
              </a:ext>
            </a:extLst>
          </p:cNvPr>
          <p:cNvSpPr txBox="1"/>
          <p:nvPr/>
        </p:nvSpPr>
        <p:spPr>
          <a:xfrm>
            <a:off x="946357" y="2242764"/>
            <a:ext cx="328166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개발 속도가 타 언어 빠름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3CA1E-3FF1-10C8-7E3D-756FC21AAE84}"/>
              </a:ext>
            </a:extLst>
          </p:cNvPr>
          <p:cNvSpPr txBox="1"/>
          <p:nvPr/>
        </p:nvSpPr>
        <p:spPr>
          <a:xfrm>
            <a:off x="946357" y="3159864"/>
            <a:ext cx="46538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다른 프로그래밍 언어와 호환이 잘됨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14613-5C6D-7A3B-CFDC-7A034BB9BFA7}"/>
              </a:ext>
            </a:extLst>
          </p:cNvPr>
          <p:cNvSpPr txBox="1"/>
          <p:nvPr/>
        </p:nvSpPr>
        <p:spPr>
          <a:xfrm>
            <a:off x="946357" y="4076964"/>
            <a:ext cx="97962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다양한 오픈소스 라이브러리를 제공하기 때문에 여러 분야에서 활용가능성이 높음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F3FB6-1017-269B-91C9-51A21832638F}"/>
              </a:ext>
            </a:extLst>
          </p:cNvPr>
          <p:cNvSpPr txBox="1"/>
          <p:nvPr/>
        </p:nvSpPr>
        <p:spPr>
          <a:xfrm>
            <a:off x="4550067" y="778938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언어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5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1279462" y="609600"/>
            <a:ext cx="10182225" cy="532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>
                <a:solidFill>
                  <a:schemeClr val="tx1"/>
                </a:solidFill>
              </a:rPr>
              <a:t>텍스트마이닝</a:t>
            </a:r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ABBB07-7376-6198-FD37-541C7CD34437}"/>
              </a:ext>
            </a:extLst>
          </p:cNvPr>
          <p:cNvSpPr txBox="1"/>
          <p:nvPr/>
        </p:nvSpPr>
        <p:spPr>
          <a:xfrm>
            <a:off x="2145669" y="3854852"/>
            <a:ext cx="672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자연어처리 기술에 기반을 두고 데이터를 가공하는 기술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36EEE-96B7-8267-D62F-E440CBD1CE4F}"/>
              </a:ext>
            </a:extLst>
          </p:cNvPr>
          <p:cNvSpPr txBox="1"/>
          <p:nvPr/>
        </p:nvSpPr>
        <p:spPr>
          <a:xfrm>
            <a:off x="2118510" y="2721114"/>
            <a:ext cx="934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특정분야에 대한 지식을 이용하여 특정 목적에 맞는 유의미한 정보나 패턴을 </a:t>
            </a:r>
            <a:r>
              <a:rPr lang="ko-KR" altLang="en-US" sz="2000" dirty="0" err="1"/>
              <a:t>추출하고분석하는</a:t>
            </a:r>
            <a:r>
              <a:rPr lang="ko-KR" altLang="en-US" sz="2000" dirty="0"/>
              <a:t> 기법</a:t>
            </a:r>
            <a:r>
              <a:rPr lang="en-US" altLang="ko-KR" sz="2000" dirty="0"/>
              <a:t>(</a:t>
            </a:r>
            <a:r>
              <a:rPr lang="ko-KR" altLang="en-US" sz="2000" dirty="0"/>
              <a:t>텍스트의 특성 파악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5080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932506"/>
            <a:ext cx="12192000" cy="5925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2C5A4-553D-20B6-17EF-6D4B62C0DC1C}"/>
              </a:ext>
            </a:extLst>
          </p:cNvPr>
          <p:cNvSpPr txBox="1"/>
          <p:nvPr/>
        </p:nvSpPr>
        <p:spPr>
          <a:xfrm>
            <a:off x="946357" y="2204208"/>
            <a:ext cx="70922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b="1" dirty="0">
                <a:latin typeface="+mn-ea"/>
              </a:rPr>
              <a:t>‘</a:t>
            </a:r>
            <a:r>
              <a:rPr lang="en-US" altLang="ko-KR" sz="2000" b="1" dirty="0" err="1">
                <a:latin typeface="+mn-ea"/>
              </a:rPr>
              <a:t>Colaboratory</a:t>
            </a:r>
            <a:r>
              <a:rPr lang="en-US" altLang="ko-KR" sz="2000" b="1" dirty="0">
                <a:latin typeface="+mn-ea"/>
              </a:rPr>
              <a:t>’</a:t>
            </a:r>
            <a:r>
              <a:rPr lang="ko-KR" altLang="en-US" sz="2000" b="1" dirty="0">
                <a:latin typeface="+mn-ea"/>
              </a:rPr>
              <a:t>의 준말로 구글에서 서비스하는 가상 환경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F3FB6-1017-269B-91C9-51A21832638F}"/>
              </a:ext>
            </a:extLst>
          </p:cNvPr>
          <p:cNvSpPr txBox="1"/>
          <p:nvPr/>
        </p:nvSpPr>
        <p:spPr>
          <a:xfrm>
            <a:off x="4790835" y="1281150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Colab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F3F59A-017A-8627-EA25-24EA0FAAD6FE}"/>
              </a:ext>
            </a:extLst>
          </p:cNvPr>
          <p:cNvSpPr txBox="1"/>
          <p:nvPr/>
        </p:nvSpPr>
        <p:spPr>
          <a:xfrm>
            <a:off x="946357" y="3085519"/>
            <a:ext cx="824937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웹에서 파이썬 코드를 작성하고 실행 가능함</a:t>
            </a:r>
            <a:r>
              <a:rPr lang="en-US" altLang="ko-KR" sz="2000" b="1" dirty="0">
                <a:latin typeface="+mn-ea"/>
              </a:rPr>
              <a:t>(GPU,TPU </a:t>
            </a:r>
            <a:r>
              <a:rPr lang="ko-KR" altLang="en-US" sz="2000" b="1" dirty="0">
                <a:latin typeface="+mn-ea"/>
              </a:rPr>
              <a:t>등 학습 가능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65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606582"/>
            <a:ext cx="12192000" cy="6251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2C5A4-553D-20B6-17EF-6D4B62C0DC1C}"/>
              </a:ext>
            </a:extLst>
          </p:cNvPr>
          <p:cNvSpPr txBox="1"/>
          <p:nvPr/>
        </p:nvSpPr>
        <p:spPr>
          <a:xfrm>
            <a:off x="946357" y="1639431"/>
            <a:ext cx="31582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분석목적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연구동향파악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A2089-80F1-D1AC-D2B4-DFE68F012142}"/>
              </a:ext>
            </a:extLst>
          </p:cNvPr>
          <p:cNvSpPr txBox="1"/>
          <p:nvPr/>
        </p:nvSpPr>
        <p:spPr>
          <a:xfrm>
            <a:off x="946357" y="2556531"/>
            <a:ext cx="519084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데이터 수집 키워드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en-US" altLang="ko-KR" sz="2000" dirty="0"/>
              <a:t>(</a:t>
            </a:r>
            <a:r>
              <a:rPr lang="ko-KR" altLang="en-US" sz="2000" dirty="0"/>
              <a:t>예시</a:t>
            </a:r>
            <a:r>
              <a:rPr lang="en-US" altLang="ko-KR" sz="2000" dirty="0"/>
              <a:t>:</a:t>
            </a:r>
            <a:r>
              <a:rPr lang="ko-KR" altLang="en-US" sz="2000" dirty="0"/>
              <a:t>인공지능 윤리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3CA1E-3FF1-10C8-7E3D-756FC21AAE84}"/>
              </a:ext>
            </a:extLst>
          </p:cNvPr>
          <p:cNvSpPr txBox="1"/>
          <p:nvPr/>
        </p:nvSpPr>
        <p:spPr>
          <a:xfrm>
            <a:off x="946357" y="3473631"/>
            <a:ext cx="56108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데이터 수집 채널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en-US" altLang="ko-KR" sz="2000" dirty="0">
                <a:latin typeface="+mn-ea"/>
              </a:rPr>
              <a:t>RISS(</a:t>
            </a:r>
            <a:r>
              <a:rPr lang="ko-KR" altLang="en-US" sz="2000" dirty="0">
                <a:latin typeface="+mn-ea"/>
              </a:rPr>
              <a:t>학술연구정보서비스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14613-5C6D-7A3B-CFDC-7A034BB9BFA7}"/>
              </a:ext>
            </a:extLst>
          </p:cNvPr>
          <p:cNvSpPr txBox="1"/>
          <p:nvPr/>
        </p:nvSpPr>
        <p:spPr>
          <a:xfrm>
            <a:off x="946357" y="4390731"/>
            <a:ext cx="506100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데이터 수집 기간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최근 </a:t>
            </a:r>
            <a:r>
              <a:rPr lang="en-US" altLang="ko-KR" sz="2000" dirty="0">
                <a:latin typeface="+mn-ea"/>
              </a:rPr>
              <a:t>00</a:t>
            </a:r>
            <a:r>
              <a:rPr lang="ko-KR" altLang="en-US" sz="2000" dirty="0">
                <a:latin typeface="+mn-ea"/>
              </a:rPr>
              <a:t>년</a:t>
            </a:r>
            <a:r>
              <a:rPr lang="en-US" altLang="ko-KR" sz="2000" dirty="0">
                <a:latin typeface="+mn-ea"/>
              </a:rPr>
              <a:t>(00</a:t>
            </a:r>
            <a:r>
              <a:rPr lang="ko-KR" altLang="en-US" sz="2000" dirty="0">
                <a:latin typeface="+mn-ea"/>
              </a:rPr>
              <a:t>년</a:t>
            </a:r>
            <a:r>
              <a:rPr lang="en-US" altLang="ko-KR" sz="2000" dirty="0">
                <a:latin typeface="+mn-ea"/>
              </a:rPr>
              <a:t>-00</a:t>
            </a:r>
            <a:r>
              <a:rPr lang="ko-KR" altLang="en-US" sz="2000" dirty="0">
                <a:latin typeface="+mn-ea"/>
              </a:rPr>
              <a:t>년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A8851-FCB5-236A-85B7-A6632B897896}"/>
              </a:ext>
            </a:extLst>
          </p:cNvPr>
          <p:cNvSpPr txBox="1"/>
          <p:nvPr/>
        </p:nvSpPr>
        <p:spPr>
          <a:xfrm>
            <a:off x="946357" y="5307832"/>
            <a:ext cx="87553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분석 방법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en-US" altLang="ko-KR" sz="2000" dirty="0" err="1">
                <a:latin typeface="+mn-ea"/>
              </a:rPr>
              <a:t>Tf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단어빈도</a:t>
            </a:r>
            <a:r>
              <a:rPr lang="en-US" altLang="ko-KR" sz="2000" dirty="0">
                <a:latin typeface="+mn-ea"/>
              </a:rPr>
              <a:t>), </a:t>
            </a:r>
            <a:r>
              <a:rPr lang="en-US" altLang="ko-KR" sz="2000" dirty="0" err="1">
                <a:latin typeface="+mn-ea"/>
              </a:rPr>
              <a:t>Tf-idf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워드크라우드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네트워크분석 </a:t>
            </a:r>
            <a:r>
              <a:rPr lang="en-US" altLang="ko-KR" sz="2000" dirty="0">
                <a:latin typeface="+mn-ea"/>
              </a:rPr>
              <a:t>,CONCOR</a:t>
            </a:r>
            <a:r>
              <a:rPr lang="ko-KR" altLang="en-US" sz="2000" dirty="0">
                <a:latin typeface="+mn-ea"/>
              </a:rPr>
              <a:t>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F3FB6-1017-269B-91C9-51A21832638F}"/>
              </a:ext>
            </a:extLst>
          </p:cNvPr>
          <p:cNvSpPr txBox="1"/>
          <p:nvPr/>
        </p:nvSpPr>
        <p:spPr>
          <a:xfrm>
            <a:off x="4589766" y="728089"/>
            <a:ext cx="4136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 논문 분석 개요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02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633743"/>
            <a:ext cx="12192000" cy="621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2C5A4-553D-20B6-17EF-6D4B62C0DC1C}"/>
              </a:ext>
            </a:extLst>
          </p:cNvPr>
          <p:cNvSpPr txBox="1"/>
          <p:nvPr/>
        </p:nvSpPr>
        <p:spPr>
          <a:xfrm>
            <a:off x="1029484" y="2414740"/>
            <a:ext cx="102964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대한민국 교육부 출연기관 한국교육학술정보원에서 제공하는 학술연구정보화시스템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F3FB6-1017-269B-91C9-51A21832638F}"/>
              </a:ext>
            </a:extLst>
          </p:cNvPr>
          <p:cNvSpPr txBox="1"/>
          <p:nvPr/>
        </p:nvSpPr>
        <p:spPr>
          <a:xfrm>
            <a:off x="5254600" y="1089196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RISS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EC613-6B1A-C7BE-40C3-6C44E264AD44}"/>
              </a:ext>
            </a:extLst>
          </p:cNvPr>
          <p:cNvSpPr txBox="1"/>
          <p:nvPr/>
        </p:nvSpPr>
        <p:spPr>
          <a:xfrm>
            <a:off x="1029484" y="3429000"/>
            <a:ext cx="877676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학술 정보 검색 서비스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국내 </a:t>
            </a:r>
            <a:r>
              <a:rPr lang="ko-KR" altLang="en-US" sz="2000" b="1" dirty="0" err="1">
                <a:latin typeface="+mn-ea"/>
              </a:rPr>
              <a:t>석박사</a:t>
            </a:r>
            <a:r>
              <a:rPr lang="ko-KR" altLang="en-US" sz="2000" b="1" dirty="0">
                <a:latin typeface="+mn-ea"/>
              </a:rPr>
              <a:t> 학위 논문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국내 학술지 논문 원문 등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704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719821" y="762000"/>
            <a:ext cx="10658475" cy="560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>
                <a:solidFill>
                  <a:schemeClr val="tx1"/>
                </a:solidFill>
              </a:rPr>
              <a:t>텍스트마이닝</a:t>
            </a:r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CCD3B-EB79-9B74-9A2B-7E31FD05045B}"/>
              </a:ext>
            </a:extLst>
          </p:cNvPr>
          <p:cNvSpPr txBox="1"/>
          <p:nvPr/>
        </p:nvSpPr>
        <p:spPr>
          <a:xfrm>
            <a:off x="1088131" y="2889091"/>
            <a:ext cx="211307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데이터 수집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D3505-11B6-BFD0-9B17-940CD6B135D2}"/>
              </a:ext>
            </a:extLst>
          </p:cNvPr>
          <p:cNvSpPr txBox="1"/>
          <p:nvPr/>
        </p:nvSpPr>
        <p:spPr>
          <a:xfrm>
            <a:off x="4888325" y="2889091"/>
            <a:ext cx="23214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데이터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ea typeface="한컴 고딕"/>
              </a:rPr>
              <a:t>전처리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ea typeface="한컴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21C19-034F-A797-5B40-54C9D27B6958}"/>
              </a:ext>
            </a:extLst>
          </p:cNvPr>
          <p:cNvSpPr txBox="1"/>
          <p:nvPr/>
        </p:nvSpPr>
        <p:spPr>
          <a:xfrm>
            <a:off x="8588189" y="2889091"/>
            <a:ext cx="19864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데이터 분석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1963D6D-4CBD-E91C-E3CD-B10D20205D8C}"/>
              </a:ext>
            </a:extLst>
          </p:cNvPr>
          <p:cNvSpPr/>
          <p:nvPr/>
        </p:nvSpPr>
        <p:spPr>
          <a:xfrm>
            <a:off x="3886200" y="2882820"/>
            <a:ext cx="5334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116F34A-3CF7-61E2-5F7C-0F9B4B19EAEC}"/>
              </a:ext>
            </a:extLst>
          </p:cNvPr>
          <p:cNvSpPr/>
          <p:nvPr/>
        </p:nvSpPr>
        <p:spPr>
          <a:xfrm>
            <a:off x="7493062" y="2882820"/>
            <a:ext cx="5334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9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61150" y="964202"/>
            <a:ext cx="47836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ea typeface="HY견고딕"/>
              </a:rPr>
              <a:t>데이터 수집</a:t>
            </a: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ea typeface="HY견고딕"/>
              </a:rPr>
              <a:t>(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ea typeface="HY견고딕"/>
              </a:rPr>
              <a:t>웹크롤링</a:t>
            </a: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ea typeface="HY견고딕"/>
              </a:rPr>
              <a:t>)</a:t>
            </a:r>
            <a:endParaRPr lang="ko-KR" altLang="en-US" sz="4400" dirty="0">
              <a:solidFill>
                <a:schemeClr val="bg2">
                  <a:lumMod val="25000"/>
                </a:schemeClr>
              </a:solidFill>
              <a:ea typeface="HY견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56568" y="8265198"/>
            <a:ext cx="71045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ko-KR" altLang="en-US" sz="1200">
                <a:latin typeface="+mn-ea"/>
              </a:rPr>
              <a:t>소나무 관련 논문내에 단어간 동신출현 </a:t>
            </a:r>
            <a:r>
              <a:rPr lang="ko-KR" altLang="en-US" sz="1300" b="1">
                <a:latin typeface="+mn-ea"/>
              </a:rPr>
              <a:t>연도별</a:t>
            </a:r>
            <a:r>
              <a:rPr lang="en-US" altLang="ko-KR" sz="1300" b="1">
                <a:latin typeface="+mn-ea"/>
              </a:rPr>
              <a:t>, </a:t>
            </a:r>
            <a:r>
              <a:rPr lang="ko-KR" altLang="en-US" sz="1300" b="1">
                <a:latin typeface="+mn-ea"/>
              </a:rPr>
              <a:t>국가별 </a:t>
            </a:r>
            <a:r>
              <a:rPr lang="ko-KR" altLang="en-US" sz="1200">
                <a:latin typeface="+mn-ea"/>
              </a:rPr>
              <a:t>빈도분석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31E26-5740-B3F3-0175-6BB29710B631}"/>
              </a:ext>
            </a:extLst>
          </p:cNvPr>
          <p:cNvSpPr txBox="1"/>
          <p:nvPr/>
        </p:nvSpPr>
        <p:spPr>
          <a:xfrm>
            <a:off x="1439416" y="1926299"/>
            <a:ext cx="50770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파이썬 라이브러리 활용한 </a:t>
            </a:r>
            <a:r>
              <a:rPr lang="ko-KR" altLang="en-US" sz="2000" dirty="0" err="1">
                <a:latin typeface="+mn-ea"/>
              </a:rPr>
              <a:t>웹크롤러</a:t>
            </a:r>
            <a:r>
              <a:rPr lang="ko-KR" altLang="en-US" sz="2000" dirty="0">
                <a:latin typeface="+mn-ea"/>
              </a:rPr>
              <a:t> 개발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AC2F0-8CDE-7064-4694-266C65F0C41E}"/>
              </a:ext>
            </a:extLst>
          </p:cNvPr>
          <p:cNvSpPr txBox="1"/>
          <p:nvPr/>
        </p:nvSpPr>
        <p:spPr>
          <a:xfrm>
            <a:off x="1815931" y="2417614"/>
            <a:ext cx="9664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장점</a:t>
            </a:r>
            <a:r>
              <a:rPr lang="en-US" altLang="ko-KR" sz="1400" dirty="0"/>
              <a:t>:</a:t>
            </a:r>
            <a:r>
              <a:rPr lang="ko-KR" altLang="en-US" sz="1400" dirty="0"/>
              <a:t>원하는 사이트구조만 알면 수집가능 </a:t>
            </a:r>
            <a:endParaRPr lang="en-US" altLang="ko-KR" sz="1400" dirty="0"/>
          </a:p>
          <a:p>
            <a:pPr>
              <a:defRPr/>
            </a:pPr>
            <a:r>
              <a:rPr lang="ko-KR" altLang="en-US" sz="1400" dirty="0"/>
              <a:t>단점</a:t>
            </a:r>
            <a:r>
              <a:rPr lang="en-US" altLang="ko-KR" sz="1400" dirty="0"/>
              <a:t>:</a:t>
            </a:r>
            <a:r>
              <a:rPr lang="ko-KR" altLang="en-US" sz="1400" dirty="0"/>
              <a:t>다양한 라이브러리 사용법을 익혀야 함</a:t>
            </a:r>
            <a:r>
              <a:rPr lang="en-US" altLang="ko-KR" sz="1400" dirty="0"/>
              <a:t>.(</a:t>
            </a:r>
            <a:r>
              <a:rPr lang="en-US" altLang="ko-KR" sz="1400" dirty="0" err="1"/>
              <a:t>BeautifulSoup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lxml,selenium</a:t>
            </a:r>
            <a:r>
              <a:rPr lang="ko-KR" altLang="en-US" sz="1400" dirty="0"/>
              <a:t>등 라이브러리 사용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AA2F6-8097-134F-663B-D588F6A2436F}"/>
              </a:ext>
            </a:extLst>
          </p:cNvPr>
          <p:cNvSpPr txBox="1"/>
          <p:nvPr/>
        </p:nvSpPr>
        <p:spPr>
          <a:xfrm>
            <a:off x="1439416" y="3224514"/>
            <a:ext cx="424346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공공데이터 활용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빅카인즈</a:t>
            </a:r>
            <a:r>
              <a:rPr lang="en-US" altLang="ko-KR" sz="2000" dirty="0">
                <a:latin typeface="+mn-ea"/>
              </a:rPr>
              <a:t>,RISS</a:t>
            </a:r>
            <a:r>
              <a:rPr lang="ko-KR" altLang="en-US" sz="2000" dirty="0">
                <a:latin typeface="+mn-ea"/>
              </a:rPr>
              <a:t>등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57B74B-26E8-F99F-257A-0DA4BEABD628}"/>
              </a:ext>
            </a:extLst>
          </p:cNvPr>
          <p:cNvSpPr txBox="1"/>
          <p:nvPr/>
        </p:nvSpPr>
        <p:spPr>
          <a:xfrm>
            <a:off x="1439416" y="4084226"/>
            <a:ext cx="32301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웹크롤링 서비스</a:t>
            </a:r>
            <a:r>
              <a:rPr lang="en-US" altLang="ko-KR" sz="2000" dirty="0">
                <a:latin typeface="+mn-ea"/>
              </a:rPr>
              <a:t>(Textom)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A5146-6594-CC4A-4BA2-B146D1E2769C}"/>
              </a:ext>
            </a:extLst>
          </p:cNvPr>
          <p:cNvSpPr txBox="1"/>
          <p:nvPr/>
        </p:nvSpPr>
        <p:spPr>
          <a:xfrm>
            <a:off x="1815931" y="4581872"/>
            <a:ext cx="8406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err="1"/>
              <a:t>크롤링을</a:t>
            </a:r>
            <a:r>
              <a:rPr lang="ko-KR" altLang="en-US" sz="1400" dirty="0"/>
              <a:t> 대신해 주는 웹 </a:t>
            </a:r>
            <a:r>
              <a:rPr lang="ko-KR" altLang="en-US" sz="1400" dirty="0" err="1"/>
              <a:t>크롤링</a:t>
            </a:r>
            <a:r>
              <a:rPr lang="ko-KR" altLang="en-US" sz="1400" dirty="0"/>
              <a:t> 서비스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3F083-6150-DBE4-A0ED-DCB032BAEF9B}"/>
              </a:ext>
            </a:extLst>
          </p:cNvPr>
          <p:cNvSpPr txBox="1"/>
          <p:nvPr/>
        </p:nvSpPr>
        <p:spPr>
          <a:xfrm>
            <a:off x="1815930" y="4987185"/>
            <a:ext cx="9664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장점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파이썬코딩을</a:t>
            </a:r>
            <a:r>
              <a:rPr lang="ko-KR" altLang="en-US" sz="1400" dirty="0"/>
              <a:t> 하지 않아도 쉽게 </a:t>
            </a:r>
            <a:r>
              <a:rPr lang="ko-KR" altLang="en-US" sz="1400" dirty="0" err="1"/>
              <a:t>크롤링</a:t>
            </a:r>
            <a:r>
              <a:rPr lang="ko-KR" altLang="en-US" sz="1400" dirty="0"/>
              <a:t> 가능</a:t>
            </a:r>
            <a:endParaRPr lang="en-US" altLang="ko-KR" sz="1400" dirty="0"/>
          </a:p>
          <a:p>
            <a:pPr>
              <a:defRPr/>
            </a:pPr>
            <a:r>
              <a:rPr lang="ko-KR" altLang="en-US" sz="1400" dirty="0"/>
              <a:t>단점</a:t>
            </a:r>
            <a:r>
              <a:rPr lang="en-US" altLang="ko-KR" sz="1400" dirty="0"/>
              <a:t>: </a:t>
            </a:r>
            <a:r>
              <a:rPr lang="ko-KR" altLang="en-US" sz="1400" dirty="0"/>
              <a:t>제한된 수집채널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2771" y="103841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dirty="0" err="1">
                <a:solidFill>
                  <a:schemeClr val="bg2">
                    <a:lumMod val="25000"/>
                  </a:schemeClr>
                </a:solidFill>
                <a:ea typeface="HY견고딕"/>
              </a:rPr>
              <a:t>전처리</a:t>
            </a:r>
            <a:endParaRPr lang="ko-KR" altLang="en-US" sz="4400" dirty="0">
              <a:solidFill>
                <a:schemeClr val="bg2">
                  <a:lumMod val="25000"/>
                </a:schemeClr>
              </a:solidFill>
              <a:ea typeface="HY견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56568" y="8265198"/>
            <a:ext cx="71045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ko-KR" altLang="en-US" sz="1200">
                <a:latin typeface="+mn-ea"/>
              </a:rPr>
              <a:t>소나무 관련 논문내에 단어간 동신출현 </a:t>
            </a:r>
            <a:r>
              <a:rPr lang="ko-KR" altLang="en-US" sz="1300" b="1">
                <a:latin typeface="+mn-ea"/>
              </a:rPr>
              <a:t>연도별</a:t>
            </a:r>
            <a:r>
              <a:rPr lang="en-US" altLang="ko-KR" sz="1300" b="1">
                <a:latin typeface="+mn-ea"/>
              </a:rPr>
              <a:t>, </a:t>
            </a:r>
            <a:r>
              <a:rPr lang="ko-KR" altLang="en-US" sz="1300" b="1">
                <a:latin typeface="+mn-ea"/>
              </a:rPr>
              <a:t>국가별 </a:t>
            </a:r>
            <a:r>
              <a:rPr lang="ko-KR" altLang="en-US" sz="1200">
                <a:latin typeface="+mn-ea"/>
              </a:rPr>
              <a:t>빈도분석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31E26-5740-B3F3-0175-6BB29710B631}"/>
              </a:ext>
            </a:extLst>
          </p:cNvPr>
          <p:cNvSpPr txBox="1"/>
          <p:nvPr/>
        </p:nvSpPr>
        <p:spPr>
          <a:xfrm>
            <a:off x="1439416" y="2712940"/>
            <a:ext cx="55034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의미 없는 단어들 삭제 및 수정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불용어</a:t>
            </a:r>
            <a:r>
              <a:rPr lang="ko-KR" altLang="en-US" sz="2000" dirty="0">
                <a:latin typeface="+mn-ea"/>
              </a:rPr>
              <a:t> 처리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AAE5B-2DB3-96C3-DC5C-8DE766E72D58}"/>
              </a:ext>
            </a:extLst>
          </p:cNvPr>
          <p:cNvSpPr txBox="1"/>
          <p:nvPr/>
        </p:nvSpPr>
        <p:spPr>
          <a:xfrm>
            <a:off x="1439416" y="2043526"/>
            <a:ext cx="49263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분석하기 쉬운 형태로 변환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형태소추출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AA5E3-04D7-6308-2F43-56024039BA3F}"/>
              </a:ext>
            </a:extLst>
          </p:cNvPr>
          <p:cNvSpPr txBox="1"/>
          <p:nvPr/>
        </p:nvSpPr>
        <p:spPr>
          <a:xfrm>
            <a:off x="1513306" y="4051767"/>
            <a:ext cx="35157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대소문자 변환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영어의 경우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E3978-6B08-A27A-6B3F-B765FA739D5A}"/>
              </a:ext>
            </a:extLst>
          </p:cNvPr>
          <p:cNvSpPr txBox="1"/>
          <p:nvPr/>
        </p:nvSpPr>
        <p:spPr>
          <a:xfrm>
            <a:off x="1494832" y="3382354"/>
            <a:ext cx="576651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기본형 및 어간 추출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Lemmatization,Stemming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239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2771" y="1158489"/>
            <a:ext cx="237276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형태소 추출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56568" y="8265198"/>
            <a:ext cx="71045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ko-KR" altLang="en-US" sz="1200">
                <a:latin typeface="+mn-ea"/>
              </a:rPr>
              <a:t>소나무 관련 논문내에 단어간 동신출현 </a:t>
            </a:r>
            <a:r>
              <a:rPr lang="ko-KR" altLang="en-US" sz="1300" b="1">
                <a:latin typeface="+mn-ea"/>
              </a:rPr>
              <a:t>연도별</a:t>
            </a:r>
            <a:r>
              <a:rPr lang="en-US" altLang="ko-KR" sz="1300" b="1">
                <a:latin typeface="+mn-ea"/>
              </a:rPr>
              <a:t>, </a:t>
            </a:r>
            <a:r>
              <a:rPr lang="ko-KR" altLang="en-US" sz="1300" b="1">
                <a:latin typeface="+mn-ea"/>
              </a:rPr>
              <a:t>국가별 </a:t>
            </a:r>
            <a:r>
              <a:rPr lang="ko-KR" altLang="en-US" sz="1200">
                <a:latin typeface="+mn-ea"/>
              </a:rPr>
              <a:t>빈도분석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829B-4448-8D45-39DC-D42447D877FE}"/>
              </a:ext>
            </a:extLst>
          </p:cNvPr>
          <p:cNvSpPr txBox="1"/>
          <p:nvPr/>
        </p:nvSpPr>
        <p:spPr>
          <a:xfrm>
            <a:off x="1564715" y="3253940"/>
            <a:ext cx="859401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분석 단위는 주로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홀로 쓰일 수 있는 형태소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의미가 있음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를 대상으로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254CC-13F9-1B62-0307-EB294C5D7DD3}"/>
              </a:ext>
            </a:extLst>
          </p:cNvPr>
          <p:cNvSpPr txBox="1"/>
          <p:nvPr/>
        </p:nvSpPr>
        <p:spPr>
          <a:xfrm>
            <a:off x="3340758" y="4007379"/>
            <a:ext cx="46201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어제 콘서트에서 들은 곡이 좋았었다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ECC4C-0729-24F5-BE57-296EB7D8CA57}"/>
              </a:ext>
            </a:extLst>
          </p:cNvPr>
          <p:cNvSpPr txBox="1"/>
          <p:nvPr/>
        </p:nvSpPr>
        <p:spPr>
          <a:xfrm>
            <a:off x="1542855" y="2477111"/>
            <a:ext cx="52693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토큰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텍스트 분석 단위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형태소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음절 등등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F2133-05A9-6A7E-4819-604A6801AE95}"/>
              </a:ext>
            </a:extLst>
          </p:cNvPr>
          <p:cNvSpPr txBox="1"/>
          <p:nvPr/>
        </p:nvSpPr>
        <p:spPr>
          <a:xfrm>
            <a:off x="4177550" y="5233738"/>
            <a:ext cx="26068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콘서트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명사</a:t>
            </a:r>
            <a:r>
              <a:rPr lang="en-US" altLang="ko-KR" sz="2000" dirty="0">
                <a:latin typeface="+mn-ea"/>
              </a:rPr>
              <a:t>),</a:t>
            </a:r>
            <a:r>
              <a:rPr lang="ko-KR" altLang="en-US" sz="2000" dirty="0">
                <a:latin typeface="+mn-ea"/>
              </a:rPr>
              <a:t>곡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명사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27B6E87-DAA6-2AEB-FB5C-72C78839A75E}"/>
              </a:ext>
            </a:extLst>
          </p:cNvPr>
          <p:cNvSpPr/>
          <p:nvPr/>
        </p:nvSpPr>
        <p:spPr>
          <a:xfrm>
            <a:off x="5469147" y="4476501"/>
            <a:ext cx="465827" cy="5785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3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3209</Words>
  <Application>Microsoft Office PowerPoint</Application>
  <PresentationFormat>와이드스크린</PresentationFormat>
  <Paragraphs>619</Paragraphs>
  <Slides>52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3" baseType="lpstr">
      <vt:lpstr>Apple SD Gothic Neo</vt:lpstr>
      <vt:lpstr>Helvetica Light</vt:lpstr>
      <vt:lpstr>HY견고딕</vt:lpstr>
      <vt:lpstr>나눔바른고딕</vt:lpstr>
      <vt:lpstr>나눔스퀘어 ExtraBold</vt:lpstr>
      <vt:lpstr>맑은 고딕</vt:lpstr>
      <vt:lpstr>바탕</vt:lpstr>
      <vt:lpstr>한컴 고딕</vt:lpstr>
      <vt:lpstr>Arial</vt:lpstr>
      <vt:lpstr>Wingdings</vt:lpstr>
      <vt:lpstr>Office 테마</vt:lpstr>
      <vt:lpstr>연구자를 위한   텍스트마이닝 활용법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진규 이</cp:lastModifiedBy>
  <cp:revision>87</cp:revision>
  <dcterms:created xsi:type="dcterms:W3CDTF">2022-10-24T17:33:28Z</dcterms:created>
  <dcterms:modified xsi:type="dcterms:W3CDTF">2024-11-24T03:44:56Z</dcterms:modified>
</cp:coreProperties>
</file>