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sldIdLst>
    <p:sldId id="259" r:id="rId2"/>
    <p:sldId id="5057" r:id="rId3"/>
    <p:sldId id="5103" r:id="rId4"/>
    <p:sldId id="256" r:id="rId5"/>
    <p:sldId id="257" r:id="rId6"/>
    <p:sldId id="267" r:id="rId7"/>
    <p:sldId id="282" r:id="rId8"/>
    <p:sldId id="284" r:id="rId9"/>
    <p:sldId id="285" r:id="rId10"/>
    <p:sldId id="304" r:id="rId11"/>
    <p:sldId id="316" r:id="rId12"/>
    <p:sldId id="440" r:id="rId13"/>
    <p:sldId id="305" r:id="rId14"/>
    <p:sldId id="307" r:id="rId15"/>
    <p:sldId id="315" r:id="rId16"/>
    <p:sldId id="288" r:id="rId17"/>
    <p:sldId id="286" r:id="rId18"/>
    <p:sldId id="290" r:id="rId19"/>
    <p:sldId id="311" r:id="rId20"/>
    <p:sldId id="326" r:id="rId21"/>
    <p:sldId id="327" r:id="rId22"/>
    <p:sldId id="328" r:id="rId23"/>
    <p:sldId id="329" r:id="rId24"/>
    <p:sldId id="436" r:id="rId25"/>
    <p:sldId id="437" r:id="rId26"/>
    <p:sldId id="331" r:id="rId27"/>
    <p:sldId id="289" r:id="rId28"/>
    <p:sldId id="334" r:id="rId29"/>
    <p:sldId id="319" r:id="rId30"/>
    <p:sldId id="338" r:id="rId31"/>
    <p:sldId id="261" r:id="rId32"/>
    <p:sldId id="310" r:id="rId33"/>
    <p:sldId id="303" r:id="rId34"/>
    <p:sldId id="340" r:id="rId35"/>
    <p:sldId id="341" r:id="rId36"/>
    <p:sldId id="441" r:id="rId37"/>
    <p:sldId id="306" r:id="rId38"/>
    <p:sldId id="342" r:id="rId39"/>
    <p:sldId id="308" r:id="rId40"/>
    <p:sldId id="260" r:id="rId41"/>
    <p:sldId id="347" r:id="rId42"/>
    <p:sldId id="346" r:id="rId43"/>
    <p:sldId id="350" r:id="rId44"/>
    <p:sldId id="351" r:id="rId45"/>
    <p:sldId id="349" r:id="rId46"/>
    <p:sldId id="348" r:id="rId47"/>
    <p:sldId id="345" r:id="rId48"/>
    <p:sldId id="300" r:id="rId49"/>
    <p:sldId id="297" r:id="rId50"/>
    <p:sldId id="299" r:id="rId51"/>
    <p:sldId id="301" r:id="rId52"/>
    <p:sldId id="302" r:id="rId53"/>
    <p:sldId id="354" r:id="rId54"/>
    <p:sldId id="357" r:id="rId55"/>
    <p:sldId id="355" r:id="rId56"/>
    <p:sldId id="358" r:id="rId57"/>
    <p:sldId id="359" r:id="rId58"/>
    <p:sldId id="360" r:id="rId59"/>
    <p:sldId id="363" r:id="rId60"/>
    <p:sldId id="364" r:id="rId6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6D6D"/>
    <a:srgbClr val="0066FF"/>
    <a:srgbClr val="FFC000"/>
    <a:srgbClr val="C5E0B4"/>
    <a:srgbClr val="CFD5EA"/>
    <a:srgbClr val="E9EBF5"/>
    <a:srgbClr val="4472C4"/>
    <a:srgbClr val="ED7D31"/>
    <a:srgbClr val="FFFFFF"/>
    <a:srgbClr val="E2F0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217" autoAdjust="0"/>
    <p:restoredTop sz="96702" autoAdjust="0"/>
  </p:normalViewPr>
  <p:slideViewPr>
    <p:cSldViewPr snapToGrid="0">
      <p:cViewPr varScale="1">
        <p:scale>
          <a:sx n="106" d="100"/>
          <a:sy n="106" d="100"/>
        </p:scale>
        <p:origin x="12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75" d="100"/>
          <a:sy n="75" d="100"/>
        </p:scale>
        <p:origin x="4092" y="2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25980B-9FF5-47EA-A6E1-340F405E1973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CE67D6-87D1-43F7-992C-F918D32B98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367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B85CC6-AC4D-49C0-865D-EEC2B86E144E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2322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텍스트 분석 하는 과정에 대해서 좀 더 자세하게 말씀 드리겠는데요</a:t>
            </a:r>
            <a:r>
              <a:rPr lang="en-US" altLang="ko-KR"/>
              <a:t>. </a:t>
            </a:r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꼭 알아두어야할 용어 부분에 대해서 말씀드리겠습니다</a:t>
            </a:r>
            <a:r>
              <a:rPr lang="en-US" altLang="ko-KR"/>
              <a:t>.</a:t>
            </a:r>
            <a:r>
              <a:rPr lang="ko-KR" altLang="en-US"/>
              <a:t> </a:t>
            </a:r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먼저 분석을 하려면 가장 먼저 웹크롤링을 해야 합니다</a:t>
            </a:r>
            <a:r>
              <a:rPr lang="en-US" altLang="ko-KR"/>
              <a:t>. </a:t>
            </a:r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빅카인즈나 공공데이터포털 같은 곳에 들어가면 데이터를 제공해줍니다</a:t>
            </a:r>
            <a:r>
              <a:rPr lang="en-US" altLang="ko-KR"/>
              <a:t>.</a:t>
            </a:r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그래서 제공된 데이터를 바탕으로 해서</a:t>
            </a:r>
            <a:r>
              <a:rPr lang="ko-KR" altLang="en-US" baseline="0"/>
              <a:t> 분석만 실시하면 되는건데요</a:t>
            </a:r>
            <a:r>
              <a:rPr lang="en-US" altLang="ko-KR" baseline="0"/>
              <a:t>.</a:t>
            </a:r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하지만 그렇지 않은 경우가 대부분입니다</a:t>
            </a:r>
            <a:r>
              <a:rPr lang="en-US" altLang="ko-KR"/>
              <a:t>.</a:t>
            </a:r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이런 경우에는 코드를 직접 짜서 데이터를 수집하거나 솔루션 프로그램이라고 </a:t>
            </a:r>
            <a:r>
              <a:rPr lang="en-US" altLang="ko-KR"/>
              <a:t>(</a:t>
            </a:r>
            <a:r>
              <a:rPr lang="ko-KR" altLang="en-US"/>
              <a:t>개발자들이 직접 코드를 짜놓아서 클릭 몇번만 하면 수집할 수 있는 프로그램을 활용합니다</a:t>
            </a:r>
            <a:r>
              <a:rPr lang="en-US" altLang="ko-KR"/>
              <a:t>. </a:t>
            </a:r>
            <a:r>
              <a:rPr lang="ko-KR" altLang="en-US"/>
              <a:t>이런 경우에는 편리하지만 유료라는 단점이 있습니다</a:t>
            </a:r>
            <a:r>
              <a:rPr lang="en-US" altLang="ko-KR"/>
              <a:t>. </a:t>
            </a:r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수집된 텍스트 데이터를 </a:t>
            </a:r>
            <a:r>
              <a:rPr lang="en-US" altLang="ko-KR"/>
              <a:t>corpus </a:t>
            </a:r>
            <a:r>
              <a:rPr lang="ko-KR" altLang="en-US"/>
              <a:t>말뭉치라고 하는데 언어학에서 사용하는 용어도 코딩을 할때도 이 </a:t>
            </a:r>
            <a:r>
              <a:rPr lang="en-US" altLang="ko-KR"/>
              <a:t>corpus</a:t>
            </a:r>
            <a:r>
              <a:rPr lang="ko-KR" altLang="en-US"/>
              <a:t>란 용어를 많이 사용하니깐 알아두시면 좋습니다</a:t>
            </a:r>
            <a:r>
              <a:rPr lang="en-US" altLang="ko-KR"/>
              <a:t>. </a:t>
            </a:r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수집된 텍스트데이터를 말뭉치 </a:t>
            </a:r>
            <a:r>
              <a:rPr lang="en-US" altLang="ko-KR"/>
              <a:t>copus</a:t>
            </a:r>
            <a:r>
              <a:rPr lang="ko-KR" altLang="en-US"/>
              <a:t>를 만들면 이 자료를 정제를 해야 하는데요</a:t>
            </a:r>
            <a:r>
              <a:rPr lang="en-US" altLang="ko-KR"/>
              <a:t>. 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2A6662D0-619B-4396-AA18-4AEBDF4C0581}" type="slidenum">
              <a:rPr lang="en-US" altLang="en-US"/>
              <a:pPr lvl="0">
                <a:defRPr/>
              </a:pPr>
              <a:t>22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err="1"/>
              <a:t>Tf-idf</a:t>
            </a:r>
            <a:r>
              <a:rPr lang="ko-KR" altLang="en-US" dirty="0"/>
              <a:t> 분석은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2A6662D0-619B-4396-AA18-4AEBDF4C0581}" type="slidenum">
              <a:rPr lang="en-US" altLang="en-US"/>
              <a:pPr lvl="0">
                <a:defRPr/>
              </a:pPr>
              <a:t>23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err="1"/>
              <a:t>Tf-idf</a:t>
            </a:r>
            <a:r>
              <a:rPr lang="ko-KR" altLang="en-US" dirty="0"/>
              <a:t> 분석은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2A6662D0-619B-4396-AA18-4AEBDF4C0581}" type="slidenum">
              <a:rPr lang="en-US" altLang="en-US"/>
              <a:pPr lvl="0">
                <a:defRPr/>
              </a:pPr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04441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err="1"/>
              <a:t>Tf-idf</a:t>
            </a:r>
            <a:r>
              <a:rPr lang="ko-KR" altLang="en-US" dirty="0"/>
              <a:t> 분석은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2A6662D0-619B-4396-AA18-4AEBDF4C0581}" type="slidenum">
              <a:rPr lang="en-US" altLang="en-US"/>
              <a:pPr lvl="0">
                <a:defRPr/>
              </a:pPr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786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텍스트 분석 하는 과정에 대해서 좀 더 자세하게 말씀 드리겠는데요</a:t>
            </a:r>
            <a:r>
              <a:rPr lang="en-US" altLang="ko-KR"/>
              <a:t>. </a:t>
            </a:r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꼭 알아두어야할 용어 부분에 대해서 말씀드리겠습니다</a:t>
            </a:r>
            <a:r>
              <a:rPr lang="en-US" altLang="ko-KR"/>
              <a:t>.</a:t>
            </a:r>
            <a:r>
              <a:rPr lang="ko-KR" altLang="en-US"/>
              <a:t> </a:t>
            </a:r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먼저 분석을 하려면 가장 먼저 웹크롤링을 해야 합니다</a:t>
            </a:r>
            <a:r>
              <a:rPr lang="en-US" altLang="ko-KR"/>
              <a:t>. </a:t>
            </a:r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빅카인즈나 공공데이터포털 같은 곳에 들어가면 데이터를 제공해줍니다</a:t>
            </a:r>
            <a:r>
              <a:rPr lang="en-US" altLang="ko-KR"/>
              <a:t>.</a:t>
            </a:r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그래서 제공된 데이터를 바탕으로 해서</a:t>
            </a:r>
            <a:r>
              <a:rPr lang="ko-KR" altLang="en-US" baseline="0"/>
              <a:t> 분석만 실시하면 되는건데요</a:t>
            </a:r>
            <a:r>
              <a:rPr lang="en-US" altLang="ko-KR" baseline="0"/>
              <a:t>.</a:t>
            </a:r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하지만 그렇지 않은 경우가 대부분입니다</a:t>
            </a:r>
            <a:r>
              <a:rPr lang="en-US" altLang="ko-KR"/>
              <a:t>.</a:t>
            </a:r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이런 경우에는 코드를 직접 짜서 데이터를 수집하거나 솔루션 프로그램이라고 </a:t>
            </a:r>
            <a:r>
              <a:rPr lang="en-US" altLang="ko-KR"/>
              <a:t>(</a:t>
            </a:r>
            <a:r>
              <a:rPr lang="ko-KR" altLang="en-US"/>
              <a:t>개발자들이 직접 코드를 짜놓아서 클릭 몇번만 하면 수집할 수 있는 프로그램을 활용합니다</a:t>
            </a:r>
            <a:r>
              <a:rPr lang="en-US" altLang="ko-KR"/>
              <a:t>. </a:t>
            </a:r>
            <a:r>
              <a:rPr lang="ko-KR" altLang="en-US"/>
              <a:t>이런 경우에는 편리하지만 유료라는 단점이 있습니다</a:t>
            </a:r>
            <a:r>
              <a:rPr lang="en-US" altLang="ko-KR"/>
              <a:t>. </a:t>
            </a:r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수집된 텍스트 데이터를 </a:t>
            </a:r>
            <a:r>
              <a:rPr lang="en-US" altLang="ko-KR"/>
              <a:t>corpus </a:t>
            </a:r>
            <a:r>
              <a:rPr lang="ko-KR" altLang="en-US"/>
              <a:t>말뭉치라고 하는데 언어학에서 사용하는 용어도 코딩을 할때도 이 </a:t>
            </a:r>
            <a:r>
              <a:rPr lang="en-US" altLang="ko-KR"/>
              <a:t>corpus</a:t>
            </a:r>
            <a:r>
              <a:rPr lang="ko-KR" altLang="en-US"/>
              <a:t>란 용어를 많이 사용하니깐 알아두시면 좋습니다</a:t>
            </a:r>
            <a:r>
              <a:rPr lang="en-US" altLang="ko-KR"/>
              <a:t>. </a:t>
            </a:r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수집된 텍스트데이터를 말뭉치 </a:t>
            </a:r>
            <a:r>
              <a:rPr lang="en-US" altLang="ko-KR"/>
              <a:t>copus</a:t>
            </a:r>
            <a:r>
              <a:rPr lang="ko-KR" altLang="en-US"/>
              <a:t>를 만들면 이 자료를 정제를 해야 하는데요</a:t>
            </a:r>
            <a:r>
              <a:rPr lang="en-US" altLang="ko-KR"/>
              <a:t>. 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2A6662D0-619B-4396-AA18-4AEBDF4C0581}" type="slidenum">
              <a:rPr lang="en-US" altLang="en-US"/>
              <a:pPr lvl="0">
                <a:defRPr/>
              </a:pPr>
              <a:t>26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텍스트 분석 하는 과정에 대해서 좀 더 자세하게 말씀 드리겠는데요</a:t>
            </a:r>
            <a:r>
              <a:rPr lang="en-US" altLang="ko-KR"/>
              <a:t>. </a:t>
            </a:r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꼭 알아두어야할 용어 부분에 대해서 말씀드리겠습니다</a:t>
            </a:r>
            <a:r>
              <a:rPr lang="en-US" altLang="ko-KR"/>
              <a:t>.</a:t>
            </a:r>
            <a:r>
              <a:rPr lang="ko-KR" altLang="en-US"/>
              <a:t> </a:t>
            </a:r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먼저 분석을 하려면 가장 먼저 웹크롤링을 해야 합니다</a:t>
            </a:r>
            <a:r>
              <a:rPr lang="en-US" altLang="ko-KR"/>
              <a:t>. </a:t>
            </a:r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빅카인즈나 공공데이터포털 같은 곳에 들어가면 데이터를 제공해줍니다</a:t>
            </a:r>
            <a:r>
              <a:rPr lang="en-US" altLang="ko-KR"/>
              <a:t>.</a:t>
            </a:r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그래서 제공된 데이터를 바탕으로 해서</a:t>
            </a:r>
            <a:r>
              <a:rPr lang="ko-KR" altLang="en-US" baseline="0"/>
              <a:t> 분석만 실시하면 되는건데요</a:t>
            </a:r>
            <a:r>
              <a:rPr lang="en-US" altLang="ko-KR" baseline="0"/>
              <a:t>.</a:t>
            </a:r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하지만 그렇지 않은 경우가 대부분입니다</a:t>
            </a:r>
            <a:r>
              <a:rPr lang="en-US" altLang="ko-KR"/>
              <a:t>.</a:t>
            </a:r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이런 경우에는 코드를 직접 짜서 데이터를 수집하거나 솔루션 프로그램이라고 </a:t>
            </a:r>
            <a:r>
              <a:rPr lang="en-US" altLang="ko-KR"/>
              <a:t>(</a:t>
            </a:r>
            <a:r>
              <a:rPr lang="ko-KR" altLang="en-US"/>
              <a:t>개발자들이 직접 코드를 짜놓아서 클릭 몇번만 하면 수집할 수 있는 프로그램을 활용합니다</a:t>
            </a:r>
            <a:r>
              <a:rPr lang="en-US" altLang="ko-KR"/>
              <a:t>. </a:t>
            </a:r>
            <a:r>
              <a:rPr lang="ko-KR" altLang="en-US"/>
              <a:t>이런 경우에는 편리하지만 유료라는 단점이 있습니다</a:t>
            </a:r>
            <a:r>
              <a:rPr lang="en-US" altLang="ko-KR"/>
              <a:t>. </a:t>
            </a:r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수집된 텍스트 데이터를 </a:t>
            </a:r>
            <a:r>
              <a:rPr lang="en-US" altLang="ko-KR"/>
              <a:t>corpus </a:t>
            </a:r>
            <a:r>
              <a:rPr lang="ko-KR" altLang="en-US"/>
              <a:t>말뭉치라고 하는데 언어학에서 사용하는 용어도 코딩을 할때도 이 </a:t>
            </a:r>
            <a:r>
              <a:rPr lang="en-US" altLang="ko-KR"/>
              <a:t>corpus</a:t>
            </a:r>
            <a:r>
              <a:rPr lang="ko-KR" altLang="en-US"/>
              <a:t>란 용어를 많이 사용하니깐 알아두시면 좋습니다</a:t>
            </a:r>
            <a:r>
              <a:rPr lang="en-US" altLang="ko-KR"/>
              <a:t>. </a:t>
            </a:r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수집된 텍스트데이터를 말뭉치 </a:t>
            </a:r>
            <a:r>
              <a:rPr lang="en-US" altLang="ko-KR"/>
              <a:t>copus</a:t>
            </a:r>
            <a:r>
              <a:rPr lang="ko-KR" altLang="en-US"/>
              <a:t>를 만들면 이 자료를 정제를 해야 하는데요</a:t>
            </a:r>
            <a:r>
              <a:rPr lang="en-US" altLang="ko-KR"/>
              <a:t>. 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2A6662D0-619B-4396-AA18-4AEBDF4C0581}" type="slidenum">
              <a:rPr lang="en-US" altLang="en-US"/>
              <a:pPr lvl="0">
                <a:defRPr/>
              </a:pPr>
              <a:t>33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텍스트 분석 하는 과정에 대해서 좀 더 자세하게 말씀 드리겠는데요</a:t>
            </a:r>
            <a:r>
              <a:rPr lang="en-US" altLang="ko-KR"/>
              <a:t>. </a:t>
            </a:r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꼭 알아두어야할 용어 부분에 대해서 말씀드리겠습니다</a:t>
            </a:r>
            <a:r>
              <a:rPr lang="en-US" altLang="ko-KR"/>
              <a:t>.</a:t>
            </a:r>
            <a:r>
              <a:rPr lang="ko-KR" altLang="en-US"/>
              <a:t> </a:t>
            </a:r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먼저 분석을 하려면 가장 먼저 웹크롤링을 해야 합니다</a:t>
            </a:r>
            <a:r>
              <a:rPr lang="en-US" altLang="ko-KR"/>
              <a:t>. </a:t>
            </a:r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빅카인즈나 공공데이터포털 같은 곳에 들어가면 데이터를 제공해줍니다</a:t>
            </a:r>
            <a:r>
              <a:rPr lang="en-US" altLang="ko-KR"/>
              <a:t>.</a:t>
            </a:r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그래서 제공된 데이터를 바탕으로 해서</a:t>
            </a:r>
            <a:r>
              <a:rPr lang="ko-KR" altLang="en-US" baseline="0"/>
              <a:t> 분석만 실시하면 되는건데요</a:t>
            </a:r>
            <a:r>
              <a:rPr lang="en-US" altLang="ko-KR" baseline="0"/>
              <a:t>.</a:t>
            </a:r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하지만 그렇지 않은 경우가 대부분입니다</a:t>
            </a:r>
            <a:r>
              <a:rPr lang="en-US" altLang="ko-KR"/>
              <a:t>.</a:t>
            </a:r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이런 경우에는 코드를 직접 짜서 데이터를 수집하거나 솔루션 프로그램이라고 </a:t>
            </a:r>
            <a:r>
              <a:rPr lang="en-US" altLang="ko-KR"/>
              <a:t>(</a:t>
            </a:r>
            <a:r>
              <a:rPr lang="ko-KR" altLang="en-US"/>
              <a:t>개발자들이 직접 코드를 짜놓아서 클릭 몇번만 하면 수집할 수 있는 프로그램을 활용합니다</a:t>
            </a:r>
            <a:r>
              <a:rPr lang="en-US" altLang="ko-KR"/>
              <a:t>. </a:t>
            </a:r>
            <a:r>
              <a:rPr lang="ko-KR" altLang="en-US"/>
              <a:t>이런 경우에는 편리하지만 유료라는 단점이 있습니다</a:t>
            </a:r>
            <a:r>
              <a:rPr lang="en-US" altLang="ko-KR"/>
              <a:t>. </a:t>
            </a:r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수집된 텍스트 데이터를 </a:t>
            </a:r>
            <a:r>
              <a:rPr lang="en-US" altLang="ko-KR"/>
              <a:t>corpus </a:t>
            </a:r>
            <a:r>
              <a:rPr lang="ko-KR" altLang="en-US"/>
              <a:t>말뭉치라고 하는데 언어학에서 사용하는 용어도 코딩을 할때도 이 </a:t>
            </a:r>
            <a:r>
              <a:rPr lang="en-US" altLang="ko-KR"/>
              <a:t>corpus</a:t>
            </a:r>
            <a:r>
              <a:rPr lang="ko-KR" altLang="en-US"/>
              <a:t>란 용어를 많이 사용하니깐 알아두시면 좋습니다</a:t>
            </a:r>
            <a:r>
              <a:rPr lang="en-US" altLang="ko-KR"/>
              <a:t>. </a:t>
            </a:r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수집된 텍스트데이터를 말뭉치 </a:t>
            </a:r>
            <a:r>
              <a:rPr lang="en-US" altLang="ko-KR"/>
              <a:t>copus</a:t>
            </a:r>
            <a:r>
              <a:rPr lang="ko-KR" altLang="en-US"/>
              <a:t>를 만들면 이 자료를 정제를 해야 하는데요</a:t>
            </a:r>
            <a:r>
              <a:rPr lang="en-US" altLang="ko-KR"/>
              <a:t>. 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2A6662D0-619B-4396-AA18-4AEBDF4C0581}" type="slidenum">
              <a:rPr lang="en-US" altLang="en-US"/>
              <a:pPr lvl="0">
                <a:defRPr/>
              </a:pPr>
              <a:t>34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텍스트 분석 하는 과정에 대해서 좀 더 자세하게 말씀 드리겠는데요</a:t>
            </a:r>
            <a:r>
              <a:rPr lang="en-US" altLang="ko-KR"/>
              <a:t>. </a:t>
            </a:r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꼭 알아두어야할 용어 부분에 대해서 말씀드리겠습니다</a:t>
            </a:r>
            <a:r>
              <a:rPr lang="en-US" altLang="ko-KR"/>
              <a:t>.</a:t>
            </a:r>
            <a:r>
              <a:rPr lang="ko-KR" altLang="en-US"/>
              <a:t> </a:t>
            </a:r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먼저 분석을 하려면 가장 먼저 웹크롤링을 해야 합니다</a:t>
            </a:r>
            <a:r>
              <a:rPr lang="en-US" altLang="ko-KR"/>
              <a:t>. </a:t>
            </a:r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빅카인즈나 공공데이터포털 같은 곳에 들어가면 데이터를 제공해줍니다</a:t>
            </a:r>
            <a:r>
              <a:rPr lang="en-US" altLang="ko-KR"/>
              <a:t>.</a:t>
            </a:r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그래서 제공된 데이터를 바탕으로 해서</a:t>
            </a:r>
            <a:r>
              <a:rPr lang="ko-KR" altLang="en-US" baseline="0"/>
              <a:t> 분석만 실시하면 되는건데요</a:t>
            </a:r>
            <a:r>
              <a:rPr lang="en-US" altLang="ko-KR" baseline="0"/>
              <a:t>.</a:t>
            </a:r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하지만 그렇지 않은 경우가 대부분입니다</a:t>
            </a:r>
            <a:r>
              <a:rPr lang="en-US" altLang="ko-KR"/>
              <a:t>.</a:t>
            </a:r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이런 경우에는 코드를 직접 짜서 데이터를 수집하거나 솔루션 프로그램이라고 </a:t>
            </a:r>
            <a:r>
              <a:rPr lang="en-US" altLang="ko-KR"/>
              <a:t>(</a:t>
            </a:r>
            <a:r>
              <a:rPr lang="ko-KR" altLang="en-US"/>
              <a:t>개발자들이 직접 코드를 짜놓아서 클릭 몇번만 하면 수집할 수 있는 프로그램을 활용합니다</a:t>
            </a:r>
            <a:r>
              <a:rPr lang="en-US" altLang="ko-KR"/>
              <a:t>. </a:t>
            </a:r>
            <a:r>
              <a:rPr lang="ko-KR" altLang="en-US"/>
              <a:t>이런 경우에는 편리하지만 유료라는 단점이 있습니다</a:t>
            </a:r>
            <a:r>
              <a:rPr lang="en-US" altLang="ko-KR"/>
              <a:t>. </a:t>
            </a:r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수집된 텍스트 데이터를 </a:t>
            </a:r>
            <a:r>
              <a:rPr lang="en-US" altLang="ko-KR"/>
              <a:t>corpus </a:t>
            </a:r>
            <a:r>
              <a:rPr lang="ko-KR" altLang="en-US"/>
              <a:t>말뭉치라고 하는데 언어학에서 사용하는 용어도 코딩을 할때도 이 </a:t>
            </a:r>
            <a:r>
              <a:rPr lang="en-US" altLang="ko-KR"/>
              <a:t>corpus</a:t>
            </a:r>
            <a:r>
              <a:rPr lang="ko-KR" altLang="en-US"/>
              <a:t>란 용어를 많이 사용하니깐 알아두시면 좋습니다</a:t>
            </a:r>
            <a:r>
              <a:rPr lang="en-US" altLang="ko-KR"/>
              <a:t>. </a:t>
            </a:r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수집된 텍스트데이터를 말뭉치 </a:t>
            </a:r>
            <a:r>
              <a:rPr lang="en-US" altLang="ko-KR"/>
              <a:t>copus</a:t>
            </a:r>
            <a:r>
              <a:rPr lang="ko-KR" altLang="en-US"/>
              <a:t>를 만들면 이 자료를 정제를 해야 하는데요</a:t>
            </a:r>
            <a:r>
              <a:rPr lang="en-US" altLang="ko-KR"/>
              <a:t>. 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2A6662D0-619B-4396-AA18-4AEBDF4C0581}" type="slidenum">
              <a:rPr lang="en-US" altLang="en-US"/>
              <a:pPr lvl="0">
                <a:defRPr/>
              </a:pPr>
              <a:t>35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텍스트 분석 하는 과정에 대해서 좀 더 자세하게 말씀 드리겠는데요</a:t>
            </a:r>
            <a:r>
              <a:rPr lang="en-US" altLang="ko-KR"/>
              <a:t>. </a:t>
            </a:r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꼭 알아두어야할 용어 부분에 대해서 말씀드리겠습니다</a:t>
            </a:r>
            <a:r>
              <a:rPr lang="en-US" altLang="ko-KR"/>
              <a:t>.</a:t>
            </a:r>
            <a:r>
              <a:rPr lang="ko-KR" altLang="en-US"/>
              <a:t> </a:t>
            </a:r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먼저 분석을 하려면 가장 먼저 웹크롤링을 해야 합니다</a:t>
            </a:r>
            <a:r>
              <a:rPr lang="en-US" altLang="ko-KR"/>
              <a:t>. </a:t>
            </a:r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빅카인즈나 공공데이터포털 같은 곳에 들어가면 데이터를 제공해줍니다</a:t>
            </a:r>
            <a:r>
              <a:rPr lang="en-US" altLang="ko-KR"/>
              <a:t>.</a:t>
            </a:r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그래서 제공된 데이터를 바탕으로 해서</a:t>
            </a:r>
            <a:r>
              <a:rPr lang="ko-KR" altLang="en-US" baseline="0"/>
              <a:t> 분석만 실시하면 되는건데요</a:t>
            </a:r>
            <a:r>
              <a:rPr lang="en-US" altLang="ko-KR" baseline="0"/>
              <a:t>.</a:t>
            </a:r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하지만 그렇지 않은 경우가 대부분입니다</a:t>
            </a:r>
            <a:r>
              <a:rPr lang="en-US" altLang="ko-KR"/>
              <a:t>.</a:t>
            </a:r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이런 경우에는 코드를 직접 짜서 데이터를 수집하거나 솔루션 프로그램이라고 </a:t>
            </a:r>
            <a:r>
              <a:rPr lang="en-US" altLang="ko-KR"/>
              <a:t>(</a:t>
            </a:r>
            <a:r>
              <a:rPr lang="ko-KR" altLang="en-US"/>
              <a:t>개발자들이 직접 코드를 짜놓아서 클릭 몇번만 하면 수집할 수 있는 프로그램을 활용합니다</a:t>
            </a:r>
            <a:r>
              <a:rPr lang="en-US" altLang="ko-KR"/>
              <a:t>. </a:t>
            </a:r>
            <a:r>
              <a:rPr lang="ko-KR" altLang="en-US"/>
              <a:t>이런 경우에는 편리하지만 유료라는 단점이 있습니다</a:t>
            </a:r>
            <a:r>
              <a:rPr lang="en-US" altLang="ko-KR"/>
              <a:t>. </a:t>
            </a:r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수집된 텍스트 데이터를 </a:t>
            </a:r>
            <a:r>
              <a:rPr lang="en-US" altLang="ko-KR"/>
              <a:t>corpus </a:t>
            </a:r>
            <a:r>
              <a:rPr lang="ko-KR" altLang="en-US"/>
              <a:t>말뭉치라고 하는데 언어학에서 사용하는 용어도 코딩을 할때도 이 </a:t>
            </a:r>
            <a:r>
              <a:rPr lang="en-US" altLang="ko-KR"/>
              <a:t>corpus</a:t>
            </a:r>
            <a:r>
              <a:rPr lang="ko-KR" altLang="en-US"/>
              <a:t>란 용어를 많이 사용하니깐 알아두시면 좋습니다</a:t>
            </a:r>
            <a:r>
              <a:rPr lang="en-US" altLang="ko-KR"/>
              <a:t>. </a:t>
            </a:r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수집된 텍스트데이터를 말뭉치 </a:t>
            </a:r>
            <a:r>
              <a:rPr lang="en-US" altLang="ko-KR"/>
              <a:t>copus</a:t>
            </a:r>
            <a:r>
              <a:rPr lang="ko-KR" altLang="en-US"/>
              <a:t>를 만들면 이 자료를 정제를 해야 하는데요</a:t>
            </a:r>
            <a:r>
              <a:rPr lang="en-US" altLang="ko-KR"/>
              <a:t>. 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2A6662D0-619B-4396-AA18-4AEBDF4C0581}" type="slidenum">
              <a:rPr lang="en-US" altLang="en-US"/>
              <a:pPr lvl="0">
                <a:defRPr/>
              </a:pPr>
              <a:t>36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33098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텍스트 분석 하는 과정에 대해서 좀 더 자세하게 말씀 드리겠는데요</a:t>
            </a:r>
            <a:r>
              <a:rPr lang="en-US" altLang="ko-KR"/>
              <a:t>. </a:t>
            </a:r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꼭 알아두어야할 용어 부분에 대해서 말씀드리겠습니다</a:t>
            </a:r>
            <a:r>
              <a:rPr lang="en-US" altLang="ko-KR"/>
              <a:t>.</a:t>
            </a:r>
            <a:r>
              <a:rPr lang="ko-KR" altLang="en-US"/>
              <a:t> </a:t>
            </a:r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먼저 분석을 하려면 가장 먼저 웹크롤링을 해야 합니다</a:t>
            </a:r>
            <a:r>
              <a:rPr lang="en-US" altLang="ko-KR"/>
              <a:t>. </a:t>
            </a:r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빅카인즈나 공공데이터포털 같은 곳에 들어가면 데이터를 제공해줍니다</a:t>
            </a:r>
            <a:r>
              <a:rPr lang="en-US" altLang="ko-KR"/>
              <a:t>.</a:t>
            </a:r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그래서 제공된 데이터를 바탕으로 해서</a:t>
            </a:r>
            <a:r>
              <a:rPr lang="ko-KR" altLang="en-US" baseline="0"/>
              <a:t> 분석만 실시하면 되는건데요</a:t>
            </a:r>
            <a:r>
              <a:rPr lang="en-US" altLang="ko-KR" baseline="0"/>
              <a:t>.</a:t>
            </a:r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하지만 그렇지 않은 경우가 대부분입니다</a:t>
            </a:r>
            <a:r>
              <a:rPr lang="en-US" altLang="ko-KR"/>
              <a:t>.</a:t>
            </a:r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이런 경우에는 코드를 직접 짜서 데이터를 수집하거나 솔루션 프로그램이라고 </a:t>
            </a:r>
            <a:r>
              <a:rPr lang="en-US" altLang="ko-KR"/>
              <a:t>(</a:t>
            </a:r>
            <a:r>
              <a:rPr lang="ko-KR" altLang="en-US"/>
              <a:t>개발자들이 직접 코드를 짜놓아서 클릭 몇번만 하면 수집할 수 있는 프로그램을 활용합니다</a:t>
            </a:r>
            <a:r>
              <a:rPr lang="en-US" altLang="ko-KR"/>
              <a:t>. </a:t>
            </a:r>
            <a:r>
              <a:rPr lang="ko-KR" altLang="en-US"/>
              <a:t>이런 경우에는 편리하지만 유료라는 단점이 있습니다</a:t>
            </a:r>
            <a:r>
              <a:rPr lang="en-US" altLang="ko-KR"/>
              <a:t>. </a:t>
            </a:r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수집된 텍스트 데이터를 </a:t>
            </a:r>
            <a:r>
              <a:rPr lang="en-US" altLang="ko-KR"/>
              <a:t>corpus </a:t>
            </a:r>
            <a:r>
              <a:rPr lang="ko-KR" altLang="en-US"/>
              <a:t>말뭉치라고 하는데 언어학에서 사용하는 용어도 코딩을 할때도 이 </a:t>
            </a:r>
            <a:r>
              <a:rPr lang="en-US" altLang="ko-KR"/>
              <a:t>corpus</a:t>
            </a:r>
            <a:r>
              <a:rPr lang="ko-KR" altLang="en-US"/>
              <a:t>란 용어를 많이 사용하니깐 알아두시면 좋습니다</a:t>
            </a:r>
            <a:r>
              <a:rPr lang="en-US" altLang="ko-KR"/>
              <a:t>. </a:t>
            </a:r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수집된 텍스트데이터를 말뭉치 </a:t>
            </a:r>
            <a:r>
              <a:rPr lang="en-US" altLang="ko-KR"/>
              <a:t>copus</a:t>
            </a:r>
            <a:r>
              <a:rPr lang="ko-KR" altLang="en-US"/>
              <a:t>를 만들면 이 자료를 정제를 해야 하는데요</a:t>
            </a:r>
            <a:r>
              <a:rPr lang="en-US" altLang="ko-KR"/>
              <a:t>. 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2A6662D0-619B-4396-AA18-4AEBDF4C0581}" type="slidenum">
              <a:rPr lang="en-US" altLang="en-US"/>
              <a:pPr lvl="0">
                <a:defRPr/>
              </a:pPr>
              <a:t>37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B85CC6-AC4D-49C0-865D-EEC2B86E144E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9926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텍스트 분석 하는 과정에 대해서 좀 더 자세하게 말씀 드리겠는데요</a:t>
            </a:r>
            <a:r>
              <a:rPr lang="en-US" altLang="ko-KR"/>
              <a:t>. </a:t>
            </a:r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꼭 알아두어야할 용어 부분에 대해서 말씀드리겠습니다</a:t>
            </a:r>
            <a:r>
              <a:rPr lang="en-US" altLang="ko-KR"/>
              <a:t>.</a:t>
            </a:r>
            <a:r>
              <a:rPr lang="ko-KR" altLang="en-US"/>
              <a:t> </a:t>
            </a:r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먼저 분석을 하려면 가장 먼저 웹크롤링을 해야 합니다</a:t>
            </a:r>
            <a:r>
              <a:rPr lang="en-US" altLang="ko-KR"/>
              <a:t>. </a:t>
            </a:r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빅카인즈나 공공데이터포털 같은 곳에 들어가면 데이터를 제공해줍니다</a:t>
            </a:r>
            <a:r>
              <a:rPr lang="en-US" altLang="ko-KR"/>
              <a:t>.</a:t>
            </a:r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그래서 제공된 데이터를 바탕으로 해서</a:t>
            </a:r>
            <a:r>
              <a:rPr lang="ko-KR" altLang="en-US" baseline="0"/>
              <a:t> 분석만 실시하면 되는건데요</a:t>
            </a:r>
            <a:r>
              <a:rPr lang="en-US" altLang="ko-KR" baseline="0"/>
              <a:t>.</a:t>
            </a:r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하지만 그렇지 않은 경우가 대부분입니다</a:t>
            </a:r>
            <a:r>
              <a:rPr lang="en-US" altLang="ko-KR"/>
              <a:t>.</a:t>
            </a:r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이런 경우에는 코드를 직접 짜서 데이터를 수집하거나 솔루션 프로그램이라고 </a:t>
            </a:r>
            <a:r>
              <a:rPr lang="en-US" altLang="ko-KR"/>
              <a:t>(</a:t>
            </a:r>
            <a:r>
              <a:rPr lang="ko-KR" altLang="en-US"/>
              <a:t>개발자들이 직접 코드를 짜놓아서 클릭 몇번만 하면 수집할 수 있는 프로그램을 활용합니다</a:t>
            </a:r>
            <a:r>
              <a:rPr lang="en-US" altLang="ko-KR"/>
              <a:t>. </a:t>
            </a:r>
            <a:r>
              <a:rPr lang="ko-KR" altLang="en-US"/>
              <a:t>이런 경우에는 편리하지만 유료라는 단점이 있습니다</a:t>
            </a:r>
            <a:r>
              <a:rPr lang="en-US" altLang="ko-KR"/>
              <a:t>. </a:t>
            </a:r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수집된 텍스트 데이터를 </a:t>
            </a:r>
            <a:r>
              <a:rPr lang="en-US" altLang="ko-KR"/>
              <a:t>corpus </a:t>
            </a:r>
            <a:r>
              <a:rPr lang="ko-KR" altLang="en-US"/>
              <a:t>말뭉치라고 하는데 언어학에서 사용하는 용어도 코딩을 할때도 이 </a:t>
            </a:r>
            <a:r>
              <a:rPr lang="en-US" altLang="ko-KR"/>
              <a:t>corpus</a:t>
            </a:r>
            <a:r>
              <a:rPr lang="ko-KR" altLang="en-US"/>
              <a:t>란 용어를 많이 사용하니깐 알아두시면 좋습니다</a:t>
            </a:r>
            <a:r>
              <a:rPr lang="en-US" altLang="ko-KR"/>
              <a:t>. </a:t>
            </a:r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수집된 텍스트데이터를 말뭉치 </a:t>
            </a:r>
            <a:r>
              <a:rPr lang="en-US" altLang="ko-KR"/>
              <a:t>copus</a:t>
            </a:r>
            <a:r>
              <a:rPr lang="ko-KR" altLang="en-US"/>
              <a:t>를 만들면 이 자료를 정제를 해야 하는데요</a:t>
            </a:r>
            <a:r>
              <a:rPr lang="en-US" altLang="ko-KR"/>
              <a:t>. 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2A6662D0-619B-4396-AA18-4AEBDF4C0581}" type="slidenum">
              <a:rPr lang="en-US" altLang="en-US"/>
              <a:pPr lvl="0">
                <a:defRPr/>
              </a:pPr>
              <a:t>38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CE67D6-87D1-43F7-992C-F918D32B9879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4754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CE67D6-87D1-43F7-992C-F918D32B9879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2874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CE67D6-87D1-43F7-992C-F918D32B9879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95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CE67D6-87D1-43F7-992C-F918D32B9879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4660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CE67D6-87D1-43F7-992C-F918D32B9879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3726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2A6662D0-619B-4396-AA18-4AEBDF4C0581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2A6662D0-619B-4396-AA18-4AEBDF4C0581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00248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2A6662D0-619B-4396-AA18-4AEBDF4C0581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25630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2A6662D0-619B-4396-AA18-4AEBDF4C0581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85888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2A6662D0-619B-4396-AA18-4AEBDF4C0581}" type="slidenum">
              <a:rPr lang="en-US" altLang="en-US"/>
              <a:pPr lvl="0"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9773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2A6662D0-619B-4396-AA18-4AEBDF4C0581}" type="slidenum">
              <a:rPr lang="en-US" altLang="en-US"/>
              <a:pPr lvl="0"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40860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텍스트 분석 하는 과정에 대해서 좀 더 자세하게 말씀 드리겠는데요</a:t>
            </a:r>
            <a:r>
              <a:rPr lang="en-US" altLang="ko-KR"/>
              <a:t>. </a:t>
            </a:r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꼭 알아두어야할 용어 부분에 대해서 말씀드리겠습니다</a:t>
            </a:r>
            <a:r>
              <a:rPr lang="en-US" altLang="ko-KR"/>
              <a:t>.</a:t>
            </a:r>
            <a:r>
              <a:rPr lang="ko-KR" altLang="en-US"/>
              <a:t> </a:t>
            </a:r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먼저 분석을 하려면 가장 먼저 웹크롤링을 해야 합니다</a:t>
            </a:r>
            <a:r>
              <a:rPr lang="en-US" altLang="ko-KR"/>
              <a:t>. </a:t>
            </a:r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빅카인즈나 공공데이터포털 같은 곳에 들어가면 데이터를 제공해줍니다</a:t>
            </a:r>
            <a:r>
              <a:rPr lang="en-US" altLang="ko-KR"/>
              <a:t>.</a:t>
            </a:r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그래서 제공된 데이터를 바탕으로 해서</a:t>
            </a:r>
            <a:r>
              <a:rPr lang="ko-KR" altLang="en-US" baseline="0"/>
              <a:t> 분석만 실시하면 되는건데요</a:t>
            </a:r>
            <a:r>
              <a:rPr lang="en-US" altLang="ko-KR" baseline="0"/>
              <a:t>.</a:t>
            </a:r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하지만 그렇지 않은 경우가 대부분입니다</a:t>
            </a:r>
            <a:r>
              <a:rPr lang="en-US" altLang="ko-KR"/>
              <a:t>.</a:t>
            </a:r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이런 경우에는 코드를 직접 짜서 데이터를 수집하거나 솔루션 프로그램이라고 </a:t>
            </a:r>
            <a:r>
              <a:rPr lang="en-US" altLang="ko-KR"/>
              <a:t>(</a:t>
            </a:r>
            <a:r>
              <a:rPr lang="ko-KR" altLang="en-US"/>
              <a:t>개발자들이 직접 코드를 짜놓아서 클릭 몇번만 하면 수집할 수 있는 프로그램을 활용합니다</a:t>
            </a:r>
            <a:r>
              <a:rPr lang="en-US" altLang="ko-KR"/>
              <a:t>. </a:t>
            </a:r>
            <a:r>
              <a:rPr lang="ko-KR" altLang="en-US"/>
              <a:t>이런 경우에는 편리하지만 유료라는 단점이 있습니다</a:t>
            </a:r>
            <a:r>
              <a:rPr lang="en-US" altLang="ko-KR"/>
              <a:t>. </a:t>
            </a:r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수집된 텍스트 데이터를 </a:t>
            </a:r>
            <a:r>
              <a:rPr lang="en-US" altLang="ko-KR"/>
              <a:t>corpus </a:t>
            </a:r>
            <a:r>
              <a:rPr lang="ko-KR" altLang="en-US"/>
              <a:t>말뭉치라고 하는데 언어학에서 사용하는 용어도 코딩을 할때도 이 </a:t>
            </a:r>
            <a:r>
              <a:rPr lang="en-US" altLang="ko-KR"/>
              <a:t>corpus</a:t>
            </a:r>
            <a:r>
              <a:rPr lang="ko-KR" altLang="en-US"/>
              <a:t>란 용어를 많이 사용하니깐 알아두시면 좋습니다</a:t>
            </a:r>
            <a:r>
              <a:rPr lang="en-US" altLang="ko-KR"/>
              <a:t>. </a:t>
            </a:r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수집된 텍스트데이터를 말뭉치 </a:t>
            </a:r>
            <a:r>
              <a:rPr lang="en-US" altLang="ko-KR"/>
              <a:t>copus</a:t>
            </a:r>
            <a:r>
              <a:rPr lang="ko-KR" altLang="en-US"/>
              <a:t>를 만들면 이 자료를 정제를 해야 하는데요</a:t>
            </a:r>
            <a:r>
              <a:rPr lang="en-US" altLang="ko-KR"/>
              <a:t>. 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2A6662D0-619B-4396-AA18-4AEBDF4C0581}" type="slidenum">
              <a:rPr lang="en-US" altLang="en-US"/>
              <a:pPr lvl="0">
                <a:defRPr/>
              </a:pPr>
              <a:t>21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746">
            <a:extLst>
              <a:ext uri="{FF2B5EF4-FFF2-40B4-BE49-F238E27FC236}">
                <a16:creationId xmlns:a16="http://schemas.microsoft.com/office/drawing/2014/main" id="{16C07DB3-DC8D-476C-BCD8-33DAD034EC08}"/>
              </a:ext>
            </a:extLst>
          </p:cNvPr>
          <p:cNvSpPr/>
          <p:nvPr userDrawn="1"/>
        </p:nvSpPr>
        <p:spPr>
          <a:xfrm>
            <a:off x="-15745" y="6732953"/>
            <a:ext cx="12211490" cy="154558"/>
          </a:xfrm>
          <a:prstGeom prst="rect">
            <a:avLst/>
          </a:prstGeom>
          <a:solidFill>
            <a:srgbClr val="0B426E"/>
          </a:solidFill>
          <a:ln w="3175"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/>
          </a:p>
        </p:txBody>
      </p:sp>
      <p:sp>
        <p:nvSpPr>
          <p:cNvPr id="14" name="Shape 746">
            <a:extLst>
              <a:ext uri="{FF2B5EF4-FFF2-40B4-BE49-F238E27FC236}">
                <a16:creationId xmlns:a16="http://schemas.microsoft.com/office/drawing/2014/main" id="{83C3EE45-E127-42D4-ABC1-F018587958D6}"/>
              </a:ext>
            </a:extLst>
          </p:cNvPr>
          <p:cNvSpPr/>
          <p:nvPr userDrawn="1"/>
        </p:nvSpPr>
        <p:spPr>
          <a:xfrm flipV="1">
            <a:off x="-19490" y="383953"/>
            <a:ext cx="12211490" cy="45719"/>
          </a:xfrm>
          <a:prstGeom prst="rect">
            <a:avLst/>
          </a:prstGeom>
          <a:solidFill>
            <a:srgbClr val="0B426E"/>
          </a:solidFill>
          <a:ln w="3175"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/>
          </a:p>
        </p:txBody>
      </p:sp>
      <p:sp>
        <p:nvSpPr>
          <p:cNvPr id="17" name="Shape 746">
            <a:extLst>
              <a:ext uri="{FF2B5EF4-FFF2-40B4-BE49-F238E27FC236}">
                <a16:creationId xmlns:a16="http://schemas.microsoft.com/office/drawing/2014/main" id="{FDB8D6A3-CC98-4438-994B-28558E4BE082}"/>
              </a:ext>
            </a:extLst>
          </p:cNvPr>
          <p:cNvSpPr/>
          <p:nvPr userDrawn="1"/>
        </p:nvSpPr>
        <p:spPr>
          <a:xfrm>
            <a:off x="0" y="3110"/>
            <a:ext cx="12211490" cy="338235"/>
          </a:xfrm>
          <a:prstGeom prst="rect">
            <a:avLst/>
          </a:prstGeom>
          <a:solidFill>
            <a:srgbClr val="0B426E"/>
          </a:solidFill>
          <a:ln w="3175"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3BDB9D47-5CD9-41E4-8FEB-5A49EB5F69B7}"/>
              </a:ext>
            </a:extLst>
          </p:cNvPr>
          <p:cNvGrpSpPr/>
          <p:nvPr userDrawn="1"/>
        </p:nvGrpSpPr>
        <p:grpSpPr>
          <a:xfrm>
            <a:off x="-19490" y="-1"/>
            <a:ext cx="5120664" cy="514350"/>
            <a:chOff x="975336" y="4919880"/>
            <a:chExt cx="5120664" cy="514350"/>
          </a:xfrm>
        </p:grpSpPr>
        <p:sp>
          <p:nvSpPr>
            <p:cNvPr id="19" name="Shape 736">
              <a:extLst>
                <a:ext uri="{FF2B5EF4-FFF2-40B4-BE49-F238E27FC236}">
                  <a16:creationId xmlns:a16="http://schemas.microsoft.com/office/drawing/2014/main" id="{9E7B670F-5A4B-41F9-8752-F81AD8D87F97}"/>
                </a:ext>
              </a:extLst>
            </p:cNvPr>
            <p:cNvSpPr/>
            <p:nvPr userDrawn="1"/>
          </p:nvSpPr>
          <p:spPr>
            <a:xfrm>
              <a:off x="975336" y="4919880"/>
              <a:ext cx="4963406" cy="514350"/>
            </a:xfrm>
            <a:prstGeom prst="rect">
              <a:avLst/>
            </a:prstGeom>
            <a:solidFill>
              <a:srgbClr val="001739"/>
            </a:solidFill>
            <a:ln w="3175">
              <a:miter lim="400000"/>
            </a:ln>
          </p:spPr>
          <p:txBody>
            <a:bodyPr lIns="19050" tIns="19050" rIns="19050" bIns="19050" anchor="ctr"/>
            <a:lstStyle/>
            <a:p>
              <a:pPr algn="ctr">
                <a:defRPr sz="30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500"/>
            </a:p>
          </p:txBody>
        </p:sp>
        <p:sp>
          <p:nvSpPr>
            <p:cNvPr id="24" name="평행 사변형 23">
              <a:extLst>
                <a:ext uri="{FF2B5EF4-FFF2-40B4-BE49-F238E27FC236}">
                  <a16:creationId xmlns:a16="http://schemas.microsoft.com/office/drawing/2014/main" id="{E3F2ABFE-9C76-4BCE-AFB3-DC75EE081AB6}"/>
                </a:ext>
              </a:extLst>
            </p:cNvPr>
            <p:cNvSpPr/>
            <p:nvPr userDrawn="1"/>
          </p:nvSpPr>
          <p:spPr>
            <a:xfrm>
              <a:off x="5619750" y="4919880"/>
              <a:ext cx="476250" cy="514350"/>
            </a:xfrm>
            <a:prstGeom prst="parallelogram">
              <a:avLst/>
            </a:prstGeom>
            <a:solidFill>
              <a:srgbClr val="0017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제목 1">
            <a:extLst>
              <a:ext uri="{FF2B5EF4-FFF2-40B4-BE49-F238E27FC236}">
                <a16:creationId xmlns:a16="http://schemas.microsoft.com/office/drawing/2014/main" id="{E1ED2E18-2D6F-49D5-9744-DF489AEB4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-1"/>
            <a:ext cx="6143398" cy="530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4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7" name="Shape 739">
            <a:extLst>
              <a:ext uri="{FF2B5EF4-FFF2-40B4-BE49-F238E27FC236}">
                <a16:creationId xmlns:a16="http://schemas.microsoft.com/office/drawing/2014/main" id="{81971480-8FB2-4FAB-8AC1-7E3F9FF1D773}"/>
              </a:ext>
            </a:extLst>
          </p:cNvPr>
          <p:cNvSpPr/>
          <p:nvPr userDrawn="1"/>
        </p:nvSpPr>
        <p:spPr>
          <a:xfrm>
            <a:off x="200025" y="65199"/>
            <a:ext cx="409348" cy="3644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89" extrusionOk="0">
                <a:moveTo>
                  <a:pt x="0" y="16876"/>
                </a:moveTo>
                <a:lnTo>
                  <a:pt x="0" y="21489"/>
                </a:lnTo>
                <a:lnTo>
                  <a:pt x="4090" y="21489"/>
                </a:lnTo>
                <a:lnTo>
                  <a:pt x="16041" y="8139"/>
                </a:lnTo>
                <a:lnTo>
                  <a:pt x="11912" y="3570"/>
                </a:lnTo>
                <a:lnTo>
                  <a:pt x="0" y="16876"/>
                </a:lnTo>
                <a:close/>
                <a:moveTo>
                  <a:pt x="19138" y="4723"/>
                </a:moveTo>
                <a:cubicBezTo>
                  <a:pt x="19535" y="4236"/>
                  <a:pt x="19535" y="3570"/>
                  <a:pt x="19138" y="3082"/>
                </a:cubicBezTo>
                <a:lnTo>
                  <a:pt x="16676" y="333"/>
                </a:lnTo>
                <a:cubicBezTo>
                  <a:pt x="16240" y="-111"/>
                  <a:pt x="15644" y="-111"/>
                  <a:pt x="15207" y="333"/>
                </a:cubicBezTo>
                <a:lnTo>
                  <a:pt x="13143" y="2417"/>
                </a:lnTo>
                <a:lnTo>
                  <a:pt x="17272" y="6986"/>
                </a:lnTo>
                <a:lnTo>
                  <a:pt x="19138" y="4723"/>
                </a:lnTo>
                <a:close/>
                <a:moveTo>
                  <a:pt x="9847" y="19183"/>
                </a:moveTo>
                <a:lnTo>
                  <a:pt x="7584" y="21489"/>
                </a:lnTo>
                <a:lnTo>
                  <a:pt x="21600" y="21489"/>
                </a:lnTo>
                <a:lnTo>
                  <a:pt x="21600" y="19183"/>
                </a:lnTo>
                <a:lnTo>
                  <a:pt x="9847" y="19183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3175" cap="flat">
            <a:noFill/>
            <a:miter lim="400000"/>
          </a:ln>
          <a:effectLst/>
        </p:spPr>
        <p:txBody>
          <a:bodyPr wrap="square" lIns="32147" tIns="32147" rIns="32147" bIns="32147" numCol="1" anchor="ctr">
            <a:noAutofit/>
          </a:bodyPr>
          <a:lstStyle/>
          <a:p>
            <a:pPr defTabSz="642938">
              <a:defRPr>
                <a:solidFill>
                  <a:srgbClr val="000000"/>
                </a:solidFill>
              </a:defRPr>
            </a:pPr>
            <a:endParaRPr sz="900"/>
          </a:p>
        </p:txBody>
      </p:sp>
    </p:spTree>
    <p:extLst>
      <p:ext uri="{BB962C8B-B14F-4D97-AF65-F5344CB8AC3E}">
        <p14:creationId xmlns:p14="http://schemas.microsoft.com/office/powerpoint/2010/main" val="113530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22BD84-43B8-7D6A-532F-5B9B6CA1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BCB34DB-CE56-C854-62D7-C589C01C26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4700C4-1E4E-C333-983C-CE57AF0848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1FF2A4-8E55-4297-F060-4C0C75074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E2B7C-159F-4E99-8C17-11FD55DC71E7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C3F3D7-BB9F-50A3-8178-034D2E431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A7F4C4-31FD-0B2A-7344-F8E10F652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6E31F-1BF5-4AC2-BDD6-CF00086769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5456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3E2D22-5AC2-4CF2-B72B-FA77E3781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5F0B84-7416-A54A-828E-0C705D77EE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8B45E9-3CE7-FC55-133C-710884F06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E2B7C-159F-4E99-8C17-11FD55DC71E7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C7F8B1-D1F0-98A0-6E46-F70EC148F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63FCC6-19B0-29A4-14DF-0145653DD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6E31F-1BF5-4AC2-BDD6-CF00086769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0639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1D52802-1D00-CD98-AD7C-0450F2902B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BF1E52D-101B-71E8-2420-F75A4E59A9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2E88D5-86E0-F50E-E149-53A2D5260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E2B7C-159F-4E99-8C17-11FD55DC71E7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D198DC-8A7D-FA53-DB90-BD18EC884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A109A1-A4F8-5901-6576-1C6CC6DD2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6E31F-1BF5-4AC2-BDD6-CF00086769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747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318F90-4265-E927-5F9F-B711F777C6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161D04C-86AE-9F71-949E-8F018B1476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1DF629-526D-6C10-393F-3721F06BE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E2B7C-159F-4E99-8C17-11FD55DC71E7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7772F3-8544-1179-FFF4-AFE9DD686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B73F2D-13EC-EFA4-BF8F-D8EC6B785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6E31F-1BF5-4AC2-BDD6-CF00086769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454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D094C4-CBDF-DF06-FE52-728415FD5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470BD5-8F98-A0E3-0FA5-E4D131AAC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B104BA-D9A8-8019-6170-597E7CB96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E2B7C-159F-4E99-8C17-11FD55DC71E7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1A9BC1-BF00-959E-F8C2-15E049B50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338821-4B57-85CB-9EE2-4DB829F78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6E31F-1BF5-4AC2-BDD6-CF00086769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995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445B15-3B5D-F55F-CA11-A24A3E658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4711C3-2315-D425-0728-30C7C39E53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1F4666-D1FE-4BC1-5868-FB8A59A8C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E2B7C-159F-4E99-8C17-11FD55DC71E7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03E0B0-FE5B-6A31-0126-1EB66E7CF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41E133-5584-3531-EBEC-6666910BF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6E31F-1BF5-4AC2-BDD6-CF00086769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250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8940B2-4A11-819A-265D-607BD9D2C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77607B-ACB4-AA7F-38D8-E1D7160D12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C66BC7-3834-5981-51D3-E8EEE2B159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657DC0-9566-3D88-03C3-CDD051E62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E2B7C-159F-4E99-8C17-11FD55DC71E7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71BF24-4F17-3B7D-AC63-A5BAC8B76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94F4D5-6AFF-81B6-D05D-871F25363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6E31F-1BF5-4AC2-BDD6-CF00086769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063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8A5079-4318-6A11-7FF7-2BDC628B8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5FBA4C-06E7-82AD-6D44-4283B8176F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B09192-B2F4-1C37-8B84-32843D48C9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6976218-11F6-B381-57F5-00180C464F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0A51168-C89D-515B-C4AA-56FE2A1A8D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EFABB8D-484F-5F9B-CAA6-2E7CC2C13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E2B7C-159F-4E99-8C17-11FD55DC71E7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A98F4BB-3F45-A1EA-5694-7AC036AE2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5072730-F232-0FA9-299A-2E79AD42E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6E31F-1BF5-4AC2-BDD6-CF00086769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50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A55851-4807-BD04-E77F-08F384183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614F247-9877-BF35-CF1D-AFFE60BBA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E2B7C-159F-4E99-8C17-11FD55DC71E7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5AA74A4-F144-B351-8782-8FC351ED7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34BFD68-5D11-D40D-33E9-24B33502A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6E31F-1BF5-4AC2-BDD6-CF00086769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621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513E9B4-6DBE-E741-AF11-B975892CF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E2B7C-159F-4E99-8C17-11FD55DC71E7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7DDD468-3771-E74B-09BC-416DE20A2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5A010B5-F2F8-B5FA-0C16-43B305AFA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6E31F-1BF5-4AC2-BDD6-CF00086769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0206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B678A5-A26F-1F7E-0B76-759CF34F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792BDC-3D66-65EB-C7F1-B285DBC4B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B07C25-9F1B-5CB9-FA4E-319ABE43B9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A394DE-D570-174C-022D-F03F21B3E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E2B7C-159F-4E99-8C17-11FD55DC71E7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5C6277-6EC1-102B-B210-C46BF7985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990F36-F9F2-EFEE-F46E-44F5C6F00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6E31F-1BF5-4AC2-BDD6-CF00086769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2976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E9BC4D8-115C-2631-78E7-EC90B44E9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466A3D-EAE4-6098-AA2E-6D5178FA4C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9FA9E5-59E9-7051-5282-A38CED6825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CE2B7C-159F-4E99-8C17-11FD55DC71E7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73868A-CD32-56AD-448D-271041754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634551-2AAC-8805-C736-6DB578369F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6E31F-1BF5-4AC2-BDD6-CF00086769C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Shape 746">
            <a:extLst>
              <a:ext uri="{FF2B5EF4-FFF2-40B4-BE49-F238E27FC236}">
                <a16:creationId xmlns:a16="http://schemas.microsoft.com/office/drawing/2014/main" id="{5672C809-1DEA-DA19-4BFD-E697574A0CB8}"/>
              </a:ext>
            </a:extLst>
          </p:cNvPr>
          <p:cNvSpPr/>
          <p:nvPr userDrawn="1"/>
        </p:nvSpPr>
        <p:spPr>
          <a:xfrm>
            <a:off x="-15745" y="6732953"/>
            <a:ext cx="12211490" cy="154558"/>
          </a:xfrm>
          <a:prstGeom prst="rect">
            <a:avLst/>
          </a:prstGeom>
          <a:solidFill>
            <a:srgbClr val="0B426E"/>
          </a:solidFill>
          <a:ln w="3175"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/>
          </a:p>
        </p:txBody>
      </p:sp>
      <p:sp>
        <p:nvSpPr>
          <p:cNvPr id="8" name="Shape 746">
            <a:extLst>
              <a:ext uri="{FF2B5EF4-FFF2-40B4-BE49-F238E27FC236}">
                <a16:creationId xmlns:a16="http://schemas.microsoft.com/office/drawing/2014/main" id="{E72BB8C6-91FB-B889-BFAF-54524A553770}"/>
              </a:ext>
            </a:extLst>
          </p:cNvPr>
          <p:cNvSpPr/>
          <p:nvPr userDrawn="1"/>
        </p:nvSpPr>
        <p:spPr>
          <a:xfrm flipV="1">
            <a:off x="-19490" y="383953"/>
            <a:ext cx="12211490" cy="45719"/>
          </a:xfrm>
          <a:prstGeom prst="rect">
            <a:avLst/>
          </a:prstGeom>
          <a:solidFill>
            <a:srgbClr val="0B426E"/>
          </a:solidFill>
          <a:ln w="3175"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/>
          </a:p>
        </p:txBody>
      </p:sp>
      <p:sp>
        <p:nvSpPr>
          <p:cNvPr id="9" name="Shape 746">
            <a:extLst>
              <a:ext uri="{FF2B5EF4-FFF2-40B4-BE49-F238E27FC236}">
                <a16:creationId xmlns:a16="http://schemas.microsoft.com/office/drawing/2014/main" id="{DB3A1895-C807-7B9A-C755-25646D2A2607}"/>
              </a:ext>
            </a:extLst>
          </p:cNvPr>
          <p:cNvSpPr/>
          <p:nvPr userDrawn="1"/>
        </p:nvSpPr>
        <p:spPr>
          <a:xfrm>
            <a:off x="0" y="3110"/>
            <a:ext cx="12211490" cy="338235"/>
          </a:xfrm>
          <a:prstGeom prst="rect">
            <a:avLst/>
          </a:prstGeom>
          <a:solidFill>
            <a:srgbClr val="0B426E"/>
          </a:solidFill>
          <a:ln w="3175"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EF96122-2F92-716B-D539-68E974D1A5F7}"/>
              </a:ext>
            </a:extLst>
          </p:cNvPr>
          <p:cNvGrpSpPr/>
          <p:nvPr userDrawn="1"/>
        </p:nvGrpSpPr>
        <p:grpSpPr>
          <a:xfrm>
            <a:off x="-19490" y="-1"/>
            <a:ext cx="5120664" cy="514350"/>
            <a:chOff x="975336" y="4919880"/>
            <a:chExt cx="5120664" cy="514350"/>
          </a:xfrm>
        </p:grpSpPr>
        <p:sp>
          <p:nvSpPr>
            <p:cNvPr id="11" name="Shape 736">
              <a:extLst>
                <a:ext uri="{FF2B5EF4-FFF2-40B4-BE49-F238E27FC236}">
                  <a16:creationId xmlns:a16="http://schemas.microsoft.com/office/drawing/2014/main" id="{D5CF9C9A-0939-C36C-833D-03AA039B5BF5}"/>
                </a:ext>
              </a:extLst>
            </p:cNvPr>
            <p:cNvSpPr/>
            <p:nvPr userDrawn="1"/>
          </p:nvSpPr>
          <p:spPr>
            <a:xfrm>
              <a:off x="975336" y="4919880"/>
              <a:ext cx="4963406" cy="514350"/>
            </a:xfrm>
            <a:prstGeom prst="rect">
              <a:avLst/>
            </a:prstGeom>
            <a:solidFill>
              <a:srgbClr val="001739"/>
            </a:solidFill>
            <a:ln w="3175">
              <a:miter lim="400000"/>
            </a:ln>
          </p:spPr>
          <p:txBody>
            <a:bodyPr lIns="19050" tIns="19050" rIns="19050" bIns="19050" anchor="ctr"/>
            <a:lstStyle/>
            <a:p>
              <a:pPr algn="ctr">
                <a:defRPr sz="30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500"/>
            </a:p>
          </p:txBody>
        </p:sp>
        <p:sp>
          <p:nvSpPr>
            <p:cNvPr id="12" name="평행 사변형 11">
              <a:extLst>
                <a:ext uri="{FF2B5EF4-FFF2-40B4-BE49-F238E27FC236}">
                  <a16:creationId xmlns:a16="http://schemas.microsoft.com/office/drawing/2014/main" id="{F4B65AAB-AAE0-44A7-B586-6E523DCACBD7}"/>
                </a:ext>
              </a:extLst>
            </p:cNvPr>
            <p:cNvSpPr/>
            <p:nvPr userDrawn="1"/>
          </p:nvSpPr>
          <p:spPr>
            <a:xfrm>
              <a:off x="5619750" y="4919880"/>
              <a:ext cx="476250" cy="514350"/>
            </a:xfrm>
            <a:prstGeom prst="parallelogram">
              <a:avLst/>
            </a:prstGeom>
            <a:solidFill>
              <a:srgbClr val="0017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제목 1">
            <a:extLst>
              <a:ext uri="{FF2B5EF4-FFF2-40B4-BE49-F238E27FC236}">
                <a16:creationId xmlns:a16="http://schemas.microsoft.com/office/drawing/2014/main" id="{BEDF77F9-8180-D520-DF35-A56DF6896151}"/>
              </a:ext>
            </a:extLst>
          </p:cNvPr>
          <p:cNvSpPr txBox="1">
            <a:spLocks/>
          </p:cNvSpPr>
          <p:nvPr userDrawn="1"/>
        </p:nvSpPr>
        <p:spPr>
          <a:xfrm>
            <a:off x="723900" y="-1"/>
            <a:ext cx="6143398" cy="530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j-cs"/>
              </a:defRPr>
            </a:lvl1pPr>
          </a:lstStyle>
          <a:p>
            <a:r>
              <a:rPr lang="ko-KR" altLang="en-US" dirty="0" err="1"/>
              <a:t>텍스트마이닝</a:t>
            </a:r>
            <a:r>
              <a:rPr lang="ko-KR" altLang="en-US" dirty="0"/>
              <a:t> 이론</a:t>
            </a:r>
          </a:p>
        </p:txBody>
      </p:sp>
      <p:sp>
        <p:nvSpPr>
          <p:cNvPr id="14" name="Shape 739">
            <a:extLst>
              <a:ext uri="{FF2B5EF4-FFF2-40B4-BE49-F238E27FC236}">
                <a16:creationId xmlns:a16="http://schemas.microsoft.com/office/drawing/2014/main" id="{C55B3706-58F2-7B3F-25BE-0B0EAE706949}"/>
              </a:ext>
            </a:extLst>
          </p:cNvPr>
          <p:cNvSpPr/>
          <p:nvPr userDrawn="1"/>
        </p:nvSpPr>
        <p:spPr>
          <a:xfrm>
            <a:off x="200025" y="65199"/>
            <a:ext cx="409348" cy="3644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89" extrusionOk="0">
                <a:moveTo>
                  <a:pt x="0" y="16876"/>
                </a:moveTo>
                <a:lnTo>
                  <a:pt x="0" y="21489"/>
                </a:lnTo>
                <a:lnTo>
                  <a:pt x="4090" y="21489"/>
                </a:lnTo>
                <a:lnTo>
                  <a:pt x="16041" y="8139"/>
                </a:lnTo>
                <a:lnTo>
                  <a:pt x="11912" y="3570"/>
                </a:lnTo>
                <a:lnTo>
                  <a:pt x="0" y="16876"/>
                </a:lnTo>
                <a:close/>
                <a:moveTo>
                  <a:pt x="19138" y="4723"/>
                </a:moveTo>
                <a:cubicBezTo>
                  <a:pt x="19535" y="4236"/>
                  <a:pt x="19535" y="3570"/>
                  <a:pt x="19138" y="3082"/>
                </a:cubicBezTo>
                <a:lnTo>
                  <a:pt x="16676" y="333"/>
                </a:lnTo>
                <a:cubicBezTo>
                  <a:pt x="16240" y="-111"/>
                  <a:pt x="15644" y="-111"/>
                  <a:pt x="15207" y="333"/>
                </a:cubicBezTo>
                <a:lnTo>
                  <a:pt x="13143" y="2417"/>
                </a:lnTo>
                <a:lnTo>
                  <a:pt x="17272" y="6986"/>
                </a:lnTo>
                <a:lnTo>
                  <a:pt x="19138" y="4723"/>
                </a:lnTo>
                <a:close/>
                <a:moveTo>
                  <a:pt x="9847" y="19183"/>
                </a:moveTo>
                <a:lnTo>
                  <a:pt x="7584" y="21489"/>
                </a:lnTo>
                <a:lnTo>
                  <a:pt x="21600" y="21489"/>
                </a:lnTo>
                <a:lnTo>
                  <a:pt x="21600" y="19183"/>
                </a:lnTo>
                <a:lnTo>
                  <a:pt x="9847" y="19183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3175" cap="flat">
            <a:noFill/>
            <a:miter lim="400000"/>
          </a:ln>
          <a:effectLst/>
        </p:spPr>
        <p:txBody>
          <a:bodyPr wrap="square" lIns="32147" tIns="32147" rIns="32147" bIns="32147" numCol="1" anchor="ctr">
            <a:noAutofit/>
          </a:bodyPr>
          <a:lstStyle/>
          <a:p>
            <a:pPr defTabSz="642938">
              <a:defRPr>
                <a:solidFill>
                  <a:srgbClr val="000000"/>
                </a:solidFill>
              </a:defRPr>
            </a:pPr>
            <a:endParaRPr sz="900"/>
          </a:p>
        </p:txBody>
      </p:sp>
    </p:spTree>
    <p:extLst>
      <p:ext uri="{BB962C8B-B14F-4D97-AF65-F5344CB8AC3E}">
        <p14:creationId xmlns:p14="http://schemas.microsoft.com/office/powerpoint/2010/main" val="117803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62200" y="1581151"/>
            <a:ext cx="8305800" cy="46958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05EC61D-1DB9-EA85-70BB-D489CBE56C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79172" y="1581151"/>
            <a:ext cx="7661365" cy="2273061"/>
          </a:xfrm>
        </p:spPr>
        <p:txBody>
          <a:bodyPr anchor="b">
            <a:normAutofit/>
          </a:bodyPr>
          <a:lstStyle/>
          <a:p>
            <a:pPr fontAlgn="base"/>
            <a:r>
              <a:rPr lang="ko-KR" altLang="en-US" sz="3600" b="1" dirty="0">
                <a:solidFill>
                  <a:schemeClr val="tx2"/>
                </a:solidFill>
              </a:rPr>
              <a:t>연구자를 위한 </a:t>
            </a:r>
            <a:br>
              <a:rPr lang="en-US" altLang="ko-KR" sz="3600" b="1" dirty="0">
                <a:solidFill>
                  <a:schemeClr val="tx2"/>
                </a:solidFill>
              </a:rPr>
            </a:br>
            <a:br>
              <a:rPr lang="en-US" altLang="ko-KR" sz="3600" b="1" dirty="0">
                <a:solidFill>
                  <a:schemeClr val="tx2"/>
                </a:solidFill>
              </a:rPr>
            </a:br>
            <a:r>
              <a:rPr lang="ko-KR" altLang="en-US" sz="3600" b="1" dirty="0" err="1">
                <a:solidFill>
                  <a:schemeClr val="tx2"/>
                </a:solidFill>
              </a:rPr>
              <a:t>텍스트마이닝</a:t>
            </a:r>
            <a:r>
              <a:rPr lang="ko-KR" altLang="en-US" sz="3600" b="1" dirty="0">
                <a:solidFill>
                  <a:schemeClr val="tx2"/>
                </a:solidFill>
              </a:rPr>
              <a:t> 활용법</a:t>
            </a: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3AA35F6A-398D-7815-BB90-3A7F8C2351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76600" y="4431772"/>
            <a:ext cx="6858000" cy="1241822"/>
          </a:xfrm>
        </p:spPr>
        <p:txBody>
          <a:bodyPr anchor="t">
            <a:normAutofit/>
          </a:bodyPr>
          <a:lstStyle/>
          <a:p>
            <a:pPr algn="r"/>
            <a:endParaRPr lang="en-US" altLang="ko-KR" sz="1650" dirty="0">
              <a:solidFill>
                <a:schemeClr val="tx2"/>
              </a:solidFill>
            </a:endParaRPr>
          </a:p>
          <a:p>
            <a:pPr algn="r"/>
            <a:endParaRPr lang="en-US" altLang="ko-KR" dirty="0">
              <a:solidFill>
                <a:schemeClr val="tx2"/>
              </a:solidFill>
              <a:latin typeface="나눔바른고딕" panose="020B0603020101020101" pitchFamily="50" charset="-127"/>
            </a:endParaRPr>
          </a:p>
          <a:p>
            <a:pPr algn="r"/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</a:rPr>
              <a:t>이 진 </a:t>
            </a:r>
            <a:r>
              <a:rPr lang="ko-KR" altLang="en-US" dirty="0" err="1">
                <a:solidFill>
                  <a:schemeClr val="tx2"/>
                </a:solidFill>
                <a:latin typeface="나눔바른고딕" panose="020B0603020101020101" pitchFamily="50" charset="-127"/>
              </a:rPr>
              <a:t>규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</a:rPr>
              <a:t> </a:t>
            </a:r>
            <a:endParaRPr lang="ko-KR" altLang="en-US" sz="1650" dirty="0">
              <a:solidFill>
                <a:schemeClr val="tx2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D2EA2C6-4290-635B-DF6E-A8B32432E65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1"/>
            <a:ext cx="2057400" cy="365125"/>
          </a:xfrm>
        </p:spPr>
        <p:txBody>
          <a:bodyPr/>
          <a:lstStyle/>
          <a:p>
            <a:fld id="{08085DA4-EC41-4864-9775-BF12628B7F67}" type="slidenum">
              <a:rPr lang="ko-KR" altLang="en-US" smtClean="0"/>
              <a:t>1</a:t>
            </a:fld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729904C-D51F-0C71-4392-BE0B20A41CC8}"/>
              </a:ext>
            </a:extLst>
          </p:cNvPr>
          <p:cNvCxnSpPr/>
          <p:nvPr/>
        </p:nvCxnSpPr>
        <p:spPr>
          <a:xfrm>
            <a:off x="2085110" y="5699414"/>
            <a:ext cx="80494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7258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8AD6811-A510-6EAC-F022-B593B0901E07}"/>
              </a:ext>
            </a:extLst>
          </p:cNvPr>
          <p:cNvSpPr/>
          <p:nvPr/>
        </p:nvSpPr>
        <p:spPr>
          <a:xfrm>
            <a:off x="0" y="669956"/>
            <a:ext cx="12192000" cy="61880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0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52C5A4-553D-20B6-17EF-6D4B62C0DC1C}"/>
              </a:ext>
            </a:extLst>
          </p:cNvPr>
          <p:cNvSpPr txBox="1"/>
          <p:nvPr/>
        </p:nvSpPr>
        <p:spPr>
          <a:xfrm>
            <a:off x="946357" y="1920086"/>
            <a:ext cx="9850966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171450" indent="-171450">
              <a:buClr>
                <a:srgbClr val="C00000"/>
              </a:buClr>
              <a:buFont typeface="Wingdings"/>
              <a:buChar char="§"/>
              <a:defRPr/>
            </a:pPr>
            <a:r>
              <a:rPr lang="en-US" altLang="ko-KR" sz="2000" b="1" dirty="0" err="1">
                <a:latin typeface="+mn-ea"/>
              </a:rPr>
              <a:t>Konlpy</a:t>
            </a:r>
            <a:r>
              <a:rPr lang="en-US" altLang="ko-KR" sz="2000" b="1" dirty="0">
                <a:latin typeface="+mn-ea"/>
              </a:rPr>
              <a:t> </a:t>
            </a:r>
            <a:r>
              <a:rPr lang="en-US" altLang="ko-KR" sz="2000" dirty="0">
                <a:latin typeface="+mn-ea"/>
              </a:rPr>
              <a:t>:</a:t>
            </a:r>
            <a:r>
              <a:rPr lang="ko-KR" altLang="en-US" sz="2000" dirty="0">
                <a:latin typeface="+mn-ea"/>
              </a:rPr>
              <a:t> 한국어 형태소분석을 할 수 있는 여러 개의 클래스가 </a:t>
            </a:r>
            <a:r>
              <a:rPr lang="ko-KR" altLang="en-US" sz="2000" dirty="0" err="1">
                <a:latin typeface="+mn-ea"/>
              </a:rPr>
              <a:t>모여있는</a:t>
            </a:r>
            <a:r>
              <a:rPr lang="ko-KR" altLang="en-US" sz="2000" dirty="0">
                <a:latin typeface="+mn-ea"/>
              </a:rPr>
              <a:t> 라이브러리</a:t>
            </a:r>
          </a:p>
        </p:txBody>
      </p:sp>
      <p:sp>
        <p:nvSpPr>
          <p:cNvPr id="3" name="TextBox 34">
            <a:extLst>
              <a:ext uri="{FF2B5EF4-FFF2-40B4-BE49-F238E27FC236}">
                <a16:creationId xmlns:a16="http://schemas.microsoft.com/office/drawing/2014/main" id="{1475830B-CD61-E095-6C0E-41640576BD8D}"/>
              </a:ext>
            </a:extLst>
          </p:cNvPr>
          <p:cNvSpPr txBox="1"/>
          <p:nvPr/>
        </p:nvSpPr>
        <p:spPr>
          <a:xfrm>
            <a:off x="1118816" y="3235297"/>
            <a:ext cx="7802880" cy="3920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171450" indent="-171450">
              <a:buClr>
                <a:srgbClr val="C00000"/>
              </a:buClr>
              <a:buFont typeface="Wingdings"/>
              <a:buChar char="§"/>
              <a:defRPr/>
            </a:pPr>
            <a:r>
              <a:rPr lang="ko-KR" altLang="en-US" sz="2000" dirty="0" err="1">
                <a:latin typeface="+mn-ea"/>
              </a:rPr>
              <a:t>Hannanum</a:t>
            </a:r>
            <a:r>
              <a:rPr lang="ko-KR" altLang="en-US" sz="2000" dirty="0">
                <a:latin typeface="+mn-ea"/>
              </a:rPr>
              <a:t>: </a:t>
            </a:r>
            <a:r>
              <a:rPr lang="ko-KR" altLang="en-US" sz="2000" dirty="0" err="1">
                <a:latin typeface="+mn-ea"/>
              </a:rPr>
              <a:t>한나눔</a:t>
            </a:r>
            <a:r>
              <a:rPr lang="ko-KR" altLang="en-US" sz="2000" dirty="0">
                <a:latin typeface="+mn-ea"/>
              </a:rPr>
              <a:t>. KAIST </a:t>
            </a:r>
            <a:r>
              <a:rPr lang="ko-KR" altLang="en-US" sz="2000" dirty="0" err="1">
                <a:latin typeface="+mn-ea"/>
              </a:rPr>
              <a:t>Semantic</a:t>
            </a:r>
            <a:r>
              <a:rPr lang="ko-KR" altLang="en-US" sz="2000" dirty="0">
                <a:latin typeface="+mn-ea"/>
              </a:rPr>
              <a:t> </a:t>
            </a:r>
            <a:r>
              <a:rPr lang="ko-KR" altLang="en-US" sz="2000" dirty="0" err="1">
                <a:latin typeface="+mn-ea"/>
              </a:rPr>
              <a:t>Web</a:t>
            </a:r>
            <a:r>
              <a:rPr lang="ko-KR" altLang="en-US" sz="2000" dirty="0">
                <a:latin typeface="+mn-ea"/>
              </a:rPr>
              <a:t> </a:t>
            </a:r>
            <a:r>
              <a:rPr lang="ko-KR" altLang="en-US" sz="2000" dirty="0" err="1">
                <a:latin typeface="+mn-ea"/>
              </a:rPr>
              <a:t>Research</a:t>
            </a:r>
            <a:r>
              <a:rPr lang="ko-KR" altLang="en-US" sz="2000" dirty="0">
                <a:latin typeface="+mn-ea"/>
              </a:rPr>
              <a:t> </a:t>
            </a:r>
            <a:r>
              <a:rPr lang="ko-KR" altLang="en-US" sz="2000" dirty="0" err="1">
                <a:latin typeface="+mn-ea"/>
              </a:rPr>
              <a:t>Center</a:t>
            </a:r>
            <a:r>
              <a:rPr lang="ko-KR" altLang="en-US" sz="2000" dirty="0">
                <a:latin typeface="+mn-ea"/>
              </a:rPr>
              <a:t> 개발. </a:t>
            </a:r>
          </a:p>
        </p:txBody>
      </p:sp>
      <p:sp>
        <p:nvSpPr>
          <p:cNvPr id="6" name="TextBox 34">
            <a:extLst>
              <a:ext uri="{FF2B5EF4-FFF2-40B4-BE49-F238E27FC236}">
                <a16:creationId xmlns:a16="http://schemas.microsoft.com/office/drawing/2014/main" id="{B955D2AA-2C74-7736-A646-091CB6BA2ADE}"/>
              </a:ext>
            </a:extLst>
          </p:cNvPr>
          <p:cNvSpPr txBox="1"/>
          <p:nvPr/>
        </p:nvSpPr>
        <p:spPr>
          <a:xfrm>
            <a:off x="1118816" y="3707694"/>
            <a:ext cx="8671654" cy="3932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Clr>
                <a:srgbClr val="C00000"/>
              </a:buClr>
              <a:buFont typeface="Wingdings"/>
              <a:buChar char="§"/>
              <a:defRPr/>
            </a:pPr>
            <a:r>
              <a:rPr lang="ko-KR" altLang="en-US" sz="2000" dirty="0" err="1">
                <a:latin typeface="+mn-ea"/>
              </a:rPr>
              <a:t>Kkma</a:t>
            </a:r>
            <a:r>
              <a:rPr lang="ko-KR" altLang="en-US" sz="2000" dirty="0">
                <a:latin typeface="+mn-ea"/>
              </a:rPr>
              <a:t>: </a:t>
            </a:r>
            <a:r>
              <a:rPr lang="ko-KR" altLang="en-US" sz="2000" dirty="0" err="1">
                <a:latin typeface="+mn-ea"/>
              </a:rPr>
              <a:t>꼬꼬마</a:t>
            </a:r>
            <a:r>
              <a:rPr lang="ko-KR" altLang="en-US" sz="2000" dirty="0">
                <a:latin typeface="+mn-ea"/>
              </a:rPr>
              <a:t>. 서울대학교 IDS(</a:t>
            </a:r>
            <a:r>
              <a:rPr lang="ko-KR" altLang="en-US" sz="2000" dirty="0" err="1">
                <a:latin typeface="+mn-ea"/>
              </a:rPr>
              <a:t>Intelligent</a:t>
            </a:r>
            <a:r>
              <a:rPr lang="ko-KR" altLang="en-US" sz="2000" dirty="0">
                <a:latin typeface="+mn-ea"/>
              </a:rPr>
              <a:t> Data Systems) 연구실 개발.</a:t>
            </a:r>
          </a:p>
        </p:txBody>
      </p:sp>
      <p:sp>
        <p:nvSpPr>
          <p:cNvPr id="7" name="TextBox 34">
            <a:extLst>
              <a:ext uri="{FF2B5EF4-FFF2-40B4-BE49-F238E27FC236}">
                <a16:creationId xmlns:a16="http://schemas.microsoft.com/office/drawing/2014/main" id="{0E996D2C-5BAE-B8E7-5E10-92831B06F395}"/>
              </a:ext>
            </a:extLst>
          </p:cNvPr>
          <p:cNvSpPr txBox="1"/>
          <p:nvPr/>
        </p:nvSpPr>
        <p:spPr>
          <a:xfrm>
            <a:off x="1118816" y="4181234"/>
            <a:ext cx="4828251" cy="389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Clr>
                <a:srgbClr val="C00000"/>
              </a:buClr>
              <a:buFont typeface="Wingdings"/>
              <a:buChar char="§"/>
              <a:defRPr/>
            </a:pPr>
            <a:r>
              <a:rPr lang="ko-KR" altLang="en-US" sz="2000">
                <a:latin typeface="+mn-ea"/>
              </a:rPr>
              <a:t>Komoran: 코모란. Shineware에서 개발. </a:t>
            </a:r>
            <a:endParaRPr lang="en-US" altLang="ko-KR" sz="2000">
              <a:latin typeface="+mn-ea"/>
            </a:endParaRPr>
          </a:p>
        </p:txBody>
      </p:sp>
      <p:sp>
        <p:nvSpPr>
          <p:cNvPr id="8" name="TextBox 34">
            <a:extLst>
              <a:ext uri="{FF2B5EF4-FFF2-40B4-BE49-F238E27FC236}">
                <a16:creationId xmlns:a16="http://schemas.microsoft.com/office/drawing/2014/main" id="{7A0EE91F-D24C-0ED2-E364-B93665CB5585}"/>
              </a:ext>
            </a:extLst>
          </p:cNvPr>
          <p:cNvSpPr txBox="1"/>
          <p:nvPr/>
        </p:nvSpPr>
        <p:spPr>
          <a:xfrm>
            <a:off x="1118816" y="4651295"/>
            <a:ext cx="8905307" cy="391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Clr>
                <a:srgbClr val="C00000"/>
              </a:buClr>
              <a:buFont typeface="Wingdings"/>
              <a:buChar char="§"/>
              <a:defRPr/>
            </a:pPr>
            <a:r>
              <a:rPr lang="ko-KR" altLang="en-US" sz="2000" dirty="0" err="1">
                <a:latin typeface="+mn-ea"/>
              </a:rPr>
              <a:t>Mecab</a:t>
            </a:r>
            <a:r>
              <a:rPr lang="ko-KR" altLang="en-US" sz="2000" dirty="0">
                <a:latin typeface="+mn-ea"/>
              </a:rPr>
              <a:t>: </a:t>
            </a:r>
            <a:r>
              <a:rPr lang="ko-KR" altLang="en-US" sz="2000" dirty="0" err="1">
                <a:latin typeface="+mn-ea"/>
              </a:rPr>
              <a:t>메카브</a:t>
            </a:r>
            <a:r>
              <a:rPr lang="ko-KR" altLang="en-US" sz="2000" dirty="0">
                <a:latin typeface="+mn-ea"/>
              </a:rPr>
              <a:t>. 일본어용 형태소 분석기를 한국어를 사용할 수 있도록 수정</a:t>
            </a:r>
          </a:p>
        </p:txBody>
      </p:sp>
      <p:sp>
        <p:nvSpPr>
          <p:cNvPr id="10" name="TextBox 34">
            <a:extLst>
              <a:ext uri="{FF2B5EF4-FFF2-40B4-BE49-F238E27FC236}">
                <a16:creationId xmlns:a16="http://schemas.microsoft.com/office/drawing/2014/main" id="{C571D6CD-F6B2-24C9-5C55-0A9598758FE5}"/>
              </a:ext>
            </a:extLst>
          </p:cNvPr>
          <p:cNvSpPr txBox="1"/>
          <p:nvPr/>
        </p:nvSpPr>
        <p:spPr>
          <a:xfrm>
            <a:off x="1118816" y="5123493"/>
            <a:ext cx="96785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Clr>
                <a:srgbClr val="C00000"/>
              </a:buClr>
              <a:buFont typeface="Wingdings"/>
              <a:buChar char="§"/>
              <a:defRPr/>
            </a:pPr>
            <a:r>
              <a:rPr lang="en-US" altLang="ko-KR" sz="2000" dirty="0">
                <a:latin typeface="+mn-ea"/>
              </a:rPr>
              <a:t>OKT(</a:t>
            </a:r>
            <a:r>
              <a:rPr lang="ko-KR" altLang="en-US" sz="2000" dirty="0" err="1">
                <a:latin typeface="+mn-ea"/>
              </a:rPr>
              <a:t>Open</a:t>
            </a:r>
            <a:r>
              <a:rPr lang="ko-KR" altLang="en-US" sz="2000" dirty="0">
                <a:latin typeface="+mn-ea"/>
              </a:rPr>
              <a:t> </a:t>
            </a:r>
            <a:r>
              <a:rPr lang="ko-KR" altLang="en-US" sz="2000" dirty="0" err="1">
                <a:latin typeface="+mn-ea"/>
              </a:rPr>
              <a:t>Korean</a:t>
            </a:r>
            <a:r>
              <a:rPr lang="ko-KR" altLang="en-US" sz="2000" dirty="0">
                <a:latin typeface="+mn-ea"/>
              </a:rPr>
              <a:t> </a:t>
            </a:r>
            <a:r>
              <a:rPr lang="ko-KR" altLang="en-US" sz="2000" dirty="0" err="1">
                <a:latin typeface="+mn-ea"/>
              </a:rPr>
              <a:t>Text</a:t>
            </a:r>
            <a:r>
              <a:rPr lang="en-US" altLang="ko-KR" sz="2000" dirty="0">
                <a:latin typeface="+mn-ea"/>
              </a:rPr>
              <a:t>)</a:t>
            </a:r>
            <a:r>
              <a:rPr lang="ko-KR" altLang="en-US" sz="2000" dirty="0">
                <a:latin typeface="+mn-ea"/>
              </a:rPr>
              <a:t>: 오픈 소스 한국어 분석기. 과거 트위터 형태소 분석기.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121CE7-DE9B-91C8-ABE5-67D16FF965EF}"/>
              </a:ext>
            </a:extLst>
          </p:cNvPr>
          <p:cNvSpPr txBox="1"/>
          <p:nvPr/>
        </p:nvSpPr>
        <p:spPr>
          <a:xfrm>
            <a:off x="4552771" y="1158489"/>
            <a:ext cx="2372765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dirty="0">
                <a:solidFill>
                  <a:schemeClr val="bg2">
                    <a:lumMod val="25000"/>
                  </a:schemeClr>
                </a:solidFill>
                <a:latin typeface="HY견고딕"/>
                <a:ea typeface="HY견고딕"/>
              </a:rPr>
              <a:t>형태소 추출</a:t>
            </a:r>
            <a:endParaRPr lang="ko-KR" altLang="en-US" sz="4000" dirty="0">
              <a:solidFill>
                <a:schemeClr val="bg2">
                  <a:lumMod val="25000"/>
                </a:schemeClr>
              </a:solidFill>
              <a:latin typeface="HY견고딕"/>
              <a:ea typeface="HY견고딕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F65B25-383A-F4AE-0CA3-BAB96D204A2C}"/>
              </a:ext>
            </a:extLst>
          </p:cNvPr>
          <p:cNvSpPr txBox="1"/>
          <p:nvPr/>
        </p:nvSpPr>
        <p:spPr>
          <a:xfrm>
            <a:off x="898245" y="2646782"/>
            <a:ext cx="3333733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171450" indent="-171450">
              <a:buClr>
                <a:srgbClr val="C00000"/>
              </a:buClr>
              <a:buFont typeface="Wingdings"/>
              <a:buChar char="§"/>
              <a:defRPr/>
            </a:pPr>
            <a:r>
              <a:rPr lang="en-US" altLang="ko-KR" sz="2000" dirty="0">
                <a:latin typeface="+mn-ea"/>
              </a:rPr>
              <a:t> </a:t>
            </a:r>
            <a:r>
              <a:rPr lang="ko-KR" altLang="en-US" sz="2000" dirty="0">
                <a:latin typeface="+mn-ea"/>
              </a:rPr>
              <a:t> </a:t>
            </a:r>
            <a:r>
              <a:rPr lang="en-US" altLang="ko-KR" sz="2000" b="1" dirty="0" err="1">
                <a:latin typeface="+mn-ea"/>
              </a:rPr>
              <a:t>konlpy</a:t>
            </a:r>
            <a:r>
              <a:rPr lang="ko-KR" altLang="en-US" sz="2000" dirty="0">
                <a:latin typeface="+mn-ea"/>
              </a:rPr>
              <a:t>의 대표적 클래스</a:t>
            </a:r>
          </a:p>
        </p:txBody>
      </p:sp>
    </p:spTree>
    <p:extLst>
      <p:ext uri="{BB962C8B-B14F-4D97-AF65-F5344CB8AC3E}">
        <p14:creationId xmlns:p14="http://schemas.microsoft.com/office/powerpoint/2010/main" val="527206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8AD6811-A510-6EAC-F022-B593B0901E07}"/>
              </a:ext>
            </a:extLst>
          </p:cNvPr>
          <p:cNvSpPr/>
          <p:nvPr/>
        </p:nvSpPr>
        <p:spPr>
          <a:xfrm>
            <a:off x="1756372" y="1946495"/>
            <a:ext cx="8546472" cy="28518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0" b="1" dirty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0B18BBA-F015-B0A7-C601-CA617AAF5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162" y="2166937"/>
            <a:ext cx="8067675" cy="25241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66F48A3-9E6B-BAF1-46EA-C80715839591}"/>
              </a:ext>
            </a:extLst>
          </p:cNvPr>
          <p:cNvSpPr txBox="1"/>
          <p:nvPr/>
        </p:nvSpPr>
        <p:spPr>
          <a:xfrm>
            <a:off x="4552771" y="1158489"/>
            <a:ext cx="2372765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dirty="0">
                <a:solidFill>
                  <a:schemeClr val="bg2">
                    <a:lumMod val="25000"/>
                  </a:schemeClr>
                </a:solidFill>
                <a:latin typeface="HY견고딕"/>
                <a:ea typeface="HY견고딕"/>
              </a:rPr>
              <a:t>형태소 추출</a:t>
            </a:r>
            <a:endParaRPr lang="ko-KR" altLang="en-US" sz="4000" dirty="0">
              <a:solidFill>
                <a:schemeClr val="bg2">
                  <a:lumMod val="25000"/>
                </a:schemeClr>
              </a:solidFill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3018314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552771" y="687435"/>
            <a:ext cx="2938625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 dirty="0">
                <a:solidFill>
                  <a:schemeClr val="bg2">
                    <a:lumMod val="25000"/>
                  </a:schemeClr>
                </a:solidFill>
                <a:latin typeface="HY견고딕"/>
                <a:ea typeface="HY견고딕"/>
              </a:rPr>
              <a:t>Pos Tagging</a:t>
            </a:r>
            <a:endParaRPr lang="ko-KR" altLang="en-US" sz="4000" dirty="0">
              <a:solidFill>
                <a:schemeClr val="bg2">
                  <a:lumMod val="25000"/>
                </a:schemeClr>
              </a:solidFill>
              <a:latin typeface="HY견고딕"/>
              <a:ea typeface="HY견고딕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7756568" y="8265198"/>
            <a:ext cx="710452" cy="2923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Wingdings"/>
              <a:buChar char="§"/>
              <a:defRPr/>
            </a:pPr>
            <a:r>
              <a:rPr lang="ko-KR" altLang="en-US" sz="1200">
                <a:latin typeface="+mn-ea"/>
              </a:rPr>
              <a:t>소나무 관련 논문내에 단어간 동신출현 </a:t>
            </a:r>
            <a:r>
              <a:rPr lang="ko-KR" altLang="en-US" sz="1300" b="1">
                <a:latin typeface="+mn-ea"/>
              </a:rPr>
              <a:t>연도별</a:t>
            </a:r>
            <a:r>
              <a:rPr lang="en-US" altLang="ko-KR" sz="1300" b="1">
                <a:latin typeface="+mn-ea"/>
              </a:rPr>
              <a:t>, </a:t>
            </a:r>
            <a:r>
              <a:rPr lang="ko-KR" altLang="en-US" sz="1300" b="1">
                <a:latin typeface="+mn-ea"/>
              </a:rPr>
              <a:t>국가별 </a:t>
            </a:r>
            <a:r>
              <a:rPr lang="ko-KR" altLang="en-US" sz="1200">
                <a:latin typeface="+mn-ea"/>
              </a:rPr>
              <a:t>빈도분석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9A78A27-A422-6AC5-FE16-DEB3AE124A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1673" y="1534066"/>
            <a:ext cx="7149811" cy="2866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019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BBDF3FB6-1017-269B-91C9-51A21832638F}"/>
              </a:ext>
            </a:extLst>
          </p:cNvPr>
          <p:cNvSpPr txBox="1"/>
          <p:nvPr/>
        </p:nvSpPr>
        <p:spPr>
          <a:xfrm>
            <a:off x="4501182" y="510756"/>
            <a:ext cx="35958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>
                <a:solidFill>
                  <a:schemeClr val="bg2">
                    <a:lumMod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Konlpy</a:t>
            </a:r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품사 </a:t>
            </a:r>
            <a:r>
              <a:rPr lang="ko-KR" altLang="en-US" sz="2800" dirty="0" err="1">
                <a:solidFill>
                  <a:schemeClr val="bg2">
                    <a:lumMod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태깅표</a:t>
            </a:r>
            <a:endParaRPr lang="ko-KR" altLang="en-US" sz="3600" dirty="0">
              <a:solidFill>
                <a:schemeClr val="bg2">
                  <a:lumMod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13EEA40-36F0-A286-D5BA-EAD89F6D38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59"/>
          <a:stretch/>
        </p:blipFill>
        <p:spPr>
          <a:xfrm>
            <a:off x="3996592" y="1171841"/>
            <a:ext cx="4926882" cy="5175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9799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72AD690-3E8A-F1C3-B1AF-3EC05EAFA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392" y="1158506"/>
            <a:ext cx="6238403" cy="5141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489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F52C5A4-553D-20B6-17EF-6D4B62C0DC1C}"/>
              </a:ext>
            </a:extLst>
          </p:cNvPr>
          <p:cNvSpPr txBox="1"/>
          <p:nvPr/>
        </p:nvSpPr>
        <p:spPr>
          <a:xfrm>
            <a:off x="946357" y="2010620"/>
            <a:ext cx="6774611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171450" indent="-171450">
              <a:buClr>
                <a:srgbClr val="C00000"/>
              </a:buClr>
              <a:buFont typeface="Wingdings"/>
              <a:buChar char="§"/>
              <a:defRPr/>
            </a:pPr>
            <a:r>
              <a:rPr lang="ko-KR" altLang="en-US" sz="2000" b="1" dirty="0" err="1">
                <a:latin typeface="+mn-ea"/>
              </a:rPr>
              <a:t>품사태깅</a:t>
            </a:r>
            <a:r>
              <a:rPr lang="en-US" altLang="ko-KR" sz="2000" b="1" dirty="0">
                <a:latin typeface="+mn-ea"/>
              </a:rPr>
              <a:t> </a:t>
            </a:r>
            <a:r>
              <a:rPr lang="en-US" altLang="ko-KR" sz="2000" dirty="0">
                <a:latin typeface="+mn-ea"/>
              </a:rPr>
              <a:t>:</a:t>
            </a:r>
            <a:r>
              <a:rPr lang="ko-KR" altLang="en-US" sz="2000" dirty="0">
                <a:latin typeface="+mn-ea"/>
              </a:rPr>
              <a:t> 형태소의 뜻과 문맥을 고려하여 표시하는 일 </a:t>
            </a:r>
          </a:p>
        </p:txBody>
      </p:sp>
      <p:sp>
        <p:nvSpPr>
          <p:cNvPr id="3" name="TextBox 34">
            <a:extLst>
              <a:ext uri="{FF2B5EF4-FFF2-40B4-BE49-F238E27FC236}">
                <a16:creationId xmlns:a16="http://schemas.microsoft.com/office/drawing/2014/main" id="{1475830B-CD61-E095-6C0E-41640576BD8D}"/>
              </a:ext>
            </a:extLst>
          </p:cNvPr>
          <p:cNvSpPr txBox="1"/>
          <p:nvPr/>
        </p:nvSpPr>
        <p:spPr>
          <a:xfrm>
            <a:off x="1683592" y="3332852"/>
            <a:ext cx="865172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Clr>
                <a:srgbClr val="C00000"/>
              </a:buClr>
              <a:defRPr/>
            </a:pPr>
            <a:r>
              <a:rPr lang="ko-KR" altLang="en-US" sz="2000" dirty="0">
                <a:latin typeface="+mn-ea"/>
              </a:rPr>
              <a:t>가방에 들어가신다 </a:t>
            </a:r>
            <a:r>
              <a:rPr lang="en-US" altLang="ko-KR" sz="2000" dirty="0">
                <a:latin typeface="+mn-ea"/>
              </a:rPr>
              <a:t>-&gt; </a:t>
            </a:r>
            <a:r>
              <a:rPr lang="ko-KR" altLang="en-US" sz="2000" dirty="0">
                <a:latin typeface="+mn-ea"/>
              </a:rPr>
              <a:t>가방</a:t>
            </a:r>
            <a:r>
              <a:rPr lang="en-US" altLang="ko-KR" sz="2000" dirty="0">
                <a:latin typeface="+mn-ea"/>
              </a:rPr>
              <a:t>/NNG + </a:t>
            </a:r>
            <a:r>
              <a:rPr lang="ko-KR" altLang="en-US" sz="2000" dirty="0">
                <a:latin typeface="+mn-ea"/>
              </a:rPr>
              <a:t>에</a:t>
            </a:r>
            <a:r>
              <a:rPr lang="en-US" altLang="ko-KR" sz="2000" dirty="0">
                <a:latin typeface="+mn-ea"/>
              </a:rPr>
              <a:t>/JKM+</a:t>
            </a:r>
            <a:r>
              <a:rPr lang="ko-KR" altLang="en-US" sz="2000" dirty="0">
                <a:latin typeface="+mn-ea"/>
              </a:rPr>
              <a:t>들어가</a:t>
            </a:r>
            <a:r>
              <a:rPr lang="en-US" altLang="ko-KR" sz="2000" dirty="0">
                <a:latin typeface="+mn-ea"/>
              </a:rPr>
              <a:t>/VV+</a:t>
            </a:r>
            <a:r>
              <a:rPr lang="ko-KR" altLang="en-US" sz="2000" dirty="0">
                <a:latin typeface="+mn-ea"/>
              </a:rPr>
              <a:t>시</a:t>
            </a:r>
            <a:r>
              <a:rPr lang="en-US" altLang="ko-KR" sz="2000" dirty="0">
                <a:latin typeface="+mn-ea"/>
              </a:rPr>
              <a:t>/EPH+</a:t>
            </a:r>
            <a:r>
              <a:rPr lang="ko-KR" altLang="en-US" sz="2000" dirty="0">
                <a:latin typeface="+mn-ea"/>
              </a:rPr>
              <a:t>다</a:t>
            </a:r>
            <a:r>
              <a:rPr lang="en-US" altLang="ko-KR" sz="2000" dirty="0">
                <a:latin typeface="+mn-ea"/>
              </a:rPr>
              <a:t>/EFN</a:t>
            </a:r>
            <a:endParaRPr lang="ko-KR" altLang="en-US" sz="2000" dirty="0"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E0A506-2829-8BA0-19DF-530168FDEED0}"/>
              </a:ext>
            </a:extLst>
          </p:cNvPr>
          <p:cNvSpPr txBox="1"/>
          <p:nvPr/>
        </p:nvSpPr>
        <p:spPr>
          <a:xfrm>
            <a:off x="4552771" y="1158489"/>
            <a:ext cx="2372765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dirty="0">
                <a:solidFill>
                  <a:schemeClr val="bg2">
                    <a:lumMod val="25000"/>
                  </a:schemeClr>
                </a:solidFill>
                <a:latin typeface="HY견고딕"/>
                <a:ea typeface="HY견고딕"/>
              </a:rPr>
              <a:t>형태소 추출</a:t>
            </a:r>
            <a:endParaRPr lang="ko-KR" altLang="en-US" sz="4000" dirty="0">
              <a:solidFill>
                <a:schemeClr val="bg2">
                  <a:lumMod val="25000"/>
                </a:schemeClr>
              </a:solidFill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5315616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552771" y="1158489"/>
            <a:ext cx="2372765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dirty="0" err="1">
                <a:solidFill>
                  <a:schemeClr val="bg2">
                    <a:lumMod val="25000"/>
                  </a:schemeClr>
                </a:solidFill>
                <a:latin typeface="HY견고딕"/>
                <a:ea typeface="HY견고딕"/>
              </a:rPr>
              <a:t>불용어</a:t>
            </a:r>
            <a:r>
              <a:rPr lang="ko-KR" altLang="en-US" sz="3200" dirty="0">
                <a:solidFill>
                  <a:schemeClr val="bg2">
                    <a:lumMod val="25000"/>
                  </a:schemeClr>
                </a:solidFill>
                <a:latin typeface="HY견고딕"/>
                <a:ea typeface="HY견고딕"/>
              </a:rPr>
              <a:t> 처리</a:t>
            </a:r>
            <a:endParaRPr lang="ko-KR" altLang="en-US" sz="4000" dirty="0">
              <a:solidFill>
                <a:schemeClr val="bg2">
                  <a:lumMod val="25000"/>
                </a:schemeClr>
              </a:solidFill>
              <a:latin typeface="HY견고딕"/>
              <a:ea typeface="HY견고딕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7756568" y="8265198"/>
            <a:ext cx="710452" cy="2923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Wingdings"/>
              <a:buChar char="§"/>
              <a:defRPr/>
            </a:pPr>
            <a:r>
              <a:rPr lang="ko-KR" altLang="en-US" sz="1200">
                <a:latin typeface="+mn-ea"/>
              </a:rPr>
              <a:t>소나무 관련 논문내에 단어간 동신출현 </a:t>
            </a:r>
            <a:r>
              <a:rPr lang="ko-KR" altLang="en-US" sz="1300" b="1">
                <a:latin typeface="+mn-ea"/>
              </a:rPr>
              <a:t>연도별</a:t>
            </a:r>
            <a:r>
              <a:rPr lang="en-US" altLang="ko-KR" sz="1300" b="1">
                <a:latin typeface="+mn-ea"/>
              </a:rPr>
              <a:t>, </a:t>
            </a:r>
            <a:r>
              <a:rPr lang="ko-KR" altLang="en-US" sz="1300" b="1">
                <a:latin typeface="+mn-ea"/>
              </a:rPr>
              <a:t>국가별 </a:t>
            </a:r>
            <a:r>
              <a:rPr lang="ko-KR" altLang="en-US" sz="1200">
                <a:latin typeface="+mn-ea"/>
              </a:rPr>
              <a:t>빈도분석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A254CC-13F9-1B62-0307-EB294C5D7DD3}"/>
              </a:ext>
            </a:extLst>
          </p:cNvPr>
          <p:cNvSpPr txBox="1"/>
          <p:nvPr/>
        </p:nvSpPr>
        <p:spPr>
          <a:xfrm>
            <a:off x="3995104" y="4590263"/>
            <a:ext cx="4201791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Clr>
                <a:srgbClr val="C00000"/>
              </a:buClr>
              <a:defRPr/>
            </a:pPr>
            <a:r>
              <a:rPr lang="en-US" altLang="ko-KR" sz="2000" dirty="0"/>
              <a:t>1,1,3 </a:t>
            </a:r>
            <a:r>
              <a:rPr lang="ko-KR" altLang="en-US" sz="2000" dirty="0"/>
              <a:t>등 의미 없는 숫자제거 </a:t>
            </a:r>
            <a:r>
              <a:rPr lang="en-US" altLang="ko-KR" sz="2000" dirty="0"/>
              <a:t>, …→.</a:t>
            </a:r>
            <a:r>
              <a:rPr lang="ko-KR" altLang="en-US" sz="2000" dirty="0"/>
              <a:t> </a:t>
            </a:r>
            <a:endParaRPr lang="ko-KR" altLang="en-US" sz="2000" dirty="0"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554B5B-936D-BEA2-DD72-DB0B7A62C729}"/>
              </a:ext>
            </a:extLst>
          </p:cNvPr>
          <p:cNvSpPr txBox="1"/>
          <p:nvPr/>
        </p:nvSpPr>
        <p:spPr>
          <a:xfrm>
            <a:off x="3122803" y="2705053"/>
            <a:ext cx="7188186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Clr>
                <a:srgbClr val="C00000"/>
              </a:buClr>
              <a:defRPr/>
            </a:pPr>
            <a:r>
              <a:rPr lang="en-US" altLang="ko-KR" sz="3200" dirty="0">
                <a:latin typeface="+mn-ea"/>
              </a:rPr>
              <a:t>113 </a:t>
            </a:r>
            <a:r>
              <a:rPr lang="ko-KR" altLang="en-US" sz="3200" dirty="0">
                <a:latin typeface="+mn-ea"/>
              </a:rPr>
              <a:t>어제 콘서트에서 들은 곡이 좋다</a:t>
            </a:r>
            <a:r>
              <a:rPr lang="en-US" altLang="ko-KR" sz="3200" dirty="0">
                <a:latin typeface="+mn-ea"/>
              </a:rPr>
              <a:t>…</a:t>
            </a:r>
            <a:endParaRPr lang="ko-KR" altLang="en-US" sz="3200" dirty="0">
              <a:latin typeface="+mn-ea"/>
            </a:endParaRPr>
          </a:p>
        </p:txBody>
      </p:sp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4DBC3AE9-7B5D-A47F-0C14-CAF68C34E5F7}"/>
              </a:ext>
            </a:extLst>
          </p:cNvPr>
          <p:cNvSpPr/>
          <p:nvPr/>
        </p:nvSpPr>
        <p:spPr>
          <a:xfrm>
            <a:off x="5855855" y="3362036"/>
            <a:ext cx="443345" cy="889581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288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123324" y="973192"/>
            <a:ext cx="7518405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dirty="0">
                <a:solidFill>
                  <a:schemeClr val="bg2">
                    <a:lumMod val="25000"/>
                  </a:schemeClr>
                </a:solidFill>
                <a:latin typeface="HY견고딕"/>
                <a:ea typeface="HY견고딕"/>
              </a:rPr>
              <a:t>기본형 및 어간 추출</a:t>
            </a:r>
            <a:r>
              <a:rPr lang="en-US" altLang="ko-KR" sz="3200" dirty="0">
                <a:solidFill>
                  <a:schemeClr val="bg2">
                    <a:lumMod val="25000"/>
                  </a:schemeClr>
                </a:solidFill>
                <a:latin typeface="HY견고딕"/>
                <a:ea typeface="HY견고딕"/>
              </a:rPr>
              <a:t>(Lemmatization)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7756568" y="8265198"/>
            <a:ext cx="710452" cy="2923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Wingdings"/>
              <a:buChar char="§"/>
              <a:defRPr/>
            </a:pPr>
            <a:r>
              <a:rPr lang="ko-KR" altLang="en-US" sz="1200">
                <a:latin typeface="+mn-ea"/>
              </a:rPr>
              <a:t>소나무 관련 논문내에 단어간 동신출현 </a:t>
            </a:r>
            <a:r>
              <a:rPr lang="ko-KR" altLang="en-US" sz="1300" b="1">
                <a:latin typeface="+mn-ea"/>
              </a:rPr>
              <a:t>연도별</a:t>
            </a:r>
            <a:r>
              <a:rPr lang="en-US" altLang="ko-KR" sz="1300" b="1">
                <a:latin typeface="+mn-ea"/>
              </a:rPr>
              <a:t>, </a:t>
            </a:r>
            <a:r>
              <a:rPr lang="ko-KR" altLang="en-US" sz="1300" b="1">
                <a:latin typeface="+mn-ea"/>
              </a:rPr>
              <a:t>국가별 </a:t>
            </a:r>
            <a:r>
              <a:rPr lang="ko-KR" altLang="en-US" sz="1200">
                <a:latin typeface="+mn-ea"/>
              </a:rPr>
              <a:t>빈도분석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D14975-D53F-267E-F6D7-395AC163B912}"/>
              </a:ext>
            </a:extLst>
          </p:cNvPr>
          <p:cNvSpPr txBox="1"/>
          <p:nvPr/>
        </p:nvSpPr>
        <p:spPr>
          <a:xfrm>
            <a:off x="1191873" y="1949353"/>
            <a:ext cx="7457491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171450" indent="-171450">
              <a:buClr>
                <a:srgbClr val="C00000"/>
              </a:buClr>
              <a:buFont typeface="Wingdings"/>
              <a:buChar char="§"/>
              <a:defRPr/>
            </a:pPr>
            <a:r>
              <a:rPr lang="en-US" altLang="ko-KR" sz="2000" dirty="0">
                <a:latin typeface="+mn-ea"/>
              </a:rPr>
              <a:t> </a:t>
            </a:r>
            <a:r>
              <a:rPr lang="ko-KR" altLang="en-US" sz="2000" dirty="0">
                <a:latin typeface="+mn-ea"/>
              </a:rPr>
              <a:t>기본형</a:t>
            </a:r>
            <a:r>
              <a:rPr lang="en-US" altLang="ko-KR" sz="2000" dirty="0">
                <a:latin typeface="+mn-ea"/>
              </a:rPr>
              <a:t>(lemmatization): </a:t>
            </a:r>
            <a:r>
              <a:rPr lang="ko-KR" altLang="en-US" sz="2000" dirty="0">
                <a:latin typeface="+mn-ea"/>
              </a:rPr>
              <a:t>사전에 있는 기본 형으로 변경하는 것</a:t>
            </a:r>
          </a:p>
        </p:txBody>
      </p:sp>
      <p:sp>
        <p:nvSpPr>
          <p:cNvPr id="5" name="TextBox 10">
            <a:extLst>
              <a:ext uri="{FF2B5EF4-FFF2-40B4-BE49-F238E27FC236}">
                <a16:creationId xmlns:a16="http://schemas.microsoft.com/office/drawing/2014/main" id="{DFF5BC68-178D-1B63-EAEC-77C8B59066EE}"/>
              </a:ext>
            </a:extLst>
          </p:cNvPr>
          <p:cNvSpPr txBox="1"/>
          <p:nvPr/>
        </p:nvSpPr>
        <p:spPr>
          <a:xfrm>
            <a:off x="4734508" y="2455700"/>
            <a:ext cx="30778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Clr>
                <a:srgbClr val="C00000"/>
              </a:buClr>
              <a:buFont typeface="Wingdings"/>
              <a:buNone/>
              <a:defRPr/>
            </a:pPr>
            <a:r>
              <a:rPr lang="en-US" altLang="ko-KR" sz="2000" dirty="0" err="1">
                <a:latin typeface="+mn-ea"/>
              </a:rPr>
              <a:t>play+ed</a:t>
            </a:r>
            <a:r>
              <a:rPr lang="en-US" altLang="ko-KR" sz="2000" dirty="0">
                <a:latin typeface="+mn-ea"/>
              </a:rPr>
              <a:t>, </a:t>
            </a:r>
            <a:r>
              <a:rPr lang="en-US" altLang="ko-KR" sz="2000" dirty="0" err="1">
                <a:latin typeface="+mn-ea"/>
              </a:rPr>
              <a:t>play+ing</a:t>
            </a:r>
            <a:r>
              <a:rPr lang="en-US" altLang="ko-KR" sz="2000" dirty="0">
                <a:latin typeface="+mn-ea"/>
              </a:rPr>
              <a:t>-&gt;play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C8D04C-EDAD-E737-8E73-95659DEFC092}"/>
              </a:ext>
            </a:extLst>
          </p:cNvPr>
          <p:cNvSpPr txBox="1"/>
          <p:nvPr/>
        </p:nvSpPr>
        <p:spPr>
          <a:xfrm>
            <a:off x="4734508" y="2953477"/>
            <a:ext cx="322556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Clr>
                <a:srgbClr val="C00000"/>
              </a:buClr>
              <a:defRPr/>
            </a:pPr>
            <a:r>
              <a:rPr lang="ko-KR" altLang="en-US" dirty="0"/>
              <a:t>좋았다</a:t>
            </a:r>
            <a:r>
              <a:rPr lang="en-US" altLang="ko-KR" dirty="0"/>
              <a:t>(</a:t>
            </a:r>
            <a:r>
              <a:rPr lang="ko-KR" altLang="en-US" dirty="0"/>
              <a:t>과거형</a:t>
            </a:r>
            <a:r>
              <a:rPr lang="en-US" altLang="ko-KR" dirty="0"/>
              <a:t>)→</a:t>
            </a:r>
            <a:r>
              <a:rPr lang="ko-KR" altLang="en-US" dirty="0"/>
              <a:t>좋다</a:t>
            </a:r>
            <a:r>
              <a:rPr lang="en-US" altLang="ko-KR" dirty="0"/>
              <a:t>(</a:t>
            </a:r>
            <a:r>
              <a:rPr lang="ko-KR" altLang="en-US" dirty="0"/>
              <a:t>현재형</a:t>
            </a:r>
            <a:r>
              <a:rPr lang="en-US" altLang="ko-KR" dirty="0"/>
              <a:t>)</a:t>
            </a:r>
            <a:endParaRPr lang="ko-KR" altLang="en-US" dirty="0"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3FFFF32-B3DB-71E9-4B1D-D9239DA9BB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23" r="25759" b="82055"/>
          <a:stretch/>
        </p:blipFill>
        <p:spPr>
          <a:xfrm>
            <a:off x="2105891" y="5747128"/>
            <a:ext cx="4525728" cy="584775"/>
          </a:xfrm>
          <a:prstGeom prst="rect">
            <a:avLst/>
          </a:prstGeom>
        </p:spPr>
      </p:pic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A8A987F2-438B-E928-AD82-950832540EC4}"/>
              </a:ext>
            </a:extLst>
          </p:cNvPr>
          <p:cNvSpPr/>
          <p:nvPr/>
        </p:nvSpPr>
        <p:spPr>
          <a:xfrm>
            <a:off x="4257964" y="5035888"/>
            <a:ext cx="249382" cy="5172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7CC552-CEF8-A31F-D973-ADE9DBF3C43B}"/>
              </a:ext>
            </a:extLst>
          </p:cNvPr>
          <p:cNvSpPr txBox="1"/>
          <p:nvPr/>
        </p:nvSpPr>
        <p:spPr>
          <a:xfrm>
            <a:off x="1191873" y="3572989"/>
            <a:ext cx="285866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171450" indent="-171450">
              <a:buClr>
                <a:srgbClr val="C00000"/>
              </a:buClr>
              <a:buFont typeface="Wingdings"/>
              <a:buChar char="§"/>
              <a:defRPr/>
            </a:pPr>
            <a:r>
              <a:rPr lang="en-US" altLang="ko-KR" sz="2000" dirty="0">
                <a:latin typeface="+mn-ea"/>
              </a:rPr>
              <a:t> </a:t>
            </a:r>
            <a:r>
              <a:rPr lang="ko-KR" altLang="en-US" sz="2000" dirty="0">
                <a:latin typeface="+mn-ea"/>
              </a:rPr>
              <a:t>어간추출</a:t>
            </a:r>
            <a:r>
              <a:rPr lang="en-US" altLang="ko-KR" sz="2000" dirty="0">
                <a:latin typeface="+mn-ea"/>
              </a:rPr>
              <a:t>(Stemming):</a:t>
            </a:r>
            <a:endParaRPr lang="ko-KR" altLang="en-US" sz="2000" dirty="0"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0FEF11-A039-7D37-F315-78BA44C80C74}"/>
              </a:ext>
            </a:extLst>
          </p:cNvPr>
          <p:cNvSpPr txBox="1"/>
          <p:nvPr/>
        </p:nvSpPr>
        <p:spPr>
          <a:xfrm>
            <a:off x="4257964" y="3580014"/>
            <a:ext cx="167071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Clr>
                <a:srgbClr val="C00000"/>
              </a:buClr>
              <a:defRPr/>
            </a:pPr>
            <a:r>
              <a:rPr lang="en-US" altLang="ko-KR" dirty="0" err="1"/>
              <a:t>starting→start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5009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8AD6811-A510-6EAC-F022-B593B0901E07}"/>
              </a:ext>
            </a:extLst>
          </p:cNvPr>
          <p:cNvSpPr/>
          <p:nvPr/>
        </p:nvSpPr>
        <p:spPr>
          <a:xfrm>
            <a:off x="0" y="751438"/>
            <a:ext cx="12192000" cy="57308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0" b="1" dirty="0" err="1">
                <a:solidFill>
                  <a:schemeClr val="tx1"/>
                </a:solidFill>
              </a:rPr>
              <a:t>텍스트마이닝</a:t>
            </a:r>
            <a:r>
              <a:rPr lang="en-US" altLang="ko-KR" sz="6000" b="1" dirty="0">
                <a:solidFill>
                  <a:schemeClr val="tx1"/>
                </a:solidFill>
              </a:rPr>
              <a:t> </a:t>
            </a:r>
            <a:r>
              <a:rPr lang="ko-KR" altLang="en-US" sz="6000" b="1" dirty="0">
                <a:solidFill>
                  <a:schemeClr val="tx1"/>
                </a:solidFill>
              </a:rPr>
              <a:t>분석방법 소개</a:t>
            </a:r>
          </a:p>
        </p:txBody>
      </p:sp>
    </p:spTree>
    <p:extLst>
      <p:ext uri="{BB962C8B-B14F-4D97-AF65-F5344CB8AC3E}">
        <p14:creationId xmlns:p14="http://schemas.microsoft.com/office/powerpoint/2010/main" val="38224356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8AD6811-A510-6EAC-F022-B593B0901E07}"/>
              </a:ext>
            </a:extLst>
          </p:cNvPr>
          <p:cNvSpPr/>
          <p:nvPr/>
        </p:nvSpPr>
        <p:spPr>
          <a:xfrm>
            <a:off x="895350" y="1019175"/>
            <a:ext cx="9563100" cy="55149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0" b="1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315DC9-22ED-EBCE-5EDD-C887008FA3ED}"/>
              </a:ext>
            </a:extLst>
          </p:cNvPr>
          <p:cNvSpPr txBox="1"/>
          <p:nvPr/>
        </p:nvSpPr>
        <p:spPr>
          <a:xfrm>
            <a:off x="986043" y="948420"/>
            <a:ext cx="24593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단어 빈도분석</a:t>
            </a:r>
            <a:endParaRPr lang="ko-KR" altLang="en-US" sz="3600" dirty="0">
              <a:solidFill>
                <a:schemeClr val="bg2">
                  <a:lumMod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4876BD-4A42-7541-B672-BB6909BF7775}"/>
              </a:ext>
            </a:extLst>
          </p:cNvPr>
          <p:cNvSpPr txBox="1"/>
          <p:nvPr/>
        </p:nvSpPr>
        <p:spPr>
          <a:xfrm>
            <a:off x="986043" y="1753957"/>
            <a:ext cx="22926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TF-IDF</a:t>
            </a:r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분석</a:t>
            </a:r>
            <a:endParaRPr lang="ko-KR" altLang="en-US" sz="3600" dirty="0">
              <a:solidFill>
                <a:schemeClr val="bg2">
                  <a:lumMod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BF9B18-8670-61CE-028F-440EB4379A3E}"/>
              </a:ext>
            </a:extLst>
          </p:cNvPr>
          <p:cNvSpPr txBox="1"/>
          <p:nvPr/>
        </p:nvSpPr>
        <p:spPr>
          <a:xfrm>
            <a:off x="986043" y="4170568"/>
            <a:ext cx="5902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>
                <a:solidFill>
                  <a:schemeClr val="bg2">
                    <a:lumMod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동시출현</a:t>
            </a:r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단어 분석</a:t>
            </a:r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네트워크 분석</a:t>
            </a:r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3600" dirty="0">
              <a:solidFill>
                <a:schemeClr val="bg2">
                  <a:lumMod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B5AF04-EFBD-94A9-6602-E0551A4B305C}"/>
              </a:ext>
            </a:extLst>
          </p:cNvPr>
          <p:cNvSpPr txBox="1"/>
          <p:nvPr/>
        </p:nvSpPr>
        <p:spPr>
          <a:xfrm>
            <a:off x="986043" y="5908343"/>
            <a:ext cx="4626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토픽분석</a:t>
            </a:r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(CONCOR,LDA)</a:t>
            </a:r>
            <a:endParaRPr lang="ko-KR" altLang="en-US" sz="3600" dirty="0">
              <a:solidFill>
                <a:schemeClr val="bg2">
                  <a:lumMod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EA045A-5041-DEC1-A6EC-FC51D49C49DD}"/>
              </a:ext>
            </a:extLst>
          </p:cNvPr>
          <p:cNvSpPr txBox="1"/>
          <p:nvPr/>
        </p:nvSpPr>
        <p:spPr>
          <a:xfrm>
            <a:off x="994752" y="2559494"/>
            <a:ext cx="16802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N-gram</a:t>
            </a:r>
            <a:endParaRPr lang="ko-KR" altLang="en-US" sz="3600" dirty="0">
              <a:solidFill>
                <a:schemeClr val="bg2">
                  <a:lumMod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7ECE2A-C493-6D39-4AB1-3B5B422CF6A5}"/>
              </a:ext>
            </a:extLst>
          </p:cNvPr>
          <p:cNvSpPr txBox="1"/>
          <p:nvPr/>
        </p:nvSpPr>
        <p:spPr>
          <a:xfrm>
            <a:off x="972698" y="3365031"/>
            <a:ext cx="22797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2-way tree</a:t>
            </a:r>
            <a:endParaRPr lang="ko-KR" altLang="en-US" sz="3600" dirty="0">
              <a:solidFill>
                <a:schemeClr val="bg2">
                  <a:lumMod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7787D5-DF8C-A84C-94A1-5E6B017CED3F}"/>
              </a:ext>
            </a:extLst>
          </p:cNvPr>
          <p:cNvSpPr txBox="1"/>
          <p:nvPr/>
        </p:nvSpPr>
        <p:spPr>
          <a:xfrm>
            <a:off x="986043" y="4976105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감성분석</a:t>
            </a:r>
          </a:p>
        </p:txBody>
      </p:sp>
    </p:spTree>
    <p:extLst>
      <p:ext uri="{BB962C8B-B14F-4D97-AF65-F5344CB8AC3E}">
        <p14:creationId xmlns:p14="http://schemas.microsoft.com/office/powerpoint/2010/main" val="1069874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F0CA214-42F1-FFD3-75A8-F57FB33E7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85DA4-EC41-4864-9775-BF12628B7F67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F5AF013-9E61-E113-61C0-17621D72646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892105" y="1127887"/>
            <a:ext cx="5985851" cy="2177042"/>
          </a:xfrm>
        </p:spPr>
        <p:txBody>
          <a:bodyPr>
            <a:noAutofit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altLang="ko-KR" sz="1200" b="1" dirty="0"/>
              <a:t>[</a:t>
            </a:r>
            <a:r>
              <a:rPr lang="ko-KR" altLang="en-US" sz="1200" b="1" dirty="0"/>
              <a:t>학력</a:t>
            </a:r>
            <a:r>
              <a:rPr lang="en-US" altLang="ko-KR" sz="1200" b="1" dirty="0"/>
              <a:t>]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ko-KR" altLang="en-US" sz="1200" dirty="0"/>
              <a:t>동국대학교 </a:t>
            </a:r>
            <a:r>
              <a:rPr lang="en-US" altLang="ko-KR" sz="1200" dirty="0"/>
              <a:t>AI</a:t>
            </a:r>
            <a:r>
              <a:rPr lang="ko-KR" altLang="en-US" sz="1200" dirty="0"/>
              <a:t>대학원 박사과정</a:t>
            </a:r>
            <a:r>
              <a:rPr lang="en-US" altLang="ko-KR" sz="1200" dirty="0"/>
              <a:t>(</a:t>
            </a:r>
            <a:r>
              <a:rPr lang="ko-KR" altLang="en-US" sz="1200" dirty="0"/>
              <a:t>박사수료</a:t>
            </a:r>
            <a:r>
              <a:rPr lang="en-US" altLang="ko-KR" sz="1200" dirty="0"/>
              <a:t>,</a:t>
            </a:r>
            <a:r>
              <a:rPr lang="ko-KR" altLang="en-US" sz="1200" dirty="0"/>
              <a:t>생성 </a:t>
            </a:r>
            <a:r>
              <a:rPr lang="en-US" altLang="ko-KR" sz="1200" dirty="0"/>
              <a:t>AI </a:t>
            </a:r>
            <a:r>
              <a:rPr lang="ko-KR" altLang="en-US" sz="1200" dirty="0"/>
              <a:t>및 </a:t>
            </a:r>
            <a:r>
              <a:rPr lang="en-US" altLang="ko-KR" sz="1200" dirty="0"/>
              <a:t>LLM</a:t>
            </a:r>
            <a:r>
              <a:rPr lang="ko-KR" altLang="en-US" sz="1200" dirty="0"/>
              <a:t>전공</a:t>
            </a:r>
            <a:r>
              <a:rPr lang="en-US" altLang="ko-KR" sz="1200" dirty="0"/>
              <a:t>)</a:t>
            </a:r>
            <a:endParaRPr lang="en-US" altLang="ko-KR" sz="1200" b="1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200" b="1" dirty="0"/>
              <a:t>[</a:t>
            </a:r>
            <a:r>
              <a:rPr lang="ko-KR" altLang="en-US" sz="1200" b="1" dirty="0"/>
              <a:t>경력</a:t>
            </a:r>
            <a:r>
              <a:rPr lang="en-US" altLang="ko-KR" sz="1200" b="1" dirty="0"/>
              <a:t>]</a:t>
            </a:r>
            <a:endParaRPr lang="ko-KR" altLang="en-US" sz="1200" b="1" dirty="0"/>
          </a:p>
          <a:p>
            <a:pPr marL="171450" lvl="1">
              <a:lnSpc>
                <a:spcPct val="100000"/>
              </a:lnSpc>
              <a:spcBef>
                <a:spcPts val="750"/>
              </a:spcBef>
              <a:buFontTx/>
              <a:buChar char="-"/>
            </a:pPr>
            <a:r>
              <a:rPr lang="ko-KR" altLang="en-US" sz="1200" dirty="0">
                <a:ea typeface="나눔바른고딕" panose="020B0603020101020101"/>
              </a:rPr>
              <a:t>생성</a:t>
            </a:r>
            <a:r>
              <a:rPr lang="en-US" altLang="ko-KR" sz="1200" dirty="0">
                <a:ea typeface="나눔바른고딕" panose="020B0603020101020101"/>
              </a:rPr>
              <a:t> AI </a:t>
            </a:r>
            <a:r>
              <a:rPr lang="ko-KR" altLang="en-US" sz="1200" dirty="0">
                <a:ea typeface="나눔바른고딕" panose="020B0603020101020101"/>
              </a:rPr>
              <a:t>및 빅데이터 분석 전문 기업 </a:t>
            </a:r>
            <a:r>
              <a:rPr lang="ko-KR" altLang="en-US" sz="1200" dirty="0" err="1">
                <a:ea typeface="나눔바른고딕" panose="020B0603020101020101"/>
              </a:rPr>
              <a:t>해피</a:t>
            </a:r>
            <a:r>
              <a:rPr lang="en-US" altLang="ko-KR" sz="1200" dirty="0">
                <a:ea typeface="나눔바른고딕" panose="020B0603020101020101"/>
              </a:rPr>
              <a:t>AI </a:t>
            </a:r>
            <a:r>
              <a:rPr lang="ko-KR" altLang="en-US" sz="1200" dirty="0">
                <a:ea typeface="나눔바른고딕" panose="020B0603020101020101"/>
              </a:rPr>
              <a:t>대표</a:t>
            </a:r>
            <a:r>
              <a:rPr lang="en-US" altLang="ko-KR" sz="1200" dirty="0">
                <a:ea typeface="나눔바른고딕" panose="020B0603020101020101"/>
              </a:rPr>
              <a:t>(23~)</a:t>
            </a:r>
          </a:p>
          <a:p>
            <a:pPr marL="171450" lvl="1">
              <a:lnSpc>
                <a:spcPct val="100000"/>
              </a:lnSpc>
              <a:spcBef>
                <a:spcPts val="750"/>
              </a:spcBef>
              <a:buFontTx/>
              <a:buChar char="-"/>
            </a:pPr>
            <a:r>
              <a:rPr lang="ko-KR" altLang="en-US" sz="1200" dirty="0" err="1">
                <a:ea typeface="나눔바른고딕" panose="020B0603020101020101"/>
              </a:rPr>
              <a:t>퍼블릭뉴스</a:t>
            </a:r>
            <a:r>
              <a:rPr lang="ko-KR" altLang="en-US" sz="1200" dirty="0">
                <a:ea typeface="나눔바른고딕" panose="020B0603020101020101"/>
              </a:rPr>
              <a:t> 생성</a:t>
            </a:r>
            <a:r>
              <a:rPr lang="en-US" altLang="ko-KR" sz="1200" dirty="0">
                <a:ea typeface="나눔바른고딕" panose="020B0603020101020101"/>
              </a:rPr>
              <a:t>AI</a:t>
            </a:r>
            <a:r>
              <a:rPr lang="ko-KR" altLang="en-US" sz="1200" dirty="0">
                <a:ea typeface="나눔바른고딕" panose="020B0603020101020101"/>
              </a:rPr>
              <a:t>칼럼니스트</a:t>
            </a:r>
            <a:r>
              <a:rPr lang="en-US" altLang="ko-KR" sz="1200" dirty="0">
                <a:ea typeface="나눔바른고딕" panose="020B0603020101020101"/>
              </a:rPr>
              <a:t>(23~)</a:t>
            </a:r>
            <a:r>
              <a:rPr lang="ko-KR" altLang="en-US" sz="1200" dirty="0">
                <a:ea typeface="나눔바른고딕" panose="020B0603020101020101"/>
              </a:rPr>
              <a:t> </a:t>
            </a:r>
            <a:endParaRPr lang="en-US" altLang="ko-KR" sz="1200" dirty="0">
              <a:ea typeface="나눔바른고딕" panose="020B0603020101020101"/>
            </a:endParaRPr>
          </a:p>
          <a:p>
            <a:pPr marL="171450" lvl="1">
              <a:lnSpc>
                <a:spcPct val="100000"/>
              </a:lnSpc>
              <a:spcBef>
                <a:spcPts val="750"/>
              </a:spcBef>
              <a:buFontTx/>
              <a:buChar char="-"/>
            </a:pPr>
            <a:r>
              <a:rPr lang="ko-KR" altLang="en-US" sz="1200" dirty="0">
                <a:ea typeface="나눔바른고딕" panose="020B0603020101020101"/>
              </a:rPr>
              <a:t>전 정부출연연구기관 자연어처리</a:t>
            </a:r>
            <a:r>
              <a:rPr lang="en-US" altLang="ko-KR" sz="1200" dirty="0">
                <a:ea typeface="나눔바른고딕" panose="020B0603020101020101"/>
              </a:rPr>
              <a:t>/</a:t>
            </a:r>
            <a:r>
              <a:rPr lang="ko-KR" altLang="en-US" sz="1200" dirty="0">
                <a:ea typeface="나눔바른고딕" panose="020B0603020101020101"/>
              </a:rPr>
              <a:t>빅데이터 분석 연구원</a:t>
            </a:r>
            <a:r>
              <a:rPr lang="en-US" altLang="ko-KR" sz="1200" dirty="0">
                <a:ea typeface="나눔바른고딕" panose="020B0603020101020101"/>
              </a:rPr>
              <a:t>(18~21)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17EF9A4-E4BD-0AEE-52C8-5CA0FE441846}"/>
              </a:ext>
            </a:extLst>
          </p:cNvPr>
          <p:cNvSpPr/>
          <p:nvPr/>
        </p:nvSpPr>
        <p:spPr>
          <a:xfrm>
            <a:off x="0" y="532426"/>
            <a:ext cx="3895725" cy="6196140"/>
          </a:xfrm>
          <a:prstGeom prst="rect">
            <a:avLst/>
          </a:prstGeom>
          <a:gradFill flip="none" rotWithShape="1">
            <a:gsLst>
              <a:gs pos="0">
                <a:srgbClr val="0F5EA8"/>
              </a:gs>
              <a:gs pos="74000">
                <a:srgbClr val="093157"/>
              </a:gs>
              <a:gs pos="100000">
                <a:srgbClr val="041C3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ea typeface="나눔바른고딕" panose="020B060302010102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9EA5ED-79AC-8ECB-96A2-FEA5F3F34C0C}"/>
              </a:ext>
            </a:extLst>
          </p:cNvPr>
          <p:cNvSpPr txBox="1"/>
          <p:nvPr/>
        </p:nvSpPr>
        <p:spPr>
          <a:xfrm>
            <a:off x="6096000" y="686483"/>
            <a:ext cx="2881441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700" b="1" dirty="0">
                <a:solidFill>
                  <a:srgbClr val="0F5EA8"/>
                </a:solidFill>
                <a:ea typeface="나눔바른고딕" panose="020B0603020101020101" pitchFamily="50" charset="-127"/>
              </a:rPr>
              <a:t>이진규 강사 소개</a:t>
            </a:r>
            <a:endParaRPr lang="en-US" altLang="ko-KR" sz="600" b="1" dirty="0">
              <a:solidFill>
                <a:srgbClr val="0F5EA8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5" name="내용 개체 틀 3">
            <a:extLst>
              <a:ext uri="{FF2B5EF4-FFF2-40B4-BE49-F238E27FC236}">
                <a16:creationId xmlns:a16="http://schemas.microsoft.com/office/drawing/2014/main" id="{4DA6B223-574B-B821-AEEB-FC8D59F5AD2A}"/>
              </a:ext>
            </a:extLst>
          </p:cNvPr>
          <p:cNvSpPr txBox="1">
            <a:spLocks/>
          </p:cNvSpPr>
          <p:nvPr/>
        </p:nvSpPr>
        <p:spPr>
          <a:xfrm>
            <a:off x="4581020" y="4191026"/>
            <a:ext cx="4966816" cy="2471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나눔바른고딕" panose="020B0603020101020101" pitchFamily="50" charset="-127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나눔바른고딕" panose="020B0603020101020101" pitchFamily="50" charset="-127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나눔바른고딕" panose="020B0603020101020101" pitchFamily="50" charset="-127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나눔바른고딕" panose="020B0603020101020101" pitchFamily="50" charset="-127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나눔바른고딕" panose="020B0603020101020101" pitchFamily="50" charset="-127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spcBef>
                <a:spcPts val="750"/>
              </a:spcBef>
              <a:buNone/>
            </a:pPr>
            <a:endParaRPr lang="en-US" altLang="ko-KR" sz="11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ECB398D-6835-31A0-C8D5-8C257BFB277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473" y="739579"/>
            <a:ext cx="1701056" cy="1423020"/>
          </a:xfrm>
          <a:prstGeom prst="rect">
            <a:avLst/>
          </a:prstGeom>
        </p:spPr>
      </p:pic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FDBBD05B-7145-D3F8-56B0-6F8A2DAFF9B6}"/>
              </a:ext>
            </a:extLst>
          </p:cNvPr>
          <p:cNvSpPr txBox="1">
            <a:spLocks/>
          </p:cNvSpPr>
          <p:nvPr/>
        </p:nvSpPr>
        <p:spPr bwMode="auto">
          <a:xfrm>
            <a:off x="4892106" y="3095626"/>
            <a:ext cx="5985851" cy="14435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 kumimoji="1" sz="1500" b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470297" indent="-200025" algn="l" rtl="0" eaLnBrk="0" fontAlgn="base" hangingPunct="0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35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2pPr>
            <a:lvl3pPr marL="664369" indent="-157163" algn="l" rtl="0" eaLnBrk="0" fontAlgn="base" hangingPunct="0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Font typeface="맑은 고딕" panose="020B0503020000020004" pitchFamily="50" charset="-127"/>
              <a:buChar char="－"/>
              <a:defRPr kumimoji="1" sz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3pPr>
            <a:lvl4pPr marL="838200" indent="-161925" algn="l" rtl="0" eaLnBrk="0" fontAlgn="base" hangingPunct="0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05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4pPr>
            <a:lvl5pPr marL="1543050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1885950" indent="-17145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228850" indent="-17145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2571750" indent="-17145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2914650" indent="-17145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0" indent="0" latinLnBrk="0">
              <a:lnSpc>
                <a:spcPct val="160000"/>
              </a:lnSpc>
              <a:buNone/>
            </a:pPr>
            <a:r>
              <a:rPr lang="en-US" altLang="ko-KR" sz="1200" kern="0" dirty="0"/>
              <a:t>[</a:t>
            </a:r>
            <a:r>
              <a:rPr lang="ko-KR" altLang="en-US" sz="1200" kern="0" dirty="0"/>
              <a:t>주요 </a:t>
            </a:r>
            <a:r>
              <a:rPr lang="ko-KR" altLang="en-US" sz="1200" kern="0" dirty="0" err="1"/>
              <a:t>텍스트마이닝</a:t>
            </a:r>
            <a:r>
              <a:rPr lang="ko-KR" altLang="en-US" sz="1200" kern="0" dirty="0"/>
              <a:t> 프로젝트</a:t>
            </a:r>
            <a:r>
              <a:rPr lang="en-US" altLang="ko-KR" sz="1200" kern="0" dirty="0"/>
              <a:t>]</a:t>
            </a:r>
          </a:p>
          <a:p>
            <a:pPr latinLnBrk="0">
              <a:buFontTx/>
              <a:buChar char="-"/>
            </a:pPr>
            <a:r>
              <a:rPr lang="en-US" altLang="ko-KR" sz="1200" b="0" kern="0" dirty="0"/>
              <a:t>AI </a:t>
            </a:r>
            <a:r>
              <a:rPr lang="ko-KR" altLang="en-US" sz="1200" b="0" kern="0" dirty="0"/>
              <a:t>기반 빅데이터 분석 기법을 적용한 설문 데이터 분석 </a:t>
            </a:r>
            <a:r>
              <a:rPr lang="en-US" altLang="ko-KR" sz="1200" b="0" kern="0" dirty="0"/>
              <a:t>(A</a:t>
            </a:r>
            <a:r>
              <a:rPr lang="ko-KR" altLang="en-US" sz="1200" b="0" kern="0" dirty="0"/>
              <a:t>정부기관</a:t>
            </a:r>
            <a:r>
              <a:rPr lang="en-US" altLang="ko-KR" sz="1200" b="0" kern="0" dirty="0"/>
              <a:t>)</a:t>
            </a:r>
          </a:p>
          <a:p>
            <a:pPr latinLnBrk="0">
              <a:buFontTx/>
              <a:buChar char="-"/>
            </a:pPr>
            <a:r>
              <a:rPr lang="ko-KR" altLang="en-US" sz="1200" b="0" kern="0" dirty="0"/>
              <a:t>빅데이터 분석을 통한 한우시장 트렌드 분석 </a:t>
            </a:r>
            <a:r>
              <a:rPr lang="en-US" altLang="ko-KR" sz="1200" b="0" kern="0" dirty="0"/>
              <a:t>(</a:t>
            </a:r>
            <a:r>
              <a:rPr lang="ko-KR" altLang="en-US" sz="1200" b="0" kern="0" dirty="0" err="1"/>
              <a:t>이화브리오</a:t>
            </a:r>
            <a:r>
              <a:rPr lang="en-US" altLang="ko-KR" sz="1200" b="0" kern="0" dirty="0"/>
              <a:t>)</a:t>
            </a:r>
          </a:p>
          <a:p>
            <a:pPr latinLnBrk="0">
              <a:buFontTx/>
              <a:buChar char="-"/>
            </a:pPr>
            <a:r>
              <a:rPr lang="ko-KR" altLang="en-US" sz="1200" b="0" kern="0" dirty="0"/>
              <a:t>단어 </a:t>
            </a:r>
            <a:r>
              <a:rPr lang="ko-KR" altLang="en-US" sz="1200" b="0" kern="0" dirty="0" err="1"/>
              <a:t>임베딩</a:t>
            </a:r>
            <a:r>
              <a:rPr lang="ko-KR" altLang="en-US" sz="1200" b="0" kern="0" dirty="0"/>
              <a:t> 유사도를 활용한 </a:t>
            </a:r>
            <a:r>
              <a:rPr lang="en-US" altLang="ko-KR" sz="1200" b="0" kern="0" dirty="0"/>
              <a:t>Word2Vec </a:t>
            </a:r>
            <a:r>
              <a:rPr lang="ko-KR" altLang="en-US" sz="1200" b="0" kern="0" dirty="0"/>
              <a:t>언어 모델 기반의 </a:t>
            </a:r>
            <a:r>
              <a:rPr lang="ko-KR" altLang="en-US" sz="1200" b="0" kern="0" dirty="0" err="1"/>
              <a:t>텍스트마이닝</a:t>
            </a:r>
            <a:r>
              <a:rPr lang="ko-KR" altLang="en-US" sz="1200" b="0" kern="0" dirty="0"/>
              <a:t> 기법을 활용한 설문 빅데이터 분석 </a:t>
            </a:r>
            <a:r>
              <a:rPr lang="en-US" altLang="ko-KR" sz="1200" b="0" kern="0" dirty="0"/>
              <a:t>(</a:t>
            </a:r>
            <a:r>
              <a:rPr lang="ko-KR" altLang="en-US" sz="1200" b="0" kern="0" dirty="0"/>
              <a:t>정림건축</a:t>
            </a:r>
            <a:r>
              <a:rPr lang="en-US" altLang="ko-KR" sz="1200" b="0" kern="0" dirty="0"/>
              <a:t>)</a:t>
            </a:r>
          </a:p>
          <a:p>
            <a:pPr latinLnBrk="0">
              <a:buFontTx/>
              <a:buChar char="-"/>
            </a:pPr>
            <a:r>
              <a:rPr lang="ko-KR" altLang="en-US" sz="1200" b="0" kern="0" dirty="0"/>
              <a:t>자연어 처리 기술 기반 </a:t>
            </a:r>
            <a:r>
              <a:rPr lang="ko-KR" altLang="en-US" sz="1200" b="0" kern="0" dirty="0" err="1"/>
              <a:t>텍스트마이닝을</a:t>
            </a:r>
            <a:r>
              <a:rPr lang="ko-KR" altLang="en-US" sz="1200" b="0" kern="0" dirty="0"/>
              <a:t> 활용한 연구동향 분석</a:t>
            </a:r>
            <a:r>
              <a:rPr lang="en-US" altLang="ko-KR" sz="1200" b="0" kern="0" dirty="0"/>
              <a:t>(</a:t>
            </a:r>
            <a:r>
              <a:rPr lang="ko-KR" altLang="en-US" sz="1200" b="0" kern="0" dirty="0"/>
              <a:t>한국대기환경학회</a:t>
            </a:r>
            <a:r>
              <a:rPr lang="en-US" altLang="ko-KR" sz="1200" b="0" kern="0" dirty="0"/>
              <a:t>)</a:t>
            </a:r>
          </a:p>
          <a:p>
            <a:pPr latinLnBrk="0">
              <a:buFontTx/>
              <a:buChar char="-"/>
            </a:pPr>
            <a:r>
              <a:rPr lang="ko-KR" altLang="en-US" sz="1200" b="0" kern="0" dirty="0"/>
              <a:t>딥러닝 기반 토픽모델링을 활용한 법학 설문 빅데이터 분석 </a:t>
            </a:r>
            <a:r>
              <a:rPr lang="en-US" altLang="ko-KR" sz="1200" b="0" kern="0" dirty="0"/>
              <a:t>(</a:t>
            </a:r>
            <a:r>
              <a:rPr lang="ko-KR" altLang="en-US" sz="1200" b="0" kern="0" dirty="0"/>
              <a:t>서울대학교</a:t>
            </a:r>
            <a:r>
              <a:rPr lang="en-US" altLang="ko-KR" sz="1200" b="0" kern="0" dirty="0"/>
              <a:t>)</a:t>
            </a:r>
          </a:p>
          <a:p>
            <a:pPr latinLnBrk="0">
              <a:buFontTx/>
              <a:buChar char="-"/>
            </a:pPr>
            <a:r>
              <a:rPr lang="ko-KR" altLang="en-US" sz="1200" b="0" kern="0" dirty="0"/>
              <a:t>딥러닝 및 </a:t>
            </a:r>
            <a:r>
              <a:rPr lang="ko-KR" altLang="en-US" sz="1200" b="0" kern="0" dirty="0" err="1"/>
              <a:t>머신러닝</a:t>
            </a:r>
            <a:r>
              <a:rPr lang="ko-KR" altLang="en-US" sz="1200" b="0" kern="0" dirty="0"/>
              <a:t> 기반 텍스트 분석 기법을 활용한 간호 설문 질적연구 자료 분석 </a:t>
            </a:r>
            <a:r>
              <a:rPr lang="en-US" altLang="ko-KR" sz="1200" b="0" kern="0" dirty="0"/>
              <a:t>(</a:t>
            </a:r>
            <a:r>
              <a:rPr lang="ko-KR" altLang="en-US" sz="1200" b="0" kern="0" dirty="0"/>
              <a:t>충북대학교</a:t>
            </a:r>
            <a:r>
              <a:rPr lang="en-US" altLang="ko-KR" sz="1200" b="0" kern="0" dirty="0"/>
              <a:t>)</a:t>
            </a:r>
          </a:p>
          <a:p>
            <a:pPr latinLnBrk="0">
              <a:buFontTx/>
              <a:buChar char="-"/>
            </a:pPr>
            <a:r>
              <a:rPr lang="en-US" altLang="ko-KR" sz="1200" b="0" kern="0" dirty="0"/>
              <a:t>AI </a:t>
            </a:r>
            <a:r>
              <a:rPr lang="ko-KR" altLang="en-US" sz="1200" b="0" kern="0" dirty="0"/>
              <a:t>모델 </a:t>
            </a:r>
            <a:r>
              <a:rPr lang="en-US" altLang="ko-KR" sz="1200" b="0" kern="0" dirty="0"/>
              <a:t>Word2Vec</a:t>
            </a:r>
            <a:r>
              <a:rPr lang="ko-KR" altLang="en-US" sz="1200" b="0" kern="0" dirty="0"/>
              <a:t>과 감성분석을 적용한 설문 문항 빅데이터 분석 </a:t>
            </a:r>
            <a:r>
              <a:rPr lang="en-US" altLang="ko-KR" sz="1200" b="0" kern="0" dirty="0"/>
              <a:t>(</a:t>
            </a:r>
            <a:r>
              <a:rPr lang="ko-KR" altLang="en-US" sz="1200" b="0" kern="0" dirty="0"/>
              <a:t>경기연구원</a:t>
            </a:r>
            <a:r>
              <a:rPr lang="en-US" altLang="ko-KR" sz="1200" b="0" kern="0" dirty="0"/>
              <a:t>)</a:t>
            </a:r>
          </a:p>
          <a:p>
            <a:pPr latinLnBrk="0">
              <a:buFontTx/>
              <a:buChar char="-"/>
            </a:pPr>
            <a:r>
              <a:rPr lang="ko-KR" altLang="en-US" sz="1200" b="0" kern="0" dirty="0"/>
              <a:t>딥러닝 기반 </a:t>
            </a:r>
            <a:r>
              <a:rPr lang="ko-KR" altLang="en-US" sz="1200" b="0" kern="0" dirty="0" err="1"/>
              <a:t>비대면</a:t>
            </a:r>
            <a:r>
              <a:rPr lang="ko-KR" altLang="en-US" sz="1200" b="0" kern="0" dirty="0"/>
              <a:t> 진료 관련 언론기사 토픽 분석 </a:t>
            </a:r>
            <a:r>
              <a:rPr lang="en-US" altLang="ko-KR" sz="1200" b="0" kern="0" dirty="0"/>
              <a:t>(</a:t>
            </a:r>
            <a:r>
              <a:rPr lang="ko-KR" altLang="en-US" sz="1200" b="0" kern="0" dirty="0"/>
              <a:t>한국보건의료연구원</a:t>
            </a:r>
            <a:r>
              <a:rPr lang="en-US" altLang="ko-KR" sz="1200" b="0" kern="0" dirty="0"/>
              <a:t>)</a:t>
            </a:r>
          </a:p>
          <a:p>
            <a:pPr latinLnBrk="0">
              <a:buFontTx/>
              <a:buChar char="-"/>
            </a:pPr>
            <a:r>
              <a:rPr lang="ko-KR" altLang="en-US" sz="1200" b="0" kern="0" dirty="0"/>
              <a:t>언론보도 분석을 통한 캠핑 트렌드 인사이트 도출 </a:t>
            </a:r>
            <a:r>
              <a:rPr lang="en-US" altLang="ko-KR" sz="1200" b="0" kern="0" dirty="0"/>
              <a:t>(</a:t>
            </a:r>
            <a:r>
              <a:rPr lang="ko-KR" altLang="en-US" sz="1200" b="0" kern="0" dirty="0"/>
              <a:t>한국관광컨설팅</a:t>
            </a:r>
            <a:r>
              <a:rPr lang="en-US" altLang="ko-KR" sz="1200" b="0" kern="0" dirty="0"/>
              <a:t>)</a:t>
            </a:r>
          </a:p>
          <a:p>
            <a:pPr latinLnBrk="0">
              <a:buFontTx/>
              <a:buChar char="-"/>
            </a:pPr>
            <a:r>
              <a:rPr lang="ko-KR" altLang="en-US" sz="1200" b="0" kern="0" dirty="0"/>
              <a:t>주요 언론사 빅데이터 분석을 통한 안전사고 유형 분석 </a:t>
            </a:r>
            <a:r>
              <a:rPr lang="en-US" altLang="ko-KR" sz="1200" b="0" kern="0" dirty="0"/>
              <a:t>(</a:t>
            </a:r>
            <a:r>
              <a:rPr lang="ko-KR" altLang="en-US" sz="1200" b="0" kern="0" dirty="0"/>
              <a:t>서울기술연구원</a:t>
            </a:r>
            <a:r>
              <a:rPr lang="en-US" altLang="ko-KR" sz="1200" b="0" kern="0" dirty="0"/>
              <a:t>)</a:t>
            </a:r>
          </a:p>
          <a:p>
            <a:pPr marL="0" indent="0" latinLnBrk="0">
              <a:buNone/>
            </a:pPr>
            <a:endParaRPr lang="en-US" altLang="ko-KR" sz="1200" kern="0" dirty="0"/>
          </a:p>
          <a:p>
            <a:pPr marL="0" indent="0" latinLnBrk="0">
              <a:buNone/>
            </a:pPr>
            <a:r>
              <a:rPr lang="ko-KR" altLang="en-US" sz="1200" kern="0" dirty="0"/>
              <a:t>이외에도 </a:t>
            </a:r>
            <a:r>
              <a:rPr lang="en-US" altLang="ko-KR" sz="1200" kern="0" dirty="0"/>
              <a:t>200</a:t>
            </a:r>
            <a:r>
              <a:rPr lang="ko-KR" altLang="en-US" sz="1200" kern="0" dirty="0"/>
              <a:t>회 이상 다수의 </a:t>
            </a:r>
            <a:r>
              <a:rPr lang="en-US" altLang="ko-KR" sz="1200" kern="0" dirty="0"/>
              <a:t>AI/</a:t>
            </a:r>
            <a:r>
              <a:rPr lang="ko-KR" altLang="en-US" sz="1200" kern="0" dirty="0"/>
              <a:t>빅데이터 프로젝트 진행</a:t>
            </a:r>
            <a:endParaRPr lang="en-US" altLang="ko-KR" sz="1200" kern="0" dirty="0"/>
          </a:p>
        </p:txBody>
      </p:sp>
    </p:spTree>
    <p:extLst>
      <p:ext uri="{BB962C8B-B14F-4D97-AF65-F5344CB8AC3E}">
        <p14:creationId xmlns:p14="http://schemas.microsoft.com/office/powerpoint/2010/main" val="26016454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8AD6811-A510-6EAC-F022-B593B0901E07}"/>
              </a:ext>
            </a:extLst>
          </p:cNvPr>
          <p:cNvSpPr/>
          <p:nvPr/>
        </p:nvSpPr>
        <p:spPr>
          <a:xfrm>
            <a:off x="525100" y="959667"/>
            <a:ext cx="11666899" cy="54667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0" b="1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BF0D98-F760-3F20-6427-D823B1722F18}"/>
              </a:ext>
            </a:extLst>
          </p:cNvPr>
          <p:cNvSpPr txBox="1"/>
          <p:nvPr/>
        </p:nvSpPr>
        <p:spPr>
          <a:xfrm>
            <a:off x="2522532" y="1059992"/>
            <a:ext cx="8162577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latin typeface="HY견고딕"/>
                <a:ea typeface="HY견고딕"/>
              </a:rPr>
              <a:t>단어문서행렬</a:t>
            </a:r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latin typeface="HY견고딕"/>
                <a:ea typeface="HY견고딕"/>
              </a:rPr>
              <a:t>TDM(Term Document Matrix)</a:t>
            </a:r>
          </a:p>
        </p:txBody>
      </p:sp>
      <p:sp>
        <p:nvSpPr>
          <p:cNvPr id="9" name="TextBox 34">
            <a:extLst>
              <a:ext uri="{FF2B5EF4-FFF2-40B4-BE49-F238E27FC236}">
                <a16:creationId xmlns:a16="http://schemas.microsoft.com/office/drawing/2014/main" id="{3887858C-DA7D-9228-2839-99A607F5A076}"/>
              </a:ext>
            </a:extLst>
          </p:cNvPr>
          <p:cNvSpPr txBox="1"/>
          <p:nvPr/>
        </p:nvSpPr>
        <p:spPr>
          <a:xfrm>
            <a:off x="1730594" y="2862569"/>
            <a:ext cx="7802880" cy="3953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Clr>
                <a:srgbClr val="C00000"/>
              </a:buClr>
              <a:buFont typeface="Wingdings"/>
              <a:buNone/>
              <a:defRPr/>
            </a:pPr>
            <a:r>
              <a:rPr lang="ko-KR" altLang="en-US" sz="2000" dirty="0">
                <a:latin typeface="+mn-ea"/>
              </a:rPr>
              <a:t>문서</a:t>
            </a:r>
            <a:r>
              <a:rPr lang="en-US" altLang="ko-KR" sz="2000" dirty="0">
                <a:latin typeface="+mn-ea"/>
              </a:rPr>
              <a:t>1:</a:t>
            </a:r>
            <a:r>
              <a:rPr lang="ko-KR" altLang="en-US" sz="2000" dirty="0">
                <a:latin typeface="+mn-ea"/>
              </a:rPr>
              <a:t> 나는 음악을 좋아하고 음악을 즐긴다</a:t>
            </a:r>
          </a:p>
        </p:txBody>
      </p:sp>
      <p:sp>
        <p:nvSpPr>
          <p:cNvPr id="10" name="TextBox 34">
            <a:extLst>
              <a:ext uri="{FF2B5EF4-FFF2-40B4-BE49-F238E27FC236}">
                <a16:creationId xmlns:a16="http://schemas.microsoft.com/office/drawing/2014/main" id="{174AE65C-1A3B-4F77-83DC-AA300A37EC00}"/>
              </a:ext>
            </a:extLst>
          </p:cNvPr>
          <p:cNvSpPr txBox="1"/>
          <p:nvPr/>
        </p:nvSpPr>
        <p:spPr>
          <a:xfrm>
            <a:off x="1715105" y="3306238"/>
            <a:ext cx="7802880" cy="3953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Clr>
                <a:srgbClr val="C00000"/>
              </a:buClr>
              <a:buFont typeface="Wingdings"/>
              <a:buNone/>
              <a:defRPr/>
            </a:pPr>
            <a:r>
              <a:rPr lang="ko-KR" altLang="en-US" sz="2000">
                <a:latin typeface="+mn-ea"/>
              </a:rPr>
              <a:t>문서</a:t>
            </a:r>
            <a:r>
              <a:rPr lang="en-US" altLang="ko-KR" sz="2000">
                <a:latin typeface="+mn-ea"/>
              </a:rPr>
              <a:t>2:</a:t>
            </a:r>
            <a:r>
              <a:rPr lang="ko-KR" altLang="en-US" sz="2000">
                <a:latin typeface="+mn-ea"/>
              </a:rPr>
              <a:t> 나는 미술을 좋아한다</a:t>
            </a:r>
            <a:r>
              <a:rPr lang="en-US" altLang="ko-KR" sz="2000">
                <a:latin typeface="+mn-ea"/>
              </a:rPr>
              <a:t>.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43271532-086B-BB85-8CFE-3EE30C5F6C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4518149"/>
              </p:ext>
            </p:extLst>
          </p:nvPr>
        </p:nvGraphicFramePr>
        <p:xfrm>
          <a:off x="2222500" y="4521865"/>
          <a:ext cx="7490777" cy="1259097"/>
        </p:xfrm>
        <a:graphic>
          <a:graphicData uri="http://schemas.openxmlformats.org/drawingml/2006/table">
            <a:tbl>
              <a:tblPr firstRow="1" bandRow="1"/>
              <a:tblGrid>
                <a:gridCol w="1903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8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34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34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37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85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969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500" b="1" dirty="0">
                          <a:solidFill>
                            <a:schemeClr val="tx1"/>
                          </a:solidFill>
                        </a:rPr>
                        <a:t>나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500" b="1" dirty="0">
                          <a:solidFill>
                            <a:schemeClr val="tx1"/>
                          </a:solidFill>
                        </a:rPr>
                        <a:t>음악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500" b="1" dirty="0">
                          <a:solidFill>
                            <a:schemeClr val="tx1"/>
                          </a:solidFill>
                        </a:rPr>
                        <a:t>좋아함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500" b="1" dirty="0">
                          <a:solidFill>
                            <a:schemeClr val="tx1"/>
                          </a:solidFill>
                        </a:rPr>
                        <a:t>즐긴다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500" b="1" dirty="0">
                          <a:solidFill>
                            <a:schemeClr val="tx1"/>
                          </a:solidFill>
                        </a:rPr>
                        <a:t>미술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69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500" b="1" dirty="0">
                          <a:solidFill>
                            <a:schemeClr val="tx1"/>
                          </a:solidFill>
                        </a:rPr>
                        <a:t>문서</a:t>
                      </a:r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69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500" b="1" dirty="0">
                          <a:solidFill>
                            <a:schemeClr val="tx1"/>
                          </a:solidFill>
                        </a:rPr>
                        <a:t>문서</a:t>
                      </a:r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A860EA9D-66B2-3C4A-2464-5238B23E6210}"/>
              </a:ext>
            </a:extLst>
          </p:cNvPr>
          <p:cNvSpPr/>
          <p:nvPr/>
        </p:nvSpPr>
        <p:spPr>
          <a:xfrm rot="5400000">
            <a:off x="6083062" y="3769000"/>
            <a:ext cx="356074" cy="685444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13" name="TextBox 34">
            <a:extLst>
              <a:ext uri="{FF2B5EF4-FFF2-40B4-BE49-F238E27FC236}">
                <a16:creationId xmlns:a16="http://schemas.microsoft.com/office/drawing/2014/main" id="{2E75BDE5-8BA2-2BA3-B1E6-6D920F60BC33}"/>
              </a:ext>
            </a:extLst>
          </p:cNvPr>
          <p:cNvSpPr txBox="1"/>
          <p:nvPr/>
        </p:nvSpPr>
        <p:spPr>
          <a:xfrm>
            <a:off x="1450809" y="2298547"/>
            <a:ext cx="78028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Clr>
                <a:srgbClr val="C00000"/>
              </a:buClr>
              <a:buFont typeface="Wingdings"/>
              <a:buChar char="§"/>
              <a:defRPr/>
            </a:pPr>
            <a:r>
              <a:rPr lang="ko-KR" altLang="en-US" sz="2000" dirty="0">
                <a:latin typeface="+mn-ea"/>
              </a:rPr>
              <a:t>비정형 데이터인 텍스트를 표 형태로 정형화</a:t>
            </a:r>
          </a:p>
        </p:txBody>
      </p:sp>
      <p:sp>
        <p:nvSpPr>
          <p:cNvPr id="14" name="TextBox 34">
            <a:extLst>
              <a:ext uri="{FF2B5EF4-FFF2-40B4-BE49-F238E27FC236}">
                <a16:creationId xmlns:a16="http://schemas.microsoft.com/office/drawing/2014/main" id="{6115BCF2-D736-2A41-9A47-7F0FF3E1AFA0}"/>
              </a:ext>
            </a:extLst>
          </p:cNvPr>
          <p:cNvSpPr txBox="1"/>
          <p:nvPr/>
        </p:nvSpPr>
        <p:spPr>
          <a:xfrm>
            <a:off x="4803609" y="6017298"/>
            <a:ext cx="78028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C00000"/>
              </a:buClr>
              <a:defRPr/>
            </a:pPr>
            <a:r>
              <a:rPr lang="ko-KR" altLang="en-US" sz="2000" dirty="0">
                <a:latin typeface="+mn-ea"/>
              </a:rPr>
              <a:t>단어문서행렬 </a:t>
            </a:r>
            <a:r>
              <a:rPr lang="en-US" altLang="ko-KR" sz="2000" dirty="0">
                <a:latin typeface="+mn-ea"/>
              </a:rPr>
              <a:t>TDM</a:t>
            </a:r>
            <a:endParaRPr lang="ko-KR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321894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119599" y="1032864"/>
            <a:ext cx="5692584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latin typeface="HY견고딕"/>
                <a:ea typeface="HY견고딕"/>
              </a:rPr>
              <a:t>단어빈도</a:t>
            </a:r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latin typeface="HY견고딕"/>
                <a:ea typeface="HY견고딕"/>
              </a:rPr>
              <a:t>,TF(Term Frequency)</a:t>
            </a:r>
            <a:endParaRPr lang="ko-KR" altLang="en-US" sz="2800" dirty="0">
              <a:solidFill>
                <a:schemeClr val="bg2">
                  <a:lumMod val="25000"/>
                </a:schemeClr>
              </a:solidFill>
              <a:latin typeface="HY견고딕"/>
              <a:ea typeface="HY견고딕"/>
            </a:endParaRPr>
          </a:p>
        </p:txBody>
      </p:sp>
      <p:sp>
        <p:nvSpPr>
          <p:cNvPr id="72" name="TextBox 34"/>
          <p:cNvSpPr txBox="1"/>
          <p:nvPr/>
        </p:nvSpPr>
        <p:spPr>
          <a:xfrm>
            <a:off x="1341492" y="2031006"/>
            <a:ext cx="993007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Clr>
                <a:srgbClr val="C00000"/>
              </a:buClr>
              <a:buFont typeface="Wingdings"/>
              <a:buChar char="§"/>
              <a:defRPr/>
            </a:pPr>
            <a:r>
              <a:rPr lang="en-US" altLang="ko-KR" sz="2000" dirty="0">
                <a:latin typeface="+mn-ea"/>
              </a:rPr>
              <a:t>TF(term frequency: </a:t>
            </a:r>
            <a:r>
              <a:rPr lang="ko-KR" altLang="en-US" sz="2000" dirty="0">
                <a:latin typeface="+mn-ea"/>
              </a:rPr>
              <a:t>단어 빈도</a:t>
            </a:r>
            <a:r>
              <a:rPr lang="en-US" altLang="ko-KR" sz="2000" dirty="0">
                <a:latin typeface="+mn-ea"/>
              </a:rPr>
              <a:t>)</a:t>
            </a:r>
            <a:r>
              <a:rPr lang="ko-KR" altLang="en-US" sz="2000" dirty="0">
                <a:latin typeface="+mn-ea"/>
              </a:rPr>
              <a:t>는 특정한 단어가 특정 문서 내에 얼마나 자주 등장하는 지를 나타내는 값</a:t>
            </a:r>
          </a:p>
        </p:txBody>
      </p:sp>
      <p:sp>
        <p:nvSpPr>
          <p:cNvPr id="81" name="TextBox 34"/>
          <p:cNvSpPr txBox="1"/>
          <p:nvPr/>
        </p:nvSpPr>
        <p:spPr>
          <a:xfrm>
            <a:off x="1328674" y="2931163"/>
            <a:ext cx="7802880" cy="3911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Clr>
                <a:srgbClr val="C00000"/>
              </a:buClr>
              <a:buFont typeface="Wingdings"/>
              <a:buChar char="§"/>
              <a:defRPr/>
            </a:pPr>
            <a:r>
              <a:rPr lang="ko-KR" altLang="en-US" sz="2000" dirty="0">
                <a:latin typeface="+mn-ea"/>
              </a:rPr>
              <a:t>TF 값이 높을 수록 문서에서 흔하게 등장하는 것임을 의미</a:t>
            </a:r>
          </a:p>
        </p:txBody>
      </p:sp>
      <p:sp>
        <p:nvSpPr>
          <p:cNvPr id="93" name="TextBox 34"/>
          <p:cNvSpPr txBox="1"/>
          <p:nvPr/>
        </p:nvSpPr>
        <p:spPr>
          <a:xfrm>
            <a:off x="1676796" y="3936942"/>
            <a:ext cx="17943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Clr>
                <a:srgbClr val="C00000"/>
              </a:buClr>
              <a:buFont typeface="Wingdings"/>
              <a:buNone/>
              <a:defRPr/>
            </a:pPr>
            <a:r>
              <a:rPr lang="ko-KR" altLang="en-US" sz="2800" dirty="0">
                <a:latin typeface="+mn-ea"/>
              </a:rPr>
              <a:t>데이터</a:t>
            </a:r>
          </a:p>
        </p:txBody>
      </p:sp>
      <p:sp>
        <p:nvSpPr>
          <p:cNvPr id="94" name="TextBox 34"/>
          <p:cNvSpPr txBox="1"/>
          <p:nvPr/>
        </p:nvSpPr>
        <p:spPr>
          <a:xfrm>
            <a:off x="5006406" y="3507795"/>
            <a:ext cx="278284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Clr>
                <a:srgbClr val="C00000"/>
              </a:buClr>
              <a:buFont typeface="Wingdings"/>
              <a:buNone/>
              <a:defRPr/>
            </a:pPr>
            <a:r>
              <a:rPr lang="ko-KR" altLang="en-US" sz="2800">
                <a:latin typeface="+mn-ea"/>
              </a:rPr>
              <a:t>단어문서행렬</a:t>
            </a:r>
            <a:r>
              <a:rPr lang="en-US" altLang="ko-KR" sz="2800" dirty="0">
                <a:latin typeface="+mn-ea"/>
              </a:rPr>
              <a:t>TDM</a:t>
            </a:r>
            <a:r>
              <a:rPr lang="ko-KR" altLang="en-US" sz="2800" dirty="0">
                <a:latin typeface="+mn-ea"/>
              </a:rPr>
              <a:t>으로 변환</a:t>
            </a:r>
          </a:p>
        </p:txBody>
      </p:sp>
      <p:sp>
        <p:nvSpPr>
          <p:cNvPr id="95" name="TextBox 34"/>
          <p:cNvSpPr txBox="1"/>
          <p:nvPr/>
        </p:nvSpPr>
        <p:spPr>
          <a:xfrm>
            <a:off x="9324501" y="3461628"/>
            <a:ext cx="242666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Clr>
                <a:srgbClr val="C00000"/>
              </a:buClr>
              <a:buFont typeface="Wingdings"/>
              <a:buNone/>
              <a:defRPr/>
            </a:pPr>
            <a:r>
              <a:rPr lang="ko-KR" altLang="en-US" sz="2800" dirty="0">
                <a:latin typeface="+mn-ea"/>
              </a:rPr>
              <a:t>단어빈도</a:t>
            </a:r>
            <a:r>
              <a:rPr lang="en-US" altLang="ko-KR" sz="2800" dirty="0">
                <a:latin typeface="+mn-ea"/>
              </a:rPr>
              <a:t>TF</a:t>
            </a:r>
          </a:p>
        </p:txBody>
      </p:sp>
      <p:sp>
        <p:nvSpPr>
          <p:cNvPr id="96" name="TextBox 34"/>
          <p:cNvSpPr txBox="1"/>
          <p:nvPr/>
        </p:nvSpPr>
        <p:spPr>
          <a:xfrm>
            <a:off x="330200" y="4725488"/>
            <a:ext cx="380743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Clr>
                <a:srgbClr val="C00000"/>
              </a:buClr>
              <a:buFont typeface="Wingdings"/>
              <a:buNone/>
              <a:defRPr/>
            </a:pPr>
            <a:r>
              <a:rPr lang="ko-KR" altLang="en-US" sz="1400" dirty="0">
                <a:latin typeface="+mn-ea"/>
              </a:rPr>
              <a:t>문서</a:t>
            </a:r>
            <a:r>
              <a:rPr lang="en-US" altLang="ko-KR" sz="1400" dirty="0">
                <a:latin typeface="+mn-ea"/>
              </a:rPr>
              <a:t>1:</a:t>
            </a:r>
            <a:r>
              <a:rPr lang="ko-KR" altLang="en-US" sz="1400" dirty="0">
                <a:latin typeface="+mn-ea"/>
              </a:rPr>
              <a:t> 나는 음악을 좋아하고 음악을 즐긴다</a:t>
            </a:r>
          </a:p>
        </p:txBody>
      </p:sp>
      <p:sp>
        <p:nvSpPr>
          <p:cNvPr id="97" name="TextBox 34"/>
          <p:cNvSpPr txBox="1"/>
          <p:nvPr/>
        </p:nvSpPr>
        <p:spPr>
          <a:xfrm>
            <a:off x="419100" y="5195118"/>
            <a:ext cx="28853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Clr>
                <a:srgbClr val="C00000"/>
              </a:buClr>
              <a:buFont typeface="Wingdings"/>
              <a:buNone/>
              <a:defRPr/>
            </a:pPr>
            <a:r>
              <a:rPr lang="ko-KR" altLang="en-US" sz="1400">
                <a:latin typeface="+mn-ea"/>
              </a:rPr>
              <a:t>문서</a:t>
            </a:r>
            <a:r>
              <a:rPr lang="en-US" altLang="ko-KR" sz="1400">
                <a:latin typeface="+mn-ea"/>
              </a:rPr>
              <a:t>2:</a:t>
            </a:r>
            <a:r>
              <a:rPr lang="ko-KR" altLang="en-US" sz="1400">
                <a:latin typeface="+mn-ea"/>
              </a:rPr>
              <a:t> 나는 미술을 좋아한다</a:t>
            </a:r>
            <a:r>
              <a:rPr lang="en-US" altLang="ko-KR" sz="1400">
                <a:latin typeface="+mn-ea"/>
              </a:rPr>
              <a:t>.</a:t>
            </a:r>
          </a:p>
        </p:txBody>
      </p:sp>
      <p:sp>
        <p:nvSpPr>
          <p:cNvPr id="99" name="화살표: 오른쪽 98"/>
          <p:cNvSpPr/>
          <p:nvPr/>
        </p:nvSpPr>
        <p:spPr>
          <a:xfrm rot="119628">
            <a:off x="3927886" y="4762989"/>
            <a:ext cx="458211" cy="785361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2400"/>
          </a:p>
        </p:txBody>
      </p:sp>
      <p:sp>
        <p:nvSpPr>
          <p:cNvPr id="100" name="화살표: 오른쪽 99"/>
          <p:cNvSpPr/>
          <p:nvPr/>
        </p:nvSpPr>
        <p:spPr>
          <a:xfrm rot="119628">
            <a:off x="8953663" y="4692432"/>
            <a:ext cx="458211" cy="785361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2400"/>
          </a:p>
        </p:txBody>
      </p:sp>
      <p:graphicFrame>
        <p:nvGraphicFramePr>
          <p:cNvPr id="101" name="표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6536752"/>
              </p:ext>
            </p:extLst>
          </p:nvPr>
        </p:nvGraphicFramePr>
        <p:xfrm>
          <a:off x="9575800" y="4229100"/>
          <a:ext cx="2061067" cy="1889760"/>
        </p:xfrm>
        <a:graphic>
          <a:graphicData uri="http://schemas.openxmlformats.org/drawingml/2006/table">
            <a:tbl>
              <a:tblPr firstRow="1" bandRow="1"/>
              <a:tblGrid>
                <a:gridCol w="964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67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095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TF</a:t>
                      </a:r>
                    </a:p>
                  </a:txBody>
                  <a:tcPr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95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95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음악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95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좋아함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b="1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095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b="1">
                          <a:solidFill>
                            <a:schemeClr val="tx1"/>
                          </a:solidFill>
                        </a:rPr>
                        <a:t>즐긴다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95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b="1">
                          <a:solidFill>
                            <a:schemeClr val="tx1"/>
                          </a:solidFill>
                        </a:rPr>
                        <a:t>미술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AF3BBD0-1EF1-8F6C-B07D-218CD024EF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8550830"/>
              </p:ext>
            </p:extLst>
          </p:nvPr>
        </p:nvGraphicFramePr>
        <p:xfrm>
          <a:off x="4458140" y="4737805"/>
          <a:ext cx="4010753" cy="960120"/>
        </p:xfrm>
        <a:graphic>
          <a:graphicData uri="http://schemas.openxmlformats.org/drawingml/2006/table">
            <a:tbl>
              <a:tblPr firstRow="1" bandRow="1"/>
              <a:tblGrid>
                <a:gridCol w="7923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03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8430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500" b="1" dirty="0">
                          <a:solidFill>
                            <a:schemeClr val="tx1"/>
                          </a:solidFill>
                        </a:rPr>
                        <a:t>나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500" b="1" dirty="0">
                          <a:solidFill>
                            <a:schemeClr val="tx1"/>
                          </a:solidFill>
                        </a:rPr>
                        <a:t>음악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500" b="1" dirty="0">
                          <a:solidFill>
                            <a:schemeClr val="tx1"/>
                          </a:solidFill>
                        </a:rPr>
                        <a:t>좋아함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500" b="1" dirty="0">
                          <a:solidFill>
                            <a:schemeClr val="tx1"/>
                          </a:solidFill>
                        </a:rPr>
                        <a:t>즐긴다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500" b="1" dirty="0">
                          <a:solidFill>
                            <a:schemeClr val="tx1"/>
                          </a:solidFill>
                        </a:rPr>
                        <a:t>미술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30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500" b="1" dirty="0">
                          <a:solidFill>
                            <a:schemeClr val="tx1"/>
                          </a:solidFill>
                        </a:rPr>
                        <a:t>문서</a:t>
                      </a:r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30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500" b="1" dirty="0">
                          <a:solidFill>
                            <a:schemeClr val="tx1"/>
                          </a:solidFill>
                        </a:rPr>
                        <a:t>문서</a:t>
                      </a:r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34"/>
          <p:cNvSpPr txBox="1"/>
          <p:nvPr/>
        </p:nvSpPr>
        <p:spPr>
          <a:xfrm>
            <a:off x="1328793" y="1891306"/>
            <a:ext cx="7802880" cy="700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Clr>
                <a:srgbClr val="C00000"/>
              </a:buClr>
              <a:buFont typeface="Wingdings"/>
              <a:buChar char="§"/>
              <a:defRPr/>
            </a:pPr>
            <a:r>
              <a:rPr lang="en-US" altLang="ko-KR" sz="2000" dirty="0">
                <a:latin typeface="+mn-ea"/>
              </a:rPr>
              <a:t>TF(term frequency: </a:t>
            </a:r>
            <a:r>
              <a:rPr lang="ko-KR" altLang="en-US" sz="2000" dirty="0">
                <a:latin typeface="+mn-ea"/>
              </a:rPr>
              <a:t>단어 빈도</a:t>
            </a:r>
            <a:r>
              <a:rPr lang="en-US" altLang="ko-KR" sz="2000" dirty="0">
                <a:latin typeface="+mn-ea"/>
              </a:rPr>
              <a:t>)</a:t>
            </a:r>
            <a:r>
              <a:rPr lang="ko-KR" altLang="en-US" sz="2000" dirty="0">
                <a:latin typeface="+mn-ea"/>
              </a:rPr>
              <a:t>는 특정한 단어가 특정 문서 내에 얼마나 자주 등장하는 지를 나타내는 값</a:t>
            </a:r>
          </a:p>
        </p:txBody>
      </p:sp>
      <p:sp>
        <p:nvSpPr>
          <p:cNvPr id="81" name="TextBox 34"/>
          <p:cNvSpPr txBox="1"/>
          <p:nvPr/>
        </p:nvSpPr>
        <p:spPr>
          <a:xfrm>
            <a:off x="1315974" y="2791463"/>
            <a:ext cx="7802880" cy="3911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Clr>
                <a:srgbClr val="C00000"/>
              </a:buClr>
              <a:buFont typeface="Wingdings"/>
              <a:buChar char="§"/>
              <a:defRPr/>
            </a:pPr>
            <a:r>
              <a:rPr lang="ko-KR" altLang="en-US" sz="2000" dirty="0">
                <a:latin typeface="+mn-ea"/>
              </a:rPr>
              <a:t>TF 값이 높을 수록 문서에서 흔하게 등장하는 것임을 의미</a:t>
            </a:r>
          </a:p>
        </p:txBody>
      </p:sp>
      <p:sp>
        <p:nvSpPr>
          <p:cNvPr id="82" name="TextBox 34"/>
          <p:cNvSpPr txBox="1"/>
          <p:nvPr/>
        </p:nvSpPr>
        <p:spPr>
          <a:xfrm>
            <a:off x="1308764" y="3763666"/>
            <a:ext cx="78028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Clr>
                <a:srgbClr val="C00000"/>
              </a:buClr>
              <a:buFont typeface="Wingdings"/>
              <a:buChar char="§"/>
              <a:defRPr/>
            </a:pPr>
            <a:r>
              <a:rPr lang="ko-KR" altLang="en-US" sz="2000" b="1" dirty="0">
                <a:solidFill>
                  <a:srgbClr val="0070C0"/>
                </a:solidFill>
                <a:latin typeface="+mn-ea"/>
              </a:rPr>
              <a:t>TF 값이 높다고 중요한 의미의 단어일까</a:t>
            </a:r>
            <a:r>
              <a:rPr lang="en-US" altLang="ko-KR" sz="2000" b="1" dirty="0">
                <a:solidFill>
                  <a:srgbClr val="0070C0"/>
                </a:solidFill>
                <a:latin typeface="+mn-ea"/>
              </a:rPr>
              <a:t>?</a:t>
            </a:r>
          </a:p>
        </p:txBody>
      </p:sp>
      <p:sp>
        <p:nvSpPr>
          <p:cNvPr id="84" name="TextBox 34"/>
          <p:cNvSpPr txBox="1"/>
          <p:nvPr/>
        </p:nvSpPr>
        <p:spPr>
          <a:xfrm>
            <a:off x="1250190" y="4565279"/>
            <a:ext cx="7802880" cy="3953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Clr>
                <a:srgbClr val="C00000"/>
              </a:buClr>
              <a:buFont typeface="Wingdings"/>
              <a:buNone/>
              <a:defRPr/>
            </a:pPr>
            <a:r>
              <a:rPr lang="ko-KR" altLang="en-US" sz="2000">
                <a:latin typeface="+mn-ea"/>
              </a:rPr>
              <a:t>문서</a:t>
            </a:r>
            <a:r>
              <a:rPr lang="en-US" altLang="ko-KR" sz="2000">
                <a:latin typeface="+mn-ea"/>
              </a:rPr>
              <a:t>1:</a:t>
            </a:r>
            <a:r>
              <a:rPr lang="ko-KR" altLang="en-US" sz="2000">
                <a:latin typeface="+mn-ea"/>
              </a:rPr>
              <a:t> 나는 음악을 좋아하고 음악을 즐긴다</a:t>
            </a:r>
          </a:p>
        </p:txBody>
      </p:sp>
      <p:sp>
        <p:nvSpPr>
          <p:cNvPr id="85" name="TextBox 34"/>
          <p:cNvSpPr txBox="1"/>
          <p:nvPr/>
        </p:nvSpPr>
        <p:spPr>
          <a:xfrm>
            <a:off x="1234701" y="5008948"/>
            <a:ext cx="7802880" cy="3953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Clr>
                <a:srgbClr val="C00000"/>
              </a:buClr>
              <a:buFont typeface="Wingdings"/>
              <a:buNone/>
              <a:defRPr/>
            </a:pPr>
            <a:r>
              <a:rPr lang="ko-KR" altLang="en-US" sz="2000">
                <a:latin typeface="+mn-ea"/>
              </a:rPr>
              <a:t>문서</a:t>
            </a:r>
            <a:r>
              <a:rPr lang="en-US" altLang="ko-KR" sz="2000">
                <a:latin typeface="+mn-ea"/>
              </a:rPr>
              <a:t>2:</a:t>
            </a:r>
            <a:r>
              <a:rPr lang="ko-KR" altLang="en-US" sz="2000">
                <a:latin typeface="+mn-ea"/>
              </a:rPr>
              <a:t> 나는 미술을 좋아한다</a:t>
            </a:r>
            <a:r>
              <a:rPr lang="en-US" altLang="ko-KR" sz="2000">
                <a:latin typeface="+mn-ea"/>
              </a:rPr>
              <a:t>.</a:t>
            </a:r>
          </a:p>
        </p:txBody>
      </p:sp>
      <p:sp>
        <p:nvSpPr>
          <p:cNvPr id="86" name="TextBox 34"/>
          <p:cNvSpPr txBox="1"/>
          <p:nvPr/>
        </p:nvSpPr>
        <p:spPr>
          <a:xfrm>
            <a:off x="1234523" y="5468552"/>
            <a:ext cx="7802880" cy="3953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Clr>
                <a:srgbClr val="C00000"/>
              </a:buClr>
              <a:buFont typeface="Wingdings"/>
              <a:buNone/>
              <a:defRPr/>
            </a:pPr>
            <a:r>
              <a:rPr lang="ko-KR" altLang="en-US" sz="2000">
                <a:latin typeface="+mn-ea"/>
              </a:rPr>
              <a:t>문서</a:t>
            </a:r>
            <a:r>
              <a:rPr lang="en-US" altLang="ko-KR" sz="2000">
                <a:latin typeface="+mn-ea"/>
              </a:rPr>
              <a:t>3:</a:t>
            </a:r>
            <a:r>
              <a:rPr lang="ko-KR" altLang="en-US" sz="2000">
                <a:latin typeface="+mn-ea"/>
              </a:rPr>
              <a:t> 나는 체육을 좋아하고 체육을 공부한다</a:t>
            </a:r>
            <a:r>
              <a:rPr lang="en-US" altLang="ko-KR" sz="2000">
                <a:latin typeface="+mn-ea"/>
              </a:rPr>
              <a:t>.</a:t>
            </a:r>
          </a:p>
        </p:txBody>
      </p:sp>
      <p:sp>
        <p:nvSpPr>
          <p:cNvPr id="88" name="화살표: 오른쪽 87"/>
          <p:cNvSpPr/>
          <p:nvPr/>
        </p:nvSpPr>
        <p:spPr>
          <a:xfrm>
            <a:off x="6679407" y="5216762"/>
            <a:ext cx="905497" cy="703248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90" name="표 89"/>
          <p:cNvGraphicFramePr>
            <a:graphicFrameLocks noGrp="1"/>
          </p:cNvGraphicFramePr>
          <p:nvPr/>
        </p:nvGraphicFramePr>
        <p:xfrm>
          <a:off x="7926389" y="4270851"/>
          <a:ext cx="4265610" cy="2350451"/>
        </p:xfrm>
        <a:graphic>
          <a:graphicData uri="http://schemas.openxmlformats.org/drawingml/2006/table">
            <a:tbl>
              <a:tblPr firstRow="1" bandRow="1"/>
              <a:tblGrid>
                <a:gridCol w="16487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68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149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단어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TF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98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rgbClr val="FF0000"/>
                          </a:solidFill>
                        </a:rPr>
                        <a:t>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98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rgbClr val="FF0000"/>
                          </a:solidFill>
                        </a:rPr>
                        <a:t>좋아한다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66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rgbClr val="000000"/>
                          </a:solidFill>
                        </a:rPr>
                        <a:t>음악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66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rgbClr val="000000"/>
                          </a:solidFill>
                        </a:rPr>
                        <a:t>체육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66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rgbClr val="000000"/>
                          </a:solidFill>
                        </a:rPr>
                        <a:t>미술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2" name="TextBox 34"/>
          <p:cNvSpPr txBox="1"/>
          <p:nvPr/>
        </p:nvSpPr>
        <p:spPr>
          <a:xfrm>
            <a:off x="1253573" y="5906702"/>
            <a:ext cx="7802880" cy="3953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Clr>
                <a:srgbClr val="C00000"/>
              </a:buClr>
              <a:buFont typeface="Wingdings"/>
              <a:buNone/>
              <a:defRPr/>
            </a:pPr>
            <a:r>
              <a:rPr lang="ko-KR" altLang="en-US" sz="2000">
                <a:latin typeface="+mn-ea"/>
              </a:rPr>
              <a:t>문서</a:t>
            </a:r>
            <a:r>
              <a:rPr lang="en-US" altLang="ko-KR" sz="2000">
                <a:latin typeface="+mn-ea"/>
              </a:rPr>
              <a:t>4:</a:t>
            </a:r>
            <a:r>
              <a:rPr lang="ko-KR" altLang="en-US" sz="2000">
                <a:latin typeface="+mn-ea"/>
              </a:rPr>
              <a:t> 나는 미술을 정말 좋아한다</a:t>
            </a:r>
            <a:r>
              <a:rPr lang="en-US" altLang="ko-KR" sz="2000">
                <a:latin typeface="+mn-ea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1EE4D4-0984-5E9E-AA14-BB04A0EC5199}"/>
              </a:ext>
            </a:extLst>
          </p:cNvPr>
          <p:cNvSpPr txBox="1"/>
          <p:nvPr/>
        </p:nvSpPr>
        <p:spPr>
          <a:xfrm>
            <a:off x="1119599" y="1032864"/>
            <a:ext cx="5692584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latin typeface="HY견고딕"/>
                <a:ea typeface="HY견고딕"/>
              </a:rPr>
              <a:t>단어빈도</a:t>
            </a:r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latin typeface="HY견고딕"/>
                <a:ea typeface="HY견고딕"/>
              </a:rPr>
              <a:t>,TF(Term Frequency)</a:t>
            </a:r>
            <a:endParaRPr lang="ko-KR" altLang="en-US" sz="2800" dirty="0">
              <a:solidFill>
                <a:schemeClr val="bg2">
                  <a:lumMod val="25000"/>
                </a:schemeClr>
              </a:solidFill>
              <a:latin typeface="HY견고딕"/>
              <a:ea typeface="HY견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041115" y="911521"/>
            <a:ext cx="113724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latin typeface="HY견고딕"/>
                <a:ea typeface="HY견고딕"/>
              </a:rPr>
              <a:t>TF-IDF(Term Frequency - Inverse Document Frequency)</a:t>
            </a:r>
          </a:p>
        </p:txBody>
      </p:sp>
      <p:sp>
        <p:nvSpPr>
          <p:cNvPr id="72" name="TextBox 34"/>
          <p:cNvSpPr txBox="1"/>
          <p:nvPr/>
        </p:nvSpPr>
        <p:spPr>
          <a:xfrm>
            <a:off x="1318260" y="2706741"/>
            <a:ext cx="1033017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Clr>
                <a:srgbClr val="C00000"/>
              </a:buClr>
              <a:buFont typeface="Wingdings"/>
              <a:buChar char="§"/>
              <a:defRPr/>
            </a:pPr>
            <a:r>
              <a:rPr lang="en-US" altLang="ko-KR" sz="2000" dirty="0" err="1">
                <a:latin typeface="+mn-ea"/>
              </a:rPr>
              <a:t>Tf</a:t>
            </a:r>
            <a:r>
              <a:rPr lang="en-US" altLang="ko-KR" sz="2000" dirty="0">
                <a:latin typeface="+mn-ea"/>
              </a:rPr>
              <a:t>-IDF:</a:t>
            </a:r>
            <a:r>
              <a:rPr lang="ko-KR" altLang="en-US" sz="2000" dirty="0">
                <a:latin typeface="+mn-ea"/>
              </a:rPr>
              <a:t> 어떤 단어가 흔하지 않으면서 특정 텍스트에서 자주 사용 된 정도를 나타냄</a:t>
            </a:r>
          </a:p>
        </p:txBody>
      </p:sp>
      <p:sp>
        <p:nvSpPr>
          <p:cNvPr id="81" name="TextBox 34"/>
          <p:cNvSpPr txBox="1"/>
          <p:nvPr/>
        </p:nvSpPr>
        <p:spPr>
          <a:xfrm>
            <a:off x="1315974" y="3159763"/>
            <a:ext cx="78028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Clr>
                <a:srgbClr val="C00000"/>
              </a:buClr>
              <a:buFont typeface="Wingdings"/>
              <a:buChar char="§"/>
              <a:defRPr/>
            </a:pPr>
            <a:r>
              <a:rPr lang="ko-KR" altLang="en-US" sz="2000" dirty="0">
                <a:latin typeface="+mn-ea"/>
              </a:rPr>
              <a:t>문서에서 핵심어를 추출할 때 사용</a:t>
            </a:r>
          </a:p>
        </p:txBody>
      </p:sp>
      <p:sp>
        <p:nvSpPr>
          <p:cNvPr id="82" name="TextBox 34"/>
          <p:cNvSpPr txBox="1"/>
          <p:nvPr/>
        </p:nvSpPr>
        <p:spPr>
          <a:xfrm>
            <a:off x="1327814" y="3609975"/>
            <a:ext cx="78028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Clr>
                <a:srgbClr val="C00000"/>
              </a:buClr>
              <a:buFont typeface="Wingdings"/>
              <a:buChar char="§"/>
              <a:defRPr/>
            </a:pPr>
            <a:r>
              <a:rPr lang="ko-KR" altLang="en-US" sz="2000" dirty="0" err="1">
                <a:latin typeface="+mn-ea"/>
              </a:rPr>
              <a:t>T</a:t>
            </a:r>
            <a:r>
              <a:rPr lang="en-US" altLang="ko-KR" sz="2000" dirty="0">
                <a:latin typeface="+mn-ea"/>
              </a:rPr>
              <a:t>F: </a:t>
            </a:r>
            <a:r>
              <a:rPr lang="ko-KR" altLang="en-US" sz="2000" dirty="0">
                <a:latin typeface="+mn-ea"/>
              </a:rPr>
              <a:t>특정 단어가 전체 문서에 등장한 빈도</a:t>
            </a:r>
          </a:p>
        </p:txBody>
      </p:sp>
      <p:sp>
        <p:nvSpPr>
          <p:cNvPr id="92" name="TextBox 34"/>
          <p:cNvSpPr txBox="1"/>
          <p:nvPr/>
        </p:nvSpPr>
        <p:spPr>
          <a:xfrm>
            <a:off x="1315973" y="4370453"/>
            <a:ext cx="78028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Clr>
                <a:srgbClr val="C00000"/>
              </a:buClr>
              <a:buFont typeface="Wingdings"/>
              <a:buChar char="§"/>
              <a:defRPr/>
            </a:pPr>
            <a:r>
              <a:rPr lang="en-US" altLang="ko-KR" sz="2000" dirty="0">
                <a:latin typeface="+mn-ea"/>
              </a:rPr>
              <a:t>DF: </a:t>
            </a:r>
            <a:r>
              <a:rPr lang="ko-KR" altLang="en-US" sz="2000" dirty="0">
                <a:latin typeface="+mn-ea"/>
              </a:rPr>
              <a:t>특정 단어가 등장한 </a:t>
            </a:r>
            <a:r>
              <a:rPr lang="ko-KR" altLang="en-US" sz="2000" dirty="0" err="1">
                <a:latin typeface="+mn-ea"/>
              </a:rPr>
              <a:t>문서수</a:t>
            </a:r>
            <a:endParaRPr lang="ko-KR" altLang="en-US" sz="2000" dirty="0">
              <a:latin typeface="+mn-ea"/>
            </a:endParaRPr>
          </a:p>
        </p:txBody>
      </p:sp>
      <p:sp>
        <p:nvSpPr>
          <p:cNvPr id="93" name="TextBox 34"/>
          <p:cNvSpPr txBox="1"/>
          <p:nvPr/>
        </p:nvSpPr>
        <p:spPr>
          <a:xfrm>
            <a:off x="1354232" y="4728354"/>
            <a:ext cx="78028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Clr>
                <a:srgbClr val="C00000"/>
              </a:buClr>
              <a:buFont typeface="Wingdings"/>
              <a:buChar char="§"/>
              <a:defRPr/>
            </a:pPr>
            <a:r>
              <a:rPr lang="en-US" altLang="ko-KR" sz="2000" dirty="0">
                <a:latin typeface="+mn-ea"/>
              </a:rPr>
              <a:t>IDF: DF(</a:t>
            </a:r>
            <a:r>
              <a:rPr lang="ko-KR" altLang="en-US" sz="2000" dirty="0">
                <a:latin typeface="+mn-ea"/>
              </a:rPr>
              <a:t>특정 단어가 등장한 문서 수</a:t>
            </a:r>
            <a:r>
              <a:rPr lang="en-US" altLang="ko-KR" sz="2000" dirty="0">
                <a:latin typeface="+mn-ea"/>
              </a:rPr>
              <a:t>)</a:t>
            </a:r>
            <a:r>
              <a:rPr lang="ko-KR" altLang="en-US" sz="2000" dirty="0">
                <a:latin typeface="+mn-ea"/>
              </a:rPr>
              <a:t>의 역수</a:t>
            </a:r>
          </a:p>
        </p:txBody>
      </p:sp>
      <p:pic>
        <p:nvPicPr>
          <p:cNvPr id="94" name="그림 9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727364" y="3290777"/>
            <a:ext cx="5236036" cy="1857655"/>
          </a:xfrm>
          <a:prstGeom prst="rect">
            <a:avLst/>
          </a:prstGeom>
        </p:spPr>
      </p:pic>
      <p:sp>
        <p:nvSpPr>
          <p:cNvPr id="95" name="TextBox 34"/>
          <p:cNvSpPr txBox="1"/>
          <p:nvPr/>
        </p:nvSpPr>
        <p:spPr>
          <a:xfrm>
            <a:off x="2438400" y="5847579"/>
            <a:ext cx="921003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Clr>
                <a:srgbClr val="C00000"/>
              </a:buClr>
              <a:buFont typeface="Wingdings"/>
              <a:buNone/>
              <a:defRPr/>
            </a:pPr>
            <a:r>
              <a:rPr lang="en-US" altLang="ko-KR" sz="3200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TF-IDF</a:t>
            </a:r>
            <a:r>
              <a:rPr lang="ko-KR" altLang="en-US" sz="3200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는</a:t>
            </a:r>
            <a:r>
              <a:rPr lang="en-US" altLang="ko-KR" sz="3200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 TF(</a:t>
            </a:r>
            <a:r>
              <a:rPr lang="ko-KR" altLang="en-US" sz="3200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빈도수</a:t>
            </a:r>
            <a:r>
              <a:rPr lang="en-US" altLang="ko-KR" sz="3200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) X</a:t>
            </a:r>
            <a:r>
              <a:rPr lang="ko-KR" altLang="en-US" sz="3200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 </a:t>
            </a:r>
            <a:r>
              <a:rPr lang="en-US" altLang="ko-KR" sz="3200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IDF(</a:t>
            </a:r>
            <a:r>
              <a:rPr lang="ko-KR" altLang="en-US" sz="3200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역문서 빈도</a:t>
            </a:r>
            <a:r>
              <a:rPr lang="en-US" altLang="ko-KR" sz="3200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)</a:t>
            </a:r>
            <a:r>
              <a:rPr lang="ko-KR" altLang="en-US" sz="3200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와 비례함</a:t>
            </a:r>
            <a:endParaRPr lang="en-US" altLang="ko-KR" sz="3200" dirty="0">
              <a:solidFill>
                <a:schemeClr val="accent5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99" name="TextBox 34"/>
          <p:cNvSpPr txBox="1"/>
          <p:nvPr/>
        </p:nvSpPr>
        <p:spPr>
          <a:xfrm>
            <a:off x="1315974" y="1694921"/>
            <a:ext cx="9364979" cy="3959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Clr>
                <a:srgbClr val="C00000"/>
              </a:buClr>
              <a:buFont typeface="Wingdings"/>
              <a:buChar char="§"/>
              <a:defRPr/>
            </a:pPr>
            <a:r>
              <a:rPr lang="ko-KR" altLang="en-US" sz="2000" dirty="0">
                <a:latin typeface="+mn-ea"/>
              </a:rPr>
              <a:t>흔하게 등장하는 단어는 중요하지 않은 단어일수도 있음</a:t>
            </a:r>
          </a:p>
        </p:txBody>
      </p:sp>
      <p:sp>
        <p:nvSpPr>
          <p:cNvPr id="101" name="TextBox 34"/>
          <p:cNvSpPr txBox="1"/>
          <p:nvPr/>
        </p:nvSpPr>
        <p:spPr>
          <a:xfrm>
            <a:off x="1315973" y="4019849"/>
            <a:ext cx="7802880" cy="3911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Clr>
                <a:srgbClr val="C00000"/>
              </a:buClr>
              <a:buFont typeface="Wingdings"/>
              <a:buChar char="§"/>
              <a:defRPr/>
            </a:pPr>
            <a:r>
              <a:rPr lang="en-US" altLang="ko-KR" sz="2000" dirty="0">
                <a:latin typeface="+mn-ea"/>
              </a:rPr>
              <a:t>N: </a:t>
            </a:r>
            <a:r>
              <a:rPr lang="ko-KR" altLang="en-US" sz="2000" dirty="0">
                <a:latin typeface="+mn-ea"/>
              </a:rPr>
              <a:t>전체</a:t>
            </a:r>
            <a:r>
              <a:rPr lang="en-US" altLang="ko-KR" sz="2000" dirty="0">
                <a:latin typeface="+mn-ea"/>
              </a:rPr>
              <a:t> </a:t>
            </a:r>
            <a:r>
              <a:rPr lang="ko-KR" altLang="en-US" sz="2000" dirty="0">
                <a:latin typeface="+mn-ea"/>
              </a:rPr>
              <a:t>문서의 수</a:t>
            </a: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D8B18B9B-045C-2186-381C-36894789F35C}"/>
              </a:ext>
            </a:extLst>
          </p:cNvPr>
          <p:cNvSpPr/>
          <p:nvPr/>
        </p:nvSpPr>
        <p:spPr>
          <a:xfrm>
            <a:off x="1028700" y="5884502"/>
            <a:ext cx="952500" cy="523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34">
            <a:extLst>
              <a:ext uri="{FF2B5EF4-FFF2-40B4-BE49-F238E27FC236}">
                <a16:creationId xmlns:a16="http://schemas.microsoft.com/office/drawing/2014/main" id="{E9D6DBF4-9703-407F-BFBC-AFCE98B3970A}"/>
              </a:ext>
            </a:extLst>
          </p:cNvPr>
          <p:cNvSpPr txBox="1"/>
          <p:nvPr/>
        </p:nvSpPr>
        <p:spPr>
          <a:xfrm>
            <a:off x="1315973" y="2188383"/>
            <a:ext cx="936497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Clr>
                <a:srgbClr val="C00000"/>
              </a:buClr>
              <a:buFont typeface="Wingdings"/>
              <a:buChar char="§"/>
              <a:defRPr/>
            </a:pPr>
            <a:r>
              <a:rPr lang="ko-KR" altLang="en-US" sz="2000" b="1" dirty="0">
                <a:latin typeface="+mn-ea"/>
              </a:rPr>
              <a:t>중요한 단어는 흔하지 않으면서 특정 텍스트에서 자주 사용되는 단어임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041115" y="911521"/>
            <a:ext cx="113724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latin typeface="HY견고딕"/>
                <a:ea typeface="HY견고딕"/>
              </a:rPr>
              <a:t>TF-IDF(Term Frequency - Inverse Document Frequency)</a:t>
            </a:r>
          </a:p>
        </p:txBody>
      </p:sp>
      <p:sp>
        <p:nvSpPr>
          <p:cNvPr id="95" name="TextBox 34"/>
          <p:cNvSpPr txBox="1"/>
          <p:nvPr/>
        </p:nvSpPr>
        <p:spPr>
          <a:xfrm>
            <a:off x="1982709" y="5407870"/>
            <a:ext cx="950524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Clr>
                <a:srgbClr val="C00000"/>
              </a:buClr>
              <a:buFont typeface="Wingdings"/>
              <a:buNone/>
              <a:defRPr/>
            </a:pPr>
            <a:r>
              <a:rPr lang="ko-KR" altLang="en-US" sz="2800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남자배우와 여자배우의 </a:t>
            </a:r>
            <a:r>
              <a:rPr lang="en-US" altLang="ko-KR" sz="2800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TF</a:t>
            </a:r>
            <a:r>
              <a:rPr lang="ko-KR" altLang="en-US" sz="2800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는 동일하나 </a:t>
            </a:r>
            <a:r>
              <a:rPr lang="en-US" altLang="ko-KR" sz="2800" dirty="0" err="1">
                <a:solidFill>
                  <a:schemeClr val="accent5">
                    <a:lumMod val="75000"/>
                  </a:schemeClr>
                </a:solidFill>
                <a:latin typeface="+mn-ea"/>
              </a:rPr>
              <a:t>Tf-idf</a:t>
            </a:r>
            <a:r>
              <a:rPr lang="ko-KR" altLang="en-US" sz="2800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는 여자배우가 더 큼</a:t>
            </a:r>
            <a:r>
              <a:rPr lang="en-US" altLang="ko-KR" sz="2800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(</a:t>
            </a:r>
            <a:r>
              <a:rPr lang="ko-KR" altLang="en-US" sz="2800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여자배우가 더 중요한 의미의 단어임</a:t>
            </a:r>
            <a:r>
              <a:rPr lang="en-US" altLang="ko-KR" sz="2800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)</a:t>
            </a:r>
            <a:r>
              <a:rPr lang="ko-KR" altLang="en-US" sz="2800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 </a:t>
            </a:r>
            <a:endParaRPr lang="en-US" altLang="ko-KR" sz="2800" dirty="0">
              <a:solidFill>
                <a:schemeClr val="accent5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D8B18B9B-045C-2186-381C-36894789F35C}"/>
              </a:ext>
            </a:extLst>
          </p:cNvPr>
          <p:cNvSpPr/>
          <p:nvPr/>
        </p:nvSpPr>
        <p:spPr>
          <a:xfrm>
            <a:off x="868219" y="5444793"/>
            <a:ext cx="952500" cy="523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D6C65BC-8422-A8C8-A6B8-0A512361B800}"/>
              </a:ext>
            </a:extLst>
          </p:cNvPr>
          <p:cNvSpPr/>
          <p:nvPr/>
        </p:nvSpPr>
        <p:spPr>
          <a:xfrm>
            <a:off x="539812" y="2453706"/>
            <a:ext cx="3271697" cy="156603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60F7BD-1336-C3A1-5438-219AAC138A87}"/>
              </a:ext>
            </a:extLst>
          </p:cNvPr>
          <p:cNvSpPr txBox="1"/>
          <p:nvPr/>
        </p:nvSpPr>
        <p:spPr>
          <a:xfrm>
            <a:off x="1504950" y="4398122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문서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4D735D-FB84-1BAC-1E68-1986DBADFA4E}"/>
              </a:ext>
            </a:extLst>
          </p:cNvPr>
          <p:cNvSpPr txBox="1"/>
          <p:nvPr/>
        </p:nvSpPr>
        <p:spPr>
          <a:xfrm>
            <a:off x="1054506" y="2679824"/>
            <a:ext cx="1673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남자배우 </a:t>
            </a:r>
            <a:r>
              <a:rPr lang="en-US" altLang="ko-KR" dirty="0"/>
              <a:t>10</a:t>
            </a:r>
            <a:r>
              <a:rPr lang="ko-KR" altLang="en-US" dirty="0"/>
              <a:t>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2A29D13-A4C8-2167-ED7E-4A42B6F07234}"/>
              </a:ext>
            </a:extLst>
          </p:cNvPr>
          <p:cNvSpPr/>
          <p:nvPr/>
        </p:nvSpPr>
        <p:spPr>
          <a:xfrm>
            <a:off x="4175668" y="2479564"/>
            <a:ext cx="3271697" cy="156603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9135C3-4320-3A8C-6403-04B267D65CBF}"/>
              </a:ext>
            </a:extLst>
          </p:cNvPr>
          <p:cNvSpPr txBox="1"/>
          <p:nvPr/>
        </p:nvSpPr>
        <p:spPr>
          <a:xfrm>
            <a:off x="5140806" y="4423980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문서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DCB8B17-6541-A66E-10EC-403C68C6095F}"/>
              </a:ext>
            </a:extLst>
          </p:cNvPr>
          <p:cNvSpPr/>
          <p:nvPr/>
        </p:nvSpPr>
        <p:spPr>
          <a:xfrm>
            <a:off x="7904187" y="2479564"/>
            <a:ext cx="3271697" cy="156603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3E0AB3-E5AA-E38B-780F-F89E7C0534B8}"/>
              </a:ext>
            </a:extLst>
          </p:cNvPr>
          <p:cNvSpPr txBox="1"/>
          <p:nvPr/>
        </p:nvSpPr>
        <p:spPr>
          <a:xfrm>
            <a:off x="9153550" y="4423980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문서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521CDB-ED64-7515-E2A4-7A0463E35968}"/>
              </a:ext>
            </a:extLst>
          </p:cNvPr>
          <p:cNvSpPr txBox="1"/>
          <p:nvPr/>
        </p:nvSpPr>
        <p:spPr>
          <a:xfrm>
            <a:off x="4821533" y="2679824"/>
            <a:ext cx="1673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남자배우 </a:t>
            </a:r>
            <a:r>
              <a:rPr lang="en-US" altLang="ko-KR" dirty="0"/>
              <a:t>10</a:t>
            </a:r>
            <a:r>
              <a:rPr lang="ko-KR" altLang="en-US" dirty="0"/>
              <a:t>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62D005-1D4D-7BE2-D34E-2822CE32EA75}"/>
              </a:ext>
            </a:extLst>
          </p:cNvPr>
          <p:cNvSpPr txBox="1"/>
          <p:nvPr/>
        </p:nvSpPr>
        <p:spPr>
          <a:xfrm>
            <a:off x="8703106" y="2764639"/>
            <a:ext cx="1673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남자배우 </a:t>
            </a:r>
            <a:r>
              <a:rPr lang="en-US" altLang="ko-KR" dirty="0"/>
              <a:t>10</a:t>
            </a:r>
            <a:r>
              <a:rPr lang="ko-KR" altLang="en-US" dirty="0"/>
              <a:t>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309826-82B5-FEB3-6D1D-D36849705B82}"/>
              </a:ext>
            </a:extLst>
          </p:cNvPr>
          <p:cNvSpPr txBox="1"/>
          <p:nvPr/>
        </p:nvSpPr>
        <p:spPr>
          <a:xfrm>
            <a:off x="4823395" y="3352815"/>
            <a:ext cx="1673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여자배우 </a:t>
            </a:r>
            <a:r>
              <a:rPr lang="en-US" altLang="ko-KR" dirty="0">
                <a:solidFill>
                  <a:srgbClr val="FF0000"/>
                </a:solidFill>
              </a:rPr>
              <a:t>30</a:t>
            </a:r>
            <a:r>
              <a:rPr lang="ko-KR" altLang="en-US" dirty="0">
                <a:solidFill>
                  <a:srgbClr val="FF0000"/>
                </a:solidFill>
              </a:rPr>
              <a:t>개</a:t>
            </a:r>
          </a:p>
        </p:txBody>
      </p:sp>
    </p:spTree>
    <p:extLst>
      <p:ext uri="{BB962C8B-B14F-4D97-AF65-F5344CB8AC3E}">
        <p14:creationId xmlns:p14="http://schemas.microsoft.com/office/powerpoint/2010/main" val="2314852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041115" y="911521"/>
            <a:ext cx="113724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latin typeface="HY견고딕"/>
                <a:ea typeface="HY견고딕"/>
              </a:rPr>
              <a:t>TF-IDF(Term Frequency - Inverse Document Frequency)</a:t>
            </a:r>
          </a:p>
        </p:txBody>
      </p:sp>
      <p:sp>
        <p:nvSpPr>
          <p:cNvPr id="95" name="TextBox 34"/>
          <p:cNvSpPr txBox="1"/>
          <p:nvPr/>
        </p:nvSpPr>
        <p:spPr>
          <a:xfrm>
            <a:off x="2277919" y="5333357"/>
            <a:ext cx="921003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Clr>
                <a:srgbClr val="C00000"/>
              </a:buClr>
              <a:buFont typeface="Wingdings"/>
              <a:buNone/>
              <a:defRPr/>
            </a:pPr>
            <a:r>
              <a:rPr lang="ko-KR" altLang="en-US" sz="3200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박지성과 손흥민의 </a:t>
            </a:r>
            <a:r>
              <a:rPr lang="en-US" altLang="ko-KR" sz="3200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TF</a:t>
            </a:r>
            <a:r>
              <a:rPr lang="ko-KR" altLang="en-US" sz="3200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는 동일하나 </a:t>
            </a:r>
            <a:r>
              <a:rPr lang="en-US" altLang="ko-KR" sz="3200" dirty="0" err="1">
                <a:solidFill>
                  <a:schemeClr val="accent5">
                    <a:lumMod val="75000"/>
                  </a:schemeClr>
                </a:solidFill>
                <a:latin typeface="+mn-ea"/>
              </a:rPr>
              <a:t>Tf-idf</a:t>
            </a:r>
            <a:r>
              <a:rPr lang="ko-KR" altLang="en-US" sz="3200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는 손흥민이 더 큼</a:t>
            </a:r>
            <a:r>
              <a:rPr lang="en-US" altLang="ko-KR" sz="3200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(</a:t>
            </a:r>
            <a:r>
              <a:rPr lang="ko-KR" altLang="en-US" sz="3200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손흥민이 더 중요한 의미의 단어임</a:t>
            </a:r>
            <a:r>
              <a:rPr lang="en-US" altLang="ko-KR" sz="3200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)</a:t>
            </a:r>
            <a:r>
              <a:rPr lang="ko-KR" altLang="en-US" sz="3200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 </a:t>
            </a:r>
            <a:endParaRPr lang="en-US" altLang="ko-KR" sz="3200" dirty="0">
              <a:solidFill>
                <a:schemeClr val="accent5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D8B18B9B-045C-2186-381C-36894789F35C}"/>
              </a:ext>
            </a:extLst>
          </p:cNvPr>
          <p:cNvSpPr/>
          <p:nvPr/>
        </p:nvSpPr>
        <p:spPr>
          <a:xfrm>
            <a:off x="931955" y="5513310"/>
            <a:ext cx="952500" cy="523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D6C65BC-8422-A8C8-A6B8-0A512361B800}"/>
              </a:ext>
            </a:extLst>
          </p:cNvPr>
          <p:cNvSpPr/>
          <p:nvPr/>
        </p:nvSpPr>
        <p:spPr>
          <a:xfrm>
            <a:off x="539812" y="2453706"/>
            <a:ext cx="3271697" cy="156603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60F7BD-1336-C3A1-5438-219AAC138A87}"/>
              </a:ext>
            </a:extLst>
          </p:cNvPr>
          <p:cNvSpPr txBox="1"/>
          <p:nvPr/>
        </p:nvSpPr>
        <p:spPr>
          <a:xfrm>
            <a:off x="1504950" y="4398122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문서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4D735D-FB84-1BAC-1E68-1986DBADFA4E}"/>
              </a:ext>
            </a:extLst>
          </p:cNvPr>
          <p:cNvSpPr txBox="1"/>
          <p:nvPr/>
        </p:nvSpPr>
        <p:spPr>
          <a:xfrm>
            <a:off x="1259688" y="2764639"/>
            <a:ext cx="144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박지성 </a:t>
            </a:r>
            <a:r>
              <a:rPr lang="en-US" altLang="ko-KR" dirty="0"/>
              <a:t>10</a:t>
            </a:r>
            <a:r>
              <a:rPr lang="ko-KR" altLang="en-US" dirty="0"/>
              <a:t>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2A29D13-A4C8-2167-ED7E-4A42B6F07234}"/>
              </a:ext>
            </a:extLst>
          </p:cNvPr>
          <p:cNvSpPr/>
          <p:nvPr/>
        </p:nvSpPr>
        <p:spPr>
          <a:xfrm>
            <a:off x="4175668" y="2479564"/>
            <a:ext cx="3271697" cy="156603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9135C3-4320-3A8C-6403-04B267D65CBF}"/>
              </a:ext>
            </a:extLst>
          </p:cNvPr>
          <p:cNvSpPr txBox="1"/>
          <p:nvPr/>
        </p:nvSpPr>
        <p:spPr>
          <a:xfrm>
            <a:off x="5140806" y="4423980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문서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DCB8B17-6541-A66E-10EC-403C68C6095F}"/>
              </a:ext>
            </a:extLst>
          </p:cNvPr>
          <p:cNvSpPr/>
          <p:nvPr/>
        </p:nvSpPr>
        <p:spPr>
          <a:xfrm>
            <a:off x="7904187" y="2479564"/>
            <a:ext cx="3271697" cy="156603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3E0AB3-E5AA-E38B-780F-F89E7C0534B8}"/>
              </a:ext>
            </a:extLst>
          </p:cNvPr>
          <p:cNvSpPr txBox="1"/>
          <p:nvPr/>
        </p:nvSpPr>
        <p:spPr>
          <a:xfrm>
            <a:off x="9153550" y="4423980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문서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521CDB-ED64-7515-E2A4-7A0463E35968}"/>
              </a:ext>
            </a:extLst>
          </p:cNvPr>
          <p:cNvSpPr txBox="1"/>
          <p:nvPr/>
        </p:nvSpPr>
        <p:spPr>
          <a:xfrm>
            <a:off x="4805137" y="2642899"/>
            <a:ext cx="144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박지성 </a:t>
            </a:r>
            <a:r>
              <a:rPr lang="en-US" altLang="ko-KR" dirty="0"/>
              <a:t>10</a:t>
            </a:r>
            <a:r>
              <a:rPr lang="ko-KR" altLang="en-US" dirty="0"/>
              <a:t>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62D005-1D4D-7BE2-D34E-2822CE32EA75}"/>
              </a:ext>
            </a:extLst>
          </p:cNvPr>
          <p:cNvSpPr txBox="1"/>
          <p:nvPr/>
        </p:nvSpPr>
        <p:spPr>
          <a:xfrm>
            <a:off x="8376972" y="2764639"/>
            <a:ext cx="144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박지성 </a:t>
            </a:r>
            <a:r>
              <a:rPr lang="en-US" altLang="ko-KR" dirty="0"/>
              <a:t>10</a:t>
            </a:r>
            <a:r>
              <a:rPr lang="ko-KR" altLang="en-US" dirty="0"/>
              <a:t>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309826-82B5-FEB3-6D1D-D36849705B82}"/>
              </a:ext>
            </a:extLst>
          </p:cNvPr>
          <p:cNvSpPr txBox="1"/>
          <p:nvPr/>
        </p:nvSpPr>
        <p:spPr>
          <a:xfrm>
            <a:off x="4805137" y="3390614"/>
            <a:ext cx="144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손흥민 </a:t>
            </a:r>
            <a:r>
              <a:rPr lang="en-US" altLang="ko-KR" dirty="0">
                <a:solidFill>
                  <a:srgbClr val="FF0000"/>
                </a:solidFill>
              </a:rPr>
              <a:t>30</a:t>
            </a:r>
            <a:r>
              <a:rPr lang="ko-KR" altLang="en-US" dirty="0">
                <a:solidFill>
                  <a:srgbClr val="FF0000"/>
                </a:solidFill>
              </a:rPr>
              <a:t>개</a:t>
            </a:r>
          </a:p>
        </p:txBody>
      </p:sp>
    </p:spTree>
    <p:extLst>
      <p:ext uri="{BB962C8B-B14F-4D97-AF65-F5344CB8AC3E}">
        <p14:creationId xmlns:p14="http://schemas.microsoft.com/office/powerpoint/2010/main" val="1323808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34"/>
          <p:cNvSpPr txBox="1"/>
          <p:nvPr/>
        </p:nvSpPr>
        <p:spPr>
          <a:xfrm>
            <a:off x="1303393" y="2152713"/>
            <a:ext cx="9364979" cy="700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Clr>
                <a:srgbClr val="C00000"/>
              </a:buClr>
              <a:buFont typeface="Wingdings"/>
              <a:buChar char="§"/>
              <a:defRPr/>
            </a:pPr>
            <a:r>
              <a:rPr lang="ko-KR" altLang="en-US" sz="2000" dirty="0">
                <a:latin typeface="+mn-ea"/>
              </a:rPr>
              <a:t>TF-</a:t>
            </a:r>
            <a:r>
              <a:rPr lang="ko-KR" altLang="en-US" sz="2000" dirty="0" err="1">
                <a:latin typeface="+mn-ea"/>
              </a:rPr>
              <a:t>IDF는</a:t>
            </a:r>
            <a:r>
              <a:rPr lang="ko-KR" altLang="en-US" sz="2000" dirty="0">
                <a:latin typeface="+mn-ea"/>
              </a:rPr>
              <a:t> 모든 문서에서 자주 등장하는 단어는 중요도가 낮다고 판단하며, 특정 문서에서만 자주 등장하는 단어는 중요도가 높다고 판단합니다.</a:t>
            </a:r>
          </a:p>
        </p:txBody>
      </p:sp>
      <p:sp>
        <p:nvSpPr>
          <p:cNvPr id="100" name="TextBox 34"/>
          <p:cNvSpPr txBox="1"/>
          <p:nvPr/>
        </p:nvSpPr>
        <p:spPr>
          <a:xfrm>
            <a:off x="77027" y="3676279"/>
            <a:ext cx="7802880" cy="3953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Clr>
                <a:srgbClr val="C00000"/>
              </a:buClr>
              <a:buFont typeface="Wingdings"/>
              <a:buNone/>
              <a:defRPr/>
            </a:pPr>
            <a:r>
              <a:rPr lang="ko-KR" altLang="en-US" sz="2000" dirty="0">
                <a:latin typeface="+mn-ea"/>
              </a:rPr>
              <a:t>문서</a:t>
            </a:r>
            <a:r>
              <a:rPr lang="en-US" altLang="ko-KR" sz="2000" dirty="0">
                <a:latin typeface="+mn-ea"/>
              </a:rPr>
              <a:t>1:</a:t>
            </a:r>
            <a:r>
              <a:rPr lang="ko-KR" altLang="en-US" sz="2000" dirty="0">
                <a:latin typeface="+mn-ea"/>
              </a:rPr>
              <a:t> 나는 음악을 좋아하고 음악을 즐긴다</a:t>
            </a:r>
          </a:p>
        </p:txBody>
      </p:sp>
      <p:sp>
        <p:nvSpPr>
          <p:cNvPr id="101" name="TextBox 34"/>
          <p:cNvSpPr txBox="1"/>
          <p:nvPr/>
        </p:nvSpPr>
        <p:spPr>
          <a:xfrm>
            <a:off x="61538" y="4119948"/>
            <a:ext cx="7802880" cy="3953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Clr>
                <a:srgbClr val="C00000"/>
              </a:buClr>
              <a:buFont typeface="Wingdings"/>
              <a:buNone/>
              <a:defRPr/>
            </a:pPr>
            <a:r>
              <a:rPr lang="ko-KR" altLang="en-US" sz="2000">
                <a:latin typeface="+mn-ea"/>
              </a:rPr>
              <a:t>문서</a:t>
            </a:r>
            <a:r>
              <a:rPr lang="en-US" altLang="ko-KR" sz="2000">
                <a:latin typeface="+mn-ea"/>
              </a:rPr>
              <a:t>2:</a:t>
            </a:r>
            <a:r>
              <a:rPr lang="ko-KR" altLang="en-US" sz="2000">
                <a:latin typeface="+mn-ea"/>
              </a:rPr>
              <a:t> 나는 미술을 좋아한다</a:t>
            </a:r>
            <a:r>
              <a:rPr lang="en-US" altLang="ko-KR" sz="2000">
                <a:latin typeface="+mn-ea"/>
              </a:rPr>
              <a:t>.</a:t>
            </a:r>
          </a:p>
        </p:txBody>
      </p:sp>
      <p:sp>
        <p:nvSpPr>
          <p:cNvPr id="102" name="TextBox 34"/>
          <p:cNvSpPr txBox="1"/>
          <p:nvPr/>
        </p:nvSpPr>
        <p:spPr>
          <a:xfrm>
            <a:off x="61360" y="4579553"/>
            <a:ext cx="7802880" cy="3953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Clr>
                <a:srgbClr val="C00000"/>
              </a:buClr>
              <a:buFont typeface="Wingdings"/>
              <a:buNone/>
              <a:defRPr/>
            </a:pPr>
            <a:r>
              <a:rPr lang="ko-KR" altLang="en-US" sz="2000">
                <a:latin typeface="+mn-ea"/>
              </a:rPr>
              <a:t>문서</a:t>
            </a:r>
            <a:r>
              <a:rPr lang="en-US" altLang="ko-KR" sz="2000">
                <a:latin typeface="+mn-ea"/>
              </a:rPr>
              <a:t>3:</a:t>
            </a:r>
            <a:r>
              <a:rPr lang="ko-KR" altLang="en-US" sz="2000">
                <a:latin typeface="+mn-ea"/>
              </a:rPr>
              <a:t> 나는 체육을 좋아하고 체육을 공부한다</a:t>
            </a:r>
            <a:r>
              <a:rPr lang="en-US" altLang="ko-KR" sz="2000">
                <a:latin typeface="+mn-ea"/>
              </a:rPr>
              <a:t>.</a:t>
            </a:r>
          </a:p>
        </p:txBody>
      </p:sp>
      <p:sp>
        <p:nvSpPr>
          <p:cNvPr id="103" name="화살표: 오른쪽 102"/>
          <p:cNvSpPr/>
          <p:nvPr/>
        </p:nvSpPr>
        <p:spPr>
          <a:xfrm>
            <a:off x="5710875" y="4440552"/>
            <a:ext cx="770249" cy="530450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104" name="표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8803633"/>
              </p:ext>
            </p:extLst>
          </p:nvPr>
        </p:nvGraphicFramePr>
        <p:xfrm>
          <a:off x="6718295" y="3735509"/>
          <a:ext cx="5393295" cy="2194560"/>
        </p:xfrm>
        <a:graphic>
          <a:graphicData uri="http://schemas.openxmlformats.org/drawingml/2006/table">
            <a:tbl>
              <a:tblPr firstRow="1" bandRow="1"/>
              <a:tblGrid>
                <a:gridCol w="16517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77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35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546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단어</a:t>
                      </a:r>
                    </a:p>
                  </a:txBody>
                  <a:tcPr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TF</a:t>
                      </a:r>
                    </a:p>
                  </a:txBody>
                  <a:tcPr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DF</a:t>
                      </a:r>
                    </a:p>
                  </a:txBody>
                  <a:tcPr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IDF</a:t>
                      </a:r>
                    </a:p>
                  </a:txBody>
                  <a:tcPr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TF-IDF</a:t>
                      </a:r>
                    </a:p>
                  </a:txBody>
                  <a:tcPr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46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dirty="0">
                          <a:solidFill>
                            <a:srgbClr val="0066FF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log(4/4)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dirty="0">
                          <a:solidFill>
                            <a:schemeClr val="dk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46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좋아한다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dirty="0">
                          <a:solidFill>
                            <a:srgbClr val="0066FF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log(4/4)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dirty="0">
                          <a:solidFill>
                            <a:schemeClr val="dk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726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음악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dirty="0">
                          <a:solidFill>
                            <a:schemeClr val="dk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dirty="0">
                          <a:solidFill>
                            <a:schemeClr val="dk1"/>
                          </a:solidFill>
                        </a:rPr>
                        <a:t>log(4/1)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2log(4)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726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체육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dirty="0">
                          <a:solidFill>
                            <a:schemeClr val="dk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log(4/1)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2log(4)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546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미술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dirty="0">
                          <a:solidFill>
                            <a:schemeClr val="dk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log(4/2)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dirty="0">
                          <a:solidFill>
                            <a:schemeClr val="dk1"/>
                          </a:solidFill>
                        </a:rPr>
                        <a:t>2(log2)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5" name="TextBox 34"/>
          <p:cNvSpPr txBox="1"/>
          <p:nvPr/>
        </p:nvSpPr>
        <p:spPr>
          <a:xfrm>
            <a:off x="80410" y="5017703"/>
            <a:ext cx="7802880" cy="3953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Clr>
                <a:srgbClr val="C00000"/>
              </a:buClr>
              <a:buFont typeface="Wingdings"/>
              <a:buNone/>
              <a:defRPr/>
            </a:pPr>
            <a:r>
              <a:rPr lang="ko-KR" altLang="en-US" sz="2000">
                <a:latin typeface="+mn-ea"/>
              </a:rPr>
              <a:t>문서</a:t>
            </a:r>
            <a:r>
              <a:rPr lang="en-US" altLang="ko-KR" sz="2000">
                <a:latin typeface="+mn-ea"/>
              </a:rPr>
              <a:t>4:</a:t>
            </a:r>
            <a:r>
              <a:rPr lang="ko-KR" altLang="en-US" sz="2000">
                <a:latin typeface="+mn-ea"/>
              </a:rPr>
              <a:t> 나는 미술을 정말 좋아한다</a:t>
            </a:r>
            <a:r>
              <a:rPr lang="en-US" altLang="ko-KR" sz="2000">
                <a:latin typeface="+mn-ea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060971-5AAA-C677-69C6-1567E096B993}"/>
              </a:ext>
            </a:extLst>
          </p:cNvPr>
          <p:cNvSpPr txBox="1"/>
          <p:nvPr/>
        </p:nvSpPr>
        <p:spPr>
          <a:xfrm>
            <a:off x="1193515" y="896702"/>
            <a:ext cx="113724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latin typeface="HY견고딕"/>
                <a:ea typeface="HY견고딕"/>
              </a:rPr>
              <a:t>TF-IDF(Term Frequency - Inverse Document Frequency)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0C1A666-AFC7-F82D-5F32-DAD03FB770D2}"/>
              </a:ext>
            </a:extLst>
          </p:cNvPr>
          <p:cNvSpPr txBox="1"/>
          <p:nvPr/>
        </p:nvSpPr>
        <p:spPr>
          <a:xfrm>
            <a:off x="654208" y="704317"/>
            <a:ext cx="65453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단어 빈도분석</a:t>
            </a:r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sz="2800" dirty="0" err="1">
                <a:solidFill>
                  <a:schemeClr val="bg2">
                    <a:lumMod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TF;Term</a:t>
            </a:r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Frequency)</a:t>
            </a:r>
            <a:endParaRPr lang="ko-KR" altLang="en-US" sz="3600" dirty="0">
              <a:solidFill>
                <a:schemeClr val="bg2">
                  <a:lumMod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DC6E0A-8B1B-6B0F-B8FD-8B1AC4E62DB7}"/>
              </a:ext>
            </a:extLst>
          </p:cNvPr>
          <p:cNvSpPr txBox="1"/>
          <p:nvPr/>
        </p:nvSpPr>
        <p:spPr>
          <a:xfrm>
            <a:off x="2953972" y="7223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16277D-E5B9-7439-9F6D-510E7F124DE2}"/>
              </a:ext>
            </a:extLst>
          </p:cNvPr>
          <p:cNvSpPr txBox="1"/>
          <p:nvPr/>
        </p:nvSpPr>
        <p:spPr>
          <a:xfrm>
            <a:off x="1010986" y="1336176"/>
            <a:ext cx="43220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ko-KR" altLang="en-US" sz="1600" b="1" dirty="0">
                <a:latin typeface="+mn-ea"/>
              </a:rPr>
              <a:t>전체 문서 </a:t>
            </a:r>
            <a:r>
              <a:rPr lang="ko-KR" altLang="en-US" sz="1600" dirty="0">
                <a:latin typeface="+mn-ea"/>
              </a:rPr>
              <a:t>내에서 단어의 중요성을 나타냄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1B407D-ACAA-2816-5A6D-D127870D594C}"/>
              </a:ext>
            </a:extLst>
          </p:cNvPr>
          <p:cNvSpPr txBox="1"/>
          <p:nvPr/>
        </p:nvSpPr>
        <p:spPr>
          <a:xfrm>
            <a:off x="654208" y="1773057"/>
            <a:ext cx="22926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TF-IDF</a:t>
            </a:r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분석</a:t>
            </a:r>
            <a:endParaRPr lang="ko-KR" altLang="en-US" sz="3600" dirty="0">
              <a:solidFill>
                <a:schemeClr val="bg2">
                  <a:lumMod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E32AA1-6658-697B-E355-B8BFA0E329F0}"/>
              </a:ext>
            </a:extLst>
          </p:cNvPr>
          <p:cNvSpPr txBox="1"/>
          <p:nvPr/>
        </p:nvSpPr>
        <p:spPr>
          <a:xfrm>
            <a:off x="1043062" y="2512911"/>
            <a:ext cx="43220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ko-KR" altLang="en-US" sz="1600" b="1" dirty="0">
                <a:latin typeface="+mn-ea"/>
              </a:rPr>
              <a:t>특정 문서 내에서 단어의 중요성을 나타냄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6A2B045-F0FA-65A4-4CD3-BC143B043D88}"/>
              </a:ext>
            </a:extLst>
          </p:cNvPr>
          <p:cNvGrpSpPr/>
          <p:nvPr/>
        </p:nvGrpSpPr>
        <p:grpSpPr>
          <a:xfrm>
            <a:off x="453161" y="3340848"/>
            <a:ext cx="5976664" cy="2664296"/>
            <a:chOff x="1254551" y="3483196"/>
            <a:chExt cx="6193352" cy="2170100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5D8332AE-33CB-6F00-D28A-8D4CB6B8AB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4387903" y="3487772"/>
              <a:ext cx="3060000" cy="2165524"/>
            </a:xfrm>
            <a:prstGeom prst="rect">
              <a:avLst/>
            </a:prstGeom>
          </p:spPr>
        </p:pic>
        <p:pic>
          <p:nvPicPr>
            <p:cNvPr id="14" name="그림 13" descr="EMB00003b480269">
              <a:extLst>
                <a:ext uri="{FF2B5EF4-FFF2-40B4-BE49-F238E27FC236}">
                  <a16:creationId xmlns:a16="http://schemas.microsoft.com/office/drawing/2014/main" id="{C71550E6-948C-EF9A-76D1-E7E00455F02D}"/>
                </a:ext>
              </a:extLst>
            </p:cNvPr>
            <p:cNvPicPr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254551" y="3483196"/>
              <a:ext cx="3009105" cy="2167158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E62C0C85-2DEB-13B8-1126-787196D9CD2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470"/>
          <a:stretch>
            <a:fillRect/>
          </a:stretch>
        </p:blipFill>
        <p:spPr>
          <a:xfrm>
            <a:off x="6786523" y="2501120"/>
            <a:ext cx="5164177" cy="333495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D862534-620A-4FF0-B351-3919A1CC5C9D}"/>
              </a:ext>
            </a:extLst>
          </p:cNvPr>
          <p:cNvSpPr txBox="1"/>
          <p:nvPr/>
        </p:nvSpPr>
        <p:spPr>
          <a:xfrm>
            <a:off x="1615077" y="6116475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C00000"/>
              </a:buClr>
            </a:pPr>
            <a:r>
              <a:rPr lang="en-US" altLang="ko-KR" sz="1600" b="1" dirty="0">
                <a:latin typeface="+mn-ea"/>
              </a:rPr>
              <a:t>TF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EB929C-7551-9936-68A7-8296C815E86E}"/>
              </a:ext>
            </a:extLst>
          </p:cNvPr>
          <p:cNvSpPr txBox="1"/>
          <p:nvPr/>
        </p:nvSpPr>
        <p:spPr>
          <a:xfrm>
            <a:off x="4696409" y="6105015"/>
            <a:ext cx="8210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C00000"/>
              </a:buClr>
            </a:pPr>
            <a:r>
              <a:rPr lang="en-US" altLang="ko-KR" sz="1600" b="1" dirty="0">
                <a:latin typeface="+mn-ea"/>
              </a:rPr>
              <a:t>TF-IDF</a:t>
            </a:r>
            <a:endParaRPr lang="ko-KR" altLang="en-US" sz="1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927582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8AD6811-A510-6EAC-F022-B593B0901E07}"/>
              </a:ext>
            </a:extLst>
          </p:cNvPr>
          <p:cNvSpPr/>
          <p:nvPr/>
        </p:nvSpPr>
        <p:spPr>
          <a:xfrm>
            <a:off x="0" y="628650"/>
            <a:ext cx="12192000" cy="6000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4000" b="1" dirty="0">
              <a:solidFill>
                <a:schemeClr val="tx1"/>
              </a:solidFill>
            </a:endParaRPr>
          </a:p>
          <a:p>
            <a:pPr algn="ctr"/>
            <a:endParaRPr lang="en-US" altLang="ko-KR" sz="4000" b="1" dirty="0">
              <a:solidFill>
                <a:schemeClr val="tx1"/>
              </a:solidFill>
            </a:endParaRPr>
          </a:p>
          <a:p>
            <a:pPr algn="ctr"/>
            <a:endParaRPr lang="en-US" altLang="ko-KR" sz="4000" b="1" dirty="0">
              <a:solidFill>
                <a:schemeClr val="tx1"/>
              </a:solidFill>
            </a:endParaRPr>
          </a:p>
          <a:p>
            <a:pPr algn="ctr"/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1CCD3B-EB79-9B74-9A2B-7E31FD05045B}"/>
              </a:ext>
            </a:extLst>
          </p:cNvPr>
          <p:cNvSpPr txBox="1"/>
          <p:nvPr/>
        </p:nvSpPr>
        <p:spPr>
          <a:xfrm>
            <a:off x="1088131" y="2889091"/>
            <a:ext cx="2113079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800" b="1" dirty="0">
                <a:solidFill>
                  <a:schemeClr val="bg2">
                    <a:lumMod val="25000"/>
                  </a:schemeClr>
                </a:solidFill>
                <a:ea typeface="한컴 고딕"/>
              </a:rPr>
              <a:t>데이터 수집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5D3505-11B6-BFD0-9B17-940CD6B135D2}"/>
              </a:ext>
            </a:extLst>
          </p:cNvPr>
          <p:cNvSpPr txBox="1"/>
          <p:nvPr/>
        </p:nvSpPr>
        <p:spPr>
          <a:xfrm>
            <a:off x="4935265" y="2882820"/>
            <a:ext cx="2321469" cy="95410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800" b="1" dirty="0">
                <a:solidFill>
                  <a:schemeClr val="bg2">
                    <a:lumMod val="25000"/>
                  </a:schemeClr>
                </a:solidFill>
                <a:ea typeface="한컴 고딕"/>
              </a:rPr>
              <a:t>데이터 </a:t>
            </a:r>
            <a:r>
              <a:rPr lang="ko-KR" altLang="en-US" sz="2800" b="1" dirty="0" err="1">
                <a:solidFill>
                  <a:schemeClr val="bg2">
                    <a:lumMod val="25000"/>
                  </a:schemeClr>
                </a:solidFill>
                <a:ea typeface="한컴 고딕"/>
              </a:rPr>
              <a:t>전처리</a:t>
            </a:r>
            <a:endParaRPr lang="en-US" altLang="ko-KR" sz="2800" b="1" dirty="0">
              <a:solidFill>
                <a:schemeClr val="bg2">
                  <a:lumMod val="25000"/>
                </a:schemeClr>
              </a:solidFill>
              <a:ea typeface="한컴 고딕"/>
            </a:endParaRPr>
          </a:p>
          <a:p>
            <a:pPr lvl="0">
              <a:defRPr/>
            </a:pPr>
            <a:r>
              <a:rPr lang="en-US" altLang="ko-KR" sz="2800" b="1" dirty="0">
                <a:solidFill>
                  <a:schemeClr val="bg2">
                    <a:lumMod val="25000"/>
                  </a:schemeClr>
                </a:solidFill>
                <a:ea typeface="한컴 고딕"/>
              </a:rPr>
              <a:t>(</a:t>
            </a:r>
            <a:r>
              <a:rPr lang="ko-KR" altLang="en-US" sz="2800" b="1" dirty="0">
                <a:solidFill>
                  <a:schemeClr val="bg2">
                    <a:lumMod val="25000"/>
                  </a:schemeClr>
                </a:solidFill>
                <a:ea typeface="한컴 고딕"/>
              </a:rPr>
              <a:t>형태소 추출</a:t>
            </a:r>
            <a:r>
              <a:rPr lang="en-US" altLang="ko-KR" sz="2800" b="1" dirty="0">
                <a:solidFill>
                  <a:schemeClr val="bg2">
                    <a:lumMod val="25000"/>
                  </a:schemeClr>
                </a:solidFill>
                <a:ea typeface="한컴 고딕"/>
              </a:rPr>
              <a:t>)</a:t>
            </a:r>
            <a:endParaRPr lang="ko-KR" altLang="en-US" sz="2800" b="1" dirty="0">
              <a:solidFill>
                <a:schemeClr val="bg2">
                  <a:lumMod val="25000"/>
                </a:schemeClr>
              </a:solidFill>
              <a:ea typeface="한컴 고딕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121C19-034F-A797-5B40-54C9D27B6958}"/>
              </a:ext>
            </a:extLst>
          </p:cNvPr>
          <p:cNvSpPr txBox="1"/>
          <p:nvPr/>
        </p:nvSpPr>
        <p:spPr>
          <a:xfrm>
            <a:off x="8270689" y="2863691"/>
            <a:ext cx="1986441" cy="95410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 b="1" dirty="0">
                <a:solidFill>
                  <a:schemeClr val="bg2">
                    <a:lumMod val="25000"/>
                  </a:schemeClr>
                </a:solidFill>
                <a:ea typeface="한컴 고딕"/>
              </a:rPr>
              <a:t>TF,TF-IDF </a:t>
            </a:r>
          </a:p>
          <a:p>
            <a:pPr lvl="0">
              <a:defRPr/>
            </a:pPr>
            <a:r>
              <a:rPr lang="ko-KR" altLang="en-US" sz="2800" b="1" dirty="0">
                <a:solidFill>
                  <a:schemeClr val="bg2">
                    <a:lumMod val="25000"/>
                  </a:schemeClr>
                </a:solidFill>
                <a:ea typeface="한컴 고딕"/>
              </a:rPr>
              <a:t>데이터 추출</a:t>
            </a: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71963D6D-4CBD-E91C-E3CD-B10D20205D8C}"/>
              </a:ext>
            </a:extLst>
          </p:cNvPr>
          <p:cNvSpPr/>
          <p:nvPr/>
        </p:nvSpPr>
        <p:spPr>
          <a:xfrm>
            <a:off x="3886200" y="2882820"/>
            <a:ext cx="533400" cy="5334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B116F34A-3CF7-61E2-5F7C-0F9B4B19EAEC}"/>
              </a:ext>
            </a:extLst>
          </p:cNvPr>
          <p:cNvSpPr/>
          <p:nvPr/>
        </p:nvSpPr>
        <p:spPr>
          <a:xfrm>
            <a:off x="7493062" y="2882820"/>
            <a:ext cx="533400" cy="5334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7708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0C1A666-AFC7-F82D-5F32-DAD03FB770D2}"/>
              </a:ext>
            </a:extLst>
          </p:cNvPr>
          <p:cNvSpPr txBox="1"/>
          <p:nvPr/>
        </p:nvSpPr>
        <p:spPr>
          <a:xfrm>
            <a:off x="824678" y="1209254"/>
            <a:ext cx="3185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bg2">
                    <a:lumMod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N-gram </a:t>
            </a:r>
            <a:r>
              <a:rPr lang="ko-KR" altLang="en-US" sz="3600" dirty="0">
                <a:solidFill>
                  <a:schemeClr val="bg2">
                    <a:lumMod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분석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DC6E0A-8B1B-6B0F-B8FD-8B1AC4E62DB7}"/>
              </a:ext>
            </a:extLst>
          </p:cNvPr>
          <p:cNvSpPr txBox="1"/>
          <p:nvPr/>
        </p:nvSpPr>
        <p:spPr>
          <a:xfrm>
            <a:off x="3195272" y="10525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16277D-E5B9-7439-9F6D-510E7F124DE2}"/>
              </a:ext>
            </a:extLst>
          </p:cNvPr>
          <p:cNvSpPr txBox="1"/>
          <p:nvPr/>
        </p:nvSpPr>
        <p:spPr>
          <a:xfrm>
            <a:off x="1090921" y="1994373"/>
            <a:ext cx="56973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ko-KR" altLang="en-US" sz="1600" b="1" dirty="0">
                <a:latin typeface="+mn-ea"/>
              </a:rPr>
              <a:t>데이터에서 단어가 연쇄적으로 표현된 정도를 알 수 있음</a:t>
            </a:r>
            <a:r>
              <a:rPr lang="en-US" altLang="ko-KR" sz="1600" b="1" dirty="0">
                <a:latin typeface="+mn-ea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6317B7-703D-7433-3166-9D3D07916C93}"/>
              </a:ext>
            </a:extLst>
          </p:cNvPr>
          <p:cNvSpPr txBox="1"/>
          <p:nvPr/>
        </p:nvSpPr>
        <p:spPr>
          <a:xfrm>
            <a:off x="3528386" y="24587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DDC563-4800-5268-F214-FC49A1FF1101}"/>
              </a:ext>
            </a:extLst>
          </p:cNvPr>
          <p:cNvSpPr txBox="1"/>
          <p:nvPr/>
        </p:nvSpPr>
        <p:spPr>
          <a:xfrm>
            <a:off x="1099630" y="2637684"/>
            <a:ext cx="45512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altLang="ko-KR" sz="1600" b="1" i="0" dirty="0">
                <a:solidFill>
                  <a:srgbClr val="000000"/>
                </a:solidFill>
                <a:effectLst/>
              </a:rPr>
              <a:t>n-gram</a:t>
            </a:r>
            <a:r>
              <a:rPr lang="ko-KR" altLang="en-US" sz="1600" b="1" i="0" dirty="0">
                <a:solidFill>
                  <a:srgbClr val="000000"/>
                </a:solidFill>
                <a:effectLst/>
              </a:rPr>
              <a:t>은 </a:t>
            </a:r>
            <a:r>
              <a:rPr lang="en-US" altLang="ko-KR" sz="1600" b="1" i="0" dirty="0">
                <a:solidFill>
                  <a:srgbClr val="000000"/>
                </a:solidFill>
                <a:effectLst/>
              </a:rPr>
              <a:t>n</a:t>
            </a:r>
            <a:r>
              <a:rPr lang="ko-KR" altLang="en-US" sz="1600" b="1" i="0" dirty="0">
                <a:solidFill>
                  <a:srgbClr val="000000"/>
                </a:solidFill>
                <a:effectLst/>
              </a:rPr>
              <a:t>개의 연속적인 단어 나열을 의미</a:t>
            </a:r>
            <a:endParaRPr lang="en-US" altLang="ko-KR" sz="16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A0C091-696F-4EBB-36B7-0FB30FB9B453}"/>
              </a:ext>
            </a:extLst>
          </p:cNvPr>
          <p:cNvSpPr txBox="1"/>
          <p:nvPr/>
        </p:nvSpPr>
        <p:spPr>
          <a:xfrm>
            <a:off x="2829994" y="3504356"/>
            <a:ext cx="71433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C00000"/>
              </a:buClr>
            </a:pPr>
            <a:r>
              <a:rPr lang="ko-KR" altLang="en-US" sz="2800" b="1" dirty="0"/>
              <a:t>나는 어제 학교에 가서 음악 수업을 받았다</a:t>
            </a:r>
            <a:r>
              <a:rPr lang="en-US" altLang="ko-KR" sz="2800" b="1" dirty="0"/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FBF46A-A54F-7C90-5C6B-0995AEFC2F63}"/>
              </a:ext>
            </a:extLst>
          </p:cNvPr>
          <p:cNvSpPr txBox="1"/>
          <p:nvPr/>
        </p:nvSpPr>
        <p:spPr>
          <a:xfrm>
            <a:off x="1949711" y="4193041"/>
            <a:ext cx="52229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C00000"/>
              </a:buClr>
            </a:pPr>
            <a:r>
              <a:rPr lang="en-US" altLang="ko-KR" sz="1600" b="1" dirty="0">
                <a:solidFill>
                  <a:srgbClr val="000000"/>
                </a:solidFill>
              </a:rPr>
              <a:t>1-grams: </a:t>
            </a:r>
            <a:r>
              <a:rPr lang="ko-KR" altLang="en-US" sz="1600" b="1" dirty="0">
                <a:solidFill>
                  <a:srgbClr val="000000"/>
                </a:solidFill>
              </a:rPr>
              <a:t>나는</a:t>
            </a:r>
            <a:r>
              <a:rPr lang="en-US" altLang="ko-KR" sz="1600" b="1" dirty="0">
                <a:solidFill>
                  <a:srgbClr val="000000"/>
                </a:solidFill>
              </a:rPr>
              <a:t>, </a:t>
            </a:r>
            <a:r>
              <a:rPr lang="ko-KR" altLang="en-US" sz="1600" b="1" dirty="0">
                <a:solidFill>
                  <a:srgbClr val="000000"/>
                </a:solidFill>
              </a:rPr>
              <a:t>어제</a:t>
            </a:r>
            <a:r>
              <a:rPr lang="en-US" altLang="ko-KR" sz="1600" b="1" dirty="0">
                <a:solidFill>
                  <a:srgbClr val="000000"/>
                </a:solidFill>
              </a:rPr>
              <a:t>, </a:t>
            </a:r>
            <a:r>
              <a:rPr lang="ko-KR" altLang="en-US" sz="1600" b="1" dirty="0">
                <a:solidFill>
                  <a:srgbClr val="000000"/>
                </a:solidFill>
              </a:rPr>
              <a:t>학교에</a:t>
            </a:r>
            <a:r>
              <a:rPr lang="en-US" altLang="ko-KR" sz="1600" b="1" dirty="0">
                <a:solidFill>
                  <a:srgbClr val="000000"/>
                </a:solidFill>
              </a:rPr>
              <a:t>,</a:t>
            </a:r>
            <a:r>
              <a:rPr lang="ko-KR" altLang="en-US" sz="1600" b="1" dirty="0">
                <a:solidFill>
                  <a:srgbClr val="000000"/>
                </a:solidFill>
              </a:rPr>
              <a:t>가서</a:t>
            </a:r>
            <a:r>
              <a:rPr lang="en-US" altLang="ko-KR" sz="1600" b="1" dirty="0">
                <a:solidFill>
                  <a:srgbClr val="000000"/>
                </a:solidFill>
              </a:rPr>
              <a:t>,</a:t>
            </a:r>
            <a:r>
              <a:rPr lang="ko-KR" altLang="en-US" sz="1600" b="1" dirty="0">
                <a:solidFill>
                  <a:srgbClr val="000000"/>
                </a:solidFill>
              </a:rPr>
              <a:t>음악</a:t>
            </a:r>
            <a:r>
              <a:rPr lang="en-US" altLang="ko-KR" sz="1600" b="1" dirty="0">
                <a:solidFill>
                  <a:srgbClr val="000000"/>
                </a:solidFill>
              </a:rPr>
              <a:t>, </a:t>
            </a:r>
            <a:r>
              <a:rPr lang="ko-KR" altLang="en-US" sz="1600" b="1" dirty="0">
                <a:solidFill>
                  <a:srgbClr val="000000"/>
                </a:solidFill>
              </a:rPr>
              <a:t>수업을 </a:t>
            </a:r>
            <a:r>
              <a:rPr lang="en-US" altLang="ko-KR" sz="1600" b="1" dirty="0">
                <a:solidFill>
                  <a:srgbClr val="000000"/>
                </a:solidFill>
              </a:rPr>
              <a:t>,</a:t>
            </a:r>
            <a:r>
              <a:rPr lang="ko-KR" altLang="en-US" sz="1600" b="1" dirty="0">
                <a:solidFill>
                  <a:srgbClr val="000000"/>
                </a:solidFill>
              </a:rPr>
              <a:t>받았다</a:t>
            </a:r>
            <a:endParaRPr lang="en-US" altLang="ko-KR" sz="16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2AD3A2-4FD2-0F43-77AC-EECE440CBB9B}"/>
              </a:ext>
            </a:extLst>
          </p:cNvPr>
          <p:cNvSpPr txBox="1"/>
          <p:nvPr/>
        </p:nvSpPr>
        <p:spPr>
          <a:xfrm>
            <a:off x="1949710" y="4633120"/>
            <a:ext cx="84241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C00000"/>
              </a:buClr>
            </a:pPr>
            <a:r>
              <a:rPr lang="en-US" altLang="ko-KR" sz="1600" b="1" dirty="0">
                <a:solidFill>
                  <a:srgbClr val="000000"/>
                </a:solidFill>
              </a:rPr>
              <a:t>2-grams: </a:t>
            </a:r>
            <a:r>
              <a:rPr lang="ko-KR" altLang="en-US" sz="1600" b="1" dirty="0">
                <a:solidFill>
                  <a:srgbClr val="000000"/>
                </a:solidFill>
              </a:rPr>
              <a:t>나는</a:t>
            </a:r>
            <a:r>
              <a:rPr lang="en-US" altLang="ko-KR" sz="1600" b="1" dirty="0">
                <a:solidFill>
                  <a:srgbClr val="000000"/>
                </a:solidFill>
              </a:rPr>
              <a:t> </a:t>
            </a:r>
            <a:r>
              <a:rPr lang="ko-KR" altLang="en-US" sz="1600" b="1" dirty="0">
                <a:solidFill>
                  <a:srgbClr val="000000"/>
                </a:solidFill>
              </a:rPr>
              <a:t>어제</a:t>
            </a:r>
            <a:r>
              <a:rPr lang="en-US" altLang="ko-KR" sz="1600" b="1" dirty="0">
                <a:solidFill>
                  <a:srgbClr val="000000"/>
                </a:solidFill>
              </a:rPr>
              <a:t>, </a:t>
            </a:r>
            <a:r>
              <a:rPr lang="ko-KR" altLang="en-US" sz="1600" b="1" dirty="0">
                <a:solidFill>
                  <a:srgbClr val="000000"/>
                </a:solidFill>
              </a:rPr>
              <a:t>어제 학교에</a:t>
            </a:r>
            <a:r>
              <a:rPr lang="en-US" altLang="ko-KR" sz="1600" b="1" dirty="0">
                <a:solidFill>
                  <a:srgbClr val="000000"/>
                </a:solidFill>
              </a:rPr>
              <a:t>, </a:t>
            </a:r>
            <a:r>
              <a:rPr lang="ko-KR" altLang="en-US" sz="1600" b="1" dirty="0">
                <a:solidFill>
                  <a:srgbClr val="000000"/>
                </a:solidFill>
              </a:rPr>
              <a:t>학교에 가서</a:t>
            </a:r>
            <a:r>
              <a:rPr lang="en-US" altLang="ko-KR" sz="1600" b="1" dirty="0">
                <a:solidFill>
                  <a:srgbClr val="000000"/>
                </a:solidFill>
              </a:rPr>
              <a:t>, </a:t>
            </a:r>
            <a:r>
              <a:rPr lang="ko-KR" altLang="en-US" sz="1600" b="1" dirty="0">
                <a:solidFill>
                  <a:srgbClr val="000000"/>
                </a:solidFill>
              </a:rPr>
              <a:t>가서 음악</a:t>
            </a:r>
            <a:r>
              <a:rPr lang="en-US" altLang="ko-KR" sz="1600" b="1" dirty="0">
                <a:solidFill>
                  <a:srgbClr val="000000"/>
                </a:solidFill>
              </a:rPr>
              <a:t>, </a:t>
            </a:r>
            <a:r>
              <a:rPr lang="ko-KR" altLang="en-US" sz="1600" b="1" dirty="0">
                <a:solidFill>
                  <a:srgbClr val="000000"/>
                </a:solidFill>
              </a:rPr>
              <a:t>음악 수업을</a:t>
            </a:r>
            <a:r>
              <a:rPr lang="en-US" altLang="ko-KR" sz="1600" b="1" dirty="0">
                <a:solidFill>
                  <a:srgbClr val="000000"/>
                </a:solidFill>
              </a:rPr>
              <a:t>, </a:t>
            </a:r>
            <a:r>
              <a:rPr lang="ko-KR" altLang="en-US" sz="1600" b="1" dirty="0">
                <a:solidFill>
                  <a:srgbClr val="000000"/>
                </a:solidFill>
              </a:rPr>
              <a:t>수업을 받았다</a:t>
            </a:r>
            <a:r>
              <a:rPr lang="en-US" altLang="ko-KR" sz="1600" b="1" dirty="0">
                <a:solidFill>
                  <a:srgbClr val="000000"/>
                </a:solidFill>
              </a:rPr>
              <a:t>.</a:t>
            </a:r>
            <a:endParaRPr lang="en-US" altLang="ko-KR" sz="16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B1631C-D29A-6E55-91A5-D5CA256240C5}"/>
              </a:ext>
            </a:extLst>
          </p:cNvPr>
          <p:cNvSpPr txBox="1"/>
          <p:nvPr/>
        </p:nvSpPr>
        <p:spPr>
          <a:xfrm>
            <a:off x="1949710" y="5103294"/>
            <a:ext cx="9733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C00000"/>
              </a:buClr>
            </a:pPr>
            <a:r>
              <a:rPr lang="en-US" altLang="ko-KR" sz="1600" b="1" dirty="0">
                <a:solidFill>
                  <a:srgbClr val="000000"/>
                </a:solidFill>
              </a:rPr>
              <a:t>3-grams: </a:t>
            </a:r>
            <a:r>
              <a:rPr lang="ko-KR" altLang="en-US" sz="1600" b="1" dirty="0">
                <a:solidFill>
                  <a:srgbClr val="000000"/>
                </a:solidFill>
              </a:rPr>
              <a:t>나는</a:t>
            </a:r>
            <a:r>
              <a:rPr lang="en-US" altLang="ko-KR" sz="1600" b="1" dirty="0">
                <a:solidFill>
                  <a:srgbClr val="000000"/>
                </a:solidFill>
              </a:rPr>
              <a:t> </a:t>
            </a:r>
            <a:r>
              <a:rPr lang="ko-KR" altLang="en-US" sz="1600" b="1" dirty="0">
                <a:solidFill>
                  <a:srgbClr val="000000"/>
                </a:solidFill>
              </a:rPr>
              <a:t>어제 학교에</a:t>
            </a:r>
            <a:r>
              <a:rPr lang="en-US" altLang="ko-KR" sz="1600" b="1" dirty="0">
                <a:solidFill>
                  <a:srgbClr val="000000"/>
                </a:solidFill>
              </a:rPr>
              <a:t>, </a:t>
            </a:r>
            <a:r>
              <a:rPr lang="ko-KR" altLang="en-US" sz="1600" b="1" dirty="0">
                <a:solidFill>
                  <a:srgbClr val="000000"/>
                </a:solidFill>
              </a:rPr>
              <a:t>어제 학교에 가서</a:t>
            </a:r>
            <a:r>
              <a:rPr lang="en-US" altLang="ko-KR" sz="1600" b="1" dirty="0">
                <a:solidFill>
                  <a:srgbClr val="000000"/>
                </a:solidFill>
              </a:rPr>
              <a:t>, </a:t>
            </a:r>
            <a:r>
              <a:rPr lang="ko-KR" altLang="en-US" sz="1600" b="1" dirty="0">
                <a:solidFill>
                  <a:srgbClr val="000000"/>
                </a:solidFill>
              </a:rPr>
              <a:t>학교에 가서 음악</a:t>
            </a:r>
            <a:r>
              <a:rPr lang="en-US" altLang="ko-KR" sz="1600" b="1" dirty="0">
                <a:solidFill>
                  <a:srgbClr val="000000"/>
                </a:solidFill>
              </a:rPr>
              <a:t>, </a:t>
            </a:r>
            <a:r>
              <a:rPr lang="ko-KR" altLang="en-US" sz="1600" b="1" dirty="0">
                <a:solidFill>
                  <a:srgbClr val="000000"/>
                </a:solidFill>
              </a:rPr>
              <a:t>가서 음악 수업을</a:t>
            </a:r>
            <a:r>
              <a:rPr lang="en-US" altLang="ko-KR" sz="1600" b="1" dirty="0">
                <a:solidFill>
                  <a:srgbClr val="000000"/>
                </a:solidFill>
              </a:rPr>
              <a:t>, </a:t>
            </a:r>
            <a:r>
              <a:rPr lang="ko-KR" altLang="en-US" sz="1600" b="1" dirty="0">
                <a:solidFill>
                  <a:srgbClr val="000000"/>
                </a:solidFill>
              </a:rPr>
              <a:t>음악 수업을 받았다</a:t>
            </a:r>
            <a:r>
              <a:rPr lang="en-US" altLang="ko-KR" sz="1600" b="1" dirty="0">
                <a:solidFill>
                  <a:srgbClr val="000000"/>
                </a:solidFill>
              </a:rPr>
              <a:t>.</a:t>
            </a:r>
            <a:endParaRPr lang="en-US" altLang="ko-KR" sz="16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114AEC-DEE3-8140-39CE-909E8A594549}"/>
              </a:ext>
            </a:extLst>
          </p:cNvPr>
          <p:cNvSpPr txBox="1"/>
          <p:nvPr/>
        </p:nvSpPr>
        <p:spPr>
          <a:xfrm>
            <a:off x="1987494" y="5579962"/>
            <a:ext cx="10216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C00000"/>
              </a:buClr>
            </a:pPr>
            <a:r>
              <a:rPr lang="en-US" altLang="ko-KR" sz="1600" b="1" dirty="0">
                <a:solidFill>
                  <a:srgbClr val="000000"/>
                </a:solidFill>
              </a:rPr>
              <a:t>4-grams: </a:t>
            </a:r>
            <a:r>
              <a:rPr lang="ko-KR" altLang="en-US" sz="1600" b="1" dirty="0">
                <a:solidFill>
                  <a:srgbClr val="000000"/>
                </a:solidFill>
              </a:rPr>
              <a:t>나는</a:t>
            </a:r>
            <a:r>
              <a:rPr lang="en-US" altLang="ko-KR" sz="1600" b="1" dirty="0">
                <a:solidFill>
                  <a:srgbClr val="000000"/>
                </a:solidFill>
              </a:rPr>
              <a:t> </a:t>
            </a:r>
            <a:r>
              <a:rPr lang="ko-KR" altLang="en-US" sz="1600" b="1" dirty="0">
                <a:solidFill>
                  <a:srgbClr val="000000"/>
                </a:solidFill>
              </a:rPr>
              <a:t>어제 학교에 가서</a:t>
            </a:r>
            <a:r>
              <a:rPr lang="en-US" altLang="ko-KR" sz="1600" b="1" dirty="0">
                <a:solidFill>
                  <a:srgbClr val="000000"/>
                </a:solidFill>
              </a:rPr>
              <a:t>, </a:t>
            </a:r>
            <a:r>
              <a:rPr lang="ko-KR" altLang="en-US" sz="1600" b="1" dirty="0">
                <a:solidFill>
                  <a:srgbClr val="000000"/>
                </a:solidFill>
              </a:rPr>
              <a:t>어제 학교에 가서 음악</a:t>
            </a:r>
            <a:r>
              <a:rPr lang="en-US" altLang="ko-KR" sz="1600" b="1" dirty="0">
                <a:solidFill>
                  <a:srgbClr val="000000"/>
                </a:solidFill>
              </a:rPr>
              <a:t>, </a:t>
            </a:r>
            <a:r>
              <a:rPr lang="ko-KR" altLang="en-US" sz="1600" b="1" dirty="0">
                <a:solidFill>
                  <a:srgbClr val="000000"/>
                </a:solidFill>
              </a:rPr>
              <a:t>학교에 가서 음악 수업을</a:t>
            </a:r>
            <a:r>
              <a:rPr lang="en-US" altLang="ko-KR" sz="1600" b="1" dirty="0">
                <a:solidFill>
                  <a:srgbClr val="000000"/>
                </a:solidFill>
              </a:rPr>
              <a:t>, </a:t>
            </a:r>
            <a:r>
              <a:rPr lang="ko-KR" altLang="en-US" sz="1600" b="1" dirty="0">
                <a:solidFill>
                  <a:srgbClr val="000000"/>
                </a:solidFill>
              </a:rPr>
              <a:t>가서 음악 수업을 받았다</a:t>
            </a:r>
            <a:r>
              <a:rPr lang="en-US" altLang="ko-KR" sz="1600" b="1" dirty="0">
                <a:solidFill>
                  <a:srgbClr val="000000"/>
                </a:solidFill>
              </a:rPr>
              <a:t>.</a:t>
            </a:r>
            <a:endParaRPr lang="en-US" altLang="ko-KR" sz="1600" b="1" dirty="0"/>
          </a:p>
        </p:txBody>
      </p:sp>
    </p:spTree>
    <p:extLst>
      <p:ext uri="{BB962C8B-B14F-4D97-AF65-F5344CB8AC3E}">
        <p14:creationId xmlns:p14="http://schemas.microsoft.com/office/powerpoint/2010/main" val="44771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F0CA214-42F1-FFD3-75A8-F57FB33E7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85DA4-EC41-4864-9775-BF12628B7F67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F5AF013-9E61-E113-61C0-17621D72646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107523" y="5631256"/>
            <a:ext cx="5021262" cy="1005954"/>
          </a:xfrm>
        </p:spPr>
        <p:txBody>
          <a:bodyPr>
            <a:normAutofit/>
          </a:bodyPr>
          <a:lstStyle/>
          <a:p>
            <a:pPr marL="0" indent="0" fontAlgn="base" latinLnBrk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ko-KR" sz="12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[email]</a:t>
            </a:r>
            <a:r>
              <a:rPr lang="en-US" altLang="ko-KR" sz="12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﻿ leejinkyu0612@naver.com</a:t>
            </a:r>
            <a:endParaRPr lang="en-US" altLang="ko-KR" sz="12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marL="0" indent="0" fontAlgn="base" latinLnBrk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ko-KR" sz="12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[Blog] </a:t>
            </a:r>
            <a:r>
              <a:rPr lang="ko-KR" altLang="en-US" sz="12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📺 </a:t>
            </a:r>
            <a:r>
              <a:rPr lang="en-US" altLang="ko-KR" sz="12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https://blog.naver.com/leejinkyu0612</a:t>
            </a:r>
            <a:endParaRPr lang="en-US" altLang="ko-KR" sz="12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marL="0" indent="0" fontAlgn="base" latinLnBrk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ko-KR" sz="12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[YouTube] </a:t>
            </a:r>
            <a:r>
              <a:rPr lang="ko-KR" altLang="en-US" sz="12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📺 </a:t>
            </a:r>
            <a:r>
              <a:rPr lang="en-US" altLang="ko-KR" sz="12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https://www.youtube.com/@HappyAI_0612</a:t>
            </a:r>
            <a:endParaRPr lang="en-US" altLang="ko-KR" sz="12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9EA5ED-79AC-8ECB-96A2-FEA5F3F34C0C}"/>
              </a:ext>
            </a:extLst>
          </p:cNvPr>
          <p:cNvSpPr txBox="1"/>
          <p:nvPr/>
        </p:nvSpPr>
        <p:spPr>
          <a:xfrm>
            <a:off x="6962594" y="378412"/>
            <a:ext cx="2881441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700" b="1">
                <a:solidFill>
                  <a:srgbClr val="0F5EA8"/>
                </a:solidFill>
                <a:ea typeface="나눔바른고딕" panose="020B0603020101020101" pitchFamily="50" charset="-127"/>
              </a:rPr>
              <a:t>이진규 강사 소개</a:t>
            </a:r>
            <a:endParaRPr lang="en-US" altLang="ko-KR" sz="600" b="1" dirty="0">
              <a:solidFill>
                <a:srgbClr val="0F5EA8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17EF9A4-E4BD-0AEE-52C8-5CA0FE441846}"/>
              </a:ext>
            </a:extLst>
          </p:cNvPr>
          <p:cNvSpPr/>
          <p:nvPr/>
        </p:nvSpPr>
        <p:spPr>
          <a:xfrm>
            <a:off x="0" y="523875"/>
            <a:ext cx="2881440" cy="6197600"/>
          </a:xfrm>
          <a:prstGeom prst="rect">
            <a:avLst/>
          </a:prstGeom>
          <a:gradFill flip="none" rotWithShape="1">
            <a:gsLst>
              <a:gs pos="0">
                <a:srgbClr val="0F5EA8"/>
              </a:gs>
              <a:gs pos="74000">
                <a:srgbClr val="093157"/>
              </a:gs>
              <a:gs pos="100000">
                <a:srgbClr val="041C3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ea typeface="나눔바른고딕" panose="020B060302010102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ECB398D-6835-31A0-C8D5-8C257BFB277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960" y="1044379"/>
            <a:ext cx="1701056" cy="1423020"/>
          </a:xfrm>
          <a:prstGeom prst="rect">
            <a:avLst/>
          </a:prstGeom>
        </p:spPr>
      </p:pic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F59F787A-09BB-6E1F-8003-A4CCFEA7B932}"/>
              </a:ext>
            </a:extLst>
          </p:cNvPr>
          <p:cNvSpPr txBox="1">
            <a:spLocks/>
          </p:cNvSpPr>
          <p:nvPr/>
        </p:nvSpPr>
        <p:spPr bwMode="auto">
          <a:xfrm>
            <a:off x="4107523" y="919098"/>
            <a:ext cx="7634822" cy="14435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 kumimoji="1" sz="1500" b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470297" indent="-200025" algn="l" rtl="0" eaLnBrk="0" fontAlgn="base" hangingPunct="0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35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2pPr>
            <a:lvl3pPr marL="664369" indent="-157163" algn="l" rtl="0" eaLnBrk="0" fontAlgn="base" hangingPunct="0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Font typeface="맑은 고딕" panose="020B0503020000020004" pitchFamily="50" charset="-127"/>
              <a:buChar char="－"/>
              <a:defRPr kumimoji="1" sz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3pPr>
            <a:lvl4pPr marL="838200" indent="-161925" algn="l" rtl="0" eaLnBrk="0" fontAlgn="base" hangingPunct="0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05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4pPr>
            <a:lvl5pPr marL="1543050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1885950" indent="-17145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228850" indent="-17145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2571750" indent="-17145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2914650" indent="-17145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0" indent="0" latinLnBrk="0">
              <a:lnSpc>
                <a:spcPct val="160000"/>
              </a:lnSpc>
              <a:buNone/>
            </a:pPr>
            <a:r>
              <a:rPr lang="en-US" altLang="ko-KR" sz="1200" kern="0" dirty="0"/>
              <a:t>[</a:t>
            </a:r>
            <a:r>
              <a:rPr lang="ko-KR" altLang="en-US" sz="1200" kern="0" dirty="0"/>
              <a:t>주요 </a:t>
            </a:r>
            <a:r>
              <a:rPr lang="ko-KR" altLang="en-US" sz="1200" kern="0" dirty="0" err="1"/>
              <a:t>텍스트마이닝</a:t>
            </a:r>
            <a:r>
              <a:rPr lang="ko-KR" altLang="en-US" sz="1200" kern="0" dirty="0"/>
              <a:t> 논문</a:t>
            </a:r>
            <a:r>
              <a:rPr lang="en-US" altLang="ko-KR" sz="1200" kern="0" dirty="0"/>
              <a:t>]</a:t>
            </a:r>
          </a:p>
          <a:p>
            <a:pPr latinLnBrk="0">
              <a:buFontTx/>
              <a:buChar char="-"/>
            </a:pPr>
            <a:r>
              <a:rPr lang="en-US" altLang="ko-KR" sz="1200" b="0" kern="0" dirty="0"/>
              <a:t>Improving Generation of Sentiment Commonsense by Bias Mitigation" International Conference on Big Data and Smart Computing (</a:t>
            </a:r>
            <a:r>
              <a:rPr lang="en-US" altLang="ko-KR" sz="1200" b="0" kern="0" dirty="0" err="1"/>
              <a:t>BigComp</a:t>
            </a:r>
            <a:r>
              <a:rPr lang="en-US" altLang="ko-KR" sz="1200" b="0" kern="0" dirty="0"/>
              <a:t>). </a:t>
            </a:r>
            <a:r>
              <a:rPr lang="en-US" altLang="ko-KR" sz="1200" b="0" kern="0" dirty="0" err="1"/>
              <a:t>JinKyu</a:t>
            </a:r>
            <a:r>
              <a:rPr lang="en-US" altLang="ko-KR" sz="1200" b="0" kern="0" dirty="0"/>
              <a:t> Lee, and </a:t>
            </a:r>
            <a:r>
              <a:rPr lang="en-US" altLang="ko-KR" sz="1200" b="0" kern="0" dirty="0" err="1"/>
              <a:t>Jihie</a:t>
            </a:r>
            <a:r>
              <a:rPr lang="en-US" altLang="ko-KR" sz="1200" b="0" kern="0" dirty="0"/>
              <a:t> Kim.2023. </a:t>
            </a:r>
            <a:endParaRPr lang="ko-KR" altLang="en-US" sz="1200" b="0" kern="0" dirty="0"/>
          </a:p>
          <a:p>
            <a:pPr latinLnBrk="0">
              <a:buFontTx/>
              <a:buChar char="-"/>
            </a:pPr>
            <a:r>
              <a:rPr lang="ko-KR" altLang="en-US" sz="1200" b="0" kern="0" dirty="0"/>
              <a:t>언론기사 빅데이터 분석을 통한 대규모 언어모델에 대한 기술 인식 분석</a:t>
            </a:r>
            <a:r>
              <a:rPr lang="en-US" altLang="ko-KR" sz="1200" b="0" kern="0" dirty="0"/>
              <a:t>: ChatGPT </a:t>
            </a:r>
            <a:r>
              <a:rPr lang="ko-KR" altLang="en-US" sz="1200" b="0" kern="0" dirty="0"/>
              <a:t>등장 전후를 중심으로 </a:t>
            </a:r>
            <a:r>
              <a:rPr lang="en-US" altLang="ko-KR" sz="1200" b="0" kern="0" dirty="0"/>
              <a:t>| </a:t>
            </a:r>
            <a:r>
              <a:rPr lang="ko-KR" altLang="en-US" sz="1200" b="0" kern="0" dirty="0"/>
              <a:t>한국멀티미디어학회 </a:t>
            </a:r>
            <a:r>
              <a:rPr lang="en-US" altLang="ko-KR" sz="1200" b="0" kern="0" dirty="0"/>
              <a:t>| 2024 </a:t>
            </a:r>
          </a:p>
          <a:p>
            <a:pPr latinLnBrk="0">
              <a:buFontTx/>
              <a:buChar char="-"/>
            </a:pPr>
            <a:r>
              <a:rPr lang="ko-KR" altLang="en-US" sz="1200" b="0" kern="0" dirty="0"/>
              <a:t>정맥간호 인터넷 카페 </a:t>
            </a:r>
            <a:r>
              <a:rPr lang="en-US" altLang="ko-KR" sz="1200" b="0" kern="0" dirty="0"/>
              <a:t>Q &amp; A </a:t>
            </a:r>
            <a:r>
              <a:rPr lang="ko-KR" altLang="en-US" sz="1200" b="0" kern="0" dirty="0"/>
              <a:t>게시글의 키워드 네트워크 분석 </a:t>
            </a:r>
            <a:r>
              <a:rPr lang="en-US" altLang="ko-KR" sz="1200" b="0" kern="0" dirty="0"/>
              <a:t>| Healthcare Informatics Research | 2023.02 </a:t>
            </a:r>
          </a:p>
          <a:p>
            <a:pPr latinLnBrk="0">
              <a:buFontTx/>
              <a:buChar char="-"/>
            </a:pPr>
            <a:r>
              <a:rPr lang="ko-KR" altLang="en-US" sz="1200" b="0" kern="0" dirty="0"/>
              <a:t>자연어 처리</a:t>
            </a:r>
            <a:r>
              <a:rPr lang="en-US" altLang="ko-KR" sz="1200" b="0" kern="0" dirty="0"/>
              <a:t>(NLP)</a:t>
            </a:r>
            <a:r>
              <a:rPr lang="ko-KR" altLang="en-US" sz="1200" b="0" kern="0" dirty="0"/>
              <a:t>기반 </a:t>
            </a:r>
            <a:r>
              <a:rPr lang="ko-KR" altLang="en-US" sz="1200" b="0" kern="0" dirty="0" err="1"/>
              <a:t>텍스트마이닝을</a:t>
            </a:r>
            <a:r>
              <a:rPr lang="ko-KR" altLang="en-US" sz="1200" b="0" kern="0" dirty="0"/>
              <a:t> 활용한 소나무에 대한 국내외 연구동향</a:t>
            </a:r>
            <a:r>
              <a:rPr lang="en-US" altLang="ko-KR" sz="1200" b="0" kern="0" dirty="0"/>
              <a:t>(2001∼2020)</a:t>
            </a:r>
            <a:r>
              <a:rPr lang="ko-KR" altLang="en-US" sz="1200" b="0" kern="0" dirty="0"/>
              <a:t>분석 </a:t>
            </a:r>
            <a:r>
              <a:rPr lang="en-US" altLang="ko-KR" sz="1200" b="0" kern="0" dirty="0"/>
              <a:t>| </a:t>
            </a:r>
            <a:r>
              <a:rPr lang="ko-KR" altLang="en-US" sz="1200" b="0" kern="0" dirty="0"/>
              <a:t>농업생명과학연구 </a:t>
            </a:r>
            <a:r>
              <a:rPr lang="en-US" altLang="ko-KR" sz="1200" b="0" kern="0" dirty="0"/>
              <a:t>| 2022 </a:t>
            </a:r>
          </a:p>
          <a:p>
            <a:pPr latinLnBrk="0">
              <a:buFontTx/>
              <a:buChar char="-"/>
            </a:pPr>
            <a:r>
              <a:rPr lang="ko-KR" altLang="en-US" sz="1200" b="0" kern="0" dirty="0" err="1"/>
              <a:t>텍스트마이닝을</a:t>
            </a:r>
            <a:r>
              <a:rPr lang="ko-KR" altLang="en-US" sz="1200" b="0" kern="0" dirty="0"/>
              <a:t> 활용한 백두대간에 관한 연구동향</a:t>
            </a:r>
            <a:r>
              <a:rPr lang="en-US" altLang="ko-KR" sz="1200" b="0" kern="0" dirty="0"/>
              <a:t>(2001‒2020) </a:t>
            </a:r>
            <a:r>
              <a:rPr lang="ko-KR" altLang="en-US" sz="1200" b="0" kern="0" dirty="0"/>
              <a:t>분석 </a:t>
            </a:r>
            <a:r>
              <a:rPr lang="en-US" altLang="ko-KR" sz="1200" b="0" kern="0" dirty="0"/>
              <a:t>| </a:t>
            </a:r>
            <a:r>
              <a:rPr lang="ko-KR" altLang="en-US" sz="1200" b="0" kern="0" dirty="0"/>
              <a:t>한국산림과학회지 </a:t>
            </a:r>
            <a:r>
              <a:rPr lang="en-US" altLang="ko-KR" sz="1200" b="0" kern="0" dirty="0"/>
              <a:t>| 2022 </a:t>
            </a:r>
          </a:p>
          <a:p>
            <a:pPr latinLnBrk="0">
              <a:buFontTx/>
              <a:buChar char="-"/>
            </a:pPr>
            <a:r>
              <a:rPr lang="ko-KR" altLang="en-US" sz="1200" b="0" kern="0" dirty="0" err="1"/>
              <a:t>텍스트마이닝을</a:t>
            </a:r>
            <a:r>
              <a:rPr lang="ko-KR" altLang="en-US" sz="1200" b="0" kern="0" dirty="0"/>
              <a:t> 활용한 국내 산림생태 분야 연구동향</a:t>
            </a:r>
            <a:r>
              <a:rPr lang="en-US" altLang="ko-KR" sz="1200" b="0" kern="0" dirty="0"/>
              <a:t>(2001‒2020) </a:t>
            </a:r>
            <a:r>
              <a:rPr lang="ko-KR" altLang="en-US" sz="1200" b="0" kern="0" dirty="0"/>
              <a:t>분석 </a:t>
            </a:r>
            <a:r>
              <a:rPr lang="en-US" altLang="ko-KR" sz="1200" b="0" kern="0" dirty="0"/>
              <a:t>| </a:t>
            </a:r>
            <a:r>
              <a:rPr lang="ko-KR" altLang="en-US" sz="1200" b="0" kern="0" dirty="0"/>
              <a:t>한국산림과학회지 </a:t>
            </a:r>
            <a:r>
              <a:rPr lang="en-US" altLang="ko-KR" sz="1200" b="0" kern="0" dirty="0"/>
              <a:t>| 2022 </a:t>
            </a:r>
          </a:p>
          <a:p>
            <a:pPr latinLnBrk="0">
              <a:buFontTx/>
              <a:buChar char="-"/>
            </a:pPr>
            <a:r>
              <a:rPr lang="ko-KR" altLang="en-US" sz="1200" b="0" kern="0" dirty="0"/>
              <a:t>숲길에 대한 </a:t>
            </a:r>
            <a:r>
              <a:rPr lang="en-US" altLang="ko-KR" sz="1200" b="0" kern="0" dirty="0"/>
              <a:t>10 </a:t>
            </a:r>
            <a:r>
              <a:rPr lang="ko-KR" altLang="en-US" sz="1200" b="0" kern="0" dirty="0"/>
              <a:t>년간의 언론 인식분석</a:t>
            </a:r>
            <a:r>
              <a:rPr lang="en-US" altLang="ko-KR" sz="1200" b="0" kern="0" dirty="0"/>
              <a:t>-</a:t>
            </a:r>
            <a:r>
              <a:rPr lang="ko-KR" altLang="en-US" sz="1200" b="0" kern="0" dirty="0"/>
              <a:t>텍스트 마이닝 분석을 중심으로 </a:t>
            </a:r>
            <a:r>
              <a:rPr lang="en-US" altLang="ko-KR" sz="1200" b="0" kern="0" dirty="0"/>
              <a:t>| </a:t>
            </a:r>
            <a:r>
              <a:rPr lang="ko-KR" altLang="en-US" sz="1200" b="0" kern="0" dirty="0"/>
              <a:t>산림경제연구 </a:t>
            </a:r>
            <a:r>
              <a:rPr lang="en-US" altLang="ko-KR" sz="1200" b="0" kern="0" dirty="0"/>
              <a:t>| 2021</a:t>
            </a:r>
          </a:p>
          <a:p>
            <a:pPr marL="0" indent="0" latinLnBrk="0">
              <a:buNone/>
            </a:pPr>
            <a:r>
              <a:rPr lang="ko-KR" altLang="en-US" sz="1200" kern="0" dirty="0"/>
              <a:t>이외에도 </a:t>
            </a:r>
            <a:r>
              <a:rPr lang="ko-KR" altLang="en-US" sz="1200" kern="0" dirty="0" err="1"/>
              <a:t>텍스트마이닝</a:t>
            </a:r>
            <a:r>
              <a:rPr lang="ko-KR" altLang="en-US" sz="1200" kern="0" dirty="0"/>
              <a:t> 논문 </a:t>
            </a:r>
            <a:r>
              <a:rPr lang="en-US" altLang="ko-KR" sz="1200" kern="0" dirty="0"/>
              <a:t>10</a:t>
            </a:r>
            <a:r>
              <a:rPr lang="ko-KR" altLang="en-US" sz="1200" kern="0" dirty="0"/>
              <a:t>편이상 저술 </a:t>
            </a:r>
            <a:endParaRPr lang="en-US" altLang="ko-KR" sz="1200" kern="0" dirty="0"/>
          </a:p>
        </p:txBody>
      </p:sp>
      <p:sp>
        <p:nvSpPr>
          <p:cNvPr id="2" name="내용 개체 틀 3">
            <a:extLst>
              <a:ext uri="{FF2B5EF4-FFF2-40B4-BE49-F238E27FC236}">
                <a16:creationId xmlns:a16="http://schemas.microsoft.com/office/drawing/2014/main" id="{6A26DC72-1E36-C8C9-3B67-4B177CCBA324}"/>
              </a:ext>
            </a:extLst>
          </p:cNvPr>
          <p:cNvSpPr txBox="1">
            <a:spLocks/>
          </p:cNvSpPr>
          <p:nvPr/>
        </p:nvSpPr>
        <p:spPr bwMode="auto">
          <a:xfrm>
            <a:off x="4107523" y="3900375"/>
            <a:ext cx="7634822" cy="14435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 kumimoji="1" sz="1500" b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470297" indent="-200025" algn="l" rtl="0" eaLnBrk="0" fontAlgn="base" hangingPunct="0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35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2pPr>
            <a:lvl3pPr marL="664369" indent="-157163" algn="l" rtl="0" eaLnBrk="0" fontAlgn="base" hangingPunct="0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Font typeface="맑은 고딕" panose="020B0503020000020004" pitchFamily="50" charset="-127"/>
              <a:buChar char="－"/>
              <a:defRPr kumimoji="1" sz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3pPr>
            <a:lvl4pPr marL="838200" indent="-161925" algn="l" rtl="0" eaLnBrk="0" fontAlgn="base" hangingPunct="0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05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4pPr>
            <a:lvl5pPr marL="1543050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1885950" indent="-17145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228850" indent="-17145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2571750" indent="-17145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2914650" indent="-17145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0" indent="0" latinLnBrk="0">
              <a:lnSpc>
                <a:spcPct val="160000"/>
              </a:lnSpc>
              <a:buNone/>
            </a:pPr>
            <a:r>
              <a:rPr lang="en-US" altLang="ko-KR" sz="1200" kern="0" dirty="0"/>
              <a:t>[</a:t>
            </a:r>
            <a:r>
              <a:rPr lang="ko-KR" altLang="en-US" sz="1200" kern="0" dirty="0"/>
              <a:t>강의 및 교육 </a:t>
            </a:r>
            <a:r>
              <a:rPr lang="en-US" altLang="ko-KR" sz="1200" kern="0" dirty="0"/>
              <a:t>]</a:t>
            </a:r>
          </a:p>
          <a:p>
            <a:pPr latinLnBrk="0">
              <a:buFontTx/>
              <a:buChar char="-"/>
            </a:pPr>
            <a:r>
              <a:rPr lang="ko-KR" altLang="en-US" sz="1200" b="0" kern="0" dirty="0" err="1"/>
              <a:t>텍스톰</a:t>
            </a:r>
            <a:r>
              <a:rPr lang="en-US" altLang="ko-KR" sz="1200" b="0" kern="0" dirty="0"/>
              <a:t>(</a:t>
            </a:r>
            <a:r>
              <a:rPr lang="en-US" altLang="ko-KR" sz="1200" b="0" kern="0" dirty="0" err="1"/>
              <a:t>Textom</a:t>
            </a:r>
            <a:r>
              <a:rPr lang="en-US" altLang="ko-KR" sz="1200" b="0" kern="0" dirty="0"/>
              <a:t>)</a:t>
            </a:r>
            <a:r>
              <a:rPr lang="ko-KR" altLang="en-US" sz="1200" b="0" kern="0" dirty="0"/>
              <a:t>을 활용한 </a:t>
            </a:r>
            <a:r>
              <a:rPr lang="ko-KR" altLang="en-US" sz="1200" b="0" kern="0" dirty="0" err="1"/>
              <a:t>텍스트마이닝</a:t>
            </a:r>
            <a:r>
              <a:rPr lang="en-US" altLang="ko-KR" sz="1200" b="0" kern="0" dirty="0"/>
              <a:t>(</a:t>
            </a:r>
            <a:r>
              <a:rPr lang="ko-KR" altLang="en-US" sz="1200" b="0" kern="0" dirty="0"/>
              <a:t>연구동향</a:t>
            </a:r>
            <a:r>
              <a:rPr lang="en-US" altLang="ko-KR" sz="1200" b="0" kern="0" dirty="0"/>
              <a:t>, SNS) </a:t>
            </a:r>
            <a:r>
              <a:rPr lang="ko-KR" altLang="en-US" sz="1200" b="0" kern="0" dirty="0"/>
              <a:t>논문 작성법 강의</a:t>
            </a:r>
            <a:r>
              <a:rPr lang="en-US" altLang="ko-KR" sz="1200" b="0" kern="0" dirty="0"/>
              <a:t>. </a:t>
            </a:r>
            <a:r>
              <a:rPr lang="ko-KR" altLang="en-US" sz="1200" b="0" kern="0" dirty="0" err="1"/>
              <a:t>인프런</a:t>
            </a:r>
            <a:r>
              <a:rPr lang="ko-KR" altLang="en-US" sz="1200" b="0" kern="0" dirty="0"/>
              <a:t> </a:t>
            </a:r>
            <a:r>
              <a:rPr lang="en-US" altLang="ko-KR" sz="1200" b="0" kern="0" dirty="0"/>
              <a:t>(2024)</a:t>
            </a:r>
          </a:p>
          <a:p>
            <a:pPr latinLnBrk="0">
              <a:buFontTx/>
              <a:buChar char="-"/>
            </a:pPr>
            <a:r>
              <a:rPr lang="ko-KR" altLang="en-US" sz="1200" b="0" kern="0" dirty="0"/>
              <a:t>쉽게 따라하는 </a:t>
            </a:r>
            <a:r>
              <a:rPr lang="en-US" altLang="ko-KR" sz="1200" b="0" kern="0" dirty="0"/>
              <a:t>LDA &amp; </a:t>
            </a:r>
            <a:r>
              <a:rPr lang="ko-KR" altLang="en-US" sz="1200" b="0" kern="0" dirty="0"/>
              <a:t>감성분석 빅데이터 논문 작성법 </a:t>
            </a:r>
            <a:r>
              <a:rPr lang="en-US" altLang="ko-KR" sz="1200" b="0" kern="0" dirty="0"/>
              <a:t>with ChatGPT. </a:t>
            </a:r>
            <a:r>
              <a:rPr lang="ko-KR" altLang="en-US" sz="1200" b="0" kern="0" dirty="0" err="1"/>
              <a:t>인프런</a:t>
            </a:r>
            <a:r>
              <a:rPr lang="ko-KR" altLang="en-US" sz="1200" b="0" kern="0" dirty="0"/>
              <a:t> </a:t>
            </a:r>
            <a:r>
              <a:rPr lang="en-US" altLang="ko-KR" sz="1200" b="0" kern="0" dirty="0"/>
              <a:t>(2024)</a:t>
            </a:r>
          </a:p>
          <a:p>
            <a:pPr latinLnBrk="0">
              <a:buFontTx/>
              <a:buChar char="-"/>
            </a:pPr>
            <a:r>
              <a:rPr lang="ko-KR" altLang="en-US" sz="1200" b="0" kern="0" dirty="0" err="1"/>
              <a:t>파이썬을</a:t>
            </a:r>
            <a:r>
              <a:rPr lang="ko-KR" altLang="en-US" sz="1200" b="0" kern="0" dirty="0"/>
              <a:t> 활용한 텍스트 분석 강의</a:t>
            </a:r>
            <a:r>
              <a:rPr lang="en-US" altLang="ko-KR" sz="1200" b="0" kern="0" dirty="0"/>
              <a:t>. </a:t>
            </a:r>
            <a:r>
              <a:rPr lang="ko-KR" altLang="en-US" sz="1200" b="0" kern="0" dirty="0" err="1"/>
              <a:t>탈잉</a:t>
            </a:r>
            <a:r>
              <a:rPr lang="ko-KR" altLang="en-US" sz="1200" b="0" kern="0" dirty="0"/>
              <a:t> </a:t>
            </a:r>
            <a:r>
              <a:rPr lang="en-US" altLang="ko-KR" sz="1200" b="0" kern="0" dirty="0"/>
              <a:t>(</a:t>
            </a:r>
            <a:r>
              <a:rPr lang="ko-KR" altLang="en-US" sz="1200" b="0" kern="0" dirty="0"/>
              <a:t>서울과학기술대학교</a:t>
            </a:r>
            <a:r>
              <a:rPr lang="en-US" altLang="ko-KR" sz="1200" b="0" kern="0" dirty="0"/>
              <a:t>) (2024)</a:t>
            </a:r>
          </a:p>
          <a:p>
            <a:pPr latinLnBrk="0">
              <a:buFontTx/>
              <a:buChar char="-"/>
            </a:pPr>
            <a:r>
              <a:rPr lang="en-US" altLang="ko-KR" sz="1200" b="0" kern="0" dirty="0"/>
              <a:t>ChatGPT</a:t>
            </a:r>
            <a:r>
              <a:rPr lang="ko-KR" altLang="en-US" sz="1200" b="0" kern="0" dirty="0"/>
              <a:t>를 활용한 파이썬 기초 강의</a:t>
            </a:r>
            <a:r>
              <a:rPr lang="en-US" altLang="ko-KR" sz="1200" b="0" kern="0" dirty="0"/>
              <a:t>. </a:t>
            </a:r>
            <a:r>
              <a:rPr lang="ko-KR" altLang="en-US" sz="1200" b="0" kern="0" dirty="0"/>
              <a:t>경기대학교 </a:t>
            </a:r>
            <a:r>
              <a:rPr lang="en-US" altLang="ko-KR" sz="1200" b="0" kern="0" dirty="0"/>
              <a:t>(2024)</a:t>
            </a:r>
          </a:p>
          <a:p>
            <a:pPr latinLnBrk="0">
              <a:buFontTx/>
              <a:buChar char="-"/>
            </a:pPr>
            <a:r>
              <a:rPr lang="ko-KR" altLang="en-US" sz="1200" b="0" kern="0" dirty="0"/>
              <a:t>파이썬 초보자를 위한 주가 데이터 분석 입문 강의</a:t>
            </a:r>
            <a:r>
              <a:rPr lang="en-US" altLang="ko-KR" sz="1200" b="0" kern="0" dirty="0"/>
              <a:t>. </a:t>
            </a:r>
            <a:r>
              <a:rPr lang="ko-KR" altLang="en-US" sz="1200" b="0" kern="0" dirty="0" err="1"/>
              <a:t>인프런</a:t>
            </a:r>
            <a:r>
              <a:rPr lang="ko-KR" altLang="en-US" sz="1200" b="0" kern="0" dirty="0"/>
              <a:t> </a:t>
            </a:r>
            <a:r>
              <a:rPr lang="en-US" altLang="ko-KR" sz="1200" b="0" kern="0" dirty="0"/>
              <a:t>(2024)</a:t>
            </a:r>
          </a:p>
          <a:p>
            <a:pPr latinLnBrk="0">
              <a:buFontTx/>
              <a:buChar char="-"/>
            </a:pPr>
            <a:r>
              <a:rPr lang="ko-KR" altLang="en-US" sz="1200" b="0" kern="0" dirty="0"/>
              <a:t>연구자와 대학원생을 위한 감성분석 기법 실습 강의</a:t>
            </a:r>
            <a:r>
              <a:rPr lang="en-US" altLang="ko-KR" sz="1200" b="0" kern="0" dirty="0"/>
              <a:t>. </a:t>
            </a:r>
            <a:r>
              <a:rPr lang="ko-KR" altLang="en-US" sz="1200" b="0" kern="0" dirty="0" err="1"/>
              <a:t>인프런</a:t>
            </a:r>
            <a:r>
              <a:rPr lang="ko-KR" altLang="en-US" sz="1200" b="0" kern="0" dirty="0"/>
              <a:t> </a:t>
            </a:r>
            <a:r>
              <a:rPr lang="en-US" altLang="ko-KR" sz="1200" b="0" kern="0" dirty="0"/>
              <a:t>(2024)</a:t>
            </a:r>
          </a:p>
        </p:txBody>
      </p:sp>
    </p:spTree>
    <p:extLst>
      <p:ext uri="{BB962C8B-B14F-4D97-AF65-F5344CB8AC3E}">
        <p14:creationId xmlns:p14="http://schemas.microsoft.com/office/powerpoint/2010/main" val="3522753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0C1A666-AFC7-F82D-5F32-DAD03FB770D2}"/>
              </a:ext>
            </a:extLst>
          </p:cNvPr>
          <p:cNvSpPr txBox="1"/>
          <p:nvPr/>
        </p:nvSpPr>
        <p:spPr>
          <a:xfrm>
            <a:off x="772426" y="475948"/>
            <a:ext cx="3185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bg2">
                    <a:lumMod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N-gram </a:t>
            </a:r>
            <a:r>
              <a:rPr lang="ko-KR" altLang="en-US" sz="3600" dirty="0">
                <a:solidFill>
                  <a:schemeClr val="bg2">
                    <a:lumMod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분석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DC6E0A-8B1B-6B0F-B8FD-8B1AC4E62DB7}"/>
              </a:ext>
            </a:extLst>
          </p:cNvPr>
          <p:cNvSpPr txBox="1"/>
          <p:nvPr/>
        </p:nvSpPr>
        <p:spPr>
          <a:xfrm>
            <a:off x="3195272" y="10525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6317B7-703D-7433-3166-9D3D07916C93}"/>
              </a:ext>
            </a:extLst>
          </p:cNvPr>
          <p:cNvSpPr txBox="1"/>
          <p:nvPr/>
        </p:nvSpPr>
        <p:spPr>
          <a:xfrm>
            <a:off x="3528386" y="24587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67C292-6EEE-84DB-BCFA-6489CAC6E9B2}"/>
              </a:ext>
            </a:extLst>
          </p:cNvPr>
          <p:cNvSpPr txBox="1"/>
          <p:nvPr/>
        </p:nvSpPr>
        <p:spPr>
          <a:xfrm>
            <a:off x="2860917" y="2277606"/>
            <a:ext cx="5301451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Clr>
                <a:srgbClr val="C00000"/>
              </a:buClr>
              <a:defRPr/>
            </a:pPr>
            <a:r>
              <a:rPr lang="ko-KR" altLang="en-US" sz="2000" dirty="0">
                <a:latin typeface="+mn-ea"/>
              </a:rPr>
              <a:t>단어</a:t>
            </a:r>
            <a:r>
              <a:rPr lang="en-US" altLang="ko-KR" sz="2000" dirty="0">
                <a:latin typeface="+mn-ea"/>
              </a:rPr>
              <a:t>A→</a:t>
            </a:r>
            <a:r>
              <a:rPr lang="ko-KR" altLang="en-US" sz="2000" dirty="0">
                <a:latin typeface="+mn-ea"/>
              </a:rPr>
              <a:t>단어</a:t>
            </a:r>
            <a:r>
              <a:rPr lang="en-US" altLang="ko-KR" sz="2000" dirty="0">
                <a:latin typeface="+mn-ea"/>
              </a:rPr>
              <a:t>B 50</a:t>
            </a:r>
          </a:p>
          <a:p>
            <a:pPr>
              <a:buClr>
                <a:srgbClr val="C00000"/>
              </a:buClr>
              <a:defRPr/>
            </a:pPr>
            <a:r>
              <a:rPr lang="en-US" altLang="ko-KR" sz="2000" dirty="0">
                <a:latin typeface="+mn-ea"/>
              </a:rPr>
              <a:t>(</a:t>
            </a:r>
            <a:r>
              <a:rPr lang="ko-KR" altLang="en-US" sz="2000" dirty="0">
                <a:latin typeface="+mn-ea"/>
              </a:rPr>
              <a:t>단어</a:t>
            </a:r>
            <a:r>
              <a:rPr lang="en-US" altLang="ko-KR" sz="2000" dirty="0">
                <a:latin typeface="+mn-ea"/>
              </a:rPr>
              <a:t>A</a:t>
            </a:r>
            <a:r>
              <a:rPr lang="ko-KR" altLang="en-US" sz="2000" dirty="0">
                <a:latin typeface="+mn-ea"/>
              </a:rPr>
              <a:t>가 나왔을 때 단어 </a:t>
            </a:r>
            <a:r>
              <a:rPr lang="en-US" altLang="ko-KR" sz="2000" dirty="0">
                <a:latin typeface="+mn-ea"/>
              </a:rPr>
              <a:t>B</a:t>
            </a:r>
            <a:r>
              <a:rPr lang="ko-KR" altLang="en-US" sz="2000" dirty="0">
                <a:latin typeface="+mn-ea"/>
              </a:rPr>
              <a:t>가 나오는 빈도수</a:t>
            </a:r>
            <a:r>
              <a:rPr lang="en-US" altLang="ko-KR" sz="2000" dirty="0">
                <a:latin typeface="+mn-ea"/>
              </a:rPr>
              <a:t>)</a:t>
            </a:r>
            <a:endParaRPr lang="ko-KR" altLang="en-US" sz="2000" dirty="0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0F9B43-9CDC-4B64-4AC0-E942523446AA}"/>
              </a:ext>
            </a:extLst>
          </p:cNvPr>
          <p:cNvSpPr txBox="1"/>
          <p:nvPr/>
        </p:nvSpPr>
        <p:spPr>
          <a:xfrm>
            <a:off x="2860917" y="3273897"/>
            <a:ext cx="4698722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Clr>
                <a:srgbClr val="C00000"/>
              </a:buClr>
              <a:defRPr/>
            </a:pPr>
            <a:r>
              <a:rPr lang="ko-KR" altLang="en-US" sz="2000" dirty="0">
                <a:latin typeface="+mn-ea"/>
              </a:rPr>
              <a:t>단어</a:t>
            </a:r>
            <a:r>
              <a:rPr lang="en-US" altLang="ko-KR" sz="2000" dirty="0">
                <a:latin typeface="+mn-ea"/>
              </a:rPr>
              <a:t>B→</a:t>
            </a:r>
            <a:r>
              <a:rPr lang="ko-KR" altLang="en-US" sz="2000" dirty="0">
                <a:latin typeface="+mn-ea"/>
              </a:rPr>
              <a:t>단어</a:t>
            </a:r>
            <a:r>
              <a:rPr lang="en-US" altLang="ko-KR" sz="2000" dirty="0">
                <a:latin typeface="+mn-ea"/>
              </a:rPr>
              <a:t>A 50</a:t>
            </a:r>
          </a:p>
          <a:p>
            <a:pPr>
              <a:buClr>
                <a:srgbClr val="C00000"/>
              </a:buClr>
              <a:defRPr/>
            </a:pPr>
            <a:r>
              <a:rPr lang="en-US" altLang="ko-KR" sz="2000" dirty="0">
                <a:latin typeface="+mn-ea"/>
              </a:rPr>
              <a:t>(</a:t>
            </a:r>
            <a:r>
              <a:rPr lang="ko-KR" altLang="en-US" sz="2000" dirty="0">
                <a:latin typeface="+mn-ea"/>
              </a:rPr>
              <a:t>단어</a:t>
            </a:r>
            <a:r>
              <a:rPr lang="en-US" altLang="ko-KR" sz="2000" dirty="0">
                <a:latin typeface="+mn-ea"/>
              </a:rPr>
              <a:t>B</a:t>
            </a:r>
            <a:r>
              <a:rPr lang="ko-KR" altLang="en-US" sz="2000" dirty="0">
                <a:latin typeface="+mn-ea"/>
              </a:rPr>
              <a:t>가 나왔을 때 </a:t>
            </a:r>
            <a:r>
              <a:rPr lang="en-US" altLang="ko-KR" sz="2000" dirty="0">
                <a:latin typeface="+mn-ea"/>
              </a:rPr>
              <a:t>A</a:t>
            </a:r>
            <a:r>
              <a:rPr lang="ko-KR" altLang="en-US" sz="2000" dirty="0">
                <a:latin typeface="+mn-ea"/>
              </a:rPr>
              <a:t>가 나오는 빈도수</a:t>
            </a:r>
            <a:r>
              <a:rPr lang="en-US" altLang="ko-KR" sz="2000" dirty="0">
                <a:latin typeface="+mn-ea"/>
              </a:rPr>
              <a:t>)</a:t>
            </a:r>
            <a:endParaRPr lang="ko-KR" altLang="en-US" sz="2000" dirty="0"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7AAFAE-2A9F-5D75-F974-1A54368F605D}"/>
              </a:ext>
            </a:extLst>
          </p:cNvPr>
          <p:cNvSpPr txBox="1"/>
          <p:nvPr/>
        </p:nvSpPr>
        <p:spPr>
          <a:xfrm>
            <a:off x="2860917" y="4891267"/>
            <a:ext cx="2871299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Clr>
                <a:srgbClr val="C00000"/>
              </a:buClr>
              <a:defRPr/>
            </a:pPr>
            <a:r>
              <a:rPr lang="ko-KR" altLang="en-US" sz="2000" dirty="0">
                <a:latin typeface="+mn-ea"/>
              </a:rPr>
              <a:t>단어</a:t>
            </a:r>
            <a:r>
              <a:rPr lang="en-US" altLang="ko-KR" sz="2000" dirty="0">
                <a:latin typeface="+mn-ea"/>
              </a:rPr>
              <a:t>A→</a:t>
            </a:r>
            <a:r>
              <a:rPr lang="ko-KR" altLang="en-US" sz="2000" dirty="0">
                <a:latin typeface="+mn-ea"/>
              </a:rPr>
              <a:t>단어</a:t>
            </a:r>
            <a:r>
              <a:rPr lang="en-US" altLang="ko-KR" sz="2000" dirty="0">
                <a:latin typeface="+mn-ea"/>
              </a:rPr>
              <a:t>B →</a:t>
            </a:r>
            <a:r>
              <a:rPr lang="ko-KR" altLang="en-US" sz="2000" dirty="0">
                <a:latin typeface="+mn-ea"/>
              </a:rPr>
              <a:t> 단어</a:t>
            </a:r>
            <a:r>
              <a:rPr lang="en-US" altLang="ko-KR" sz="2000" dirty="0">
                <a:latin typeface="+mn-ea"/>
              </a:rPr>
              <a:t>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D6FA5D-5658-776E-F34D-550EF4C86863}"/>
              </a:ext>
            </a:extLst>
          </p:cNvPr>
          <p:cNvSpPr txBox="1"/>
          <p:nvPr/>
        </p:nvSpPr>
        <p:spPr>
          <a:xfrm>
            <a:off x="2860917" y="5981942"/>
            <a:ext cx="399179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Clr>
                <a:srgbClr val="C00000"/>
              </a:buClr>
              <a:defRPr/>
            </a:pPr>
            <a:r>
              <a:rPr lang="ko-KR" altLang="en-US" sz="2000" dirty="0">
                <a:latin typeface="+mn-ea"/>
              </a:rPr>
              <a:t>단어</a:t>
            </a:r>
            <a:r>
              <a:rPr lang="en-US" altLang="ko-KR" sz="2000" dirty="0">
                <a:latin typeface="+mn-ea"/>
              </a:rPr>
              <a:t>A→</a:t>
            </a:r>
            <a:r>
              <a:rPr lang="ko-KR" altLang="en-US" sz="2000" dirty="0">
                <a:latin typeface="+mn-ea"/>
              </a:rPr>
              <a:t>단어</a:t>
            </a:r>
            <a:r>
              <a:rPr lang="en-US" altLang="ko-KR" sz="2000" dirty="0">
                <a:latin typeface="+mn-ea"/>
              </a:rPr>
              <a:t>B →</a:t>
            </a:r>
            <a:r>
              <a:rPr lang="ko-KR" altLang="en-US" sz="2000" dirty="0">
                <a:latin typeface="+mn-ea"/>
              </a:rPr>
              <a:t> 단어</a:t>
            </a:r>
            <a:r>
              <a:rPr lang="en-US" altLang="ko-KR" sz="2000" dirty="0">
                <a:latin typeface="+mn-ea"/>
              </a:rPr>
              <a:t>C →</a:t>
            </a:r>
            <a:r>
              <a:rPr lang="ko-KR" altLang="en-US" sz="2000" dirty="0">
                <a:latin typeface="+mn-ea"/>
              </a:rPr>
              <a:t> 단어</a:t>
            </a:r>
            <a:r>
              <a:rPr lang="en-US" altLang="ko-KR" sz="2000" dirty="0">
                <a:latin typeface="+mn-ea"/>
              </a:rPr>
              <a:t>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E62BDB-38C1-38C9-E885-AF3F74712B04}"/>
              </a:ext>
            </a:extLst>
          </p:cNvPr>
          <p:cNvSpPr txBox="1"/>
          <p:nvPr/>
        </p:nvSpPr>
        <p:spPr>
          <a:xfrm>
            <a:off x="1110117" y="1127063"/>
            <a:ext cx="65934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altLang="ko-KR" sz="2400" b="1" i="0" dirty="0">
                <a:solidFill>
                  <a:srgbClr val="000000"/>
                </a:solidFill>
                <a:effectLst/>
              </a:rPr>
              <a:t>n-gram</a:t>
            </a:r>
            <a:r>
              <a:rPr lang="ko-KR" altLang="en-US" sz="2400" b="1" i="0" dirty="0">
                <a:solidFill>
                  <a:srgbClr val="000000"/>
                </a:solidFill>
                <a:effectLst/>
              </a:rPr>
              <a:t>은 </a:t>
            </a:r>
            <a:r>
              <a:rPr lang="en-US" altLang="ko-KR" sz="2400" b="1" i="0" dirty="0">
                <a:solidFill>
                  <a:srgbClr val="000000"/>
                </a:solidFill>
                <a:effectLst/>
              </a:rPr>
              <a:t>n</a:t>
            </a:r>
            <a:r>
              <a:rPr lang="ko-KR" altLang="en-US" sz="2400" b="1" i="0" dirty="0">
                <a:solidFill>
                  <a:srgbClr val="000000"/>
                </a:solidFill>
                <a:effectLst/>
              </a:rPr>
              <a:t>개의 연속적인 단어 나열을 의미</a:t>
            </a:r>
            <a:endParaRPr lang="en-US" altLang="ko-KR" sz="24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4795AA-F399-6FC0-BBFF-3854D44CECAD}"/>
              </a:ext>
            </a:extLst>
          </p:cNvPr>
          <p:cNvSpPr txBox="1"/>
          <p:nvPr/>
        </p:nvSpPr>
        <p:spPr>
          <a:xfrm>
            <a:off x="1110117" y="1704627"/>
            <a:ext cx="6797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altLang="ko-KR" sz="2400" b="1" dirty="0">
                <a:solidFill>
                  <a:srgbClr val="000000"/>
                </a:solidFill>
              </a:rPr>
              <a:t>2</a:t>
            </a:r>
            <a:r>
              <a:rPr lang="en-US" altLang="ko-KR" sz="2400" b="1" i="0" dirty="0">
                <a:solidFill>
                  <a:srgbClr val="000000"/>
                </a:solidFill>
                <a:effectLst/>
              </a:rPr>
              <a:t>-gram</a:t>
            </a:r>
            <a:r>
              <a:rPr lang="en-US" altLang="ko-KR" sz="2400" b="1" dirty="0">
                <a:solidFill>
                  <a:srgbClr val="000000"/>
                </a:solidFill>
              </a:rPr>
              <a:t>(2-grams </a:t>
            </a:r>
            <a:r>
              <a:rPr lang="ko-KR" altLang="en-US" sz="2400" b="1" dirty="0">
                <a:solidFill>
                  <a:srgbClr val="000000"/>
                </a:solidFill>
              </a:rPr>
              <a:t>위주의 분석이 많이 사용됨</a:t>
            </a:r>
            <a:r>
              <a:rPr lang="en-US" altLang="ko-KR" sz="2400" b="1" dirty="0">
                <a:solidFill>
                  <a:srgbClr val="000000"/>
                </a:solidFill>
              </a:rPr>
              <a:t>)</a:t>
            </a:r>
            <a:endParaRPr lang="en-US" altLang="ko-KR" sz="24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4CE648-3F8D-387D-8623-BFCA7E9BBBB0}"/>
              </a:ext>
            </a:extLst>
          </p:cNvPr>
          <p:cNvSpPr txBox="1"/>
          <p:nvPr/>
        </p:nvSpPr>
        <p:spPr>
          <a:xfrm>
            <a:off x="1008326" y="4230589"/>
            <a:ext cx="1542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altLang="ko-KR" sz="2400" b="1" dirty="0">
                <a:solidFill>
                  <a:srgbClr val="000000"/>
                </a:solidFill>
              </a:rPr>
              <a:t>3-gram</a:t>
            </a:r>
            <a:endParaRPr lang="en-US" altLang="ko-KR" sz="24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6103D4-4341-DD70-62B2-775D21FB1C52}"/>
              </a:ext>
            </a:extLst>
          </p:cNvPr>
          <p:cNvSpPr txBox="1"/>
          <p:nvPr/>
        </p:nvSpPr>
        <p:spPr>
          <a:xfrm>
            <a:off x="1008326" y="5237510"/>
            <a:ext cx="1542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altLang="ko-KR" sz="2400" b="1" dirty="0">
                <a:solidFill>
                  <a:srgbClr val="000000"/>
                </a:solidFill>
              </a:rPr>
              <a:t>4-gram</a:t>
            </a:r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20930303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0C1A666-AFC7-F82D-5F32-DAD03FB770D2}"/>
              </a:ext>
            </a:extLst>
          </p:cNvPr>
          <p:cNvSpPr txBox="1"/>
          <p:nvPr/>
        </p:nvSpPr>
        <p:spPr>
          <a:xfrm>
            <a:off x="824678" y="1209254"/>
            <a:ext cx="5902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>
                <a:solidFill>
                  <a:schemeClr val="bg2">
                    <a:lumMod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동시출현</a:t>
            </a:r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단어 분석</a:t>
            </a:r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네트워크 분석</a:t>
            </a:r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3600" dirty="0">
              <a:solidFill>
                <a:schemeClr val="bg2">
                  <a:lumMod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DC6E0A-8B1B-6B0F-B8FD-8B1AC4E62DB7}"/>
              </a:ext>
            </a:extLst>
          </p:cNvPr>
          <p:cNvSpPr txBox="1"/>
          <p:nvPr/>
        </p:nvSpPr>
        <p:spPr>
          <a:xfrm>
            <a:off x="3195272" y="10525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16277D-E5B9-7439-9F6D-510E7F124DE2}"/>
              </a:ext>
            </a:extLst>
          </p:cNvPr>
          <p:cNvSpPr txBox="1"/>
          <p:nvPr/>
        </p:nvSpPr>
        <p:spPr>
          <a:xfrm>
            <a:off x="1090921" y="1994373"/>
            <a:ext cx="38395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ko-KR" altLang="en-US" sz="1600" b="1" dirty="0">
                <a:latin typeface="+mn-ea"/>
              </a:rPr>
              <a:t>단어들 간의 관계를 </a:t>
            </a:r>
            <a:r>
              <a:rPr lang="ko-KR" altLang="en-US" sz="1600" b="1" dirty="0" err="1">
                <a:latin typeface="+mn-ea"/>
              </a:rPr>
              <a:t>수치화하여</a:t>
            </a:r>
            <a:r>
              <a:rPr lang="ko-KR" altLang="en-US" sz="1600" b="1" dirty="0">
                <a:latin typeface="+mn-ea"/>
              </a:rPr>
              <a:t> 분석</a:t>
            </a:r>
            <a:endParaRPr lang="en-US" altLang="ko-KR" sz="1600" b="1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6317B7-703D-7433-3166-9D3D07916C93}"/>
              </a:ext>
            </a:extLst>
          </p:cNvPr>
          <p:cNvSpPr txBox="1"/>
          <p:nvPr/>
        </p:nvSpPr>
        <p:spPr>
          <a:xfrm>
            <a:off x="3528386" y="24587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67C292-6EEE-84DB-BCFA-6489CAC6E9B2}"/>
              </a:ext>
            </a:extLst>
          </p:cNvPr>
          <p:cNvSpPr txBox="1"/>
          <p:nvPr/>
        </p:nvSpPr>
        <p:spPr>
          <a:xfrm>
            <a:off x="2501907" y="3050414"/>
            <a:ext cx="7277954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Clr>
                <a:srgbClr val="C00000"/>
              </a:buClr>
              <a:defRPr/>
            </a:pPr>
            <a:r>
              <a:rPr lang="ko-KR" altLang="en-US" sz="3200" dirty="0">
                <a:latin typeface="+mn-ea"/>
              </a:rPr>
              <a:t>문서</a:t>
            </a:r>
            <a:r>
              <a:rPr lang="en-US" altLang="ko-KR" sz="3200" dirty="0">
                <a:latin typeface="+mn-ea"/>
              </a:rPr>
              <a:t>A: </a:t>
            </a:r>
            <a:r>
              <a:rPr lang="ko-KR" altLang="en-US" sz="3200" dirty="0">
                <a:solidFill>
                  <a:srgbClr val="FF0000"/>
                </a:solidFill>
                <a:latin typeface="+mn-ea"/>
              </a:rPr>
              <a:t>문화</a:t>
            </a:r>
            <a:r>
              <a:rPr lang="ko-KR" altLang="en-US" sz="3200" dirty="0">
                <a:latin typeface="+mn-ea"/>
              </a:rPr>
              <a:t>와 </a:t>
            </a:r>
            <a:r>
              <a:rPr lang="ko-KR" altLang="en-US" sz="3200" dirty="0">
                <a:solidFill>
                  <a:srgbClr val="FF0000"/>
                </a:solidFill>
                <a:latin typeface="+mn-ea"/>
              </a:rPr>
              <a:t>예술</a:t>
            </a:r>
            <a:r>
              <a:rPr lang="ko-KR" altLang="en-US" sz="3200" dirty="0">
                <a:latin typeface="+mn-ea"/>
              </a:rPr>
              <a:t>적 가치가 뛰어나다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11FEBF-903F-EAC3-0BB4-6EB23539A2AA}"/>
              </a:ext>
            </a:extLst>
          </p:cNvPr>
          <p:cNvSpPr txBox="1"/>
          <p:nvPr/>
        </p:nvSpPr>
        <p:spPr>
          <a:xfrm>
            <a:off x="2501907" y="3853592"/>
            <a:ext cx="5460149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Clr>
                <a:srgbClr val="C00000"/>
              </a:buClr>
              <a:defRPr/>
            </a:pPr>
            <a:r>
              <a:rPr lang="ko-KR" altLang="en-US" sz="3200" dirty="0">
                <a:latin typeface="+mn-ea"/>
              </a:rPr>
              <a:t>문서</a:t>
            </a:r>
            <a:r>
              <a:rPr lang="en-US" altLang="ko-KR" sz="3200" dirty="0">
                <a:latin typeface="+mn-ea"/>
              </a:rPr>
              <a:t>B: </a:t>
            </a:r>
            <a:r>
              <a:rPr lang="ko-KR" altLang="en-US" sz="3200" dirty="0">
                <a:solidFill>
                  <a:srgbClr val="0070C0"/>
                </a:solidFill>
                <a:latin typeface="+mn-ea"/>
              </a:rPr>
              <a:t>시각</a:t>
            </a:r>
            <a:r>
              <a:rPr lang="ko-KR" altLang="en-US" sz="3200" dirty="0">
                <a:latin typeface="+mn-ea"/>
              </a:rPr>
              <a:t> </a:t>
            </a:r>
            <a:r>
              <a:rPr lang="ko-KR" altLang="en-US" sz="3200" dirty="0">
                <a:solidFill>
                  <a:srgbClr val="0070C0"/>
                </a:solidFill>
                <a:latin typeface="+mn-ea"/>
              </a:rPr>
              <a:t>표현</a:t>
            </a:r>
            <a:r>
              <a:rPr lang="ko-KR" altLang="en-US" sz="3200" dirty="0">
                <a:latin typeface="+mn-ea"/>
              </a:rPr>
              <a:t>이 뛰어나다</a:t>
            </a:r>
          </a:p>
        </p:txBody>
      </p:sp>
    </p:spTree>
    <p:extLst>
      <p:ext uri="{BB962C8B-B14F-4D97-AF65-F5344CB8AC3E}">
        <p14:creationId xmlns:p14="http://schemas.microsoft.com/office/powerpoint/2010/main" val="41891674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0DC6E0A-8B1B-6B0F-B8FD-8B1AC4E62DB7}"/>
              </a:ext>
            </a:extLst>
          </p:cNvPr>
          <p:cNvSpPr txBox="1"/>
          <p:nvPr/>
        </p:nvSpPr>
        <p:spPr>
          <a:xfrm>
            <a:off x="3195272" y="10525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6317B7-703D-7433-3166-9D3D07916C93}"/>
              </a:ext>
            </a:extLst>
          </p:cNvPr>
          <p:cNvSpPr txBox="1"/>
          <p:nvPr/>
        </p:nvSpPr>
        <p:spPr>
          <a:xfrm>
            <a:off x="3528386" y="24587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A77B1C-DCEB-37E9-BEFC-544E936EAFB0}"/>
              </a:ext>
            </a:extLst>
          </p:cNvPr>
          <p:cNvSpPr txBox="1"/>
          <p:nvPr/>
        </p:nvSpPr>
        <p:spPr>
          <a:xfrm>
            <a:off x="6771934" y="6211864"/>
            <a:ext cx="211077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/>
              <a:t>&lt;Network</a:t>
            </a:r>
            <a:r>
              <a:rPr lang="ko-KR" altLang="en-US" dirty="0"/>
              <a:t> </a:t>
            </a:r>
            <a:r>
              <a:rPr lang="en-US" altLang="ko-KR" dirty="0"/>
              <a:t>Graph&gt;</a:t>
            </a:r>
            <a:endParaRPr lang="ko-KR" altLang="en-US" dirty="0"/>
          </a:p>
        </p:txBody>
      </p:sp>
      <p:pic>
        <p:nvPicPr>
          <p:cNvPr id="11" name="Picture 1">
            <a:extLst>
              <a:ext uri="{FF2B5EF4-FFF2-40B4-BE49-F238E27FC236}">
                <a16:creationId xmlns:a16="http://schemas.microsoft.com/office/drawing/2014/main" id="{2130FE1A-54D4-BDB1-FFED-D22C84D23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9947" y="1885820"/>
            <a:ext cx="7603874" cy="4123754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E673F70-1156-482A-E0D0-F44CD3BF2361}"/>
              </a:ext>
            </a:extLst>
          </p:cNvPr>
          <p:cNvSpPr txBox="1"/>
          <p:nvPr/>
        </p:nvSpPr>
        <p:spPr>
          <a:xfrm>
            <a:off x="729575" y="714778"/>
            <a:ext cx="5902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>
                <a:solidFill>
                  <a:schemeClr val="bg2">
                    <a:lumMod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동시출현</a:t>
            </a:r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단어 분석</a:t>
            </a:r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네트워크 분석</a:t>
            </a:r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3600" dirty="0">
              <a:solidFill>
                <a:schemeClr val="bg2">
                  <a:lumMod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65AC6E0-77C9-A9DE-EB49-7C7A32416B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950" y="1425981"/>
            <a:ext cx="3867414" cy="310217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F7528DD-0DAB-DB9D-08CB-412985905FF5}"/>
              </a:ext>
            </a:extLst>
          </p:cNvPr>
          <p:cNvSpPr txBox="1"/>
          <p:nvPr/>
        </p:nvSpPr>
        <p:spPr>
          <a:xfrm>
            <a:off x="599734" y="4675164"/>
            <a:ext cx="263604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/>
              <a:t>UCINET</a:t>
            </a:r>
            <a:r>
              <a:rPr lang="ko-KR" altLang="en-US" dirty="0"/>
              <a:t>의 </a:t>
            </a:r>
            <a:r>
              <a:rPr lang="en-US" altLang="ko-KR" dirty="0" err="1"/>
              <a:t>Netdraw</a:t>
            </a:r>
            <a:r>
              <a:rPr lang="ko-KR" altLang="en-US" dirty="0"/>
              <a:t>활용</a:t>
            </a:r>
          </a:p>
        </p:txBody>
      </p:sp>
    </p:spTree>
    <p:extLst>
      <p:ext uri="{BB962C8B-B14F-4D97-AF65-F5344CB8AC3E}">
        <p14:creationId xmlns:p14="http://schemas.microsoft.com/office/powerpoint/2010/main" val="24461066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403440" y="5931348"/>
            <a:ext cx="113724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latin typeface="HY견고딕"/>
                <a:ea typeface="HY견고딕"/>
              </a:rPr>
              <a:t>노드</a:t>
            </a:r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latin typeface="HY견고딕"/>
                <a:ea typeface="HY견고딕"/>
              </a:rPr>
              <a:t>(node)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EF4F525B-9718-B64A-3C47-2AB1DDFDA51C}"/>
              </a:ext>
            </a:extLst>
          </p:cNvPr>
          <p:cNvSpPr/>
          <p:nvPr/>
        </p:nvSpPr>
        <p:spPr>
          <a:xfrm>
            <a:off x="2044368" y="5213143"/>
            <a:ext cx="539750" cy="500732"/>
          </a:xfrm>
          <a:prstGeom prst="ellipse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0FC0D15-BD95-0C13-431A-58F111100168}"/>
              </a:ext>
            </a:extLst>
          </p:cNvPr>
          <p:cNvCxnSpPr>
            <a:cxnSpLocks/>
          </p:cNvCxnSpPr>
          <p:nvPr/>
        </p:nvCxnSpPr>
        <p:spPr>
          <a:xfrm>
            <a:off x="5129410" y="5459908"/>
            <a:ext cx="12682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C60EDB7-229B-9B96-903B-1EB0A6456359}"/>
              </a:ext>
            </a:extLst>
          </p:cNvPr>
          <p:cNvSpPr txBox="1"/>
          <p:nvPr/>
        </p:nvSpPr>
        <p:spPr>
          <a:xfrm>
            <a:off x="4745566" y="5914067"/>
            <a:ext cx="113724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 dirty="0" err="1">
                <a:solidFill>
                  <a:schemeClr val="bg2">
                    <a:lumMod val="25000"/>
                  </a:schemeClr>
                </a:solidFill>
                <a:latin typeface="HY견고딕"/>
                <a:ea typeface="HY견고딕"/>
              </a:rPr>
              <a:t>엣지</a:t>
            </a:r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latin typeface="HY견고딕"/>
                <a:ea typeface="HY견고딕"/>
              </a:rPr>
              <a:t>(edge)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33BEC0B-F113-1759-53B3-F70830410E1B}"/>
              </a:ext>
            </a:extLst>
          </p:cNvPr>
          <p:cNvSpPr/>
          <p:nvPr/>
        </p:nvSpPr>
        <p:spPr>
          <a:xfrm>
            <a:off x="5405635" y="2284146"/>
            <a:ext cx="539750" cy="500732"/>
          </a:xfrm>
          <a:prstGeom prst="ellipse">
            <a:avLst/>
          </a:prstGeom>
          <a:solidFill>
            <a:srgbClr val="ED7D3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C216B3FB-433F-27C0-29EC-33B7944E5B23}"/>
              </a:ext>
            </a:extLst>
          </p:cNvPr>
          <p:cNvSpPr/>
          <p:nvPr/>
        </p:nvSpPr>
        <p:spPr>
          <a:xfrm>
            <a:off x="6791325" y="1138486"/>
            <a:ext cx="539750" cy="500732"/>
          </a:xfrm>
          <a:prstGeom prst="ellipse">
            <a:avLst/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927C875A-2B34-9284-08DD-5A00DF0C8FB5}"/>
              </a:ext>
            </a:extLst>
          </p:cNvPr>
          <p:cNvSpPr/>
          <p:nvPr/>
        </p:nvSpPr>
        <p:spPr>
          <a:xfrm>
            <a:off x="4653264" y="3643632"/>
            <a:ext cx="539750" cy="500732"/>
          </a:xfrm>
          <a:prstGeom prst="ellipse">
            <a:avLst/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A93FD1E5-5617-F54D-A5B1-CE11206D7DF5}"/>
              </a:ext>
            </a:extLst>
          </p:cNvPr>
          <p:cNvSpPr/>
          <p:nvPr/>
        </p:nvSpPr>
        <p:spPr>
          <a:xfrm>
            <a:off x="3638640" y="1388496"/>
            <a:ext cx="539750" cy="500732"/>
          </a:xfrm>
          <a:prstGeom prst="ellipse">
            <a:avLst/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2808665-78B7-8AC2-52CE-F9A9AD6B462C}"/>
              </a:ext>
            </a:extLst>
          </p:cNvPr>
          <p:cNvSpPr/>
          <p:nvPr/>
        </p:nvSpPr>
        <p:spPr>
          <a:xfrm>
            <a:off x="7048519" y="3025829"/>
            <a:ext cx="539750" cy="500732"/>
          </a:xfrm>
          <a:prstGeom prst="ellipse">
            <a:avLst/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C1DBFE7B-BEE0-C62F-AD44-C9753A501072}"/>
              </a:ext>
            </a:extLst>
          </p:cNvPr>
          <p:cNvSpPr/>
          <p:nvPr/>
        </p:nvSpPr>
        <p:spPr>
          <a:xfrm>
            <a:off x="5162521" y="964902"/>
            <a:ext cx="539750" cy="500732"/>
          </a:xfrm>
          <a:prstGeom prst="ellipse">
            <a:avLst/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73C473B7-C062-99A3-E244-FB87A41F8D58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5495807" y="1487973"/>
            <a:ext cx="179703" cy="7961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01929B4D-9B97-BD14-7DF6-E10CBB53D0E2}"/>
              </a:ext>
            </a:extLst>
          </p:cNvPr>
          <p:cNvCxnSpPr>
            <a:cxnSpLocks/>
          </p:cNvCxnSpPr>
          <p:nvPr/>
        </p:nvCxnSpPr>
        <p:spPr>
          <a:xfrm flipV="1">
            <a:off x="5945385" y="1552135"/>
            <a:ext cx="910167" cy="84303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34A629E7-A038-2554-25F4-CAF3421D8DCE}"/>
              </a:ext>
            </a:extLst>
          </p:cNvPr>
          <p:cNvCxnSpPr/>
          <p:nvPr/>
        </p:nvCxnSpPr>
        <p:spPr>
          <a:xfrm rot="10800000">
            <a:off x="4105275" y="1836075"/>
            <a:ext cx="1280582" cy="635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7EC71123-A910-87CF-710B-CD867F7A8848}"/>
              </a:ext>
            </a:extLst>
          </p:cNvPr>
          <p:cNvCxnSpPr>
            <a:cxnSpLocks/>
          </p:cNvCxnSpPr>
          <p:nvPr/>
        </p:nvCxnSpPr>
        <p:spPr>
          <a:xfrm flipH="1">
            <a:off x="5062481" y="2741333"/>
            <a:ext cx="513293" cy="91971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E1F87173-93A4-C523-9D22-3A8E006A3CBA}"/>
              </a:ext>
            </a:extLst>
          </p:cNvPr>
          <p:cNvCxnSpPr/>
          <p:nvPr/>
        </p:nvCxnSpPr>
        <p:spPr>
          <a:xfrm>
            <a:off x="5877474" y="2680021"/>
            <a:ext cx="1185332" cy="4762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5D3BC05-03B8-B450-0045-448F4086C7CA}"/>
              </a:ext>
            </a:extLst>
          </p:cNvPr>
          <p:cNvSpPr txBox="1"/>
          <p:nvPr/>
        </p:nvSpPr>
        <p:spPr>
          <a:xfrm>
            <a:off x="4819318" y="4299184"/>
            <a:ext cx="309595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latin typeface="HY견고딕"/>
                <a:ea typeface="HY견고딕"/>
              </a:rPr>
              <a:t>그래프</a:t>
            </a:r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latin typeface="HY견고딕"/>
                <a:ea typeface="HY견고딕"/>
              </a:rPr>
              <a:t>(graph)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569245" y="468404"/>
            <a:ext cx="24263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b="1" dirty="0">
                <a:solidFill>
                  <a:srgbClr val="C00000"/>
                </a:solidFill>
                <a:latin typeface="HY견고딕"/>
                <a:ea typeface="HY견고딕"/>
              </a:rPr>
              <a:t>※</a:t>
            </a:r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latin typeface="HY견고딕"/>
                <a:ea typeface="HY견고딕"/>
              </a:rPr>
              <a:t>연결중심성</a:t>
            </a:r>
          </a:p>
        </p:txBody>
      </p:sp>
      <p:sp>
        <p:nvSpPr>
          <p:cNvPr id="16" name="타원 15"/>
          <p:cNvSpPr/>
          <p:nvPr/>
        </p:nvSpPr>
        <p:spPr>
          <a:xfrm>
            <a:off x="2523793" y="3685496"/>
            <a:ext cx="539750" cy="500732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8600177" y="3003155"/>
            <a:ext cx="539750" cy="500732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3896783" y="2489036"/>
            <a:ext cx="539750" cy="500732"/>
          </a:xfrm>
          <a:prstGeom prst="ellipse">
            <a:avLst/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1771422" y="5044982"/>
            <a:ext cx="539750" cy="500732"/>
          </a:xfrm>
          <a:prstGeom prst="ellipse">
            <a:avLst/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909198" y="2878746"/>
            <a:ext cx="539750" cy="500732"/>
          </a:xfrm>
          <a:prstGeom prst="ellipse">
            <a:avLst/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4166677" y="4427179"/>
            <a:ext cx="539750" cy="500732"/>
          </a:xfrm>
          <a:prstGeom prst="ellipse">
            <a:avLst/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2229879" y="2404352"/>
            <a:ext cx="539750" cy="500732"/>
          </a:xfrm>
          <a:prstGeom prst="ellipse">
            <a:avLst/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3" name="직선 연결선 22"/>
          <p:cNvCxnSpPr>
            <a:cxnSpLocks/>
            <a:endCxn id="16" idx="0"/>
          </p:cNvCxnSpPr>
          <p:nvPr/>
        </p:nvCxnSpPr>
        <p:spPr>
          <a:xfrm>
            <a:off x="2613965" y="2889323"/>
            <a:ext cx="179703" cy="7961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cxnSpLocks/>
          </p:cNvCxnSpPr>
          <p:nvPr/>
        </p:nvCxnSpPr>
        <p:spPr>
          <a:xfrm flipV="1">
            <a:off x="3063543" y="2953485"/>
            <a:ext cx="910167" cy="843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rot="10800000">
            <a:off x="1375833" y="3326325"/>
            <a:ext cx="1280582" cy="635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cxnSpLocks/>
          </p:cNvCxnSpPr>
          <p:nvPr/>
        </p:nvCxnSpPr>
        <p:spPr>
          <a:xfrm flipH="1">
            <a:off x="2180639" y="4142683"/>
            <a:ext cx="513293" cy="9197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2995632" y="4081371"/>
            <a:ext cx="1185332" cy="476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/>
          <p:cNvSpPr/>
          <p:nvPr/>
        </p:nvSpPr>
        <p:spPr>
          <a:xfrm>
            <a:off x="8588709" y="1907428"/>
            <a:ext cx="539750" cy="500732"/>
          </a:xfrm>
          <a:prstGeom prst="ellipse">
            <a:avLst/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8641724" y="4380174"/>
            <a:ext cx="539750" cy="500732"/>
          </a:xfrm>
          <a:prstGeom prst="ellipse">
            <a:avLst/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30" name="직선 연결선 29"/>
          <p:cNvCxnSpPr>
            <a:cxnSpLocks/>
            <a:endCxn id="28" idx="4"/>
          </p:cNvCxnSpPr>
          <p:nvPr/>
        </p:nvCxnSpPr>
        <p:spPr>
          <a:xfrm flipH="1" flipV="1">
            <a:off x="8858584" y="2408160"/>
            <a:ext cx="11468" cy="585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cxnSpLocks/>
            <a:endCxn id="29" idx="0"/>
          </p:cNvCxnSpPr>
          <p:nvPr/>
        </p:nvCxnSpPr>
        <p:spPr>
          <a:xfrm>
            <a:off x="8880635" y="3513286"/>
            <a:ext cx="30964" cy="8668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CA14A0E-9811-0AD4-839A-23C826CF81D1}"/>
              </a:ext>
            </a:extLst>
          </p:cNvPr>
          <p:cNvSpPr txBox="1"/>
          <p:nvPr/>
        </p:nvSpPr>
        <p:spPr>
          <a:xfrm>
            <a:off x="1397366" y="1141730"/>
            <a:ext cx="30187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ko-KR" altLang="en-US" sz="1600" b="1" dirty="0">
                <a:latin typeface="+mn-ea"/>
              </a:rPr>
              <a:t>다른 노드와 연결이 된 정도</a:t>
            </a:r>
            <a:endParaRPr lang="en-US" altLang="ko-KR" sz="1600" b="1" dirty="0"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9E3726-E373-8279-8A5A-9F9D46324E9D}"/>
              </a:ext>
            </a:extLst>
          </p:cNvPr>
          <p:cNvSpPr txBox="1"/>
          <p:nvPr/>
        </p:nvSpPr>
        <p:spPr>
          <a:xfrm>
            <a:off x="1417758" y="1613668"/>
            <a:ext cx="61093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ko-KR" altLang="en-US" sz="1600" b="1" dirty="0">
                <a:latin typeface="+mn-ea"/>
              </a:rPr>
              <a:t>한 노드</a:t>
            </a:r>
            <a:r>
              <a:rPr lang="en-US" altLang="ko-KR" sz="1600" b="1" dirty="0">
                <a:latin typeface="+mn-ea"/>
              </a:rPr>
              <a:t>(Node)</a:t>
            </a:r>
            <a:r>
              <a:rPr lang="ko-KR" altLang="en-US" sz="1600" b="1" dirty="0">
                <a:latin typeface="+mn-ea"/>
              </a:rPr>
              <a:t>에 직접적으로 연결된 모든 </a:t>
            </a:r>
            <a:r>
              <a:rPr lang="ko-KR" altLang="en-US" sz="1600" b="1" dirty="0" err="1">
                <a:latin typeface="+mn-ea"/>
              </a:rPr>
              <a:t>엣지</a:t>
            </a:r>
            <a:r>
              <a:rPr lang="en-US" altLang="ko-KR" sz="1600" b="1" dirty="0">
                <a:latin typeface="+mn-ea"/>
              </a:rPr>
              <a:t>(Edge)</a:t>
            </a:r>
            <a:r>
              <a:rPr lang="ko-KR" altLang="en-US" sz="1600" b="1" dirty="0">
                <a:latin typeface="+mn-ea"/>
              </a:rPr>
              <a:t>의 개수</a:t>
            </a:r>
            <a:endParaRPr lang="en-US" altLang="ko-KR" sz="1600" b="1" dirty="0"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FAF5374-9EDC-7E70-6A8E-655B525930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3543" y="5032514"/>
            <a:ext cx="6630574" cy="14741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57348" y="830283"/>
            <a:ext cx="24091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b="1" dirty="0">
                <a:solidFill>
                  <a:srgbClr val="C00000"/>
                </a:solidFill>
                <a:latin typeface="HY견고딕"/>
                <a:ea typeface="HY견고딕"/>
              </a:rPr>
              <a:t>※</a:t>
            </a:r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latin typeface="HY견고딕"/>
                <a:ea typeface="HY견고딕"/>
              </a:rPr>
              <a:t>근접중심성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24D048-4D41-EAB0-25F3-81EE07D31FC3}"/>
              </a:ext>
            </a:extLst>
          </p:cNvPr>
          <p:cNvSpPr txBox="1"/>
          <p:nvPr/>
        </p:nvSpPr>
        <p:spPr>
          <a:xfrm>
            <a:off x="980076" y="1675455"/>
            <a:ext cx="38395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ko-KR" altLang="en-US" sz="1600" b="1" dirty="0">
                <a:latin typeface="+mn-ea"/>
              </a:rPr>
              <a:t>그래프에 있는 전체 </a:t>
            </a:r>
            <a:r>
              <a:rPr lang="ko-KR" altLang="en-US" sz="1600" b="1" dirty="0" err="1">
                <a:latin typeface="+mn-ea"/>
              </a:rPr>
              <a:t>노드들과의</a:t>
            </a:r>
            <a:r>
              <a:rPr lang="ko-KR" altLang="en-US" sz="1600" b="1" dirty="0">
                <a:latin typeface="+mn-ea"/>
              </a:rPr>
              <a:t> 거리</a:t>
            </a:r>
            <a:endParaRPr lang="en-US" altLang="ko-KR" sz="1600" b="1" dirty="0"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82CA16-021A-F261-E3FB-B34CDEB504C8}"/>
              </a:ext>
            </a:extLst>
          </p:cNvPr>
          <p:cNvSpPr txBox="1"/>
          <p:nvPr/>
        </p:nvSpPr>
        <p:spPr>
          <a:xfrm>
            <a:off x="980076" y="2058341"/>
            <a:ext cx="76883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ko-KR" altLang="en-US" sz="1600" b="1" dirty="0">
                <a:latin typeface="+mn-ea"/>
              </a:rPr>
              <a:t>특정 노드가 다른 노드들까지 도달하는 경로가 얼마나 짧은지를 나타내는 지표</a:t>
            </a:r>
            <a:endParaRPr lang="en-US" altLang="ko-KR" sz="1600" b="1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334619-16FE-C038-2EE2-771C80B859A7}"/>
              </a:ext>
            </a:extLst>
          </p:cNvPr>
          <p:cNvSpPr txBox="1"/>
          <p:nvPr/>
        </p:nvSpPr>
        <p:spPr>
          <a:xfrm>
            <a:off x="986870" y="2489485"/>
            <a:ext cx="95349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ko-KR" altLang="en-US" sz="1600" b="1" dirty="0">
                <a:latin typeface="+mn-ea"/>
              </a:rPr>
              <a:t>노드 </a:t>
            </a:r>
            <a:r>
              <a:rPr lang="en-US" altLang="ko-KR" sz="1600" b="1" dirty="0">
                <a:latin typeface="+mn-ea"/>
              </a:rPr>
              <a:t>I</a:t>
            </a:r>
            <a:r>
              <a:rPr lang="ko-KR" altLang="en-US" sz="1600" b="1" dirty="0">
                <a:latin typeface="+mn-ea"/>
              </a:rPr>
              <a:t>에서 </a:t>
            </a:r>
            <a:r>
              <a:rPr lang="en-US" altLang="ko-KR" sz="1600" b="1" dirty="0">
                <a:latin typeface="+mn-ea"/>
              </a:rPr>
              <a:t>I</a:t>
            </a:r>
            <a:r>
              <a:rPr lang="ko-KR" altLang="en-US" sz="1600" b="1" dirty="0">
                <a:latin typeface="+mn-ea"/>
              </a:rPr>
              <a:t>를 제외한 다른 노드까지 도달하는 최소 경로의 평균을 구한 다음</a:t>
            </a:r>
            <a:r>
              <a:rPr lang="en-US" altLang="ko-KR" sz="1600" b="1" dirty="0">
                <a:latin typeface="+mn-ea"/>
              </a:rPr>
              <a:t>, </a:t>
            </a:r>
            <a:r>
              <a:rPr lang="ko-KR" altLang="en-US" sz="1600" b="1" dirty="0">
                <a:latin typeface="+mn-ea"/>
              </a:rPr>
              <a:t>그 평균을 역수 취함</a:t>
            </a:r>
            <a:r>
              <a:rPr lang="en-US" altLang="ko-KR" sz="1600" b="1" dirty="0">
                <a:latin typeface="+mn-ea"/>
              </a:rPr>
              <a:t>.</a:t>
            </a: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C6741003-2621-CD36-75C4-744B4F1651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4075" y="2898775"/>
            <a:ext cx="7943850" cy="27622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57348" y="643648"/>
            <a:ext cx="2409152" cy="475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b="1" dirty="0">
                <a:solidFill>
                  <a:srgbClr val="C00000"/>
                </a:solidFill>
                <a:latin typeface="HY견고딕"/>
                <a:ea typeface="HY견고딕"/>
              </a:rPr>
              <a:t>※</a:t>
            </a:r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latin typeface="HY견고딕"/>
                <a:ea typeface="HY견고딕"/>
              </a:rPr>
              <a:t>근접중심성</a:t>
            </a:r>
          </a:p>
        </p:txBody>
      </p:sp>
      <p:sp>
        <p:nvSpPr>
          <p:cNvPr id="16" name="타원 15"/>
          <p:cNvSpPr/>
          <p:nvPr/>
        </p:nvSpPr>
        <p:spPr>
          <a:xfrm>
            <a:off x="2497666" y="4660900"/>
            <a:ext cx="539750" cy="500732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9923978" y="1707253"/>
            <a:ext cx="539750" cy="500732"/>
          </a:xfrm>
          <a:prstGeom prst="ellipse">
            <a:avLst/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solidFill>
                  <a:schemeClr val="tx1"/>
                </a:solidFill>
              </a:rPr>
              <a:t>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2548466" y="5685367"/>
            <a:ext cx="539750" cy="500732"/>
          </a:xfrm>
          <a:prstGeom prst="ellipse">
            <a:avLst/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solidFill>
                  <a:schemeClr val="tx1"/>
                </a:solidFill>
              </a:rPr>
              <a:t>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836083" y="4002904"/>
            <a:ext cx="539750" cy="500732"/>
          </a:xfrm>
          <a:prstGeom prst="ellipse">
            <a:avLst/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4081022" y="5306000"/>
            <a:ext cx="539750" cy="500732"/>
          </a:xfrm>
          <a:prstGeom prst="ellipse">
            <a:avLst/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solidFill>
                  <a:schemeClr val="tx1"/>
                </a:solidFill>
              </a:rPr>
              <a:t>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2051049" y="3494617"/>
            <a:ext cx="539750" cy="500732"/>
          </a:xfrm>
          <a:prstGeom prst="ellipse">
            <a:avLst/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solidFill>
                  <a:schemeClr val="tx1"/>
                </a:solidFill>
              </a:rPr>
              <a:t>B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2" name="직선 연결선 21"/>
          <p:cNvCxnSpPr>
            <a:endCxn id="16" idx="0"/>
          </p:cNvCxnSpPr>
          <p:nvPr/>
        </p:nvCxnSpPr>
        <p:spPr>
          <a:xfrm rot="16200000" flipH="1">
            <a:off x="2262187" y="4155545"/>
            <a:ext cx="709083" cy="301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V="1">
            <a:off x="9109266" y="2152770"/>
            <a:ext cx="910167" cy="843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rot="10800000">
            <a:off x="1375833" y="4353983"/>
            <a:ext cx="1280582" cy="635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endCxn id="18" idx="0"/>
          </p:cNvCxnSpPr>
          <p:nvPr/>
        </p:nvCxnSpPr>
        <p:spPr>
          <a:xfrm rot="16200000" flipH="1">
            <a:off x="2336270" y="5203296"/>
            <a:ext cx="897467" cy="666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2899833" y="4978400"/>
            <a:ext cx="1185332" cy="476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V="1">
            <a:off x="2952750" y="4555067"/>
            <a:ext cx="3905249" cy="3915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/>
          <p:cNvSpPr/>
          <p:nvPr/>
        </p:nvSpPr>
        <p:spPr>
          <a:xfrm>
            <a:off x="6851650" y="4287168"/>
            <a:ext cx="539750" cy="500732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solidFill>
                  <a:schemeClr val="tx1"/>
                </a:solidFill>
              </a:rPr>
              <a:t>F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8682389" y="2868936"/>
            <a:ext cx="539750" cy="500732"/>
          </a:xfrm>
          <a:prstGeom prst="ellipse">
            <a:avLst/>
          </a:prstGeom>
          <a:solidFill>
            <a:srgbClr val="ED7D3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solidFill>
                  <a:schemeClr val="tx1"/>
                </a:solidFill>
              </a:rPr>
              <a:t>G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0" name="직선 연결선 29"/>
          <p:cNvCxnSpPr/>
          <p:nvPr/>
        </p:nvCxnSpPr>
        <p:spPr>
          <a:xfrm rot="10800000" flipV="1">
            <a:off x="7217834" y="3327401"/>
            <a:ext cx="1555752" cy="1238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/>
          <p:cNvSpPr/>
          <p:nvPr/>
        </p:nvSpPr>
        <p:spPr>
          <a:xfrm>
            <a:off x="10835773" y="3752538"/>
            <a:ext cx="539750" cy="500732"/>
          </a:xfrm>
          <a:prstGeom prst="ellipse">
            <a:avLst/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solidFill>
                  <a:schemeClr val="tx1"/>
                </a:solidFill>
              </a:rPr>
              <a:t>I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2" name="직선 연결선 31"/>
          <p:cNvCxnSpPr>
            <a:cxnSpLocks/>
          </p:cNvCxnSpPr>
          <p:nvPr/>
        </p:nvCxnSpPr>
        <p:spPr>
          <a:xfrm>
            <a:off x="9203093" y="3249020"/>
            <a:ext cx="1632680" cy="6898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F24D048-4D41-EAB0-25F3-81EE07D31FC3}"/>
              </a:ext>
            </a:extLst>
          </p:cNvPr>
          <p:cNvSpPr txBox="1"/>
          <p:nvPr/>
        </p:nvSpPr>
        <p:spPr>
          <a:xfrm>
            <a:off x="980076" y="1405094"/>
            <a:ext cx="3839513" cy="307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ko-KR" altLang="en-US" sz="1600" b="1" dirty="0">
                <a:latin typeface="+mn-ea"/>
              </a:rPr>
              <a:t>그래프에 있는 전체 </a:t>
            </a:r>
            <a:r>
              <a:rPr lang="ko-KR" altLang="en-US" sz="1600" b="1" dirty="0" err="1">
                <a:latin typeface="+mn-ea"/>
              </a:rPr>
              <a:t>노드들과의</a:t>
            </a:r>
            <a:r>
              <a:rPr lang="ko-KR" altLang="en-US" sz="1600" b="1" dirty="0">
                <a:latin typeface="+mn-ea"/>
              </a:rPr>
              <a:t> 거리</a:t>
            </a:r>
            <a:endParaRPr lang="en-US" altLang="ko-KR" sz="1600" b="1" dirty="0"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CFA061-8D68-2BA2-D00D-2773C4F84757}"/>
              </a:ext>
            </a:extLst>
          </p:cNvPr>
          <p:cNvSpPr txBox="1"/>
          <p:nvPr/>
        </p:nvSpPr>
        <p:spPr>
          <a:xfrm>
            <a:off x="1449917" y="4608096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C00000"/>
              </a:buClr>
            </a:pPr>
            <a:r>
              <a:rPr lang="en-US" altLang="ko-KR" sz="1600" b="1" dirty="0">
                <a:latin typeface="+mn-ea"/>
              </a:rPr>
              <a:t>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5F6A84-838F-C284-ECC9-55B9D8992EFA}"/>
              </a:ext>
            </a:extLst>
          </p:cNvPr>
          <p:cNvSpPr txBox="1"/>
          <p:nvPr/>
        </p:nvSpPr>
        <p:spPr>
          <a:xfrm>
            <a:off x="2147389" y="4181335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C00000"/>
              </a:buClr>
            </a:pPr>
            <a:r>
              <a:rPr lang="en-US" altLang="ko-KR" sz="1600" b="1" dirty="0">
                <a:latin typeface="+mn-ea"/>
              </a:rPr>
              <a:t>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310732-32B1-27CE-54ED-DACE1FD0F523}"/>
              </a:ext>
            </a:extLst>
          </p:cNvPr>
          <p:cNvSpPr txBox="1"/>
          <p:nvPr/>
        </p:nvSpPr>
        <p:spPr>
          <a:xfrm>
            <a:off x="2287511" y="5178341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C00000"/>
              </a:buClr>
            </a:pPr>
            <a:r>
              <a:rPr lang="en-US" altLang="ko-KR" sz="1600" b="1" dirty="0">
                <a:latin typeface="+mn-ea"/>
              </a:rPr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A4102F-53D8-3D1B-41A2-0AD8B96C382B}"/>
              </a:ext>
            </a:extLst>
          </p:cNvPr>
          <p:cNvSpPr txBox="1"/>
          <p:nvPr/>
        </p:nvSpPr>
        <p:spPr>
          <a:xfrm>
            <a:off x="3342736" y="5346813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C00000"/>
              </a:buClr>
            </a:pPr>
            <a:r>
              <a:rPr lang="en-US" altLang="ko-KR" sz="1600" b="1" dirty="0">
                <a:latin typeface="+mn-ea"/>
              </a:rPr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163F8C-C80B-5815-3C13-5E98D3D22CB6}"/>
              </a:ext>
            </a:extLst>
          </p:cNvPr>
          <p:cNvSpPr txBox="1"/>
          <p:nvPr/>
        </p:nvSpPr>
        <p:spPr>
          <a:xfrm>
            <a:off x="4789463" y="4002904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C00000"/>
              </a:buClr>
            </a:pPr>
            <a:r>
              <a:rPr lang="en-US" altLang="ko-KR" sz="1600" b="1" dirty="0">
                <a:latin typeface="+mn-ea"/>
              </a:rPr>
              <a:t>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659A4A-1266-CF5A-7221-CC1DA84E697E}"/>
              </a:ext>
            </a:extLst>
          </p:cNvPr>
          <p:cNvSpPr txBox="1"/>
          <p:nvPr/>
        </p:nvSpPr>
        <p:spPr>
          <a:xfrm>
            <a:off x="7646824" y="3399162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C00000"/>
              </a:buClr>
            </a:pPr>
            <a:r>
              <a:rPr lang="en-US" altLang="ko-KR" sz="1600" b="1" dirty="0">
                <a:latin typeface="+mn-ea"/>
              </a:rPr>
              <a:t>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19F789-5A97-B0CF-0F72-EAC58115A574}"/>
              </a:ext>
            </a:extLst>
          </p:cNvPr>
          <p:cNvSpPr txBox="1"/>
          <p:nvPr/>
        </p:nvSpPr>
        <p:spPr>
          <a:xfrm>
            <a:off x="9051449" y="2165973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C00000"/>
              </a:buClr>
            </a:pPr>
            <a:r>
              <a:rPr lang="en-US" altLang="ko-KR" sz="1600" b="1" dirty="0">
                <a:latin typeface="+mn-ea"/>
              </a:rPr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C5446B-2368-1212-D091-9EED5F4C7196}"/>
              </a:ext>
            </a:extLst>
          </p:cNvPr>
          <p:cNvSpPr txBox="1"/>
          <p:nvPr/>
        </p:nvSpPr>
        <p:spPr>
          <a:xfrm>
            <a:off x="10012192" y="3083535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C00000"/>
              </a:buClr>
            </a:pPr>
            <a:r>
              <a:rPr lang="en-US" altLang="ko-KR" sz="1600" b="1" dirty="0">
                <a:latin typeface="+mn-ea"/>
              </a:rPr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63EE05-351A-445A-832F-2331C088D70B}"/>
              </a:ext>
            </a:extLst>
          </p:cNvPr>
          <p:cNvSpPr txBox="1"/>
          <p:nvPr/>
        </p:nvSpPr>
        <p:spPr>
          <a:xfrm>
            <a:off x="5612122" y="5492845"/>
            <a:ext cx="31390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C00000"/>
              </a:buClr>
            </a:pPr>
            <a:r>
              <a:rPr lang="en-US" altLang="ko-KR" sz="1600" b="1" dirty="0">
                <a:latin typeface="+mn-ea"/>
              </a:rPr>
              <a:t>C =2+2+2+2+5+8+10+10=41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7AE4A6-E500-F64E-E506-06F1422F5292}"/>
              </a:ext>
            </a:extLst>
          </p:cNvPr>
          <p:cNvSpPr txBox="1"/>
          <p:nvPr/>
        </p:nvSpPr>
        <p:spPr>
          <a:xfrm>
            <a:off x="5612122" y="6100658"/>
            <a:ext cx="28055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C00000"/>
              </a:buClr>
            </a:pPr>
            <a:r>
              <a:rPr lang="en-US" altLang="ko-KR" sz="1600" b="1" dirty="0">
                <a:latin typeface="+mn-ea"/>
              </a:rPr>
              <a:t>F=7+7+7+7+5+3+5+5=46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82CA16-021A-F261-E3FB-B34CDEB504C8}"/>
              </a:ext>
            </a:extLst>
          </p:cNvPr>
          <p:cNvSpPr txBox="1"/>
          <p:nvPr/>
        </p:nvSpPr>
        <p:spPr>
          <a:xfrm>
            <a:off x="980076" y="1787980"/>
            <a:ext cx="7483139" cy="307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ko-KR" altLang="en-US" sz="1600" b="1" dirty="0">
                <a:latin typeface="+mn-ea"/>
              </a:rPr>
              <a:t>특정 노드가 다른 노드까지 도달하는 경로가 얼마나 짧은지를 나타내는 지표</a:t>
            </a:r>
            <a:endParaRPr lang="en-US" altLang="ko-KR" sz="1600" b="1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334619-16FE-C038-2EE2-771C80B859A7}"/>
              </a:ext>
            </a:extLst>
          </p:cNvPr>
          <p:cNvSpPr txBox="1"/>
          <p:nvPr/>
        </p:nvSpPr>
        <p:spPr>
          <a:xfrm>
            <a:off x="986871" y="2228649"/>
            <a:ext cx="74308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ko-KR" altLang="en-US" sz="1600" b="1" dirty="0">
                <a:latin typeface="+mn-ea"/>
              </a:rPr>
              <a:t>노드 </a:t>
            </a:r>
            <a:r>
              <a:rPr lang="en-US" altLang="ko-KR" sz="1600" b="1" dirty="0">
                <a:latin typeface="+mn-ea"/>
              </a:rPr>
              <a:t>I</a:t>
            </a:r>
            <a:r>
              <a:rPr lang="ko-KR" altLang="en-US" sz="1600" b="1" dirty="0">
                <a:latin typeface="+mn-ea"/>
              </a:rPr>
              <a:t>에서 </a:t>
            </a:r>
            <a:r>
              <a:rPr lang="en-US" altLang="ko-KR" sz="1600" b="1" dirty="0">
                <a:latin typeface="+mn-ea"/>
              </a:rPr>
              <a:t>I</a:t>
            </a:r>
            <a:r>
              <a:rPr lang="ko-KR" altLang="en-US" sz="1600" b="1" dirty="0">
                <a:latin typeface="+mn-ea"/>
              </a:rPr>
              <a:t>를 제외한 다른 노드까지 도달하는 최소 경로의 평균을 구한 다음</a:t>
            </a:r>
            <a:r>
              <a:rPr lang="en-US" altLang="ko-KR" sz="1600" b="1" dirty="0">
                <a:latin typeface="+mn-ea"/>
              </a:rPr>
              <a:t>, </a:t>
            </a:r>
            <a:r>
              <a:rPr lang="ko-KR" altLang="en-US" sz="1600" b="1" dirty="0">
                <a:latin typeface="+mn-ea"/>
              </a:rPr>
              <a:t>그 평균을 역수 취함</a:t>
            </a:r>
            <a:r>
              <a:rPr lang="en-US" altLang="ko-KR" sz="1600" b="1" dirty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39560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789201" y="780926"/>
            <a:ext cx="11372499" cy="4676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b="1" dirty="0">
                <a:solidFill>
                  <a:srgbClr val="C00000"/>
                </a:solidFill>
                <a:latin typeface="HY견고딕"/>
                <a:ea typeface="HY견고딕"/>
              </a:rPr>
              <a:t>※</a:t>
            </a:r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latin typeface="HY견고딕"/>
                <a:ea typeface="HY견고딕"/>
              </a:rPr>
              <a:t>매개중심성</a:t>
            </a:r>
          </a:p>
        </p:txBody>
      </p:sp>
      <p:sp>
        <p:nvSpPr>
          <p:cNvPr id="16" name="타원 15"/>
          <p:cNvSpPr/>
          <p:nvPr/>
        </p:nvSpPr>
        <p:spPr>
          <a:xfrm>
            <a:off x="2497666" y="4864100"/>
            <a:ext cx="539750" cy="500732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3623733" y="3877134"/>
            <a:ext cx="539750" cy="500732"/>
          </a:xfrm>
          <a:prstGeom prst="ellipse">
            <a:avLst/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2548466" y="5888567"/>
            <a:ext cx="539750" cy="500732"/>
          </a:xfrm>
          <a:prstGeom prst="ellipse">
            <a:avLst/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960966" y="4269316"/>
            <a:ext cx="539750" cy="500732"/>
          </a:xfrm>
          <a:prstGeom prst="ellipse">
            <a:avLst/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3723216" y="5444066"/>
            <a:ext cx="539750" cy="500732"/>
          </a:xfrm>
          <a:prstGeom prst="ellipse">
            <a:avLst/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2051049" y="3708400"/>
            <a:ext cx="539750" cy="500732"/>
          </a:xfrm>
          <a:prstGeom prst="ellipse">
            <a:avLst/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2" name="직선 연결선 21"/>
          <p:cNvCxnSpPr>
            <a:endCxn id="16" idx="0"/>
          </p:cNvCxnSpPr>
          <p:nvPr/>
        </p:nvCxnSpPr>
        <p:spPr>
          <a:xfrm rot="16200000" flipH="1">
            <a:off x="2262187" y="4358745"/>
            <a:ext cx="709083" cy="301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V="1">
            <a:off x="2963332" y="4148067"/>
            <a:ext cx="910167" cy="843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rot="10800000">
            <a:off x="1375833" y="4557183"/>
            <a:ext cx="1280582" cy="635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endCxn id="18" idx="0"/>
          </p:cNvCxnSpPr>
          <p:nvPr/>
        </p:nvCxnSpPr>
        <p:spPr>
          <a:xfrm rot="16200000" flipH="1">
            <a:off x="2336270" y="5406496"/>
            <a:ext cx="897467" cy="666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2899833" y="5181600"/>
            <a:ext cx="1185332" cy="476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/>
          <p:cNvSpPr/>
          <p:nvPr/>
        </p:nvSpPr>
        <p:spPr>
          <a:xfrm>
            <a:off x="1236133" y="5585284"/>
            <a:ext cx="539750" cy="500732"/>
          </a:xfrm>
          <a:prstGeom prst="ellipse">
            <a:avLst/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8" name="직선 연결선 27"/>
          <p:cNvCxnSpPr>
            <a:endCxn id="27" idx="6"/>
          </p:cNvCxnSpPr>
          <p:nvPr/>
        </p:nvCxnSpPr>
        <p:spPr>
          <a:xfrm rot="10800000" flipV="1">
            <a:off x="1775883" y="5139268"/>
            <a:ext cx="891117" cy="696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/>
          <p:cNvSpPr/>
          <p:nvPr/>
        </p:nvSpPr>
        <p:spPr>
          <a:xfrm>
            <a:off x="6577541" y="4663016"/>
            <a:ext cx="539750" cy="500732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7703608" y="3676050"/>
            <a:ext cx="539750" cy="500732"/>
          </a:xfrm>
          <a:prstGeom prst="ellipse">
            <a:avLst/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5040842" y="4068233"/>
            <a:ext cx="539750" cy="500732"/>
          </a:xfrm>
          <a:prstGeom prst="ellipse">
            <a:avLst/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7803091" y="5242983"/>
            <a:ext cx="539750" cy="500732"/>
          </a:xfrm>
          <a:prstGeom prst="ellipse">
            <a:avLst/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36" name="직선 연결선 35"/>
          <p:cNvCxnSpPr/>
          <p:nvPr/>
        </p:nvCxnSpPr>
        <p:spPr>
          <a:xfrm flipV="1">
            <a:off x="7043208" y="3946984"/>
            <a:ext cx="910167" cy="843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 rot="10800000">
            <a:off x="5455708" y="4356100"/>
            <a:ext cx="1280582" cy="635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6979709" y="4980516"/>
            <a:ext cx="1185332" cy="476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39"/>
          <p:cNvSpPr/>
          <p:nvPr/>
        </p:nvSpPr>
        <p:spPr>
          <a:xfrm>
            <a:off x="5316008" y="5384201"/>
            <a:ext cx="539750" cy="500732"/>
          </a:xfrm>
          <a:prstGeom prst="ellipse">
            <a:avLst/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41" name="직선 연결선 40"/>
          <p:cNvCxnSpPr>
            <a:endCxn id="40" idx="6"/>
          </p:cNvCxnSpPr>
          <p:nvPr/>
        </p:nvCxnSpPr>
        <p:spPr>
          <a:xfrm rot="10800000" flipV="1">
            <a:off x="5855759" y="4938184"/>
            <a:ext cx="891117" cy="696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타원 41"/>
          <p:cNvSpPr/>
          <p:nvPr/>
        </p:nvSpPr>
        <p:spPr>
          <a:xfrm>
            <a:off x="10164234" y="4715931"/>
            <a:ext cx="539750" cy="500732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9124951" y="3369731"/>
            <a:ext cx="539750" cy="500732"/>
          </a:xfrm>
          <a:prstGeom prst="ellipse">
            <a:avLst/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50" name="직선 연결선 49"/>
          <p:cNvCxnSpPr>
            <a:endCxn id="45" idx="4"/>
          </p:cNvCxnSpPr>
          <p:nvPr/>
        </p:nvCxnSpPr>
        <p:spPr>
          <a:xfrm rot="16200000" flipV="1">
            <a:off x="9272127" y="3993162"/>
            <a:ext cx="1173552" cy="9281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타원 52"/>
          <p:cNvSpPr/>
          <p:nvPr/>
        </p:nvSpPr>
        <p:spPr>
          <a:xfrm>
            <a:off x="11072285" y="5871032"/>
            <a:ext cx="539750" cy="500732"/>
          </a:xfrm>
          <a:prstGeom prst="ellipse">
            <a:avLst/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54" name="직선 연결선 53"/>
          <p:cNvCxnSpPr>
            <a:endCxn id="53" idx="6"/>
          </p:cNvCxnSpPr>
          <p:nvPr/>
        </p:nvCxnSpPr>
        <p:spPr>
          <a:xfrm>
            <a:off x="10333569" y="4991099"/>
            <a:ext cx="1278466" cy="1130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C6E5A8F-3D53-3568-D0C0-BC3D3EFF6BAF}"/>
              </a:ext>
            </a:extLst>
          </p:cNvPr>
          <p:cNvSpPr txBox="1"/>
          <p:nvPr/>
        </p:nvSpPr>
        <p:spPr>
          <a:xfrm>
            <a:off x="1108327" y="1495521"/>
            <a:ext cx="3839513" cy="307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ko-KR" altLang="en-US" sz="1600" b="1" dirty="0">
                <a:latin typeface="+mn-ea"/>
              </a:rPr>
              <a:t>다른 </a:t>
            </a:r>
            <a:r>
              <a:rPr lang="ko-KR" altLang="en-US" sz="1600" b="1" dirty="0" err="1">
                <a:latin typeface="+mn-ea"/>
              </a:rPr>
              <a:t>노드간의</a:t>
            </a:r>
            <a:r>
              <a:rPr lang="ko-KR" altLang="en-US" sz="1600" b="1" dirty="0">
                <a:latin typeface="+mn-ea"/>
              </a:rPr>
              <a:t> 연결을 도와주는 정도</a:t>
            </a:r>
            <a:endParaRPr lang="en-US" altLang="ko-KR" sz="1600" b="1" dirty="0"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6657E5-7452-C9B6-2D8D-C788CAF7182D}"/>
              </a:ext>
            </a:extLst>
          </p:cNvPr>
          <p:cNvSpPr txBox="1"/>
          <p:nvPr/>
        </p:nvSpPr>
        <p:spPr>
          <a:xfrm>
            <a:off x="1108327" y="1904037"/>
            <a:ext cx="8376011" cy="307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ko-KR" altLang="en-US" sz="1600" b="1" dirty="0">
                <a:latin typeface="+mn-ea"/>
              </a:rPr>
              <a:t>한 노드가 다른 </a:t>
            </a:r>
            <a:r>
              <a:rPr lang="ko-KR" altLang="en-US" sz="1600" b="1" dirty="0" err="1">
                <a:latin typeface="+mn-ea"/>
              </a:rPr>
              <a:t>노드들과의</a:t>
            </a:r>
            <a:r>
              <a:rPr lang="ko-KR" altLang="en-US" sz="1600" b="1" dirty="0">
                <a:latin typeface="+mn-ea"/>
              </a:rPr>
              <a:t> 연결망을 구축하는데 얼마나 도움을 주는지 측정하는 지표</a:t>
            </a:r>
            <a:endParaRPr lang="en-US" altLang="ko-KR" sz="1600" b="1" dirty="0"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C8CD08-7D20-C13C-7969-4C168816287E}"/>
              </a:ext>
            </a:extLst>
          </p:cNvPr>
          <p:cNvSpPr txBox="1"/>
          <p:nvPr/>
        </p:nvSpPr>
        <p:spPr>
          <a:xfrm>
            <a:off x="1108327" y="2350653"/>
            <a:ext cx="8376011" cy="307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ko-KR" altLang="en-US" sz="1600" b="1" dirty="0">
                <a:latin typeface="+mn-ea"/>
              </a:rPr>
              <a:t>임의의 </a:t>
            </a:r>
            <a:r>
              <a:rPr lang="en-US" altLang="ko-KR" sz="1600" b="1" dirty="0">
                <a:latin typeface="+mn-ea"/>
              </a:rPr>
              <a:t>X, Y </a:t>
            </a:r>
            <a:r>
              <a:rPr lang="ko-KR" altLang="en-US" sz="1600" b="1" dirty="0">
                <a:latin typeface="+mn-ea"/>
              </a:rPr>
              <a:t>노드에 대해서 </a:t>
            </a:r>
            <a:r>
              <a:rPr lang="en-US" altLang="ko-KR" sz="1600" b="1" dirty="0">
                <a:latin typeface="+mn-ea"/>
              </a:rPr>
              <a:t>X-Y</a:t>
            </a:r>
            <a:r>
              <a:rPr lang="ko-KR" altLang="en-US" sz="1600" b="1" dirty="0">
                <a:latin typeface="+mn-ea"/>
              </a:rPr>
              <a:t>의 최단 경로에 노드 </a:t>
            </a:r>
            <a:r>
              <a:rPr lang="en-US" altLang="ko-KR" sz="1600" b="1" dirty="0">
                <a:latin typeface="+mn-ea"/>
              </a:rPr>
              <a:t>I</a:t>
            </a:r>
            <a:r>
              <a:rPr lang="ko-KR" altLang="en-US" sz="1600" b="1" dirty="0">
                <a:latin typeface="+mn-ea"/>
              </a:rPr>
              <a:t>가 포함되어 있는 횟수를 의미</a:t>
            </a:r>
            <a:endParaRPr lang="en-US" altLang="ko-KR" sz="1600" b="1" dirty="0"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596615" y="506352"/>
            <a:ext cx="11372499" cy="5144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b="1" dirty="0">
                <a:solidFill>
                  <a:srgbClr val="C00000"/>
                </a:solidFill>
                <a:latin typeface="HY견고딕"/>
                <a:ea typeface="HY견고딕"/>
              </a:rPr>
              <a:t>※</a:t>
            </a:r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latin typeface="HY견고딕"/>
                <a:ea typeface="HY견고딕"/>
              </a:rPr>
              <a:t>위세중심성</a:t>
            </a:r>
          </a:p>
        </p:txBody>
      </p:sp>
      <p:sp>
        <p:nvSpPr>
          <p:cNvPr id="16" name="타원 15"/>
          <p:cNvSpPr/>
          <p:nvPr/>
        </p:nvSpPr>
        <p:spPr>
          <a:xfrm>
            <a:off x="2883957" y="4058758"/>
            <a:ext cx="539750" cy="500732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4167715" y="2328544"/>
            <a:ext cx="1428750" cy="1285097"/>
          </a:xfrm>
          <a:prstGeom prst="ellipse">
            <a:avLst/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221190" y="2873098"/>
            <a:ext cx="1619250" cy="1135732"/>
          </a:xfrm>
          <a:prstGeom prst="ellipse">
            <a:avLst/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4413734" y="4474223"/>
            <a:ext cx="1005416" cy="1029897"/>
          </a:xfrm>
          <a:prstGeom prst="ellipse">
            <a:avLst/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 flipV="1">
            <a:off x="3349624" y="3342725"/>
            <a:ext cx="910167" cy="843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rot="10800000">
            <a:off x="1762124" y="3751841"/>
            <a:ext cx="1280582" cy="635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3286125" y="4376258"/>
            <a:ext cx="1185332" cy="476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/>
          <p:cNvSpPr/>
          <p:nvPr/>
        </p:nvSpPr>
        <p:spPr>
          <a:xfrm>
            <a:off x="1622424" y="4779943"/>
            <a:ext cx="539750" cy="500732"/>
          </a:xfrm>
          <a:prstGeom prst="ellipse">
            <a:avLst/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4" name="직선 연결선 23"/>
          <p:cNvCxnSpPr>
            <a:endCxn id="23" idx="6"/>
          </p:cNvCxnSpPr>
          <p:nvPr/>
        </p:nvCxnSpPr>
        <p:spPr>
          <a:xfrm rot="10800000" flipV="1">
            <a:off x="2162175" y="4333926"/>
            <a:ext cx="891117" cy="696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/>
          <p:cNvSpPr/>
          <p:nvPr/>
        </p:nvSpPr>
        <p:spPr>
          <a:xfrm>
            <a:off x="8546042" y="3100916"/>
            <a:ext cx="539750" cy="500732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9758408" y="2197876"/>
            <a:ext cx="433917" cy="204398"/>
          </a:xfrm>
          <a:prstGeom prst="ellipse">
            <a:avLst/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7009342" y="2622549"/>
            <a:ext cx="539750" cy="267898"/>
          </a:xfrm>
          <a:prstGeom prst="ellipse">
            <a:avLst/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10090482" y="3938516"/>
            <a:ext cx="370419" cy="183232"/>
          </a:xfrm>
          <a:prstGeom prst="ellipse">
            <a:avLst/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9011708" y="2384883"/>
            <a:ext cx="910167" cy="843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rot="10800000">
            <a:off x="7424208" y="2793999"/>
            <a:ext cx="1280582" cy="635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8948210" y="3418416"/>
            <a:ext cx="1185332" cy="476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/>
          <p:cNvSpPr/>
          <p:nvPr/>
        </p:nvSpPr>
        <p:spPr>
          <a:xfrm>
            <a:off x="7348008" y="3938516"/>
            <a:ext cx="412750" cy="267899"/>
          </a:xfrm>
          <a:prstGeom prst="ellipse">
            <a:avLst/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33" name="직선 연결선 32"/>
          <p:cNvCxnSpPr>
            <a:endCxn id="32" idx="6"/>
          </p:cNvCxnSpPr>
          <p:nvPr/>
        </p:nvCxnSpPr>
        <p:spPr>
          <a:xfrm rot="10800000" flipV="1">
            <a:off x="7760759" y="3376084"/>
            <a:ext cx="954618" cy="696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AEEB639-8FCA-1869-2779-904850AD593D}"/>
              </a:ext>
            </a:extLst>
          </p:cNvPr>
          <p:cNvSpPr txBox="1"/>
          <p:nvPr/>
        </p:nvSpPr>
        <p:spPr>
          <a:xfrm>
            <a:off x="1108327" y="1219782"/>
            <a:ext cx="41168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ko-KR" altLang="en-US" sz="1600" b="1" dirty="0">
                <a:latin typeface="+mn-ea"/>
              </a:rPr>
              <a:t>노드의 크기가 큰 노드들과 연결된 정도</a:t>
            </a:r>
            <a:endParaRPr lang="en-US" altLang="ko-KR" sz="1600" b="1" dirty="0"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98C307-7F92-449F-D6F7-DF6AB3869241}"/>
              </a:ext>
            </a:extLst>
          </p:cNvPr>
          <p:cNvSpPr txBox="1"/>
          <p:nvPr/>
        </p:nvSpPr>
        <p:spPr>
          <a:xfrm>
            <a:off x="1108327" y="1640287"/>
            <a:ext cx="101617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ko-KR" altLang="en-US" sz="1600" b="1" dirty="0">
                <a:latin typeface="+mn-ea"/>
              </a:rPr>
              <a:t>위세 중심성이 높은 노드는 연결된 다른 노드가 네트워크에서 </a:t>
            </a:r>
            <a:r>
              <a:rPr lang="ko-KR" altLang="en-US" sz="1600" b="1" dirty="0">
                <a:solidFill>
                  <a:srgbClr val="FF0000"/>
                </a:solidFill>
                <a:latin typeface="+mn-ea"/>
              </a:rPr>
              <a:t>중요한 </a:t>
            </a:r>
            <a:r>
              <a:rPr lang="ko-KR" altLang="en-US" sz="1600" b="1" dirty="0" err="1">
                <a:solidFill>
                  <a:srgbClr val="FF0000"/>
                </a:solidFill>
                <a:latin typeface="+mn-ea"/>
              </a:rPr>
              <a:t>노드들이랑</a:t>
            </a:r>
            <a:r>
              <a:rPr lang="ko-KR" altLang="en-US" sz="1600" b="1" dirty="0">
                <a:solidFill>
                  <a:srgbClr val="FF0000"/>
                </a:solidFill>
                <a:latin typeface="+mn-ea"/>
              </a:rPr>
              <a:t> 많이 연결</a:t>
            </a:r>
            <a:r>
              <a:rPr lang="ko-KR" altLang="en-US" sz="1600" b="1" dirty="0">
                <a:latin typeface="+mn-ea"/>
              </a:rPr>
              <a:t>되었다는 의미</a:t>
            </a:r>
            <a:endParaRPr lang="en-US" altLang="ko-KR" sz="1600" b="1" dirty="0"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0C1A666-AFC7-F82D-5F32-DAD03FB770D2}"/>
              </a:ext>
            </a:extLst>
          </p:cNvPr>
          <p:cNvSpPr txBox="1"/>
          <p:nvPr/>
        </p:nvSpPr>
        <p:spPr>
          <a:xfrm>
            <a:off x="824678" y="1209254"/>
            <a:ext cx="1741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토픽</a:t>
            </a:r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분석</a:t>
            </a:r>
            <a:endParaRPr lang="ko-KR" altLang="en-US" sz="3600" dirty="0">
              <a:solidFill>
                <a:schemeClr val="bg2">
                  <a:lumMod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DC6E0A-8B1B-6B0F-B8FD-8B1AC4E62DB7}"/>
              </a:ext>
            </a:extLst>
          </p:cNvPr>
          <p:cNvSpPr txBox="1"/>
          <p:nvPr/>
        </p:nvSpPr>
        <p:spPr>
          <a:xfrm>
            <a:off x="3195272" y="10525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16277D-E5B9-7439-9F6D-510E7F124DE2}"/>
              </a:ext>
            </a:extLst>
          </p:cNvPr>
          <p:cNvSpPr txBox="1"/>
          <p:nvPr/>
        </p:nvSpPr>
        <p:spPr>
          <a:xfrm>
            <a:off x="1090921" y="1994373"/>
            <a:ext cx="111010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ko-KR" altLang="en-US" b="1" dirty="0">
                <a:latin typeface="+mn-ea"/>
              </a:rPr>
              <a:t>문서내에서 어떤 주제들을 내포하고 있는지를 파악하는 분석기법</a:t>
            </a:r>
            <a:endParaRPr lang="en-US" altLang="ko-KR" b="1" dirty="0">
              <a:latin typeface="+mn-ea"/>
            </a:endParaRP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altLang="ko-KR" b="1" dirty="0">
              <a:latin typeface="+mn-ea"/>
            </a:endParaRP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ko-KR" altLang="en-US" b="1" dirty="0" err="1">
                <a:latin typeface="+mn-ea"/>
              </a:rPr>
              <a:t>머신러닝</a:t>
            </a:r>
            <a:r>
              <a:rPr lang="ko-KR" altLang="en-US" b="1" dirty="0">
                <a:latin typeface="+mn-ea"/>
              </a:rPr>
              <a:t> 기법 중 </a:t>
            </a:r>
            <a:r>
              <a:rPr lang="en-US" altLang="ko-KR" b="1" dirty="0">
                <a:latin typeface="+mn-ea"/>
              </a:rPr>
              <a:t>Clustering </a:t>
            </a:r>
            <a:r>
              <a:rPr lang="ko-KR" altLang="en-US" b="1" dirty="0">
                <a:latin typeface="+mn-ea"/>
              </a:rPr>
              <a:t>기법을 사용하는 방법</a:t>
            </a:r>
            <a:endParaRPr lang="en-US" altLang="ko-KR" b="1" dirty="0">
              <a:latin typeface="+mn-ea"/>
            </a:endParaRP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altLang="ko-KR" b="1" dirty="0">
              <a:latin typeface="+mn-ea"/>
            </a:endParaRP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altLang="ko-KR" b="1" dirty="0">
                <a:latin typeface="+mn-ea"/>
              </a:rPr>
              <a:t>Clustering: </a:t>
            </a:r>
            <a:r>
              <a:rPr lang="ko-KR" altLang="en-US" b="1" dirty="0">
                <a:latin typeface="+mn-ea"/>
              </a:rPr>
              <a:t>데이터들의 특성을 고려해 데이터 집단</a:t>
            </a:r>
            <a:r>
              <a:rPr lang="en-US" altLang="ko-KR" b="1" dirty="0">
                <a:latin typeface="+mn-ea"/>
              </a:rPr>
              <a:t>(</a:t>
            </a:r>
            <a:r>
              <a:rPr lang="ko-KR" altLang="en-US" b="1" dirty="0">
                <a:latin typeface="+mn-ea"/>
              </a:rPr>
              <a:t>클러스터</a:t>
            </a:r>
            <a:r>
              <a:rPr lang="en-US" altLang="ko-KR" b="1" dirty="0">
                <a:latin typeface="+mn-ea"/>
              </a:rPr>
              <a:t>)</a:t>
            </a:r>
            <a:r>
              <a:rPr lang="ko-KR" altLang="en-US" b="1" dirty="0">
                <a:latin typeface="+mn-ea"/>
              </a:rPr>
              <a:t>을 정의하고 비슷한 패턴의 내용을 묶어 주는 기계 학습 방법이다</a:t>
            </a:r>
            <a:r>
              <a:rPr lang="en-US" altLang="ko-KR" b="1" dirty="0">
                <a:latin typeface="+mn-ea"/>
              </a:rPr>
              <a:t>.</a:t>
            </a: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altLang="ko-KR" b="1" dirty="0">
              <a:latin typeface="+mn-ea"/>
            </a:endParaRP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ko-KR" altLang="en-US" b="1" dirty="0">
                <a:latin typeface="+mn-ea"/>
              </a:rPr>
              <a:t>종류</a:t>
            </a:r>
            <a:r>
              <a:rPr lang="en-US" altLang="ko-KR" b="1" dirty="0">
                <a:latin typeface="+mn-ea"/>
              </a:rPr>
              <a:t>: LSA,LDA,CONCOR </a:t>
            </a:r>
            <a:r>
              <a:rPr lang="ko-KR" altLang="en-US" b="1" dirty="0">
                <a:latin typeface="+mn-ea"/>
              </a:rPr>
              <a:t>등</a:t>
            </a:r>
            <a:endParaRPr lang="en-US" altLang="ko-KR" b="1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6317B7-703D-7433-3166-9D3D07916C93}"/>
              </a:ext>
            </a:extLst>
          </p:cNvPr>
          <p:cNvSpPr txBox="1"/>
          <p:nvPr/>
        </p:nvSpPr>
        <p:spPr>
          <a:xfrm>
            <a:off x="3528386" y="24587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671162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8AD6811-A510-6EAC-F022-B593B0901E07}"/>
              </a:ext>
            </a:extLst>
          </p:cNvPr>
          <p:cNvSpPr/>
          <p:nvPr/>
        </p:nvSpPr>
        <p:spPr>
          <a:xfrm>
            <a:off x="2333624" y="1343024"/>
            <a:ext cx="7058025" cy="3705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0" b="1" dirty="0" err="1">
                <a:solidFill>
                  <a:schemeClr val="tx1"/>
                </a:solidFill>
              </a:rPr>
              <a:t>텍스트마이닝이란</a:t>
            </a:r>
            <a:r>
              <a:rPr lang="en-US" altLang="ko-KR" sz="6000" b="1" dirty="0">
                <a:solidFill>
                  <a:schemeClr val="tx1"/>
                </a:solidFill>
              </a:rPr>
              <a:t>?</a:t>
            </a:r>
            <a:endParaRPr lang="ko-KR" altLang="en-US" sz="6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55536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0C1A666-AFC7-F82D-5F32-DAD03FB770D2}"/>
              </a:ext>
            </a:extLst>
          </p:cNvPr>
          <p:cNvSpPr txBox="1"/>
          <p:nvPr/>
        </p:nvSpPr>
        <p:spPr>
          <a:xfrm>
            <a:off x="824678" y="837506"/>
            <a:ext cx="27574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CONCOR </a:t>
            </a:r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분석</a:t>
            </a:r>
            <a:endParaRPr lang="ko-KR" altLang="en-US" sz="3600" dirty="0">
              <a:solidFill>
                <a:schemeClr val="bg2">
                  <a:lumMod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DC6E0A-8B1B-6B0F-B8FD-8B1AC4E62DB7}"/>
              </a:ext>
            </a:extLst>
          </p:cNvPr>
          <p:cNvSpPr txBox="1"/>
          <p:nvPr/>
        </p:nvSpPr>
        <p:spPr>
          <a:xfrm>
            <a:off x="3195272" y="10525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16277D-E5B9-7439-9F6D-510E7F124DE2}"/>
              </a:ext>
            </a:extLst>
          </p:cNvPr>
          <p:cNvSpPr txBox="1"/>
          <p:nvPr/>
        </p:nvSpPr>
        <p:spPr>
          <a:xfrm>
            <a:off x="1090921" y="1622625"/>
            <a:ext cx="68900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ko-KR" altLang="en-US" sz="1600" b="1" dirty="0">
                <a:latin typeface="+mn-ea"/>
              </a:rPr>
              <a:t>연관성 높은 단어 노드들을 </a:t>
            </a:r>
            <a:r>
              <a:rPr lang="ko-KR" altLang="en-US" sz="1600" b="1" dirty="0" err="1">
                <a:latin typeface="+mn-ea"/>
              </a:rPr>
              <a:t>그룹화시켜주는</a:t>
            </a:r>
            <a:r>
              <a:rPr lang="ko-KR" altLang="en-US" sz="1600" b="1" dirty="0">
                <a:latin typeface="+mn-ea"/>
              </a:rPr>
              <a:t> 군집분석방법</a:t>
            </a:r>
            <a:r>
              <a:rPr lang="en-US" altLang="ko-KR" sz="1600" b="1" dirty="0">
                <a:latin typeface="+mn-ea"/>
              </a:rPr>
              <a:t>(Cho, 2020)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6317B7-703D-7433-3166-9D3D07916C93}"/>
              </a:ext>
            </a:extLst>
          </p:cNvPr>
          <p:cNvSpPr txBox="1"/>
          <p:nvPr/>
        </p:nvSpPr>
        <p:spPr>
          <a:xfrm>
            <a:off x="3397753" y="275480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1994B5-E690-77E7-D2D7-99AB6F610722}"/>
              </a:ext>
            </a:extLst>
          </p:cNvPr>
          <p:cNvSpPr txBox="1"/>
          <p:nvPr/>
        </p:nvSpPr>
        <p:spPr>
          <a:xfrm>
            <a:off x="1090921" y="2130714"/>
            <a:ext cx="54713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ko-KR" altLang="en-US" sz="1600" b="1" i="0" dirty="0">
                <a:solidFill>
                  <a:srgbClr val="202124"/>
                </a:solidFill>
                <a:effectLst/>
                <a:latin typeface="Apple SD Gothic Neo"/>
              </a:rPr>
              <a:t>상관관계를 이용하는 대표적인 구조적 </a:t>
            </a:r>
            <a:r>
              <a:rPr lang="ko-KR" altLang="en-US" sz="1600" b="1" i="0" dirty="0" err="1">
                <a:solidFill>
                  <a:srgbClr val="202124"/>
                </a:solidFill>
                <a:effectLst/>
                <a:latin typeface="Apple SD Gothic Neo"/>
              </a:rPr>
              <a:t>등위성</a:t>
            </a:r>
            <a:r>
              <a:rPr lang="ko-KR" altLang="en-US" sz="1600" b="1" i="0" dirty="0">
                <a:solidFill>
                  <a:srgbClr val="202124"/>
                </a:solidFill>
                <a:effectLst/>
                <a:latin typeface="Apple SD Gothic Neo"/>
              </a:rPr>
              <a:t> 측정 방법</a:t>
            </a:r>
            <a:endParaRPr lang="en-US" altLang="ko-KR" sz="1600" b="1" dirty="0"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6F09CC-FBB5-5425-D442-5A05BE368655}"/>
              </a:ext>
            </a:extLst>
          </p:cNvPr>
          <p:cNvSpPr txBox="1"/>
          <p:nvPr/>
        </p:nvSpPr>
        <p:spPr>
          <a:xfrm>
            <a:off x="1108339" y="2664589"/>
            <a:ext cx="78840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ko-KR" altLang="en-US" sz="1600" b="1" i="0" dirty="0">
                <a:solidFill>
                  <a:srgbClr val="202124"/>
                </a:solidFill>
                <a:effectLst/>
                <a:latin typeface="Apple SD Gothic Neo"/>
              </a:rPr>
              <a:t>유사한 위계</a:t>
            </a:r>
            <a:r>
              <a:rPr lang="en-US" altLang="ko-KR" sz="1600" b="1" i="0" dirty="0">
                <a:solidFill>
                  <a:srgbClr val="202124"/>
                </a:solidFill>
                <a:effectLst/>
                <a:latin typeface="Apple SD Gothic Neo"/>
              </a:rPr>
              <a:t>(Hierarchy)</a:t>
            </a:r>
            <a:r>
              <a:rPr lang="ko-KR" altLang="en-US" sz="1600" b="1" i="0" dirty="0">
                <a:solidFill>
                  <a:srgbClr val="202124"/>
                </a:solidFill>
                <a:effectLst/>
                <a:latin typeface="Apple SD Gothic Neo"/>
              </a:rPr>
              <a:t>에 있는 단어들을 그룹화하고</a:t>
            </a:r>
            <a:r>
              <a:rPr lang="en-US" altLang="ko-KR" sz="1600" b="1" i="0" dirty="0">
                <a:solidFill>
                  <a:srgbClr val="202124"/>
                </a:solidFill>
                <a:effectLst/>
                <a:latin typeface="Apple SD Gothic Neo"/>
              </a:rPr>
              <a:t>, </a:t>
            </a:r>
            <a:r>
              <a:rPr lang="ko-KR" altLang="en-US" sz="1600" b="1" i="0" dirty="0">
                <a:solidFill>
                  <a:srgbClr val="202124"/>
                </a:solidFill>
                <a:effectLst/>
                <a:latin typeface="Apple SD Gothic Neo"/>
              </a:rPr>
              <a:t>그 그룹들 간 관계를 </a:t>
            </a:r>
            <a:r>
              <a:rPr lang="en-US" altLang="ko-KR" sz="1600" b="1" i="0" dirty="0">
                <a:solidFill>
                  <a:srgbClr val="202124"/>
                </a:solidFill>
                <a:effectLst/>
                <a:latin typeface="Apple SD Gothic Neo"/>
              </a:rPr>
              <a:t> </a:t>
            </a:r>
            <a:r>
              <a:rPr lang="ko-KR" altLang="en-US" sz="1600" b="1" i="0" dirty="0" err="1">
                <a:solidFill>
                  <a:srgbClr val="202124"/>
                </a:solidFill>
                <a:effectLst/>
                <a:latin typeface="Apple SD Gothic Neo"/>
              </a:rPr>
              <a:t>시각화함</a:t>
            </a:r>
            <a:r>
              <a:rPr lang="en-US" altLang="ko-KR" sz="1600" b="1" i="0" dirty="0">
                <a:solidFill>
                  <a:srgbClr val="202124"/>
                </a:solidFill>
                <a:effectLst/>
                <a:latin typeface="Apple SD Gothic Neo"/>
              </a:rPr>
              <a:t>.</a:t>
            </a:r>
            <a:endParaRPr lang="en-US" altLang="ko-KR" sz="1600" b="1" dirty="0"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C057E4-1690-37E4-4932-6ED364145828}"/>
              </a:ext>
            </a:extLst>
          </p:cNvPr>
          <p:cNvSpPr txBox="1"/>
          <p:nvPr/>
        </p:nvSpPr>
        <p:spPr>
          <a:xfrm>
            <a:off x="1130106" y="3113084"/>
            <a:ext cx="50690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ko-KR" altLang="en-US" sz="1600" b="1" i="0" dirty="0">
                <a:solidFill>
                  <a:srgbClr val="202124"/>
                </a:solidFill>
                <a:effectLst/>
                <a:latin typeface="Apple SD Gothic Neo"/>
              </a:rPr>
              <a:t>비슷한 군집끼리 합치면서 계층구조로 군집화를 함</a:t>
            </a:r>
            <a:r>
              <a:rPr lang="en-US" altLang="ko-KR" sz="1600" b="1" i="0" dirty="0">
                <a:solidFill>
                  <a:srgbClr val="202124"/>
                </a:solidFill>
                <a:effectLst/>
                <a:latin typeface="Apple SD Gothic Neo"/>
              </a:rPr>
              <a:t>.</a:t>
            </a:r>
            <a:endParaRPr lang="en-US" altLang="ko-KR" sz="1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261357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0C1A666-AFC7-F82D-5F32-DAD03FB770D2}"/>
              </a:ext>
            </a:extLst>
          </p:cNvPr>
          <p:cNvSpPr txBox="1"/>
          <p:nvPr/>
        </p:nvSpPr>
        <p:spPr>
          <a:xfrm>
            <a:off x="824678" y="453674"/>
            <a:ext cx="27574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CONCOR </a:t>
            </a:r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분석</a:t>
            </a:r>
            <a:endParaRPr lang="ko-KR" altLang="en-US" sz="3600" dirty="0">
              <a:solidFill>
                <a:schemeClr val="bg2">
                  <a:lumMod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DC6E0A-8B1B-6B0F-B8FD-8B1AC4E62DB7}"/>
              </a:ext>
            </a:extLst>
          </p:cNvPr>
          <p:cNvSpPr txBox="1"/>
          <p:nvPr/>
        </p:nvSpPr>
        <p:spPr>
          <a:xfrm>
            <a:off x="3195272" y="10525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6317B7-703D-7433-3166-9D3D07916C93}"/>
              </a:ext>
            </a:extLst>
          </p:cNvPr>
          <p:cNvSpPr txBox="1"/>
          <p:nvPr/>
        </p:nvSpPr>
        <p:spPr>
          <a:xfrm>
            <a:off x="3397753" y="275480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b="1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65606E10-8CF5-E74B-2FD3-6C646CCD323A}"/>
              </a:ext>
            </a:extLst>
          </p:cNvPr>
          <p:cNvSpPr/>
          <p:nvPr/>
        </p:nvSpPr>
        <p:spPr>
          <a:xfrm>
            <a:off x="1262743" y="2403566"/>
            <a:ext cx="444137" cy="44413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0B272D80-DD07-77B8-0C02-031095E78C3E}"/>
              </a:ext>
            </a:extLst>
          </p:cNvPr>
          <p:cNvSpPr/>
          <p:nvPr/>
        </p:nvSpPr>
        <p:spPr>
          <a:xfrm>
            <a:off x="1519645" y="3206931"/>
            <a:ext cx="444137" cy="444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6279F856-E960-6F95-F946-400B0F5C12EE}"/>
              </a:ext>
            </a:extLst>
          </p:cNvPr>
          <p:cNvSpPr/>
          <p:nvPr/>
        </p:nvSpPr>
        <p:spPr>
          <a:xfrm>
            <a:off x="2295412" y="2583180"/>
            <a:ext cx="444137" cy="4441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5C84B80-68BF-8C60-4DF9-990C894C371D}"/>
              </a:ext>
            </a:extLst>
          </p:cNvPr>
          <p:cNvSpPr/>
          <p:nvPr/>
        </p:nvSpPr>
        <p:spPr>
          <a:xfrm>
            <a:off x="2374693" y="3758075"/>
            <a:ext cx="444137" cy="44413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E92B101C-D8E2-37F0-3063-4D241DAC1526}"/>
              </a:ext>
            </a:extLst>
          </p:cNvPr>
          <p:cNvSpPr/>
          <p:nvPr/>
        </p:nvSpPr>
        <p:spPr>
          <a:xfrm>
            <a:off x="3575732" y="2844046"/>
            <a:ext cx="444137" cy="44413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F721CF2A-656A-DC19-7009-EB76F283DAF3}"/>
              </a:ext>
            </a:extLst>
          </p:cNvPr>
          <p:cNvSpPr/>
          <p:nvPr/>
        </p:nvSpPr>
        <p:spPr>
          <a:xfrm>
            <a:off x="4639843" y="2984863"/>
            <a:ext cx="444137" cy="444137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8FAE025D-17BD-62BB-68F0-12BEAFB9595B}"/>
              </a:ext>
            </a:extLst>
          </p:cNvPr>
          <p:cNvSpPr/>
          <p:nvPr/>
        </p:nvSpPr>
        <p:spPr>
          <a:xfrm>
            <a:off x="3751569" y="1703615"/>
            <a:ext cx="444137" cy="444137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C76AF76-8021-80A6-F455-1DE1D9DB1FB9}"/>
              </a:ext>
            </a:extLst>
          </p:cNvPr>
          <p:cNvSpPr/>
          <p:nvPr/>
        </p:nvSpPr>
        <p:spPr>
          <a:xfrm>
            <a:off x="4962958" y="1818430"/>
            <a:ext cx="444137" cy="44413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68D769-F424-ABF6-6102-935021F1B34D}"/>
              </a:ext>
            </a:extLst>
          </p:cNvPr>
          <p:cNvSpPr txBox="1"/>
          <p:nvPr/>
        </p:nvSpPr>
        <p:spPr>
          <a:xfrm>
            <a:off x="1147859" y="1880087"/>
            <a:ext cx="33695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D74C224-F045-C267-9E2D-946696259998}"/>
              </a:ext>
            </a:extLst>
          </p:cNvPr>
          <p:cNvSpPr txBox="1"/>
          <p:nvPr/>
        </p:nvSpPr>
        <p:spPr>
          <a:xfrm>
            <a:off x="1622278" y="2939469"/>
            <a:ext cx="31931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CDE3986-3127-C7A7-B0DD-B3D17322A925}"/>
              </a:ext>
            </a:extLst>
          </p:cNvPr>
          <p:cNvSpPr txBox="1"/>
          <p:nvPr/>
        </p:nvSpPr>
        <p:spPr>
          <a:xfrm>
            <a:off x="2389582" y="2092234"/>
            <a:ext cx="33054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0D92FF6-BFC2-3830-58F0-E5E05157D5E7}"/>
              </a:ext>
            </a:extLst>
          </p:cNvPr>
          <p:cNvSpPr txBox="1"/>
          <p:nvPr/>
        </p:nvSpPr>
        <p:spPr>
          <a:xfrm>
            <a:off x="3751569" y="1257279"/>
            <a:ext cx="34977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4AA0EEE-48C9-A45E-0FE9-41AD6FDD92FA}"/>
              </a:ext>
            </a:extLst>
          </p:cNvPr>
          <p:cNvSpPr txBox="1"/>
          <p:nvPr/>
        </p:nvSpPr>
        <p:spPr>
          <a:xfrm>
            <a:off x="3714870" y="2398514"/>
            <a:ext cx="30008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/>
              <a:t>F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C57F205-EB1B-5DBF-9A72-8E46C8F29095}"/>
              </a:ext>
            </a:extLst>
          </p:cNvPr>
          <p:cNvSpPr txBox="1"/>
          <p:nvPr/>
        </p:nvSpPr>
        <p:spPr>
          <a:xfrm>
            <a:off x="4711870" y="2545688"/>
            <a:ext cx="3000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/>
              <a:t>G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80520B0-67AA-DBB3-46E4-A758511DC64D}"/>
              </a:ext>
            </a:extLst>
          </p:cNvPr>
          <p:cNvSpPr txBox="1"/>
          <p:nvPr/>
        </p:nvSpPr>
        <p:spPr>
          <a:xfrm>
            <a:off x="2389582" y="3404223"/>
            <a:ext cx="3000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/>
              <a:t>H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425498A-D691-789B-F4CC-72C3858DEA10}"/>
              </a:ext>
            </a:extLst>
          </p:cNvPr>
          <p:cNvSpPr txBox="1"/>
          <p:nvPr/>
        </p:nvSpPr>
        <p:spPr>
          <a:xfrm>
            <a:off x="5073446" y="1292459"/>
            <a:ext cx="3000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/>
              <a:t>I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04E7BC04-8D90-268F-661A-F4409BDC08F3}"/>
              </a:ext>
            </a:extLst>
          </p:cNvPr>
          <p:cNvSpPr/>
          <p:nvPr/>
        </p:nvSpPr>
        <p:spPr>
          <a:xfrm>
            <a:off x="330534" y="947182"/>
            <a:ext cx="5921829" cy="3902589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F054EA-CE6E-796A-B1EF-1255A0BC3AC9}"/>
              </a:ext>
            </a:extLst>
          </p:cNvPr>
          <p:cNvSpPr txBox="1"/>
          <p:nvPr/>
        </p:nvSpPr>
        <p:spPr>
          <a:xfrm>
            <a:off x="8519121" y="206475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86169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0C1A666-AFC7-F82D-5F32-DAD03FB770D2}"/>
              </a:ext>
            </a:extLst>
          </p:cNvPr>
          <p:cNvSpPr txBox="1"/>
          <p:nvPr/>
        </p:nvSpPr>
        <p:spPr>
          <a:xfrm>
            <a:off x="824678" y="526102"/>
            <a:ext cx="27574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CONCOR </a:t>
            </a:r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분석</a:t>
            </a:r>
            <a:endParaRPr lang="ko-KR" altLang="en-US" sz="3600" dirty="0">
              <a:solidFill>
                <a:schemeClr val="bg2">
                  <a:lumMod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DC6E0A-8B1B-6B0F-B8FD-8B1AC4E62DB7}"/>
              </a:ext>
            </a:extLst>
          </p:cNvPr>
          <p:cNvSpPr txBox="1"/>
          <p:nvPr/>
        </p:nvSpPr>
        <p:spPr>
          <a:xfrm>
            <a:off x="3195272" y="10525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6317B7-703D-7433-3166-9D3D07916C93}"/>
              </a:ext>
            </a:extLst>
          </p:cNvPr>
          <p:cNvSpPr txBox="1"/>
          <p:nvPr/>
        </p:nvSpPr>
        <p:spPr>
          <a:xfrm>
            <a:off x="3397753" y="275480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b="1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65606E10-8CF5-E74B-2FD3-6C646CCD323A}"/>
              </a:ext>
            </a:extLst>
          </p:cNvPr>
          <p:cNvSpPr/>
          <p:nvPr/>
        </p:nvSpPr>
        <p:spPr>
          <a:xfrm>
            <a:off x="1262743" y="2403566"/>
            <a:ext cx="444137" cy="44413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0B272D80-DD07-77B8-0C02-031095E78C3E}"/>
              </a:ext>
            </a:extLst>
          </p:cNvPr>
          <p:cNvSpPr/>
          <p:nvPr/>
        </p:nvSpPr>
        <p:spPr>
          <a:xfrm>
            <a:off x="1519645" y="3206931"/>
            <a:ext cx="444137" cy="444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6279F856-E960-6F95-F946-400B0F5C12EE}"/>
              </a:ext>
            </a:extLst>
          </p:cNvPr>
          <p:cNvSpPr/>
          <p:nvPr/>
        </p:nvSpPr>
        <p:spPr>
          <a:xfrm>
            <a:off x="2295412" y="2583180"/>
            <a:ext cx="444137" cy="4441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5C84B80-68BF-8C60-4DF9-990C894C371D}"/>
              </a:ext>
            </a:extLst>
          </p:cNvPr>
          <p:cNvSpPr/>
          <p:nvPr/>
        </p:nvSpPr>
        <p:spPr>
          <a:xfrm>
            <a:off x="2374693" y="3758075"/>
            <a:ext cx="444137" cy="44413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E92B101C-D8E2-37F0-3063-4D241DAC1526}"/>
              </a:ext>
            </a:extLst>
          </p:cNvPr>
          <p:cNvSpPr/>
          <p:nvPr/>
        </p:nvSpPr>
        <p:spPr>
          <a:xfrm>
            <a:off x="3575732" y="2844046"/>
            <a:ext cx="444137" cy="44413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F721CF2A-656A-DC19-7009-EB76F283DAF3}"/>
              </a:ext>
            </a:extLst>
          </p:cNvPr>
          <p:cNvSpPr/>
          <p:nvPr/>
        </p:nvSpPr>
        <p:spPr>
          <a:xfrm>
            <a:off x="4639843" y="2984863"/>
            <a:ext cx="444137" cy="444137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8FAE025D-17BD-62BB-68F0-12BEAFB9595B}"/>
              </a:ext>
            </a:extLst>
          </p:cNvPr>
          <p:cNvSpPr/>
          <p:nvPr/>
        </p:nvSpPr>
        <p:spPr>
          <a:xfrm>
            <a:off x="3751569" y="1703615"/>
            <a:ext cx="444137" cy="444137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C76AF76-8021-80A6-F455-1DE1D9DB1FB9}"/>
              </a:ext>
            </a:extLst>
          </p:cNvPr>
          <p:cNvSpPr/>
          <p:nvPr/>
        </p:nvSpPr>
        <p:spPr>
          <a:xfrm>
            <a:off x="4962958" y="1818430"/>
            <a:ext cx="444137" cy="44413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68D769-F424-ABF6-6102-935021F1B34D}"/>
              </a:ext>
            </a:extLst>
          </p:cNvPr>
          <p:cNvSpPr txBox="1"/>
          <p:nvPr/>
        </p:nvSpPr>
        <p:spPr>
          <a:xfrm>
            <a:off x="1283164" y="1954375"/>
            <a:ext cx="33695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D74C224-F045-C267-9E2D-946696259998}"/>
              </a:ext>
            </a:extLst>
          </p:cNvPr>
          <p:cNvSpPr txBox="1"/>
          <p:nvPr/>
        </p:nvSpPr>
        <p:spPr>
          <a:xfrm>
            <a:off x="1648405" y="2913342"/>
            <a:ext cx="31931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CDE3986-3127-C7A7-B0DD-B3D17322A925}"/>
              </a:ext>
            </a:extLst>
          </p:cNvPr>
          <p:cNvSpPr txBox="1"/>
          <p:nvPr/>
        </p:nvSpPr>
        <p:spPr>
          <a:xfrm>
            <a:off x="2389582" y="2092234"/>
            <a:ext cx="33054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0D92FF6-BFC2-3830-58F0-E5E05157D5E7}"/>
              </a:ext>
            </a:extLst>
          </p:cNvPr>
          <p:cNvSpPr txBox="1"/>
          <p:nvPr/>
        </p:nvSpPr>
        <p:spPr>
          <a:xfrm>
            <a:off x="3751569" y="1257279"/>
            <a:ext cx="30328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4AA0EEE-48C9-A45E-0FE9-41AD6FDD92FA}"/>
              </a:ext>
            </a:extLst>
          </p:cNvPr>
          <p:cNvSpPr txBox="1"/>
          <p:nvPr/>
        </p:nvSpPr>
        <p:spPr>
          <a:xfrm>
            <a:off x="3714870" y="2398514"/>
            <a:ext cx="30008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/>
              <a:t>F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C57F205-EB1B-5DBF-9A72-8E46C8F29095}"/>
              </a:ext>
            </a:extLst>
          </p:cNvPr>
          <p:cNvSpPr txBox="1"/>
          <p:nvPr/>
        </p:nvSpPr>
        <p:spPr>
          <a:xfrm>
            <a:off x="4711870" y="2545688"/>
            <a:ext cx="3000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/>
              <a:t>G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80520B0-67AA-DBB3-46E4-A758511DC64D}"/>
              </a:ext>
            </a:extLst>
          </p:cNvPr>
          <p:cNvSpPr txBox="1"/>
          <p:nvPr/>
        </p:nvSpPr>
        <p:spPr>
          <a:xfrm>
            <a:off x="2389582" y="3404223"/>
            <a:ext cx="3000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425498A-D691-789B-F4CC-72C3858DEA10}"/>
              </a:ext>
            </a:extLst>
          </p:cNvPr>
          <p:cNvSpPr txBox="1"/>
          <p:nvPr/>
        </p:nvSpPr>
        <p:spPr>
          <a:xfrm>
            <a:off x="5073446" y="1292459"/>
            <a:ext cx="3000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/>
              <a:t>I</a:t>
            </a:r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072E55AD-88B8-78B8-D786-8D424535A734}"/>
              </a:ext>
            </a:extLst>
          </p:cNvPr>
          <p:cNvSpPr/>
          <p:nvPr/>
        </p:nvSpPr>
        <p:spPr>
          <a:xfrm>
            <a:off x="824678" y="1166949"/>
            <a:ext cx="2573075" cy="3367343"/>
          </a:xfrm>
          <a:prstGeom prst="ellipse">
            <a:avLst/>
          </a:prstGeom>
          <a:noFill/>
          <a:ln w="3810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19C9424F-DB91-F930-5D8D-0999BE71DF01}"/>
              </a:ext>
            </a:extLst>
          </p:cNvPr>
          <p:cNvSpPr/>
          <p:nvPr/>
        </p:nvSpPr>
        <p:spPr>
          <a:xfrm>
            <a:off x="3424025" y="777894"/>
            <a:ext cx="2573075" cy="3367343"/>
          </a:xfrm>
          <a:prstGeom prst="ellipse">
            <a:avLst/>
          </a:prstGeom>
          <a:noFill/>
          <a:ln w="3810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9CCF7D4-6DD1-1078-2EB2-C475C3931C64}"/>
              </a:ext>
            </a:extLst>
          </p:cNvPr>
          <p:cNvSpPr txBox="1"/>
          <p:nvPr/>
        </p:nvSpPr>
        <p:spPr>
          <a:xfrm>
            <a:off x="6739084" y="4910935"/>
            <a:ext cx="33695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326A34E-0F13-11AF-E71F-32AE9472550A}"/>
              </a:ext>
            </a:extLst>
          </p:cNvPr>
          <p:cNvSpPr txBox="1"/>
          <p:nvPr/>
        </p:nvSpPr>
        <p:spPr>
          <a:xfrm>
            <a:off x="7186411" y="4910935"/>
            <a:ext cx="31931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598033F-22AC-D493-FBE8-31044A5A2077}"/>
              </a:ext>
            </a:extLst>
          </p:cNvPr>
          <p:cNvSpPr txBox="1"/>
          <p:nvPr/>
        </p:nvSpPr>
        <p:spPr>
          <a:xfrm>
            <a:off x="7616104" y="4910935"/>
            <a:ext cx="33054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E405B52-E13D-7E01-5ED7-AD716DD3C058}"/>
              </a:ext>
            </a:extLst>
          </p:cNvPr>
          <p:cNvSpPr txBox="1"/>
          <p:nvPr/>
        </p:nvSpPr>
        <p:spPr>
          <a:xfrm>
            <a:off x="8057019" y="4910935"/>
            <a:ext cx="3000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2320077-3B52-B96E-1BBC-7D145E40B08E}"/>
              </a:ext>
            </a:extLst>
          </p:cNvPr>
          <p:cNvSpPr txBox="1"/>
          <p:nvPr/>
        </p:nvSpPr>
        <p:spPr>
          <a:xfrm>
            <a:off x="8467476" y="4910935"/>
            <a:ext cx="30328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663943B-C17F-F6AE-B0CA-C9BE9FEB40D5}"/>
              </a:ext>
            </a:extLst>
          </p:cNvPr>
          <p:cNvSpPr txBox="1"/>
          <p:nvPr/>
        </p:nvSpPr>
        <p:spPr>
          <a:xfrm>
            <a:off x="8881139" y="4910935"/>
            <a:ext cx="30008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/>
              <a:t>F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18DBC13-ACEF-6FD2-E698-244D4DE556C2}"/>
              </a:ext>
            </a:extLst>
          </p:cNvPr>
          <p:cNvSpPr txBox="1"/>
          <p:nvPr/>
        </p:nvSpPr>
        <p:spPr>
          <a:xfrm>
            <a:off x="9291596" y="4910935"/>
            <a:ext cx="3000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/>
              <a:t>G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EDAC6D2-7E13-CFFF-93A4-7932EF98C395}"/>
              </a:ext>
            </a:extLst>
          </p:cNvPr>
          <p:cNvSpPr txBox="1"/>
          <p:nvPr/>
        </p:nvSpPr>
        <p:spPr>
          <a:xfrm>
            <a:off x="9702051" y="4910935"/>
            <a:ext cx="3000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/>
              <a:t>I</a:t>
            </a:r>
            <a:endParaRPr lang="ko-KR" altLang="en-US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29AB688A-7DC6-9CD0-2E4F-D09283CEA6D6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6907560" y="3980143"/>
            <a:ext cx="0" cy="930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A489468A-08E1-237E-6E41-BFB16C938F64}"/>
              </a:ext>
            </a:extLst>
          </p:cNvPr>
          <p:cNvCxnSpPr>
            <a:cxnSpLocks/>
          </p:cNvCxnSpPr>
          <p:nvPr/>
        </p:nvCxnSpPr>
        <p:spPr>
          <a:xfrm>
            <a:off x="6907560" y="3980143"/>
            <a:ext cx="4052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9A448107-D916-6647-162F-6C67D8456074}"/>
              </a:ext>
            </a:extLst>
          </p:cNvPr>
          <p:cNvCxnSpPr>
            <a:cxnSpLocks/>
          </p:cNvCxnSpPr>
          <p:nvPr/>
        </p:nvCxnSpPr>
        <p:spPr>
          <a:xfrm>
            <a:off x="7312781" y="3980143"/>
            <a:ext cx="0" cy="900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EA9E846F-4DF4-158F-FADB-D465B3021A46}"/>
              </a:ext>
            </a:extLst>
          </p:cNvPr>
          <p:cNvCxnSpPr>
            <a:cxnSpLocks/>
          </p:cNvCxnSpPr>
          <p:nvPr/>
        </p:nvCxnSpPr>
        <p:spPr>
          <a:xfrm>
            <a:off x="8004449" y="3588493"/>
            <a:ext cx="0" cy="4222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A0D58B43-4680-379B-5529-D9FDA0F68967}"/>
              </a:ext>
            </a:extLst>
          </p:cNvPr>
          <p:cNvCxnSpPr>
            <a:cxnSpLocks/>
          </p:cNvCxnSpPr>
          <p:nvPr/>
        </p:nvCxnSpPr>
        <p:spPr>
          <a:xfrm>
            <a:off x="7110170" y="3590757"/>
            <a:ext cx="8942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7B23BD6D-CDCE-DAB6-BD4B-AD94AD9DD676}"/>
              </a:ext>
            </a:extLst>
          </p:cNvPr>
          <p:cNvCxnSpPr>
            <a:cxnSpLocks/>
          </p:cNvCxnSpPr>
          <p:nvPr/>
        </p:nvCxnSpPr>
        <p:spPr>
          <a:xfrm>
            <a:off x="7110170" y="3588493"/>
            <a:ext cx="0" cy="391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456E45EF-A6BC-B4D1-F5AE-D4635FE0D6F4}"/>
              </a:ext>
            </a:extLst>
          </p:cNvPr>
          <p:cNvCxnSpPr>
            <a:cxnSpLocks/>
          </p:cNvCxnSpPr>
          <p:nvPr/>
        </p:nvCxnSpPr>
        <p:spPr>
          <a:xfrm>
            <a:off x="7801839" y="4010786"/>
            <a:ext cx="0" cy="930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870F535A-BF4D-6A4F-7726-7CF7497CDDCC}"/>
              </a:ext>
            </a:extLst>
          </p:cNvPr>
          <p:cNvCxnSpPr>
            <a:cxnSpLocks/>
          </p:cNvCxnSpPr>
          <p:nvPr/>
        </p:nvCxnSpPr>
        <p:spPr>
          <a:xfrm>
            <a:off x="7801839" y="4010786"/>
            <a:ext cx="4052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DB211E81-014C-42CC-746C-3A442B67DBC6}"/>
              </a:ext>
            </a:extLst>
          </p:cNvPr>
          <p:cNvCxnSpPr>
            <a:cxnSpLocks/>
          </p:cNvCxnSpPr>
          <p:nvPr/>
        </p:nvCxnSpPr>
        <p:spPr>
          <a:xfrm>
            <a:off x="8207060" y="4010786"/>
            <a:ext cx="0" cy="900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B7C2E884-1D1A-9746-4A5B-6189D14731A5}"/>
              </a:ext>
            </a:extLst>
          </p:cNvPr>
          <p:cNvCxnSpPr>
            <a:cxnSpLocks/>
          </p:cNvCxnSpPr>
          <p:nvPr/>
        </p:nvCxnSpPr>
        <p:spPr>
          <a:xfrm>
            <a:off x="8605162" y="3977879"/>
            <a:ext cx="0" cy="930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3EAFD3F0-E245-87B9-EF1B-3BCAB876E085}"/>
              </a:ext>
            </a:extLst>
          </p:cNvPr>
          <p:cNvCxnSpPr>
            <a:cxnSpLocks/>
          </p:cNvCxnSpPr>
          <p:nvPr/>
        </p:nvCxnSpPr>
        <p:spPr>
          <a:xfrm>
            <a:off x="8605162" y="3977879"/>
            <a:ext cx="8942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C337CCB9-7DB0-2DD1-C968-B3C267DCA0F9}"/>
              </a:ext>
            </a:extLst>
          </p:cNvPr>
          <p:cNvCxnSpPr>
            <a:cxnSpLocks/>
          </p:cNvCxnSpPr>
          <p:nvPr/>
        </p:nvCxnSpPr>
        <p:spPr>
          <a:xfrm>
            <a:off x="9010383" y="3977879"/>
            <a:ext cx="0" cy="900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FB43A2EE-F909-211D-2845-5E50FE6EAF41}"/>
              </a:ext>
            </a:extLst>
          </p:cNvPr>
          <p:cNvCxnSpPr>
            <a:cxnSpLocks/>
          </p:cNvCxnSpPr>
          <p:nvPr/>
        </p:nvCxnSpPr>
        <p:spPr>
          <a:xfrm>
            <a:off x="8807772" y="3588493"/>
            <a:ext cx="10968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E40DF28F-E661-0D11-5CF3-DAB4F857883D}"/>
              </a:ext>
            </a:extLst>
          </p:cNvPr>
          <p:cNvCxnSpPr>
            <a:cxnSpLocks/>
          </p:cNvCxnSpPr>
          <p:nvPr/>
        </p:nvCxnSpPr>
        <p:spPr>
          <a:xfrm>
            <a:off x="8807772" y="3586229"/>
            <a:ext cx="0" cy="391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8AC70478-E095-27DD-99F5-7F39DA5CD147}"/>
              </a:ext>
            </a:extLst>
          </p:cNvPr>
          <p:cNvCxnSpPr>
            <a:cxnSpLocks/>
          </p:cNvCxnSpPr>
          <p:nvPr/>
        </p:nvCxnSpPr>
        <p:spPr>
          <a:xfrm>
            <a:off x="9499441" y="3977879"/>
            <a:ext cx="0" cy="9614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E326E731-29EE-6A4E-EF54-97699C9B54C0}"/>
              </a:ext>
            </a:extLst>
          </p:cNvPr>
          <p:cNvCxnSpPr>
            <a:cxnSpLocks/>
          </p:cNvCxnSpPr>
          <p:nvPr/>
        </p:nvCxnSpPr>
        <p:spPr>
          <a:xfrm>
            <a:off x="9904662" y="3586229"/>
            <a:ext cx="0" cy="13224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D69B601-6154-35D2-1E0A-87B2F2410991}"/>
              </a:ext>
            </a:extLst>
          </p:cNvPr>
          <p:cNvCxnSpPr>
            <a:cxnSpLocks/>
          </p:cNvCxnSpPr>
          <p:nvPr/>
        </p:nvCxnSpPr>
        <p:spPr>
          <a:xfrm>
            <a:off x="9328753" y="2253799"/>
            <a:ext cx="0" cy="13224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836731B5-38D5-AE0E-A81C-64235755C7F3}"/>
              </a:ext>
            </a:extLst>
          </p:cNvPr>
          <p:cNvCxnSpPr>
            <a:cxnSpLocks/>
          </p:cNvCxnSpPr>
          <p:nvPr/>
        </p:nvCxnSpPr>
        <p:spPr>
          <a:xfrm>
            <a:off x="7604914" y="2276900"/>
            <a:ext cx="0" cy="13224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FC556C50-AA2C-EC71-ABFB-713D9F144F5E}"/>
              </a:ext>
            </a:extLst>
          </p:cNvPr>
          <p:cNvCxnSpPr>
            <a:cxnSpLocks/>
          </p:cNvCxnSpPr>
          <p:nvPr/>
        </p:nvCxnSpPr>
        <p:spPr>
          <a:xfrm>
            <a:off x="7616104" y="2253799"/>
            <a:ext cx="17126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F453638F-E0F7-FE79-0693-7661AAF66D13}"/>
              </a:ext>
            </a:extLst>
          </p:cNvPr>
          <p:cNvCxnSpPr>
            <a:cxnSpLocks/>
          </p:cNvCxnSpPr>
          <p:nvPr/>
        </p:nvCxnSpPr>
        <p:spPr>
          <a:xfrm>
            <a:off x="6920517" y="2767846"/>
            <a:ext cx="2984145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E4B2134-1C67-CA50-AAAA-FCAEE6672740}"/>
              </a:ext>
            </a:extLst>
          </p:cNvPr>
          <p:cNvSpPr txBox="1"/>
          <p:nvPr/>
        </p:nvSpPr>
        <p:spPr>
          <a:xfrm>
            <a:off x="6461422" y="261553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D3B05F-F67D-E0CA-562C-8A693EC5DED5}"/>
              </a:ext>
            </a:extLst>
          </p:cNvPr>
          <p:cNvSpPr txBox="1"/>
          <p:nvPr/>
        </p:nvSpPr>
        <p:spPr>
          <a:xfrm>
            <a:off x="8311824" y="160020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544997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0C1A666-AFC7-F82D-5F32-DAD03FB770D2}"/>
              </a:ext>
            </a:extLst>
          </p:cNvPr>
          <p:cNvSpPr txBox="1"/>
          <p:nvPr/>
        </p:nvSpPr>
        <p:spPr>
          <a:xfrm>
            <a:off x="824678" y="517049"/>
            <a:ext cx="27574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CONCOR </a:t>
            </a:r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분석</a:t>
            </a:r>
            <a:endParaRPr lang="ko-KR" altLang="en-US" sz="3600" dirty="0">
              <a:solidFill>
                <a:schemeClr val="bg2">
                  <a:lumMod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DC6E0A-8B1B-6B0F-B8FD-8B1AC4E62DB7}"/>
              </a:ext>
            </a:extLst>
          </p:cNvPr>
          <p:cNvSpPr txBox="1"/>
          <p:nvPr/>
        </p:nvSpPr>
        <p:spPr>
          <a:xfrm>
            <a:off x="3195272" y="10525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6317B7-703D-7433-3166-9D3D07916C93}"/>
              </a:ext>
            </a:extLst>
          </p:cNvPr>
          <p:cNvSpPr txBox="1"/>
          <p:nvPr/>
        </p:nvSpPr>
        <p:spPr>
          <a:xfrm>
            <a:off x="3397753" y="275480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b="1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65606E10-8CF5-E74B-2FD3-6C646CCD323A}"/>
              </a:ext>
            </a:extLst>
          </p:cNvPr>
          <p:cNvSpPr/>
          <p:nvPr/>
        </p:nvSpPr>
        <p:spPr>
          <a:xfrm>
            <a:off x="1262743" y="2403566"/>
            <a:ext cx="444137" cy="44413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0B272D80-DD07-77B8-0C02-031095E78C3E}"/>
              </a:ext>
            </a:extLst>
          </p:cNvPr>
          <p:cNvSpPr/>
          <p:nvPr/>
        </p:nvSpPr>
        <p:spPr>
          <a:xfrm>
            <a:off x="1519645" y="3206931"/>
            <a:ext cx="444137" cy="444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6279F856-E960-6F95-F946-400B0F5C12EE}"/>
              </a:ext>
            </a:extLst>
          </p:cNvPr>
          <p:cNvSpPr/>
          <p:nvPr/>
        </p:nvSpPr>
        <p:spPr>
          <a:xfrm>
            <a:off x="2295412" y="2583180"/>
            <a:ext cx="444137" cy="4441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5C84B80-68BF-8C60-4DF9-990C894C371D}"/>
              </a:ext>
            </a:extLst>
          </p:cNvPr>
          <p:cNvSpPr/>
          <p:nvPr/>
        </p:nvSpPr>
        <p:spPr>
          <a:xfrm>
            <a:off x="2374693" y="3758075"/>
            <a:ext cx="444137" cy="44413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E92B101C-D8E2-37F0-3063-4D241DAC1526}"/>
              </a:ext>
            </a:extLst>
          </p:cNvPr>
          <p:cNvSpPr/>
          <p:nvPr/>
        </p:nvSpPr>
        <p:spPr>
          <a:xfrm>
            <a:off x="3686892" y="2851612"/>
            <a:ext cx="444137" cy="44413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F721CF2A-656A-DC19-7009-EB76F283DAF3}"/>
              </a:ext>
            </a:extLst>
          </p:cNvPr>
          <p:cNvSpPr/>
          <p:nvPr/>
        </p:nvSpPr>
        <p:spPr>
          <a:xfrm>
            <a:off x="4639843" y="2984863"/>
            <a:ext cx="444137" cy="444137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8FAE025D-17BD-62BB-68F0-12BEAFB9595B}"/>
              </a:ext>
            </a:extLst>
          </p:cNvPr>
          <p:cNvSpPr/>
          <p:nvPr/>
        </p:nvSpPr>
        <p:spPr>
          <a:xfrm>
            <a:off x="3751569" y="1703615"/>
            <a:ext cx="444137" cy="444137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C76AF76-8021-80A6-F455-1DE1D9DB1FB9}"/>
              </a:ext>
            </a:extLst>
          </p:cNvPr>
          <p:cNvSpPr/>
          <p:nvPr/>
        </p:nvSpPr>
        <p:spPr>
          <a:xfrm>
            <a:off x="5376915" y="1902428"/>
            <a:ext cx="444137" cy="44413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68D769-F424-ABF6-6102-935021F1B34D}"/>
              </a:ext>
            </a:extLst>
          </p:cNvPr>
          <p:cNvSpPr txBox="1"/>
          <p:nvPr/>
        </p:nvSpPr>
        <p:spPr>
          <a:xfrm>
            <a:off x="1283164" y="1954375"/>
            <a:ext cx="33695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D74C224-F045-C267-9E2D-946696259998}"/>
              </a:ext>
            </a:extLst>
          </p:cNvPr>
          <p:cNvSpPr txBox="1"/>
          <p:nvPr/>
        </p:nvSpPr>
        <p:spPr>
          <a:xfrm>
            <a:off x="1560354" y="2900079"/>
            <a:ext cx="31931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CDE3986-3127-C7A7-B0DD-B3D17322A925}"/>
              </a:ext>
            </a:extLst>
          </p:cNvPr>
          <p:cNvSpPr txBox="1"/>
          <p:nvPr/>
        </p:nvSpPr>
        <p:spPr>
          <a:xfrm>
            <a:off x="2389582" y="2092234"/>
            <a:ext cx="33054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0D92FF6-BFC2-3830-58F0-E5E05157D5E7}"/>
              </a:ext>
            </a:extLst>
          </p:cNvPr>
          <p:cNvSpPr txBox="1"/>
          <p:nvPr/>
        </p:nvSpPr>
        <p:spPr>
          <a:xfrm>
            <a:off x="3936261" y="1334560"/>
            <a:ext cx="30328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4AA0EEE-48C9-A45E-0FE9-41AD6FDD92FA}"/>
              </a:ext>
            </a:extLst>
          </p:cNvPr>
          <p:cNvSpPr txBox="1"/>
          <p:nvPr/>
        </p:nvSpPr>
        <p:spPr>
          <a:xfrm>
            <a:off x="3714870" y="2398514"/>
            <a:ext cx="30008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/>
              <a:t>F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C57F205-EB1B-5DBF-9A72-8E46C8F29095}"/>
              </a:ext>
            </a:extLst>
          </p:cNvPr>
          <p:cNvSpPr txBox="1"/>
          <p:nvPr/>
        </p:nvSpPr>
        <p:spPr>
          <a:xfrm>
            <a:off x="4711870" y="2545688"/>
            <a:ext cx="3000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/>
              <a:t>G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80520B0-67AA-DBB3-46E4-A758511DC64D}"/>
              </a:ext>
            </a:extLst>
          </p:cNvPr>
          <p:cNvSpPr txBox="1"/>
          <p:nvPr/>
        </p:nvSpPr>
        <p:spPr>
          <a:xfrm>
            <a:off x="2389582" y="3404223"/>
            <a:ext cx="3000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425498A-D691-789B-F4CC-72C3858DEA10}"/>
              </a:ext>
            </a:extLst>
          </p:cNvPr>
          <p:cNvSpPr txBox="1"/>
          <p:nvPr/>
        </p:nvSpPr>
        <p:spPr>
          <a:xfrm>
            <a:off x="5465324" y="1481147"/>
            <a:ext cx="3000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/>
              <a:t>I</a:t>
            </a:r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072E55AD-88B8-78B8-D786-8D424535A734}"/>
              </a:ext>
            </a:extLst>
          </p:cNvPr>
          <p:cNvSpPr/>
          <p:nvPr/>
        </p:nvSpPr>
        <p:spPr>
          <a:xfrm>
            <a:off x="824678" y="1166949"/>
            <a:ext cx="2573075" cy="3367343"/>
          </a:xfrm>
          <a:prstGeom prst="ellipse">
            <a:avLst/>
          </a:prstGeom>
          <a:noFill/>
          <a:ln w="3810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19C9424F-DB91-F930-5D8D-0999BE71DF01}"/>
              </a:ext>
            </a:extLst>
          </p:cNvPr>
          <p:cNvSpPr/>
          <p:nvPr/>
        </p:nvSpPr>
        <p:spPr>
          <a:xfrm>
            <a:off x="3424025" y="777894"/>
            <a:ext cx="2573075" cy="3367343"/>
          </a:xfrm>
          <a:prstGeom prst="ellipse">
            <a:avLst/>
          </a:prstGeom>
          <a:noFill/>
          <a:ln w="3810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9CCF7D4-6DD1-1078-2EB2-C475C3931C64}"/>
              </a:ext>
            </a:extLst>
          </p:cNvPr>
          <p:cNvSpPr txBox="1"/>
          <p:nvPr/>
        </p:nvSpPr>
        <p:spPr>
          <a:xfrm>
            <a:off x="6739084" y="4910935"/>
            <a:ext cx="33695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326A34E-0F13-11AF-E71F-32AE9472550A}"/>
              </a:ext>
            </a:extLst>
          </p:cNvPr>
          <p:cNvSpPr txBox="1"/>
          <p:nvPr/>
        </p:nvSpPr>
        <p:spPr>
          <a:xfrm>
            <a:off x="7186411" y="4910935"/>
            <a:ext cx="31931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598033F-22AC-D493-FBE8-31044A5A2077}"/>
              </a:ext>
            </a:extLst>
          </p:cNvPr>
          <p:cNvSpPr txBox="1"/>
          <p:nvPr/>
        </p:nvSpPr>
        <p:spPr>
          <a:xfrm>
            <a:off x="7616104" y="4910935"/>
            <a:ext cx="33054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E405B52-E13D-7E01-5ED7-AD716DD3C058}"/>
              </a:ext>
            </a:extLst>
          </p:cNvPr>
          <p:cNvSpPr txBox="1"/>
          <p:nvPr/>
        </p:nvSpPr>
        <p:spPr>
          <a:xfrm>
            <a:off x="8057019" y="4910935"/>
            <a:ext cx="3000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2320077-3B52-B96E-1BBC-7D145E40B08E}"/>
              </a:ext>
            </a:extLst>
          </p:cNvPr>
          <p:cNvSpPr txBox="1"/>
          <p:nvPr/>
        </p:nvSpPr>
        <p:spPr>
          <a:xfrm>
            <a:off x="8467476" y="4910935"/>
            <a:ext cx="30328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663943B-C17F-F6AE-B0CA-C9BE9FEB40D5}"/>
              </a:ext>
            </a:extLst>
          </p:cNvPr>
          <p:cNvSpPr txBox="1"/>
          <p:nvPr/>
        </p:nvSpPr>
        <p:spPr>
          <a:xfrm>
            <a:off x="8881139" y="4910935"/>
            <a:ext cx="30008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/>
              <a:t>F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18DBC13-ACEF-6FD2-E698-244D4DE556C2}"/>
              </a:ext>
            </a:extLst>
          </p:cNvPr>
          <p:cNvSpPr txBox="1"/>
          <p:nvPr/>
        </p:nvSpPr>
        <p:spPr>
          <a:xfrm>
            <a:off x="9291596" y="4910935"/>
            <a:ext cx="3000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/>
              <a:t>G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EDAC6D2-7E13-CFFF-93A4-7932EF98C395}"/>
              </a:ext>
            </a:extLst>
          </p:cNvPr>
          <p:cNvSpPr txBox="1"/>
          <p:nvPr/>
        </p:nvSpPr>
        <p:spPr>
          <a:xfrm>
            <a:off x="9702051" y="4910935"/>
            <a:ext cx="3000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/>
              <a:t>I</a:t>
            </a:r>
            <a:endParaRPr lang="ko-KR" altLang="en-US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29AB688A-7DC6-9CD0-2E4F-D09283CEA6D6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6907560" y="3980143"/>
            <a:ext cx="0" cy="930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A489468A-08E1-237E-6E41-BFB16C938F64}"/>
              </a:ext>
            </a:extLst>
          </p:cNvPr>
          <p:cNvCxnSpPr>
            <a:cxnSpLocks/>
          </p:cNvCxnSpPr>
          <p:nvPr/>
        </p:nvCxnSpPr>
        <p:spPr>
          <a:xfrm>
            <a:off x="6907560" y="3980143"/>
            <a:ext cx="4052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9A448107-D916-6647-162F-6C67D8456074}"/>
              </a:ext>
            </a:extLst>
          </p:cNvPr>
          <p:cNvCxnSpPr>
            <a:cxnSpLocks/>
          </p:cNvCxnSpPr>
          <p:nvPr/>
        </p:nvCxnSpPr>
        <p:spPr>
          <a:xfrm>
            <a:off x="7312781" y="3980143"/>
            <a:ext cx="0" cy="900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EA9E846F-4DF4-158F-FADB-D465B3021A46}"/>
              </a:ext>
            </a:extLst>
          </p:cNvPr>
          <p:cNvCxnSpPr>
            <a:cxnSpLocks/>
          </p:cNvCxnSpPr>
          <p:nvPr/>
        </p:nvCxnSpPr>
        <p:spPr>
          <a:xfrm>
            <a:off x="8004449" y="3588493"/>
            <a:ext cx="0" cy="4222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A0D58B43-4680-379B-5529-D9FDA0F68967}"/>
              </a:ext>
            </a:extLst>
          </p:cNvPr>
          <p:cNvCxnSpPr>
            <a:cxnSpLocks/>
          </p:cNvCxnSpPr>
          <p:nvPr/>
        </p:nvCxnSpPr>
        <p:spPr>
          <a:xfrm>
            <a:off x="7110170" y="3590757"/>
            <a:ext cx="8942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7B23BD6D-CDCE-DAB6-BD4B-AD94AD9DD676}"/>
              </a:ext>
            </a:extLst>
          </p:cNvPr>
          <p:cNvCxnSpPr>
            <a:cxnSpLocks/>
          </p:cNvCxnSpPr>
          <p:nvPr/>
        </p:nvCxnSpPr>
        <p:spPr>
          <a:xfrm>
            <a:off x="7110170" y="3588493"/>
            <a:ext cx="0" cy="391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456E45EF-A6BC-B4D1-F5AE-D4635FE0D6F4}"/>
              </a:ext>
            </a:extLst>
          </p:cNvPr>
          <p:cNvCxnSpPr>
            <a:cxnSpLocks/>
          </p:cNvCxnSpPr>
          <p:nvPr/>
        </p:nvCxnSpPr>
        <p:spPr>
          <a:xfrm>
            <a:off x="7801839" y="4010786"/>
            <a:ext cx="0" cy="930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870F535A-BF4D-6A4F-7726-7CF7497CDDCC}"/>
              </a:ext>
            </a:extLst>
          </p:cNvPr>
          <p:cNvCxnSpPr>
            <a:cxnSpLocks/>
          </p:cNvCxnSpPr>
          <p:nvPr/>
        </p:nvCxnSpPr>
        <p:spPr>
          <a:xfrm>
            <a:off x="7801839" y="4010786"/>
            <a:ext cx="4052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DB211E81-014C-42CC-746C-3A442B67DBC6}"/>
              </a:ext>
            </a:extLst>
          </p:cNvPr>
          <p:cNvCxnSpPr>
            <a:cxnSpLocks/>
          </p:cNvCxnSpPr>
          <p:nvPr/>
        </p:nvCxnSpPr>
        <p:spPr>
          <a:xfrm>
            <a:off x="8207060" y="4010786"/>
            <a:ext cx="0" cy="900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B7C2E884-1D1A-9746-4A5B-6189D14731A5}"/>
              </a:ext>
            </a:extLst>
          </p:cNvPr>
          <p:cNvCxnSpPr>
            <a:cxnSpLocks/>
          </p:cNvCxnSpPr>
          <p:nvPr/>
        </p:nvCxnSpPr>
        <p:spPr>
          <a:xfrm>
            <a:off x="8605162" y="3977879"/>
            <a:ext cx="0" cy="930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3EAFD3F0-E245-87B9-EF1B-3BCAB876E085}"/>
              </a:ext>
            </a:extLst>
          </p:cNvPr>
          <p:cNvCxnSpPr>
            <a:cxnSpLocks/>
          </p:cNvCxnSpPr>
          <p:nvPr/>
        </p:nvCxnSpPr>
        <p:spPr>
          <a:xfrm>
            <a:off x="8605162" y="3977879"/>
            <a:ext cx="8942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C337CCB9-7DB0-2DD1-C968-B3C267DCA0F9}"/>
              </a:ext>
            </a:extLst>
          </p:cNvPr>
          <p:cNvCxnSpPr>
            <a:cxnSpLocks/>
          </p:cNvCxnSpPr>
          <p:nvPr/>
        </p:nvCxnSpPr>
        <p:spPr>
          <a:xfrm>
            <a:off x="9010383" y="3977879"/>
            <a:ext cx="0" cy="900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FB43A2EE-F909-211D-2845-5E50FE6EAF41}"/>
              </a:ext>
            </a:extLst>
          </p:cNvPr>
          <p:cNvCxnSpPr>
            <a:cxnSpLocks/>
          </p:cNvCxnSpPr>
          <p:nvPr/>
        </p:nvCxnSpPr>
        <p:spPr>
          <a:xfrm>
            <a:off x="8807772" y="3588493"/>
            <a:ext cx="10968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E40DF28F-E661-0D11-5CF3-DAB4F857883D}"/>
              </a:ext>
            </a:extLst>
          </p:cNvPr>
          <p:cNvCxnSpPr>
            <a:cxnSpLocks/>
          </p:cNvCxnSpPr>
          <p:nvPr/>
        </p:nvCxnSpPr>
        <p:spPr>
          <a:xfrm>
            <a:off x="8807772" y="3586229"/>
            <a:ext cx="0" cy="391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8AC70478-E095-27DD-99F5-7F39DA5CD147}"/>
              </a:ext>
            </a:extLst>
          </p:cNvPr>
          <p:cNvCxnSpPr>
            <a:cxnSpLocks/>
          </p:cNvCxnSpPr>
          <p:nvPr/>
        </p:nvCxnSpPr>
        <p:spPr>
          <a:xfrm>
            <a:off x="9499441" y="3977879"/>
            <a:ext cx="0" cy="9614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E326E731-29EE-6A4E-EF54-97699C9B54C0}"/>
              </a:ext>
            </a:extLst>
          </p:cNvPr>
          <p:cNvCxnSpPr>
            <a:cxnSpLocks/>
          </p:cNvCxnSpPr>
          <p:nvPr/>
        </p:nvCxnSpPr>
        <p:spPr>
          <a:xfrm>
            <a:off x="9904662" y="3586229"/>
            <a:ext cx="0" cy="13224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D69B601-6154-35D2-1E0A-87B2F2410991}"/>
              </a:ext>
            </a:extLst>
          </p:cNvPr>
          <p:cNvCxnSpPr>
            <a:cxnSpLocks/>
          </p:cNvCxnSpPr>
          <p:nvPr/>
        </p:nvCxnSpPr>
        <p:spPr>
          <a:xfrm>
            <a:off x="9328753" y="2253799"/>
            <a:ext cx="0" cy="13224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836731B5-38D5-AE0E-A81C-64235755C7F3}"/>
              </a:ext>
            </a:extLst>
          </p:cNvPr>
          <p:cNvCxnSpPr>
            <a:cxnSpLocks/>
          </p:cNvCxnSpPr>
          <p:nvPr/>
        </p:nvCxnSpPr>
        <p:spPr>
          <a:xfrm>
            <a:off x="7604914" y="2276900"/>
            <a:ext cx="0" cy="13224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FC556C50-AA2C-EC71-ABFB-713D9F144F5E}"/>
              </a:ext>
            </a:extLst>
          </p:cNvPr>
          <p:cNvCxnSpPr>
            <a:cxnSpLocks/>
          </p:cNvCxnSpPr>
          <p:nvPr/>
        </p:nvCxnSpPr>
        <p:spPr>
          <a:xfrm>
            <a:off x="7616104" y="2253799"/>
            <a:ext cx="17126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F453638F-E0F7-FE79-0693-7661AAF66D13}"/>
              </a:ext>
            </a:extLst>
          </p:cNvPr>
          <p:cNvCxnSpPr>
            <a:cxnSpLocks/>
          </p:cNvCxnSpPr>
          <p:nvPr/>
        </p:nvCxnSpPr>
        <p:spPr>
          <a:xfrm>
            <a:off x="6920517" y="2767846"/>
            <a:ext cx="2984145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E4B2134-1C67-CA50-AAAA-FCAEE6672740}"/>
              </a:ext>
            </a:extLst>
          </p:cNvPr>
          <p:cNvSpPr txBox="1"/>
          <p:nvPr/>
        </p:nvSpPr>
        <p:spPr>
          <a:xfrm>
            <a:off x="6461422" y="261553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930565A-B1BE-EE50-425A-974A8E544F81}"/>
              </a:ext>
            </a:extLst>
          </p:cNvPr>
          <p:cNvSpPr/>
          <p:nvPr/>
        </p:nvSpPr>
        <p:spPr>
          <a:xfrm>
            <a:off x="1182343" y="1818430"/>
            <a:ext cx="910460" cy="2083010"/>
          </a:xfrm>
          <a:prstGeom prst="ellipse">
            <a:avLst/>
          </a:prstGeom>
          <a:noFill/>
          <a:ln w="38100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4A9CF53-6D91-8704-9461-A764ACB1CB5F}"/>
              </a:ext>
            </a:extLst>
          </p:cNvPr>
          <p:cNvSpPr/>
          <p:nvPr/>
        </p:nvSpPr>
        <p:spPr>
          <a:xfrm>
            <a:off x="2153119" y="2051992"/>
            <a:ext cx="910460" cy="2276168"/>
          </a:xfrm>
          <a:prstGeom prst="ellipse">
            <a:avLst/>
          </a:prstGeom>
          <a:noFill/>
          <a:ln w="38100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977D38FF-70F2-E5EF-824D-9529FE7BA89C}"/>
              </a:ext>
            </a:extLst>
          </p:cNvPr>
          <p:cNvSpPr/>
          <p:nvPr/>
        </p:nvSpPr>
        <p:spPr>
          <a:xfrm>
            <a:off x="3575256" y="1152830"/>
            <a:ext cx="1713755" cy="2748609"/>
          </a:xfrm>
          <a:prstGeom prst="ellipse">
            <a:avLst/>
          </a:prstGeom>
          <a:noFill/>
          <a:ln w="38100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2FE48F83-837C-5B29-924E-B9331332A3EE}"/>
              </a:ext>
            </a:extLst>
          </p:cNvPr>
          <p:cNvSpPr/>
          <p:nvPr/>
        </p:nvSpPr>
        <p:spPr>
          <a:xfrm>
            <a:off x="5289011" y="1421920"/>
            <a:ext cx="580841" cy="1105214"/>
          </a:xfrm>
          <a:prstGeom prst="ellipse">
            <a:avLst/>
          </a:prstGeom>
          <a:noFill/>
          <a:ln w="38100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A73EA584-D58E-9EA6-C5F4-7AC3141D8602}"/>
              </a:ext>
            </a:extLst>
          </p:cNvPr>
          <p:cNvCxnSpPr>
            <a:cxnSpLocks/>
          </p:cNvCxnSpPr>
          <p:nvPr/>
        </p:nvCxnSpPr>
        <p:spPr>
          <a:xfrm>
            <a:off x="6934319" y="3780590"/>
            <a:ext cx="2984145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ADC89EC-7D18-9D7F-6D8A-8F3334FCD63A}"/>
              </a:ext>
            </a:extLst>
          </p:cNvPr>
          <p:cNvSpPr txBox="1"/>
          <p:nvPr/>
        </p:nvSpPr>
        <p:spPr>
          <a:xfrm>
            <a:off x="6475224" y="362827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37877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0C1A666-AFC7-F82D-5F32-DAD03FB770D2}"/>
              </a:ext>
            </a:extLst>
          </p:cNvPr>
          <p:cNvSpPr txBox="1"/>
          <p:nvPr/>
        </p:nvSpPr>
        <p:spPr>
          <a:xfrm>
            <a:off x="824678" y="517049"/>
            <a:ext cx="27574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CONCOR </a:t>
            </a:r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분석</a:t>
            </a:r>
            <a:endParaRPr lang="ko-KR" altLang="en-US" sz="3600" dirty="0">
              <a:solidFill>
                <a:schemeClr val="bg2">
                  <a:lumMod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DC6E0A-8B1B-6B0F-B8FD-8B1AC4E62DB7}"/>
              </a:ext>
            </a:extLst>
          </p:cNvPr>
          <p:cNvSpPr txBox="1"/>
          <p:nvPr/>
        </p:nvSpPr>
        <p:spPr>
          <a:xfrm>
            <a:off x="3195272" y="10525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6317B7-703D-7433-3166-9D3D07916C93}"/>
              </a:ext>
            </a:extLst>
          </p:cNvPr>
          <p:cNvSpPr txBox="1"/>
          <p:nvPr/>
        </p:nvSpPr>
        <p:spPr>
          <a:xfrm>
            <a:off x="3397753" y="275480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b="1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65606E10-8CF5-E74B-2FD3-6C646CCD323A}"/>
              </a:ext>
            </a:extLst>
          </p:cNvPr>
          <p:cNvSpPr/>
          <p:nvPr/>
        </p:nvSpPr>
        <p:spPr>
          <a:xfrm>
            <a:off x="1262743" y="2403566"/>
            <a:ext cx="444137" cy="44413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0B272D80-DD07-77B8-0C02-031095E78C3E}"/>
              </a:ext>
            </a:extLst>
          </p:cNvPr>
          <p:cNvSpPr/>
          <p:nvPr/>
        </p:nvSpPr>
        <p:spPr>
          <a:xfrm>
            <a:off x="1519645" y="3206931"/>
            <a:ext cx="444137" cy="444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6279F856-E960-6F95-F946-400B0F5C12EE}"/>
              </a:ext>
            </a:extLst>
          </p:cNvPr>
          <p:cNvSpPr/>
          <p:nvPr/>
        </p:nvSpPr>
        <p:spPr>
          <a:xfrm>
            <a:off x="2295412" y="2583180"/>
            <a:ext cx="444137" cy="4441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5C84B80-68BF-8C60-4DF9-990C894C371D}"/>
              </a:ext>
            </a:extLst>
          </p:cNvPr>
          <p:cNvSpPr/>
          <p:nvPr/>
        </p:nvSpPr>
        <p:spPr>
          <a:xfrm>
            <a:off x="2374693" y="3758075"/>
            <a:ext cx="444137" cy="44413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E92B101C-D8E2-37F0-3063-4D241DAC1526}"/>
              </a:ext>
            </a:extLst>
          </p:cNvPr>
          <p:cNvSpPr/>
          <p:nvPr/>
        </p:nvSpPr>
        <p:spPr>
          <a:xfrm>
            <a:off x="3686892" y="2851612"/>
            <a:ext cx="444137" cy="44413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F721CF2A-656A-DC19-7009-EB76F283DAF3}"/>
              </a:ext>
            </a:extLst>
          </p:cNvPr>
          <p:cNvSpPr/>
          <p:nvPr/>
        </p:nvSpPr>
        <p:spPr>
          <a:xfrm>
            <a:off x="4639843" y="2984863"/>
            <a:ext cx="444137" cy="444137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8FAE025D-17BD-62BB-68F0-12BEAFB9595B}"/>
              </a:ext>
            </a:extLst>
          </p:cNvPr>
          <p:cNvSpPr/>
          <p:nvPr/>
        </p:nvSpPr>
        <p:spPr>
          <a:xfrm>
            <a:off x="3751569" y="1703615"/>
            <a:ext cx="444137" cy="444137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C76AF76-8021-80A6-F455-1DE1D9DB1FB9}"/>
              </a:ext>
            </a:extLst>
          </p:cNvPr>
          <p:cNvSpPr/>
          <p:nvPr/>
        </p:nvSpPr>
        <p:spPr>
          <a:xfrm>
            <a:off x="5376915" y="1902428"/>
            <a:ext cx="444137" cy="44413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68D769-F424-ABF6-6102-935021F1B34D}"/>
              </a:ext>
            </a:extLst>
          </p:cNvPr>
          <p:cNvSpPr txBox="1"/>
          <p:nvPr/>
        </p:nvSpPr>
        <p:spPr>
          <a:xfrm>
            <a:off x="1283164" y="1954375"/>
            <a:ext cx="33695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D74C224-F045-C267-9E2D-946696259998}"/>
              </a:ext>
            </a:extLst>
          </p:cNvPr>
          <p:cNvSpPr txBox="1"/>
          <p:nvPr/>
        </p:nvSpPr>
        <p:spPr>
          <a:xfrm>
            <a:off x="1560354" y="2900079"/>
            <a:ext cx="31931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CDE3986-3127-C7A7-B0DD-B3D17322A925}"/>
              </a:ext>
            </a:extLst>
          </p:cNvPr>
          <p:cNvSpPr txBox="1"/>
          <p:nvPr/>
        </p:nvSpPr>
        <p:spPr>
          <a:xfrm>
            <a:off x="2337093" y="2213848"/>
            <a:ext cx="33054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0D92FF6-BFC2-3830-58F0-E5E05157D5E7}"/>
              </a:ext>
            </a:extLst>
          </p:cNvPr>
          <p:cNvSpPr txBox="1"/>
          <p:nvPr/>
        </p:nvSpPr>
        <p:spPr>
          <a:xfrm>
            <a:off x="3936261" y="1334560"/>
            <a:ext cx="30328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4AA0EEE-48C9-A45E-0FE9-41AD6FDD92FA}"/>
              </a:ext>
            </a:extLst>
          </p:cNvPr>
          <p:cNvSpPr txBox="1"/>
          <p:nvPr/>
        </p:nvSpPr>
        <p:spPr>
          <a:xfrm>
            <a:off x="3714870" y="2398514"/>
            <a:ext cx="30008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/>
              <a:t>F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C57F205-EB1B-5DBF-9A72-8E46C8F29095}"/>
              </a:ext>
            </a:extLst>
          </p:cNvPr>
          <p:cNvSpPr txBox="1"/>
          <p:nvPr/>
        </p:nvSpPr>
        <p:spPr>
          <a:xfrm>
            <a:off x="4711870" y="2545688"/>
            <a:ext cx="3000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/>
              <a:t>G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80520B0-67AA-DBB3-46E4-A758511DC64D}"/>
              </a:ext>
            </a:extLst>
          </p:cNvPr>
          <p:cNvSpPr txBox="1"/>
          <p:nvPr/>
        </p:nvSpPr>
        <p:spPr>
          <a:xfrm>
            <a:off x="2389582" y="3404223"/>
            <a:ext cx="3000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425498A-D691-789B-F4CC-72C3858DEA10}"/>
              </a:ext>
            </a:extLst>
          </p:cNvPr>
          <p:cNvSpPr txBox="1"/>
          <p:nvPr/>
        </p:nvSpPr>
        <p:spPr>
          <a:xfrm>
            <a:off x="5465324" y="1481147"/>
            <a:ext cx="3000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/>
              <a:t>I</a:t>
            </a:r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072E55AD-88B8-78B8-D786-8D424535A734}"/>
              </a:ext>
            </a:extLst>
          </p:cNvPr>
          <p:cNvSpPr/>
          <p:nvPr/>
        </p:nvSpPr>
        <p:spPr>
          <a:xfrm>
            <a:off x="824678" y="1166949"/>
            <a:ext cx="2573075" cy="3367343"/>
          </a:xfrm>
          <a:prstGeom prst="ellipse">
            <a:avLst/>
          </a:prstGeom>
          <a:noFill/>
          <a:ln w="3810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19C9424F-DB91-F930-5D8D-0999BE71DF01}"/>
              </a:ext>
            </a:extLst>
          </p:cNvPr>
          <p:cNvSpPr/>
          <p:nvPr/>
        </p:nvSpPr>
        <p:spPr>
          <a:xfrm>
            <a:off x="3424025" y="777894"/>
            <a:ext cx="2573075" cy="3367343"/>
          </a:xfrm>
          <a:prstGeom prst="ellipse">
            <a:avLst/>
          </a:prstGeom>
          <a:noFill/>
          <a:ln w="3810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9CCF7D4-6DD1-1078-2EB2-C475C3931C64}"/>
              </a:ext>
            </a:extLst>
          </p:cNvPr>
          <p:cNvSpPr txBox="1"/>
          <p:nvPr/>
        </p:nvSpPr>
        <p:spPr>
          <a:xfrm>
            <a:off x="6739084" y="4910935"/>
            <a:ext cx="33695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326A34E-0F13-11AF-E71F-32AE9472550A}"/>
              </a:ext>
            </a:extLst>
          </p:cNvPr>
          <p:cNvSpPr txBox="1"/>
          <p:nvPr/>
        </p:nvSpPr>
        <p:spPr>
          <a:xfrm>
            <a:off x="7186411" y="4910935"/>
            <a:ext cx="31931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598033F-22AC-D493-FBE8-31044A5A2077}"/>
              </a:ext>
            </a:extLst>
          </p:cNvPr>
          <p:cNvSpPr txBox="1"/>
          <p:nvPr/>
        </p:nvSpPr>
        <p:spPr>
          <a:xfrm>
            <a:off x="7616104" y="4910935"/>
            <a:ext cx="33054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E405B52-E13D-7E01-5ED7-AD716DD3C058}"/>
              </a:ext>
            </a:extLst>
          </p:cNvPr>
          <p:cNvSpPr txBox="1"/>
          <p:nvPr/>
        </p:nvSpPr>
        <p:spPr>
          <a:xfrm>
            <a:off x="8057019" y="4910935"/>
            <a:ext cx="3000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2320077-3B52-B96E-1BBC-7D145E40B08E}"/>
              </a:ext>
            </a:extLst>
          </p:cNvPr>
          <p:cNvSpPr txBox="1"/>
          <p:nvPr/>
        </p:nvSpPr>
        <p:spPr>
          <a:xfrm>
            <a:off x="8467476" y="4910935"/>
            <a:ext cx="30328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663943B-C17F-F6AE-B0CA-C9BE9FEB40D5}"/>
              </a:ext>
            </a:extLst>
          </p:cNvPr>
          <p:cNvSpPr txBox="1"/>
          <p:nvPr/>
        </p:nvSpPr>
        <p:spPr>
          <a:xfrm>
            <a:off x="8881139" y="4910935"/>
            <a:ext cx="30008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/>
              <a:t>F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18DBC13-ACEF-6FD2-E698-244D4DE556C2}"/>
              </a:ext>
            </a:extLst>
          </p:cNvPr>
          <p:cNvSpPr txBox="1"/>
          <p:nvPr/>
        </p:nvSpPr>
        <p:spPr>
          <a:xfrm>
            <a:off x="9291596" y="4910935"/>
            <a:ext cx="3000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/>
              <a:t>G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EDAC6D2-7E13-CFFF-93A4-7932EF98C395}"/>
              </a:ext>
            </a:extLst>
          </p:cNvPr>
          <p:cNvSpPr txBox="1"/>
          <p:nvPr/>
        </p:nvSpPr>
        <p:spPr>
          <a:xfrm>
            <a:off x="9702051" y="4910935"/>
            <a:ext cx="3000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/>
              <a:t>I</a:t>
            </a:r>
            <a:endParaRPr lang="ko-KR" altLang="en-US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29AB688A-7DC6-9CD0-2E4F-D09283CEA6D6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6907560" y="3980143"/>
            <a:ext cx="0" cy="930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A489468A-08E1-237E-6E41-BFB16C938F64}"/>
              </a:ext>
            </a:extLst>
          </p:cNvPr>
          <p:cNvCxnSpPr>
            <a:cxnSpLocks/>
          </p:cNvCxnSpPr>
          <p:nvPr/>
        </p:nvCxnSpPr>
        <p:spPr>
          <a:xfrm>
            <a:off x="6907560" y="3980143"/>
            <a:ext cx="4052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9A448107-D916-6647-162F-6C67D8456074}"/>
              </a:ext>
            </a:extLst>
          </p:cNvPr>
          <p:cNvCxnSpPr>
            <a:cxnSpLocks/>
          </p:cNvCxnSpPr>
          <p:nvPr/>
        </p:nvCxnSpPr>
        <p:spPr>
          <a:xfrm>
            <a:off x="7312781" y="3980143"/>
            <a:ext cx="0" cy="900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EA9E846F-4DF4-158F-FADB-D465B3021A46}"/>
              </a:ext>
            </a:extLst>
          </p:cNvPr>
          <p:cNvCxnSpPr>
            <a:cxnSpLocks/>
          </p:cNvCxnSpPr>
          <p:nvPr/>
        </p:nvCxnSpPr>
        <p:spPr>
          <a:xfrm>
            <a:off x="8004449" y="3588493"/>
            <a:ext cx="0" cy="4222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A0D58B43-4680-379B-5529-D9FDA0F68967}"/>
              </a:ext>
            </a:extLst>
          </p:cNvPr>
          <p:cNvCxnSpPr>
            <a:cxnSpLocks/>
          </p:cNvCxnSpPr>
          <p:nvPr/>
        </p:nvCxnSpPr>
        <p:spPr>
          <a:xfrm>
            <a:off x="7110170" y="3590757"/>
            <a:ext cx="8942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7B23BD6D-CDCE-DAB6-BD4B-AD94AD9DD676}"/>
              </a:ext>
            </a:extLst>
          </p:cNvPr>
          <p:cNvCxnSpPr>
            <a:cxnSpLocks/>
          </p:cNvCxnSpPr>
          <p:nvPr/>
        </p:nvCxnSpPr>
        <p:spPr>
          <a:xfrm>
            <a:off x="7110170" y="3588493"/>
            <a:ext cx="0" cy="391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456E45EF-A6BC-B4D1-F5AE-D4635FE0D6F4}"/>
              </a:ext>
            </a:extLst>
          </p:cNvPr>
          <p:cNvCxnSpPr>
            <a:cxnSpLocks/>
          </p:cNvCxnSpPr>
          <p:nvPr/>
        </p:nvCxnSpPr>
        <p:spPr>
          <a:xfrm>
            <a:off x="7801839" y="4010786"/>
            <a:ext cx="0" cy="930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870F535A-BF4D-6A4F-7726-7CF7497CDDCC}"/>
              </a:ext>
            </a:extLst>
          </p:cNvPr>
          <p:cNvCxnSpPr>
            <a:cxnSpLocks/>
          </p:cNvCxnSpPr>
          <p:nvPr/>
        </p:nvCxnSpPr>
        <p:spPr>
          <a:xfrm>
            <a:off x="7801839" y="4010786"/>
            <a:ext cx="4052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DB211E81-014C-42CC-746C-3A442B67DBC6}"/>
              </a:ext>
            </a:extLst>
          </p:cNvPr>
          <p:cNvCxnSpPr>
            <a:cxnSpLocks/>
          </p:cNvCxnSpPr>
          <p:nvPr/>
        </p:nvCxnSpPr>
        <p:spPr>
          <a:xfrm>
            <a:off x="8207060" y="4010786"/>
            <a:ext cx="0" cy="900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B7C2E884-1D1A-9746-4A5B-6189D14731A5}"/>
              </a:ext>
            </a:extLst>
          </p:cNvPr>
          <p:cNvCxnSpPr>
            <a:cxnSpLocks/>
          </p:cNvCxnSpPr>
          <p:nvPr/>
        </p:nvCxnSpPr>
        <p:spPr>
          <a:xfrm>
            <a:off x="8605162" y="3977879"/>
            <a:ext cx="0" cy="930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3EAFD3F0-E245-87B9-EF1B-3BCAB876E085}"/>
              </a:ext>
            </a:extLst>
          </p:cNvPr>
          <p:cNvCxnSpPr>
            <a:cxnSpLocks/>
          </p:cNvCxnSpPr>
          <p:nvPr/>
        </p:nvCxnSpPr>
        <p:spPr>
          <a:xfrm>
            <a:off x="8605162" y="3977879"/>
            <a:ext cx="8942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C337CCB9-7DB0-2DD1-C968-B3C267DCA0F9}"/>
              </a:ext>
            </a:extLst>
          </p:cNvPr>
          <p:cNvCxnSpPr>
            <a:cxnSpLocks/>
          </p:cNvCxnSpPr>
          <p:nvPr/>
        </p:nvCxnSpPr>
        <p:spPr>
          <a:xfrm>
            <a:off x="9010383" y="3977879"/>
            <a:ext cx="0" cy="900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FB43A2EE-F909-211D-2845-5E50FE6EAF41}"/>
              </a:ext>
            </a:extLst>
          </p:cNvPr>
          <p:cNvCxnSpPr>
            <a:cxnSpLocks/>
          </p:cNvCxnSpPr>
          <p:nvPr/>
        </p:nvCxnSpPr>
        <p:spPr>
          <a:xfrm>
            <a:off x="8807772" y="3588493"/>
            <a:ext cx="10968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E40DF28F-E661-0D11-5CF3-DAB4F857883D}"/>
              </a:ext>
            </a:extLst>
          </p:cNvPr>
          <p:cNvCxnSpPr>
            <a:cxnSpLocks/>
          </p:cNvCxnSpPr>
          <p:nvPr/>
        </p:nvCxnSpPr>
        <p:spPr>
          <a:xfrm>
            <a:off x="8807772" y="3586229"/>
            <a:ext cx="0" cy="391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8AC70478-E095-27DD-99F5-7F39DA5CD147}"/>
              </a:ext>
            </a:extLst>
          </p:cNvPr>
          <p:cNvCxnSpPr>
            <a:cxnSpLocks/>
          </p:cNvCxnSpPr>
          <p:nvPr/>
        </p:nvCxnSpPr>
        <p:spPr>
          <a:xfrm>
            <a:off x="9499441" y="3977879"/>
            <a:ext cx="0" cy="9614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E326E731-29EE-6A4E-EF54-97699C9B54C0}"/>
              </a:ext>
            </a:extLst>
          </p:cNvPr>
          <p:cNvCxnSpPr>
            <a:cxnSpLocks/>
          </p:cNvCxnSpPr>
          <p:nvPr/>
        </p:nvCxnSpPr>
        <p:spPr>
          <a:xfrm>
            <a:off x="9904662" y="3586229"/>
            <a:ext cx="0" cy="13224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D69B601-6154-35D2-1E0A-87B2F2410991}"/>
              </a:ext>
            </a:extLst>
          </p:cNvPr>
          <p:cNvCxnSpPr>
            <a:cxnSpLocks/>
          </p:cNvCxnSpPr>
          <p:nvPr/>
        </p:nvCxnSpPr>
        <p:spPr>
          <a:xfrm>
            <a:off x="9328753" y="2253799"/>
            <a:ext cx="0" cy="13224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836731B5-38D5-AE0E-A81C-64235755C7F3}"/>
              </a:ext>
            </a:extLst>
          </p:cNvPr>
          <p:cNvCxnSpPr>
            <a:cxnSpLocks/>
          </p:cNvCxnSpPr>
          <p:nvPr/>
        </p:nvCxnSpPr>
        <p:spPr>
          <a:xfrm>
            <a:off x="7604914" y="2276900"/>
            <a:ext cx="0" cy="13224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FC556C50-AA2C-EC71-ABFB-713D9F144F5E}"/>
              </a:ext>
            </a:extLst>
          </p:cNvPr>
          <p:cNvCxnSpPr>
            <a:cxnSpLocks/>
          </p:cNvCxnSpPr>
          <p:nvPr/>
        </p:nvCxnSpPr>
        <p:spPr>
          <a:xfrm>
            <a:off x="7616104" y="2253799"/>
            <a:ext cx="17126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F453638F-E0F7-FE79-0693-7661AAF66D13}"/>
              </a:ext>
            </a:extLst>
          </p:cNvPr>
          <p:cNvCxnSpPr>
            <a:cxnSpLocks/>
          </p:cNvCxnSpPr>
          <p:nvPr/>
        </p:nvCxnSpPr>
        <p:spPr>
          <a:xfrm>
            <a:off x="6920517" y="2767846"/>
            <a:ext cx="2984145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E4B2134-1C67-CA50-AAAA-FCAEE6672740}"/>
              </a:ext>
            </a:extLst>
          </p:cNvPr>
          <p:cNvSpPr txBox="1"/>
          <p:nvPr/>
        </p:nvSpPr>
        <p:spPr>
          <a:xfrm>
            <a:off x="6461422" y="261553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930565A-B1BE-EE50-425A-974A8E544F81}"/>
              </a:ext>
            </a:extLst>
          </p:cNvPr>
          <p:cNvSpPr/>
          <p:nvPr/>
        </p:nvSpPr>
        <p:spPr>
          <a:xfrm>
            <a:off x="1182343" y="1818430"/>
            <a:ext cx="910460" cy="2083010"/>
          </a:xfrm>
          <a:prstGeom prst="ellipse">
            <a:avLst/>
          </a:prstGeom>
          <a:noFill/>
          <a:ln w="38100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4A9CF53-6D91-8704-9461-A764ACB1CB5F}"/>
              </a:ext>
            </a:extLst>
          </p:cNvPr>
          <p:cNvSpPr/>
          <p:nvPr/>
        </p:nvSpPr>
        <p:spPr>
          <a:xfrm>
            <a:off x="2153119" y="2051992"/>
            <a:ext cx="910460" cy="2276168"/>
          </a:xfrm>
          <a:prstGeom prst="ellipse">
            <a:avLst/>
          </a:prstGeom>
          <a:noFill/>
          <a:ln w="38100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977D38FF-70F2-E5EF-824D-9529FE7BA89C}"/>
              </a:ext>
            </a:extLst>
          </p:cNvPr>
          <p:cNvSpPr/>
          <p:nvPr/>
        </p:nvSpPr>
        <p:spPr>
          <a:xfrm>
            <a:off x="3575256" y="1152830"/>
            <a:ext cx="1713755" cy="2748609"/>
          </a:xfrm>
          <a:prstGeom prst="ellipse">
            <a:avLst/>
          </a:prstGeom>
          <a:noFill/>
          <a:ln w="38100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2FE48F83-837C-5B29-924E-B9331332A3EE}"/>
              </a:ext>
            </a:extLst>
          </p:cNvPr>
          <p:cNvSpPr/>
          <p:nvPr/>
        </p:nvSpPr>
        <p:spPr>
          <a:xfrm>
            <a:off x="5289011" y="1421920"/>
            <a:ext cx="580841" cy="1105214"/>
          </a:xfrm>
          <a:prstGeom prst="ellipse">
            <a:avLst/>
          </a:prstGeom>
          <a:noFill/>
          <a:ln w="38100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A73EA584-D58E-9EA6-C5F4-7AC3141D8602}"/>
              </a:ext>
            </a:extLst>
          </p:cNvPr>
          <p:cNvCxnSpPr>
            <a:cxnSpLocks/>
          </p:cNvCxnSpPr>
          <p:nvPr/>
        </p:nvCxnSpPr>
        <p:spPr>
          <a:xfrm>
            <a:off x="6934319" y="3780590"/>
            <a:ext cx="2984145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ADC89EC-7D18-9D7F-6D8A-8F3334FCD63A}"/>
              </a:ext>
            </a:extLst>
          </p:cNvPr>
          <p:cNvSpPr txBox="1"/>
          <p:nvPr/>
        </p:nvSpPr>
        <p:spPr>
          <a:xfrm>
            <a:off x="6461422" y="364145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D38679FD-4CCD-E61E-29C3-991AFCC51240}"/>
              </a:ext>
            </a:extLst>
          </p:cNvPr>
          <p:cNvSpPr/>
          <p:nvPr/>
        </p:nvSpPr>
        <p:spPr>
          <a:xfrm>
            <a:off x="1223131" y="2015153"/>
            <a:ext cx="705745" cy="932697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1DEB0AFE-5233-CC45-6031-CF289C343982}"/>
              </a:ext>
            </a:extLst>
          </p:cNvPr>
          <p:cNvSpPr/>
          <p:nvPr/>
        </p:nvSpPr>
        <p:spPr>
          <a:xfrm>
            <a:off x="1357506" y="2869914"/>
            <a:ext cx="705745" cy="932697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7A07CBC5-DDD9-A2E4-2F1F-3826C743ECC1}"/>
              </a:ext>
            </a:extLst>
          </p:cNvPr>
          <p:cNvSpPr/>
          <p:nvPr/>
        </p:nvSpPr>
        <p:spPr>
          <a:xfrm>
            <a:off x="2149966" y="2140983"/>
            <a:ext cx="705745" cy="932697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6190C27E-8DEC-8364-2E40-1D2D6EC06453}"/>
              </a:ext>
            </a:extLst>
          </p:cNvPr>
          <p:cNvSpPr/>
          <p:nvPr/>
        </p:nvSpPr>
        <p:spPr>
          <a:xfrm>
            <a:off x="2248051" y="3346592"/>
            <a:ext cx="705745" cy="932697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0405305-1C1A-235F-286E-C3FCF0A02F66}"/>
              </a:ext>
            </a:extLst>
          </p:cNvPr>
          <p:cNvSpPr/>
          <p:nvPr/>
        </p:nvSpPr>
        <p:spPr>
          <a:xfrm>
            <a:off x="3677588" y="1340436"/>
            <a:ext cx="705745" cy="932697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47719C2B-0BD8-7F42-46D2-204AA946DEFE}"/>
              </a:ext>
            </a:extLst>
          </p:cNvPr>
          <p:cNvSpPr/>
          <p:nvPr/>
        </p:nvSpPr>
        <p:spPr>
          <a:xfrm>
            <a:off x="3526773" y="2417782"/>
            <a:ext cx="705745" cy="932697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5428052E-4AF0-817F-79F9-0A1A7D9B2DC1}"/>
              </a:ext>
            </a:extLst>
          </p:cNvPr>
          <p:cNvSpPr/>
          <p:nvPr/>
        </p:nvSpPr>
        <p:spPr>
          <a:xfrm>
            <a:off x="4484553" y="2545688"/>
            <a:ext cx="705745" cy="932697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55B4C204-6985-1F80-5BAD-F61259B66A06}"/>
              </a:ext>
            </a:extLst>
          </p:cNvPr>
          <p:cNvSpPr/>
          <p:nvPr/>
        </p:nvSpPr>
        <p:spPr>
          <a:xfrm>
            <a:off x="5233342" y="1506030"/>
            <a:ext cx="705745" cy="932697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D8DD0049-13CF-5963-87D4-327C8C472040}"/>
              </a:ext>
            </a:extLst>
          </p:cNvPr>
          <p:cNvCxnSpPr>
            <a:cxnSpLocks/>
          </p:cNvCxnSpPr>
          <p:nvPr/>
        </p:nvCxnSpPr>
        <p:spPr>
          <a:xfrm>
            <a:off x="6920517" y="4477226"/>
            <a:ext cx="2984145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D3479BC-99C3-91F4-E5FA-CC20636BEACC}"/>
              </a:ext>
            </a:extLst>
          </p:cNvPr>
          <p:cNvSpPr txBox="1"/>
          <p:nvPr/>
        </p:nvSpPr>
        <p:spPr>
          <a:xfrm>
            <a:off x="6461422" y="432491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18194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0C1A666-AFC7-F82D-5F32-DAD03FB770D2}"/>
              </a:ext>
            </a:extLst>
          </p:cNvPr>
          <p:cNvSpPr txBox="1"/>
          <p:nvPr/>
        </p:nvSpPr>
        <p:spPr>
          <a:xfrm>
            <a:off x="824678" y="580422"/>
            <a:ext cx="27574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CONCOR </a:t>
            </a:r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분석</a:t>
            </a:r>
            <a:endParaRPr lang="ko-KR" altLang="en-US" sz="3600" dirty="0">
              <a:solidFill>
                <a:schemeClr val="bg2">
                  <a:lumMod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596BB50-4668-C189-2422-3B2524226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650" y="1128712"/>
            <a:ext cx="7886700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1250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0C1A666-AFC7-F82D-5F32-DAD03FB770D2}"/>
              </a:ext>
            </a:extLst>
          </p:cNvPr>
          <p:cNvSpPr txBox="1"/>
          <p:nvPr/>
        </p:nvSpPr>
        <p:spPr>
          <a:xfrm>
            <a:off x="824678" y="435568"/>
            <a:ext cx="27574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CONCOR </a:t>
            </a:r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분석</a:t>
            </a:r>
            <a:endParaRPr lang="ko-KR" altLang="en-US" sz="3600" dirty="0">
              <a:solidFill>
                <a:schemeClr val="bg2">
                  <a:lumMod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4949F2-3145-A50E-EDC0-0742CF68D5BE}"/>
              </a:ext>
            </a:extLst>
          </p:cNvPr>
          <p:cNvSpPr txBox="1"/>
          <p:nvPr/>
        </p:nvSpPr>
        <p:spPr>
          <a:xfrm>
            <a:off x="5123250" y="6367108"/>
            <a:ext cx="24116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 dirty="0"/>
              <a:t>&lt;Dendrogram&gt;</a:t>
            </a:r>
            <a:endParaRPr lang="ko-KR" altLang="en-US" sz="1400" dirty="0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179C8DCE-66F5-7DF5-FCB7-DA0F46978E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074" y="1036046"/>
            <a:ext cx="8539108" cy="504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17473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0C1A666-AFC7-F82D-5F32-DAD03FB770D2}"/>
              </a:ext>
            </a:extLst>
          </p:cNvPr>
          <p:cNvSpPr txBox="1"/>
          <p:nvPr/>
        </p:nvSpPr>
        <p:spPr>
          <a:xfrm>
            <a:off x="824678" y="1209254"/>
            <a:ext cx="27574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CONCOR </a:t>
            </a:r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분석</a:t>
            </a:r>
            <a:endParaRPr lang="ko-KR" altLang="en-US" sz="3600" dirty="0">
              <a:solidFill>
                <a:schemeClr val="bg2">
                  <a:lumMod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DC6E0A-8B1B-6B0F-B8FD-8B1AC4E62DB7}"/>
              </a:ext>
            </a:extLst>
          </p:cNvPr>
          <p:cNvSpPr txBox="1"/>
          <p:nvPr/>
        </p:nvSpPr>
        <p:spPr>
          <a:xfrm>
            <a:off x="3195272" y="10525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16277D-E5B9-7439-9F6D-510E7F124DE2}"/>
              </a:ext>
            </a:extLst>
          </p:cNvPr>
          <p:cNvSpPr txBox="1"/>
          <p:nvPr/>
        </p:nvSpPr>
        <p:spPr>
          <a:xfrm>
            <a:off x="1090921" y="1994373"/>
            <a:ext cx="68900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ko-KR" altLang="en-US" sz="1600" b="1" dirty="0">
                <a:latin typeface="+mn-ea"/>
              </a:rPr>
              <a:t>연관성 높은 단어 노드들을 </a:t>
            </a:r>
            <a:r>
              <a:rPr lang="ko-KR" altLang="en-US" sz="1600" b="1" dirty="0" err="1">
                <a:latin typeface="+mn-ea"/>
              </a:rPr>
              <a:t>그룹화시켜주는</a:t>
            </a:r>
            <a:r>
              <a:rPr lang="ko-KR" altLang="en-US" sz="1600" b="1" dirty="0">
                <a:latin typeface="+mn-ea"/>
              </a:rPr>
              <a:t> 군집분석방법</a:t>
            </a:r>
            <a:r>
              <a:rPr lang="en-US" altLang="ko-KR" sz="1600" b="1" dirty="0">
                <a:latin typeface="+mn-ea"/>
              </a:rPr>
              <a:t>(Cho, 2020)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6317B7-703D-7433-3166-9D3D07916C93}"/>
              </a:ext>
            </a:extLst>
          </p:cNvPr>
          <p:cNvSpPr txBox="1"/>
          <p:nvPr/>
        </p:nvSpPr>
        <p:spPr>
          <a:xfrm>
            <a:off x="3528386" y="24587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81EF905-0D3B-5788-DB8B-626D10741C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25746" y="2596735"/>
            <a:ext cx="7449666" cy="37703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29C9471-3C27-4325-93A7-6EFEBB35AD91}"/>
              </a:ext>
            </a:extLst>
          </p:cNvPr>
          <p:cNvSpPr txBox="1"/>
          <p:nvPr/>
        </p:nvSpPr>
        <p:spPr>
          <a:xfrm>
            <a:off x="5123250" y="6367108"/>
            <a:ext cx="24116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 dirty="0"/>
              <a:t>&lt;CONCOR </a:t>
            </a:r>
            <a:r>
              <a:rPr lang="en-US" altLang="ko-KR" sz="1400" dirty="0" err="1"/>
              <a:t>analaysis</a:t>
            </a:r>
            <a:r>
              <a:rPr lang="en-US" altLang="ko-KR" sz="1400" dirty="0"/>
              <a:t>&gt;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3454589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8AD6811-A510-6EAC-F022-B593B0901E07}"/>
              </a:ext>
            </a:extLst>
          </p:cNvPr>
          <p:cNvSpPr/>
          <p:nvPr/>
        </p:nvSpPr>
        <p:spPr>
          <a:xfrm>
            <a:off x="0" y="905346"/>
            <a:ext cx="12192000" cy="59526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0" b="1" dirty="0" err="1">
                <a:solidFill>
                  <a:schemeClr val="tx1"/>
                </a:solidFill>
              </a:rPr>
              <a:t>텍스트마이닝</a:t>
            </a:r>
            <a:r>
              <a:rPr lang="ko-KR" altLang="en-US" sz="6000" b="1" dirty="0">
                <a:solidFill>
                  <a:schemeClr val="tx1"/>
                </a:solidFill>
              </a:rPr>
              <a:t> 실습</a:t>
            </a:r>
          </a:p>
        </p:txBody>
      </p:sp>
    </p:spTree>
    <p:extLst>
      <p:ext uri="{BB962C8B-B14F-4D97-AF65-F5344CB8AC3E}">
        <p14:creationId xmlns:p14="http://schemas.microsoft.com/office/powerpoint/2010/main" val="239499780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8AD6811-A510-6EAC-F022-B593B0901E07}"/>
              </a:ext>
            </a:extLst>
          </p:cNvPr>
          <p:cNvSpPr/>
          <p:nvPr/>
        </p:nvSpPr>
        <p:spPr>
          <a:xfrm>
            <a:off x="0" y="633743"/>
            <a:ext cx="12192000" cy="62152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0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52C5A4-553D-20B6-17EF-6D4B62C0DC1C}"/>
              </a:ext>
            </a:extLst>
          </p:cNvPr>
          <p:cNvSpPr txBox="1"/>
          <p:nvPr/>
        </p:nvSpPr>
        <p:spPr>
          <a:xfrm>
            <a:off x="946357" y="1325664"/>
            <a:ext cx="335861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171450" indent="-171450">
              <a:buClr>
                <a:srgbClr val="C00000"/>
              </a:buClr>
              <a:buFont typeface="Wingdings"/>
              <a:buChar char="§"/>
              <a:defRPr/>
            </a:pPr>
            <a:r>
              <a:rPr lang="ko-KR" altLang="en-US" sz="2000" b="1" dirty="0">
                <a:latin typeface="+mn-ea"/>
              </a:rPr>
              <a:t>직관적이서 배우기가 쉬움</a:t>
            </a:r>
            <a:endParaRPr lang="ko-KR" altLang="en-US" sz="2000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FA2089-80F1-D1AC-D2B4-DFE68F012142}"/>
              </a:ext>
            </a:extLst>
          </p:cNvPr>
          <p:cNvSpPr txBox="1"/>
          <p:nvPr/>
        </p:nvSpPr>
        <p:spPr>
          <a:xfrm>
            <a:off x="946357" y="2242764"/>
            <a:ext cx="328166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171450" indent="-171450">
              <a:buClr>
                <a:srgbClr val="C00000"/>
              </a:buClr>
              <a:buFont typeface="Wingdings"/>
              <a:buChar char="§"/>
              <a:defRPr/>
            </a:pPr>
            <a:r>
              <a:rPr lang="ko-KR" altLang="en-US" sz="2000" b="1" dirty="0">
                <a:latin typeface="+mn-ea"/>
              </a:rPr>
              <a:t>개발 속도가 타 언어 빠름</a:t>
            </a:r>
            <a:endParaRPr lang="ko-KR" alt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83CA1E-3FF1-10C8-7E3D-756FC21AAE84}"/>
              </a:ext>
            </a:extLst>
          </p:cNvPr>
          <p:cNvSpPr txBox="1"/>
          <p:nvPr/>
        </p:nvSpPr>
        <p:spPr>
          <a:xfrm>
            <a:off x="946357" y="3159864"/>
            <a:ext cx="465383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171450" indent="-171450">
              <a:buClr>
                <a:srgbClr val="C00000"/>
              </a:buClr>
              <a:buFont typeface="Wingdings"/>
              <a:buChar char="§"/>
              <a:defRPr/>
            </a:pPr>
            <a:r>
              <a:rPr lang="ko-KR" altLang="en-US" sz="2000" b="1" dirty="0">
                <a:latin typeface="+mn-ea"/>
              </a:rPr>
              <a:t>다른 프로그래밍 언어와 호환이 잘됨</a:t>
            </a:r>
            <a:endParaRPr lang="ko-KR" altLang="en-US" sz="2000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814613-5C6D-7A3B-CFDC-7A034BB9BFA7}"/>
              </a:ext>
            </a:extLst>
          </p:cNvPr>
          <p:cNvSpPr txBox="1"/>
          <p:nvPr/>
        </p:nvSpPr>
        <p:spPr>
          <a:xfrm>
            <a:off x="946357" y="4076964"/>
            <a:ext cx="979627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171450" indent="-171450">
              <a:buClr>
                <a:srgbClr val="C00000"/>
              </a:buClr>
              <a:buFont typeface="Wingdings"/>
              <a:buChar char="§"/>
              <a:defRPr/>
            </a:pPr>
            <a:r>
              <a:rPr lang="ko-KR" altLang="en-US" sz="2000" b="1" dirty="0">
                <a:latin typeface="+mn-ea"/>
              </a:rPr>
              <a:t>다양한 오픈소스 라이브러리를 제공하기 때문에 여러 분야에서 활용가능성이 높음</a:t>
            </a:r>
            <a:endParaRPr lang="ko-KR" altLang="en-US" sz="2000" dirty="0"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DF3FB6-1017-269B-91C9-51A21832638F}"/>
              </a:ext>
            </a:extLst>
          </p:cNvPr>
          <p:cNvSpPr txBox="1"/>
          <p:nvPr/>
        </p:nvSpPr>
        <p:spPr>
          <a:xfrm>
            <a:off x="4550067" y="778938"/>
            <a:ext cx="21002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파이썬 언어</a:t>
            </a:r>
            <a:endParaRPr lang="ko-KR" altLang="en-US" sz="3600" dirty="0">
              <a:solidFill>
                <a:schemeClr val="bg2">
                  <a:lumMod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553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8AD6811-A510-6EAC-F022-B593B0901E07}"/>
              </a:ext>
            </a:extLst>
          </p:cNvPr>
          <p:cNvSpPr/>
          <p:nvPr/>
        </p:nvSpPr>
        <p:spPr>
          <a:xfrm>
            <a:off x="1279462" y="609600"/>
            <a:ext cx="10182225" cy="5321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 err="1">
                <a:solidFill>
                  <a:schemeClr val="tx1"/>
                </a:solidFill>
              </a:rPr>
              <a:t>텍스트마이닝</a:t>
            </a:r>
            <a:endParaRPr lang="en-US" altLang="ko-KR" sz="4000" b="1" dirty="0">
              <a:solidFill>
                <a:schemeClr val="tx1"/>
              </a:solidFill>
            </a:endParaRPr>
          </a:p>
          <a:p>
            <a:pPr algn="ctr"/>
            <a:endParaRPr lang="en-US" altLang="ko-KR" sz="4000" b="1" dirty="0">
              <a:solidFill>
                <a:schemeClr val="tx1"/>
              </a:solidFill>
            </a:endParaRPr>
          </a:p>
          <a:p>
            <a:pPr algn="ctr"/>
            <a:endParaRPr lang="en-US" altLang="ko-KR" sz="4000" b="1" dirty="0">
              <a:solidFill>
                <a:schemeClr val="tx1"/>
              </a:solidFill>
            </a:endParaRPr>
          </a:p>
          <a:p>
            <a:pPr algn="ctr"/>
            <a:endParaRPr lang="en-US" altLang="ko-KR" sz="4000" b="1" dirty="0">
              <a:solidFill>
                <a:schemeClr val="tx1"/>
              </a:solidFill>
            </a:endParaRPr>
          </a:p>
          <a:p>
            <a:pPr algn="ctr"/>
            <a:endParaRPr lang="en-US" altLang="ko-KR" sz="4000" b="1" dirty="0">
              <a:solidFill>
                <a:schemeClr val="tx1"/>
              </a:solidFill>
            </a:endParaRPr>
          </a:p>
          <a:p>
            <a:pPr algn="ctr"/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5ABBB07-7376-6198-FD37-541C7CD34437}"/>
              </a:ext>
            </a:extLst>
          </p:cNvPr>
          <p:cNvSpPr txBox="1"/>
          <p:nvPr/>
        </p:nvSpPr>
        <p:spPr>
          <a:xfrm>
            <a:off x="2145669" y="3854852"/>
            <a:ext cx="6728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-</a:t>
            </a:r>
            <a:r>
              <a:rPr lang="ko-KR" altLang="en-US" sz="2000" dirty="0"/>
              <a:t>자연어처리 기술에 기반을 두고 데이터를 가공하는 기술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0236EEE-96B7-8267-D62F-E440CBD1CE4F}"/>
              </a:ext>
            </a:extLst>
          </p:cNvPr>
          <p:cNvSpPr txBox="1"/>
          <p:nvPr/>
        </p:nvSpPr>
        <p:spPr>
          <a:xfrm>
            <a:off x="2118510" y="2721114"/>
            <a:ext cx="93431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- </a:t>
            </a:r>
            <a:r>
              <a:rPr lang="ko-KR" altLang="en-US" sz="2000" dirty="0"/>
              <a:t>특정분야에 대한 지식을 이용하여 특정 목적에 맞는 유의미한 정보나 패턴을 </a:t>
            </a:r>
            <a:r>
              <a:rPr lang="ko-KR" altLang="en-US" sz="2000" dirty="0" err="1"/>
              <a:t>추출하고분석하는</a:t>
            </a:r>
            <a:r>
              <a:rPr lang="ko-KR" altLang="en-US" sz="2000" dirty="0"/>
              <a:t> 기법</a:t>
            </a:r>
            <a:r>
              <a:rPr lang="en-US" altLang="ko-KR" sz="2000" dirty="0"/>
              <a:t>(</a:t>
            </a:r>
            <a:r>
              <a:rPr lang="ko-KR" altLang="en-US" sz="2000" dirty="0"/>
              <a:t>텍스트의 특성 파악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8508032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8AD6811-A510-6EAC-F022-B593B0901E07}"/>
              </a:ext>
            </a:extLst>
          </p:cNvPr>
          <p:cNvSpPr/>
          <p:nvPr/>
        </p:nvSpPr>
        <p:spPr>
          <a:xfrm>
            <a:off x="0" y="932506"/>
            <a:ext cx="12192000" cy="59254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0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52C5A4-553D-20B6-17EF-6D4B62C0DC1C}"/>
              </a:ext>
            </a:extLst>
          </p:cNvPr>
          <p:cNvSpPr txBox="1"/>
          <p:nvPr/>
        </p:nvSpPr>
        <p:spPr>
          <a:xfrm>
            <a:off x="946357" y="2204208"/>
            <a:ext cx="7092263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171450" indent="-171450">
              <a:buClr>
                <a:srgbClr val="C00000"/>
              </a:buClr>
              <a:buFont typeface="Wingdings"/>
              <a:buChar char="§"/>
              <a:defRPr/>
            </a:pPr>
            <a:r>
              <a:rPr lang="en-US" altLang="ko-KR" sz="2000" b="1" dirty="0">
                <a:latin typeface="+mn-ea"/>
              </a:rPr>
              <a:t>‘</a:t>
            </a:r>
            <a:r>
              <a:rPr lang="en-US" altLang="ko-KR" sz="2000" b="1" dirty="0" err="1">
                <a:latin typeface="+mn-ea"/>
              </a:rPr>
              <a:t>Colaboratory</a:t>
            </a:r>
            <a:r>
              <a:rPr lang="en-US" altLang="ko-KR" sz="2000" b="1" dirty="0">
                <a:latin typeface="+mn-ea"/>
              </a:rPr>
              <a:t>’</a:t>
            </a:r>
            <a:r>
              <a:rPr lang="ko-KR" altLang="en-US" sz="2000" b="1" dirty="0">
                <a:latin typeface="+mn-ea"/>
              </a:rPr>
              <a:t>의 준말로 구글에서 서비스하는 가상 환경</a:t>
            </a:r>
            <a:endParaRPr lang="ko-KR" altLang="en-US" sz="2000" dirty="0"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DF3FB6-1017-269B-91C9-51A21832638F}"/>
              </a:ext>
            </a:extLst>
          </p:cNvPr>
          <p:cNvSpPr txBox="1"/>
          <p:nvPr/>
        </p:nvSpPr>
        <p:spPr>
          <a:xfrm>
            <a:off x="4790835" y="1281150"/>
            <a:ext cx="13051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>
                <a:solidFill>
                  <a:schemeClr val="bg2">
                    <a:lumMod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Colab</a:t>
            </a:r>
            <a:endParaRPr lang="ko-KR" altLang="en-US" sz="3600" dirty="0">
              <a:solidFill>
                <a:schemeClr val="bg2">
                  <a:lumMod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F3F59A-017A-8627-EA25-24EA0FAAD6FE}"/>
              </a:ext>
            </a:extLst>
          </p:cNvPr>
          <p:cNvSpPr txBox="1"/>
          <p:nvPr/>
        </p:nvSpPr>
        <p:spPr>
          <a:xfrm>
            <a:off x="946357" y="3085519"/>
            <a:ext cx="8249374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171450" indent="-171450">
              <a:buClr>
                <a:srgbClr val="C00000"/>
              </a:buClr>
              <a:buFont typeface="Wingdings"/>
              <a:buChar char="§"/>
              <a:defRPr/>
            </a:pPr>
            <a:r>
              <a:rPr lang="ko-KR" altLang="en-US" sz="2000" b="1" dirty="0">
                <a:latin typeface="+mn-ea"/>
              </a:rPr>
              <a:t>웹에서 파이썬 코드를 작성하고 실행 가능함</a:t>
            </a:r>
            <a:r>
              <a:rPr lang="en-US" altLang="ko-KR" sz="2000" b="1" dirty="0">
                <a:latin typeface="+mn-ea"/>
              </a:rPr>
              <a:t>(GPU,TPU </a:t>
            </a:r>
            <a:r>
              <a:rPr lang="ko-KR" altLang="en-US" sz="2000" b="1" dirty="0">
                <a:latin typeface="+mn-ea"/>
              </a:rPr>
              <a:t>등 학습 가능</a:t>
            </a:r>
            <a:r>
              <a:rPr lang="en-US" altLang="ko-KR" sz="2000" b="1" dirty="0">
                <a:latin typeface="+mn-ea"/>
              </a:rPr>
              <a:t>)</a:t>
            </a:r>
            <a:endParaRPr lang="ko-KR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426594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8AD6811-A510-6EAC-F022-B593B0901E07}"/>
              </a:ext>
            </a:extLst>
          </p:cNvPr>
          <p:cNvSpPr/>
          <p:nvPr/>
        </p:nvSpPr>
        <p:spPr>
          <a:xfrm>
            <a:off x="0" y="606582"/>
            <a:ext cx="12192000" cy="62514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0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52C5A4-553D-20B6-17EF-6D4B62C0DC1C}"/>
              </a:ext>
            </a:extLst>
          </p:cNvPr>
          <p:cNvSpPr txBox="1"/>
          <p:nvPr/>
        </p:nvSpPr>
        <p:spPr>
          <a:xfrm>
            <a:off x="946357" y="1639431"/>
            <a:ext cx="315823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171450" indent="-171450">
              <a:buClr>
                <a:srgbClr val="C00000"/>
              </a:buClr>
              <a:buFont typeface="Wingdings"/>
              <a:buChar char="§"/>
              <a:defRPr/>
            </a:pPr>
            <a:r>
              <a:rPr lang="ko-KR" altLang="en-US" sz="2000" b="1" dirty="0">
                <a:latin typeface="+mn-ea"/>
              </a:rPr>
              <a:t>분석목적</a:t>
            </a:r>
            <a:r>
              <a:rPr lang="ko-KR" altLang="en-US" sz="2000" dirty="0">
                <a:latin typeface="+mn-ea"/>
              </a:rPr>
              <a:t> </a:t>
            </a:r>
            <a:r>
              <a:rPr lang="en-US" altLang="ko-KR" sz="2000" dirty="0">
                <a:latin typeface="+mn-ea"/>
              </a:rPr>
              <a:t>: </a:t>
            </a:r>
            <a:r>
              <a:rPr lang="ko-KR" altLang="en-US" sz="2000" dirty="0">
                <a:latin typeface="+mn-ea"/>
              </a:rPr>
              <a:t>연구동향파악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FA2089-80F1-D1AC-D2B4-DFE68F012142}"/>
              </a:ext>
            </a:extLst>
          </p:cNvPr>
          <p:cNvSpPr txBox="1"/>
          <p:nvPr/>
        </p:nvSpPr>
        <p:spPr>
          <a:xfrm>
            <a:off x="946357" y="2556531"/>
            <a:ext cx="5190845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171450" indent="-171450">
              <a:buClr>
                <a:srgbClr val="C00000"/>
              </a:buClr>
              <a:buFont typeface="Wingdings"/>
              <a:buChar char="§"/>
              <a:defRPr/>
            </a:pPr>
            <a:r>
              <a:rPr lang="ko-KR" altLang="en-US" sz="2000" b="1" dirty="0">
                <a:latin typeface="+mn-ea"/>
              </a:rPr>
              <a:t>데이터 수집 키워드 </a:t>
            </a:r>
            <a:r>
              <a:rPr lang="en-US" altLang="ko-KR" sz="2000" b="1" dirty="0">
                <a:latin typeface="+mn-ea"/>
              </a:rPr>
              <a:t>: </a:t>
            </a:r>
            <a:r>
              <a:rPr lang="en-US" altLang="ko-KR" sz="2000" dirty="0"/>
              <a:t>(</a:t>
            </a:r>
            <a:r>
              <a:rPr lang="ko-KR" altLang="en-US" sz="2000" dirty="0"/>
              <a:t>예시</a:t>
            </a:r>
            <a:r>
              <a:rPr lang="en-US" altLang="ko-KR" sz="2000" dirty="0"/>
              <a:t>:</a:t>
            </a:r>
            <a:r>
              <a:rPr lang="ko-KR" altLang="en-US" sz="2000" dirty="0"/>
              <a:t>인공지능 윤리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83CA1E-3FF1-10C8-7E3D-756FC21AAE84}"/>
              </a:ext>
            </a:extLst>
          </p:cNvPr>
          <p:cNvSpPr txBox="1"/>
          <p:nvPr/>
        </p:nvSpPr>
        <p:spPr>
          <a:xfrm>
            <a:off x="946357" y="3473631"/>
            <a:ext cx="5610831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171450" indent="-171450">
              <a:buClr>
                <a:srgbClr val="C00000"/>
              </a:buClr>
              <a:buFont typeface="Wingdings"/>
              <a:buChar char="§"/>
              <a:defRPr/>
            </a:pPr>
            <a:r>
              <a:rPr lang="ko-KR" altLang="en-US" sz="2000" b="1" dirty="0">
                <a:latin typeface="+mn-ea"/>
              </a:rPr>
              <a:t>데이터 수집 채널 </a:t>
            </a:r>
            <a:r>
              <a:rPr lang="en-US" altLang="ko-KR" sz="2000" b="1" dirty="0">
                <a:latin typeface="+mn-ea"/>
              </a:rPr>
              <a:t>: </a:t>
            </a:r>
            <a:r>
              <a:rPr lang="en-US" altLang="ko-KR" sz="2000" dirty="0">
                <a:latin typeface="+mn-ea"/>
              </a:rPr>
              <a:t>RISS(</a:t>
            </a:r>
            <a:r>
              <a:rPr lang="ko-KR" altLang="en-US" sz="2000" dirty="0">
                <a:latin typeface="+mn-ea"/>
              </a:rPr>
              <a:t>학술연구정보서비스</a:t>
            </a:r>
            <a:r>
              <a:rPr lang="en-US" altLang="ko-KR" sz="2000" dirty="0">
                <a:latin typeface="+mn-ea"/>
              </a:rPr>
              <a:t>)</a:t>
            </a:r>
            <a:endParaRPr lang="ko-KR" altLang="en-US" sz="2000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814613-5C6D-7A3B-CFDC-7A034BB9BFA7}"/>
              </a:ext>
            </a:extLst>
          </p:cNvPr>
          <p:cNvSpPr txBox="1"/>
          <p:nvPr/>
        </p:nvSpPr>
        <p:spPr>
          <a:xfrm>
            <a:off x="946357" y="4390731"/>
            <a:ext cx="562525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171450" indent="-171450">
              <a:buClr>
                <a:srgbClr val="C00000"/>
              </a:buClr>
              <a:buFont typeface="Wingdings"/>
              <a:buChar char="§"/>
              <a:defRPr/>
            </a:pPr>
            <a:r>
              <a:rPr lang="ko-KR" altLang="en-US" sz="2000" b="1" dirty="0">
                <a:latin typeface="+mn-ea"/>
              </a:rPr>
              <a:t>데이터 수집 기간 </a:t>
            </a:r>
            <a:r>
              <a:rPr lang="en-US" altLang="ko-KR" sz="2000" b="1" dirty="0">
                <a:latin typeface="+mn-ea"/>
              </a:rPr>
              <a:t>: </a:t>
            </a:r>
            <a:r>
              <a:rPr lang="ko-KR" altLang="en-US" sz="2000" dirty="0">
                <a:latin typeface="+mn-ea"/>
              </a:rPr>
              <a:t>최근 </a:t>
            </a:r>
            <a:r>
              <a:rPr lang="en-US" altLang="ko-KR" sz="2000" dirty="0">
                <a:latin typeface="+mn-ea"/>
              </a:rPr>
              <a:t>10</a:t>
            </a:r>
            <a:r>
              <a:rPr lang="ko-KR" altLang="en-US" sz="2000" dirty="0">
                <a:latin typeface="+mn-ea"/>
              </a:rPr>
              <a:t>년</a:t>
            </a:r>
            <a:r>
              <a:rPr lang="en-US" altLang="ko-KR" sz="2000" dirty="0">
                <a:latin typeface="+mn-ea"/>
              </a:rPr>
              <a:t>(2014</a:t>
            </a:r>
            <a:r>
              <a:rPr lang="ko-KR" altLang="en-US" sz="2000" dirty="0">
                <a:latin typeface="+mn-ea"/>
              </a:rPr>
              <a:t>년</a:t>
            </a:r>
            <a:r>
              <a:rPr lang="en-US" altLang="ko-KR" sz="2000" dirty="0">
                <a:latin typeface="+mn-ea"/>
              </a:rPr>
              <a:t>-2023</a:t>
            </a:r>
            <a:r>
              <a:rPr lang="ko-KR" altLang="en-US" sz="2000" dirty="0">
                <a:latin typeface="+mn-ea"/>
              </a:rPr>
              <a:t>년</a:t>
            </a:r>
            <a:r>
              <a:rPr lang="en-US" altLang="ko-KR" sz="2000" dirty="0">
                <a:latin typeface="+mn-ea"/>
              </a:rPr>
              <a:t>)</a:t>
            </a:r>
            <a:endParaRPr lang="ko-KR" altLang="en-US" sz="2000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6A8851-FCB5-236A-85B7-A6632B897896}"/>
              </a:ext>
            </a:extLst>
          </p:cNvPr>
          <p:cNvSpPr txBox="1"/>
          <p:nvPr/>
        </p:nvSpPr>
        <p:spPr>
          <a:xfrm>
            <a:off x="946357" y="5307832"/>
            <a:ext cx="8755346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171450" indent="-171450">
              <a:buClr>
                <a:srgbClr val="C00000"/>
              </a:buClr>
              <a:buFont typeface="Wingdings"/>
              <a:buChar char="§"/>
              <a:defRPr/>
            </a:pPr>
            <a:r>
              <a:rPr lang="ko-KR" altLang="en-US" sz="2000" b="1" dirty="0">
                <a:latin typeface="+mn-ea"/>
              </a:rPr>
              <a:t>분석 방법</a:t>
            </a:r>
            <a:r>
              <a:rPr lang="en-US" altLang="ko-KR" sz="2000" b="1" dirty="0">
                <a:latin typeface="+mn-ea"/>
              </a:rPr>
              <a:t>: </a:t>
            </a:r>
            <a:r>
              <a:rPr lang="en-US" altLang="ko-KR" sz="2000" dirty="0" err="1">
                <a:latin typeface="+mn-ea"/>
              </a:rPr>
              <a:t>Tf</a:t>
            </a:r>
            <a:r>
              <a:rPr lang="en-US" altLang="ko-KR" sz="2000" dirty="0">
                <a:latin typeface="+mn-ea"/>
              </a:rPr>
              <a:t>(</a:t>
            </a:r>
            <a:r>
              <a:rPr lang="ko-KR" altLang="en-US" sz="2000" dirty="0">
                <a:latin typeface="+mn-ea"/>
              </a:rPr>
              <a:t>단어빈도</a:t>
            </a:r>
            <a:r>
              <a:rPr lang="en-US" altLang="ko-KR" sz="2000" dirty="0">
                <a:latin typeface="+mn-ea"/>
              </a:rPr>
              <a:t>), </a:t>
            </a:r>
            <a:r>
              <a:rPr lang="en-US" altLang="ko-KR" sz="2000" dirty="0" err="1">
                <a:latin typeface="+mn-ea"/>
              </a:rPr>
              <a:t>Tf-idf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 err="1">
                <a:latin typeface="+mn-ea"/>
              </a:rPr>
              <a:t>워드크라우드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네트워크분석 </a:t>
            </a:r>
            <a:r>
              <a:rPr lang="en-US" altLang="ko-KR" sz="2000" dirty="0">
                <a:latin typeface="+mn-ea"/>
              </a:rPr>
              <a:t>,CONCOR</a:t>
            </a:r>
            <a:r>
              <a:rPr lang="ko-KR" altLang="en-US" sz="2000" dirty="0">
                <a:latin typeface="+mn-ea"/>
              </a:rPr>
              <a:t>분석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DF3FB6-1017-269B-91C9-51A21832638F}"/>
              </a:ext>
            </a:extLst>
          </p:cNvPr>
          <p:cNvSpPr txBox="1"/>
          <p:nvPr/>
        </p:nvSpPr>
        <p:spPr>
          <a:xfrm>
            <a:off x="4589766" y="728089"/>
            <a:ext cx="4136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빅데이터 논문 분석 개요</a:t>
            </a:r>
            <a:endParaRPr lang="ko-KR" altLang="en-US" sz="3600" dirty="0">
              <a:solidFill>
                <a:schemeClr val="bg2">
                  <a:lumMod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50220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8AD6811-A510-6EAC-F022-B593B0901E07}"/>
              </a:ext>
            </a:extLst>
          </p:cNvPr>
          <p:cNvSpPr/>
          <p:nvPr/>
        </p:nvSpPr>
        <p:spPr>
          <a:xfrm>
            <a:off x="0" y="633743"/>
            <a:ext cx="12192000" cy="62152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0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52C5A4-553D-20B6-17EF-6D4B62C0DC1C}"/>
              </a:ext>
            </a:extLst>
          </p:cNvPr>
          <p:cNvSpPr txBox="1"/>
          <p:nvPr/>
        </p:nvSpPr>
        <p:spPr>
          <a:xfrm>
            <a:off x="1029484" y="2414740"/>
            <a:ext cx="1029640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171450" indent="-171450">
              <a:buClr>
                <a:srgbClr val="C00000"/>
              </a:buClr>
              <a:buFont typeface="Wingdings"/>
              <a:buChar char="§"/>
              <a:defRPr/>
            </a:pPr>
            <a:r>
              <a:rPr lang="ko-KR" altLang="en-US" sz="2000" b="1" dirty="0">
                <a:latin typeface="+mn-ea"/>
              </a:rPr>
              <a:t>대한민국 교육부 출연기관 한국교육학술정보원에서 제공하는 학술연구정보화시스템</a:t>
            </a:r>
            <a:endParaRPr lang="ko-KR" altLang="en-US" sz="2000" dirty="0"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DF3FB6-1017-269B-91C9-51A21832638F}"/>
              </a:ext>
            </a:extLst>
          </p:cNvPr>
          <p:cNvSpPr txBox="1"/>
          <p:nvPr/>
        </p:nvSpPr>
        <p:spPr>
          <a:xfrm>
            <a:off x="5254600" y="1089196"/>
            <a:ext cx="11416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RISS</a:t>
            </a:r>
            <a:endParaRPr lang="ko-KR" altLang="en-US" sz="3600" dirty="0">
              <a:solidFill>
                <a:schemeClr val="bg2">
                  <a:lumMod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1EC613-6B1A-C7BE-40C3-6C44E264AD44}"/>
              </a:ext>
            </a:extLst>
          </p:cNvPr>
          <p:cNvSpPr txBox="1"/>
          <p:nvPr/>
        </p:nvSpPr>
        <p:spPr>
          <a:xfrm>
            <a:off x="1029484" y="3429000"/>
            <a:ext cx="877676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171450" indent="-171450">
              <a:buClr>
                <a:srgbClr val="C00000"/>
              </a:buClr>
              <a:buFont typeface="Wingdings"/>
              <a:buChar char="§"/>
              <a:defRPr/>
            </a:pPr>
            <a:r>
              <a:rPr lang="ko-KR" altLang="en-US" sz="2000" b="1" dirty="0">
                <a:latin typeface="+mn-ea"/>
              </a:rPr>
              <a:t>학술 정보 검색 서비스</a:t>
            </a:r>
            <a:r>
              <a:rPr lang="en-US" altLang="ko-KR" sz="2000" b="1" dirty="0">
                <a:latin typeface="+mn-ea"/>
              </a:rPr>
              <a:t>(</a:t>
            </a:r>
            <a:r>
              <a:rPr lang="ko-KR" altLang="en-US" sz="2000" b="1" dirty="0">
                <a:latin typeface="+mn-ea"/>
              </a:rPr>
              <a:t>국내 </a:t>
            </a:r>
            <a:r>
              <a:rPr lang="ko-KR" altLang="en-US" sz="2000" b="1" dirty="0" err="1">
                <a:latin typeface="+mn-ea"/>
              </a:rPr>
              <a:t>석박사</a:t>
            </a:r>
            <a:r>
              <a:rPr lang="ko-KR" altLang="en-US" sz="2000" b="1" dirty="0">
                <a:latin typeface="+mn-ea"/>
              </a:rPr>
              <a:t> 학위 논문</a:t>
            </a:r>
            <a:r>
              <a:rPr lang="en-US" altLang="ko-KR" sz="2000" b="1" dirty="0">
                <a:latin typeface="+mn-ea"/>
              </a:rPr>
              <a:t>, </a:t>
            </a:r>
            <a:r>
              <a:rPr lang="ko-KR" altLang="en-US" sz="2000" b="1" dirty="0">
                <a:latin typeface="+mn-ea"/>
              </a:rPr>
              <a:t>국내 학술지 논문 원문 등</a:t>
            </a:r>
            <a:r>
              <a:rPr lang="en-US" altLang="ko-KR" sz="2000" b="1" dirty="0">
                <a:latin typeface="+mn-ea"/>
              </a:rPr>
              <a:t>)</a:t>
            </a:r>
            <a:endParaRPr lang="ko-KR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0704147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0C1A666-AFC7-F82D-5F32-DAD03FB770D2}"/>
              </a:ext>
            </a:extLst>
          </p:cNvPr>
          <p:cNvSpPr txBox="1"/>
          <p:nvPr/>
        </p:nvSpPr>
        <p:spPr>
          <a:xfrm>
            <a:off x="824678" y="1209254"/>
            <a:ext cx="17091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LDA</a:t>
            </a:r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분석</a:t>
            </a:r>
            <a:endParaRPr lang="ko-KR" altLang="en-US" sz="3600" dirty="0">
              <a:solidFill>
                <a:schemeClr val="bg2">
                  <a:lumMod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DC6E0A-8B1B-6B0F-B8FD-8B1AC4E62DB7}"/>
              </a:ext>
            </a:extLst>
          </p:cNvPr>
          <p:cNvSpPr txBox="1"/>
          <p:nvPr/>
        </p:nvSpPr>
        <p:spPr>
          <a:xfrm>
            <a:off x="3195272" y="10525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CC3D64-7F1C-1D3D-3FF9-70A5DFACB572}"/>
              </a:ext>
            </a:extLst>
          </p:cNvPr>
          <p:cNvSpPr txBox="1"/>
          <p:nvPr/>
        </p:nvSpPr>
        <p:spPr>
          <a:xfrm>
            <a:off x="1160590" y="1973121"/>
            <a:ext cx="90845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ko-KR" altLang="en-US" sz="1600" b="0" i="0" dirty="0">
                <a:solidFill>
                  <a:srgbClr val="000000"/>
                </a:solidFill>
                <a:effectLst/>
                <a:latin typeface="-apple-system"/>
              </a:rPr>
              <a:t>단어가 특정 토픽에 존재할 확률과 문서에 특정 토픽이 존재할 확률을 추정하여 토픽을 추출한다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  <a:endParaRPr lang="en-US" altLang="ko-KR" sz="1600" b="1" dirty="0"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157F00-166C-32EA-07DB-CD1FD91E3DA4}"/>
              </a:ext>
            </a:extLst>
          </p:cNvPr>
          <p:cNvSpPr txBox="1"/>
          <p:nvPr/>
        </p:nvSpPr>
        <p:spPr>
          <a:xfrm>
            <a:off x="1171452" y="3018777"/>
            <a:ext cx="63209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ko-KR" altLang="en-US" sz="1600" b="0" i="0" dirty="0">
                <a:solidFill>
                  <a:srgbClr val="000000"/>
                </a:solidFill>
                <a:effectLst/>
                <a:latin typeface="-apple-system"/>
              </a:rPr>
              <a:t>텍스트는 문서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-apple-system"/>
              </a:rPr>
              <a:t>-&gt;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-apple-system"/>
              </a:rPr>
              <a:t>토픽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-apple-system"/>
              </a:rPr>
              <a:t>-&gt;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-apple-system"/>
              </a:rPr>
              <a:t>단어와 같은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-apple-system"/>
              </a:rPr>
              <a:t>3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-apple-system"/>
              </a:rPr>
              <a:t>가지 수준으로 구성되어 있음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  <a:endParaRPr lang="en-US" altLang="ko-KR" sz="1600" b="1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69F2E8-FBE0-8114-3214-7BB02EE07942}"/>
              </a:ext>
            </a:extLst>
          </p:cNvPr>
          <p:cNvSpPr txBox="1"/>
          <p:nvPr/>
        </p:nvSpPr>
        <p:spPr>
          <a:xfrm>
            <a:off x="1192145" y="2528603"/>
            <a:ext cx="8249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ko-KR" altLang="en-US" sz="1600" b="0" i="0" dirty="0">
                <a:solidFill>
                  <a:srgbClr val="000000"/>
                </a:solidFill>
                <a:effectLst/>
                <a:latin typeface="-apple-system"/>
              </a:rPr>
              <a:t>수십만개 이상의 문서가 있는 경우는 직접 토픽을 찾아내는 것이 어</a:t>
            </a:r>
            <a:r>
              <a:rPr lang="ko-KR" altLang="en-US" sz="1600" dirty="0">
                <a:solidFill>
                  <a:srgbClr val="000000"/>
                </a:solidFill>
                <a:latin typeface="-apple-system"/>
              </a:rPr>
              <a:t>려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-apple-system"/>
              </a:rPr>
              <a:t>움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-apple-system"/>
              </a:rPr>
              <a:t>-&gt;LDA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-apple-system"/>
              </a:rPr>
              <a:t>분석 사용</a:t>
            </a:r>
            <a:endParaRPr lang="en-US" altLang="ko-KR" sz="1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5406741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0C1A666-AFC7-F82D-5F32-DAD03FB770D2}"/>
              </a:ext>
            </a:extLst>
          </p:cNvPr>
          <p:cNvSpPr txBox="1"/>
          <p:nvPr/>
        </p:nvSpPr>
        <p:spPr>
          <a:xfrm>
            <a:off x="824678" y="1209254"/>
            <a:ext cx="17091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LDA</a:t>
            </a:r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분석</a:t>
            </a:r>
            <a:endParaRPr lang="ko-KR" altLang="en-US" sz="3600" dirty="0">
              <a:solidFill>
                <a:schemeClr val="bg2">
                  <a:lumMod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DC6E0A-8B1B-6B0F-B8FD-8B1AC4E62DB7}"/>
              </a:ext>
            </a:extLst>
          </p:cNvPr>
          <p:cNvSpPr txBox="1"/>
          <p:nvPr/>
        </p:nvSpPr>
        <p:spPr>
          <a:xfrm>
            <a:off x="3195272" y="10525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16277D-E5B9-7439-9F6D-510E7F124DE2}"/>
              </a:ext>
            </a:extLst>
          </p:cNvPr>
          <p:cNvSpPr txBox="1"/>
          <p:nvPr/>
        </p:nvSpPr>
        <p:spPr>
          <a:xfrm>
            <a:off x="1170375" y="2495949"/>
            <a:ext cx="8249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ko-KR" altLang="en-US" sz="1600" b="0" i="0" dirty="0">
                <a:solidFill>
                  <a:srgbClr val="000000"/>
                </a:solidFill>
                <a:effectLst/>
                <a:latin typeface="-apple-system"/>
              </a:rPr>
              <a:t>수십만개 이상의 문서가 있는 경우는 직접 토픽을 찾아내는 것이 </a:t>
            </a:r>
            <a:r>
              <a:rPr lang="ko-KR" altLang="en-US" sz="1600" b="0" i="0" dirty="0" err="1">
                <a:solidFill>
                  <a:srgbClr val="000000"/>
                </a:solidFill>
                <a:effectLst/>
                <a:latin typeface="-apple-system"/>
              </a:rPr>
              <a:t>어렵움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-apple-system"/>
              </a:rPr>
              <a:t>-&gt;LDA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-apple-system"/>
              </a:rPr>
              <a:t>분석 사용</a:t>
            </a:r>
            <a:endParaRPr lang="en-US" altLang="ko-KR" sz="1600" b="1" dirty="0"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CC3D64-7F1C-1D3D-3FF9-70A5DFACB572}"/>
              </a:ext>
            </a:extLst>
          </p:cNvPr>
          <p:cNvSpPr txBox="1"/>
          <p:nvPr/>
        </p:nvSpPr>
        <p:spPr>
          <a:xfrm>
            <a:off x="1160590" y="1973121"/>
            <a:ext cx="90845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ko-KR" altLang="en-US" sz="1600" b="0" i="0" dirty="0">
                <a:solidFill>
                  <a:srgbClr val="000000"/>
                </a:solidFill>
                <a:effectLst/>
                <a:latin typeface="-apple-system"/>
              </a:rPr>
              <a:t>단어가 특정 토픽에 존재할 확률과 문서에 특정 토픽이 존재할 확률을 추정하여 토픽을 추출한다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  <a:endParaRPr lang="en-US" altLang="ko-KR" sz="1600" b="1" dirty="0"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4048A7-9055-0B15-E494-C50637851794}"/>
              </a:ext>
            </a:extLst>
          </p:cNvPr>
          <p:cNvSpPr txBox="1"/>
          <p:nvPr/>
        </p:nvSpPr>
        <p:spPr>
          <a:xfrm>
            <a:off x="1496357" y="3242237"/>
            <a:ext cx="39950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C00000"/>
              </a:buClr>
            </a:pPr>
            <a:r>
              <a:rPr lang="ko-KR" altLang="en-US" sz="1600" b="1" dirty="0">
                <a:latin typeface="+mn-ea"/>
              </a:rPr>
              <a:t>문서</a:t>
            </a:r>
            <a:r>
              <a:rPr lang="en-US" altLang="ko-KR" sz="1600" b="1" dirty="0">
                <a:latin typeface="+mn-ea"/>
              </a:rPr>
              <a:t>1 : </a:t>
            </a:r>
            <a:r>
              <a:rPr lang="ko-KR" altLang="en-US" sz="1600" b="1" dirty="0">
                <a:latin typeface="+mn-ea"/>
              </a:rPr>
              <a:t>나는 축구를 보러 축구장에 갔다</a:t>
            </a:r>
            <a:r>
              <a:rPr lang="en-US" altLang="ko-KR" sz="1600" b="1" dirty="0">
                <a:latin typeface="+mn-ea"/>
              </a:rPr>
              <a:t>.</a:t>
            </a:r>
          </a:p>
          <a:p>
            <a:pPr>
              <a:buClr>
                <a:srgbClr val="C00000"/>
              </a:buClr>
            </a:pPr>
            <a:r>
              <a:rPr lang="ko-KR" altLang="en-US" sz="1600" b="1" dirty="0">
                <a:latin typeface="+mn-ea"/>
              </a:rPr>
              <a:t>문서</a:t>
            </a:r>
            <a:r>
              <a:rPr lang="en-US" altLang="ko-KR" sz="1600" b="1" dirty="0">
                <a:latin typeface="+mn-ea"/>
              </a:rPr>
              <a:t>2:  </a:t>
            </a:r>
            <a:r>
              <a:rPr lang="ko-KR" altLang="en-US" sz="1600" b="1" dirty="0">
                <a:latin typeface="+mn-ea"/>
              </a:rPr>
              <a:t>나는 축구장에서 치킨을 먹었다</a:t>
            </a:r>
            <a:r>
              <a:rPr lang="en-US" altLang="ko-KR" sz="1600" b="1" dirty="0">
                <a:latin typeface="+mn-ea"/>
              </a:rPr>
              <a:t>.</a:t>
            </a:r>
          </a:p>
          <a:p>
            <a:pPr>
              <a:buClr>
                <a:srgbClr val="C00000"/>
              </a:buClr>
            </a:pPr>
            <a:r>
              <a:rPr lang="ko-KR" altLang="en-US" sz="1600" b="1" dirty="0">
                <a:latin typeface="+mn-ea"/>
              </a:rPr>
              <a:t>문서</a:t>
            </a:r>
            <a:r>
              <a:rPr lang="en-US" altLang="ko-KR" sz="1600" b="1" dirty="0">
                <a:latin typeface="+mn-ea"/>
              </a:rPr>
              <a:t>3:  </a:t>
            </a:r>
            <a:r>
              <a:rPr lang="ko-KR" altLang="en-US" sz="1600" b="1" dirty="0">
                <a:latin typeface="+mn-ea"/>
              </a:rPr>
              <a:t>우리는 치킨과 맥주를 먹었다</a:t>
            </a:r>
            <a:r>
              <a:rPr lang="en-US" altLang="ko-KR" sz="1600" b="1" dirty="0">
                <a:latin typeface="+mn-ea"/>
              </a:rPr>
              <a:t>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11581A-FBD5-7638-9B2A-8C7586F70119}"/>
              </a:ext>
            </a:extLst>
          </p:cNvPr>
          <p:cNvSpPr txBox="1"/>
          <p:nvPr/>
        </p:nvSpPr>
        <p:spPr>
          <a:xfrm>
            <a:off x="1147880" y="4568058"/>
            <a:ext cx="39757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C00000"/>
              </a:buClr>
            </a:pPr>
            <a:r>
              <a:rPr lang="en-US" altLang="ko-KR" sz="1400" b="0" i="0" dirty="0">
                <a:solidFill>
                  <a:srgbClr val="4472C4"/>
                </a:solidFill>
                <a:effectLst/>
                <a:latin typeface="-apple-system"/>
              </a:rPr>
              <a:t>1.</a:t>
            </a:r>
            <a:r>
              <a:rPr lang="ko-KR" altLang="en-US" sz="1400" b="0" i="0" dirty="0">
                <a:solidFill>
                  <a:srgbClr val="4472C4"/>
                </a:solidFill>
                <a:effectLst/>
                <a:latin typeface="-apple-system"/>
              </a:rPr>
              <a:t>문서의 </a:t>
            </a:r>
            <a:r>
              <a:rPr lang="ko-KR" altLang="en-US" sz="1400" b="0" i="0" dirty="0" err="1">
                <a:solidFill>
                  <a:srgbClr val="4472C4"/>
                </a:solidFill>
                <a:effectLst/>
                <a:latin typeface="-apple-system"/>
              </a:rPr>
              <a:t>토픽수</a:t>
            </a:r>
            <a:r>
              <a:rPr lang="ko-KR" altLang="en-US" sz="1400" b="0" i="0" dirty="0">
                <a:solidFill>
                  <a:srgbClr val="4472C4"/>
                </a:solidFill>
                <a:effectLst/>
                <a:latin typeface="-apple-system"/>
              </a:rPr>
              <a:t> </a:t>
            </a:r>
            <a:r>
              <a:rPr lang="en-US" altLang="ko-KR" sz="1400" b="0" i="0" dirty="0">
                <a:solidFill>
                  <a:srgbClr val="4472C4"/>
                </a:solidFill>
                <a:effectLst/>
                <a:latin typeface="-apple-system"/>
              </a:rPr>
              <a:t>K</a:t>
            </a:r>
            <a:r>
              <a:rPr lang="ko-KR" altLang="en-US" sz="1400" b="0" i="0" dirty="0">
                <a:solidFill>
                  <a:srgbClr val="4472C4"/>
                </a:solidFill>
                <a:effectLst/>
                <a:latin typeface="-apple-system"/>
              </a:rPr>
              <a:t>를 먼저 가정함 </a:t>
            </a:r>
            <a:r>
              <a:rPr lang="en-US" altLang="ko-KR" sz="1400" b="0" i="0" dirty="0">
                <a:solidFill>
                  <a:srgbClr val="4472C4"/>
                </a:solidFill>
                <a:effectLst/>
                <a:latin typeface="-apple-system"/>
              </a:rPr>
              <a:t>-&gt;  K</a:t>
            </a:r>
            <a:r>
              <a:rPr lang="ko-KR" altLang="en-US" sz="1400" b="0" i="0" dirty="0">
                <a:solidFill>
                  <a:srgbClr val="4472C4"/>
                </a:solidFill>
                <a:effectLst/>
                <a:latin typeface="-apple-system"/>
              </a:rPr>
              <a:t>를 </a:t>
            </a:r>
            <a:r>
              <a:rPr lang="en-US" altLang="ko-KR" sz="1400" b="0" i="0" dirty="0">
                <a:solidFill>
                  <a:srgbClr val="4472C4"/>
                </a:solidFill>
                <a:effectLst/>
                <a:latin typeface="-apple-system"/>
              </a:rPr>
              <a:t>2</a:t>
            </a:r>
            <a:r>
              <a:rPr lang="ko-KR" altLang="en-US" sz="1400" b="0" i="0" dirty="0">
                <a:solidFill>
                  <a:srgbClr val="4472C4"/>
                </a:solidFill>
                <a:effectLst/>
                <a:latin typeface="-apple-system"/>
              </a:rPr>
              <a:t>라 가정</a:t>
            </a:r>
            <a:endParaRPr lang="en-US" altLang="ko-KR" sz="1400" b="1" dirty="0">
              <a:solidFill>
                <a:srgbClr val="4472C4"/>
              </a:solidFill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D1DF34-B019-5B9B-AC90-0B69290AEFF9}"/>
              </a:ext>
            </a:extLst>
          </p:cNvPr>
          <p:cNvSpPr txBox="1"/>
          <p:nvPr/>
        </p:nvSpPr>
        <p:spPr>
          <a:xfrm>
            <a:off x="1587797" y="4962182"/>
            <a:ext cx="31133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C00000"/>
              </a:buClr>
            </a:pPr>
            <a:r>
              <a:rPr lang="ko-KR" altLang="en-US" sz="1600" b="1" dirty="0">
                <a:latin typeface="+mn-ea"/>
              </a:rPr>
              <a:t>문서</a:t>
            </a:r>
            <a:r>
              <a:rPr lang="en-US" altLang="ko-KR" sz="1600" b="1" dirty="0">
                <a:latin typeface="+mn-ea"/>
              </a:rPr>
              <a:t>1 : </a:t>
            </a:r>
            <a:r>
              <a:rPr lang="ko-KR" altLang="en-US" sz="1600" dirty="0">
                <a:latin typeface="+mn-ea"/>
              </a:rPr>
              <a:t>토픽</a:t>
            </a:r>
            <a:r>
              <a:rPr lang="en-US" altLang="ko-KR" sz="1600" dirty="0">
                <a:latin typeface="+mn-ea"/>
              </a:rPr>
              <a:t>A 100%</a:t>
            </a:r>
          </a:p>
          <a:p>
            <a:pPr>
              <a:buClr>
                <a:srgbClr val="C00000"/>
              </a:buClr>
            </a:pPr>
            <a:r>
              <a:rPr lang="ko-KR" altLang="en-US" sz="1600" b="1" dirty="0">
                <a:latin typeface="+mn-ea"/>
              </a:rPr>
              <a:t>문서</a:t>
            </a:r>
            <a:r>
              <a:rPr lang="en-US" altLang="ko-KR" sz="1600" b="1" dirty="0">
                <a:latin typeface="+mn-ea"/>
              </a:rPr>
              <a:t>2:  </a:t>
            </a:r>
            <a:r>
              <a:rPr lang="ko-KR" altLang="en-US" sz="1600" dirty="0">
                <a:latin typeface="+mn-ea"/>
              </a:rPr>
              <a:t>토픽</a:t>
            </a:r>
            <a:r>
              <a:rPr lang="en-US" altLang="ko-KR" sz="1600" dirty="0">
                <a:latin typeface="+mn-ea"/>
              </a:rPr>
              <a:t>A 40%, </a:t>
            </a:r>
            <a:r>
              <a:rPr lang="ko-KR" altLang="en-US" sz="1600" dirty="0">
                <a:latin typeface="+mn-ea"/>
              </a:rPr>
              <a:t>토픽</a:t>
            </a:r>
            <a:r>
              <a:rPr lang="en-US" altLang="ko-KR" sz="1600" dirty="0">
                <a:latin typeface="+mn-ea"/>
              </a:rPr>
              <a:t>B 60%</a:t>
            </a:r>
          </a:p>
          <a:p>
            <a:pPr>
              <a:buClr>
                <a:srgbClr val="C00000"/>
              </a:buClr>
            </a:pPr>
            <a:r>
              <a:rPr lang="ko-KR" altLang="en-US" sz="1600" b="1" dirty="0">
                <a:latin typeface="+mn-ea"/>
              </a:rPr>
              <a:t>문서</a:t>
            </a:r>
            <a:r>
              <a:rPr lang="en-US" altLang="ko-KR" sz="1600" b="1" dirty="0">
                <a:latin typeface="+mn-ea"/>
              </a:rPr>
              <a:t>3:  </a:t>
            </a:r>
            <a:r>
              <a:rPr lang="ko-KR" altLang="en-US" sz="1600" dirty="0">
                <a:latin typeface="+mn-ea"/>
              </a:rPr>
              <a:t>토픽</a:t>
            </a:r>
            <a:r>
              <a:rPr lang="en-US" altLang="ko-KR" sz="1600" dirty="0">
                <a:latin typeface="+mn-ea"/>
              </a:rPr>
              <a:t>B 100%</a:t>
            </a:r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489821E7-045A-79E6-1CF5-E7B3D7D3D4ED}"/>
              </a:ext>
            </a:extLst>
          </p:cNvPr>
          <p:cNvSpPr/>
          <p:nvPr/>
        </p:nvSpPr>
        <p:spPr>
          <a:xfrm>
            <a:off x="2786743" y="4130389"/>
            <a:ext cx="226423" cy="3366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2172C1-405E-2B2C-7B14-4876D97F6567}"/>
              </a:ext>
            </a:extLst>
          </p:cNvPr>
          <p:cNvSpPr txBox="1"/>
          <p:nvPr/>
        </p:nvSpPr>
        <p:spPr>
          <a:xfrm>
            <a:off x="6211914" y="4476160"/>
            <a:ext cx="26805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C00000"/>
              </a:buClr>
            </a:pPr>
            <a:r>
              <a:rPr lang="en-US" altLang="ko-KR" sz="1400" dirty="0">
                <a:solidFill>
                  <a:srgbClr val="4472C4"/>
                </a:solidFill>
                <a:latin typeface="-apple-system"/>
              </a:rPr>
              <a:t>2</a:t>
            </a:r>
            <a:r>
              <a:rPr lang="en-US" altLang="ko-KR" sz="1400" b="0" i="0" dirty="0">
                <a:solidFill>
                  <a:srgbClr val="4472C4"/>
                </a:solidFill>
                <a:effectLst/>
                <a:latin typeface="-apple-system"/>
              </a:rPr>
              <a:t>.</a:t>
            </a:r>
            <a:r>
              <a:rPr lang="ko-KR" altLang="en-US" sz="1400" b="0" i="0" dirty="0">
                <a:solidFill>
                  <a:srgbClr val="4472C4"/>
                </a:solidFill>
                <a:effectLst/>
                <a:latin typeface="-apple-system"/>
              </a:rPr>
              <a:t>각</a:t>
            </a:r>
            <a:r>
              <a:rPr lang="en-US" altLang="ko-KR" sz="1400" b="0" i="0" dirty="0">
                <a:solidFill>
                  <a:srgbClr val="4472C4"/>
                </a:solidFill>
                <a:effectLst/>
                <a:latin typeface="-apple-system"/>
              </a:rPr>
              <a:t> </a:t>
            </a:r>
            <a:r>
              <a:rPr lang="ko-KR" altLang="en-US" sz="1400" b="0" i="0" dirty="0" err="1">
                <a:solidFill>
                  <a:srgbClr val="4472C4"/>
                </a:solidFill>
                <a:effectLst/>
                <a:latin typeface="-apple-system"/>
              </a:rPr>
              <a:t>토픽별</a:t>
            </a:r>
            <a:r>
              <a:rPr lang="ko-KR" altLang="en-US" sz="1400" b="0" i="0" dirty="0">
                <a:solidFill>
                  <a:srgbClr val="4472C4"/>
                </a:solidFill>
                <a:effectLst/>
                <a:latin typeface="-apple-system"/>
              </a:rPr>
              <a:t> 단어 분포를 계산함</a:t>
            </a:r>
            <a:r>
              <a:rPr lang="en-US" altLang="ko-KR" sz="1400" b="0" i="0" dirty="0">
                <a:solidFill>
                  <a:srgbClr val="4472C4"/>
                </a:solidFill>
                <a:effectLst/>
                <a:latin typeface="-apple-system"/>
              </a:rPr>
              <a:t>.</a:t>
            </a:r>
            <a:endParaRPr lang="en-US" altLang="ko-KR" sz="1400" b="1" dirty="0">
              <a:solidFill>
                <a:srgbClr val="4472C4"/>
              </a:solidFill>
              <a:latin typeface="+mn-ea"/>
            </a:endParaRPr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ADDD8830-A1AE-CBE5-7664-04B37B75A95D}"/>
              </a:ext>
            </a:extLst>
          </p:cNvPr>
          <p:cNvSpPr/>
          <p:nvPr/>
        </p:nvSpPr>
        <p:spPr>
          <a:xfrm rot="16200000">
            <a:off x="5354271" y="4907088"/>
            <a:ext cx="226423" cy="3366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5D9BC3-7464-3FE8-254F-D48BD86DDC2F}"/>
              </a:ext>
            </a:extLst>
          </p:cNvPr>
          <p:cNvSpPr txBox="1"/>
          <p:nvPr/>
        </p:nvSpPr>
        <p:spPr>
          <a:xfrm>
            <a:off x="6107411" y="4875835"/>
            <a:ext cx="55402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C00000"/>
              </a:buClr>
            </a:pPr>
            <a:r>
              <a:rPr lang="ko-KR" altLang="en-US" sz="1600" b="1" dirty="0">
                <a:latin typeface="+mn-ea"/>
              </a:rPr>
              <a:t>토픽</a:t>
            </a:r>
            <a:r>
              <a:rPr lang="en-US" altLang="ko-KR" sz="1600" b="1" dirty="0">
                <a:latin typeface="+mn-ea"/>
              </a:rPr>
              <a:t>A : </a:t>
            </a:r>
            <a:r>
              <a:rPr lang="ko-KR" altLang="en-US" sz="1600" dirty="0">
                <a:latin typeface="+mn-ea"/>
              </a:rPr>
              <a:t>축구</a:t>
            </a:r>
            <a:r>
              <a:rPr lang="en-US" altLang="ko-KR" sz="1600" dirty="0">
                <a:latin typeface="+mn-ea"/>
              </a:rPr>
              <a:t>30 % </a:t>
            </a:r>
            <a:r>
              <a:rPr lang="ko-KR" altLang="en-US" sz="1600" dirty="0">
                <a:latin typeface="+mn-ea"/>
              </a:rPr>
              <a:t>축구장 </a:t>
            </a:r>
            <a:r>
              <a:rPr lang="en-US" altLang="ko-KR" sz="1600" dirty="0">
                <a:latin typeface="+mn-ea"/>
              </a:rPr>
              <a:t>30% </a:t>
            </a:r>
            <a:r>
              <a:rPr lang="ko-KR" altLang="en-US" sz="1600" dirty="0">
                <a:latin typeface="+mn-ea"/>
              </a:rPr>
              <a:t>가다</a:t>
            </a:r>
            <a:r>
              <a:rPr lang="en-US" altLang="ko-KR" sz="1600" dirty="0">
                <a:latin typeface="+mn-ea"/>
              </a:rPr>
              <a:t>15%,</a:t>
            </a:r>
            <a:r>
              <a:rPr lang="ko-KR" altLang="en-US" sz="1600" dirty="0">
                <a:latin typeface="+mn-ea"/>
              </a:rPr>
              <a:t>보러</a:t>
            </a:r>
            <a:r>
              <a:rPr lang="en-US" altLang="ko-KR" sz="1600" dirty="0">
                <a:latin typeface="+mn-ea"/>
              </a:rPr>
              <a:t>15%,</a:t>
            </a:r>
            <a:r>
              <a:rPr lang="ko-KR" altLang="en-US" sz="1600" dirty="0">
                <a:latin typeface="+mn-ea"/>
              </a:rPr>
              <a:t>나</a:t>
            </a:r>
            <a:r>
              <a:rPr lang="en-US" altLang="ko-KR" sz="1600" dirty="0">
                <a:latin typeface="+mn-ea"/>
              </a:rPr>
              <a:t>10%,</a:t>
            </a:r>
          </a:p>
          <a:p>
            <a:pPr>
              <a:buClr>
                <a:srgbClr val="C00000"/>
              </a:buClr>
            </a:pPr>
            <a:r>
              <a:rPr lang="ko-KR" altLang="en-US" sz="1600" b="1" dirty="0">
                <a:latin typeface="+mn-ea"/>
              </a:rPr>
              <a:t>토픽</a:t>
            </a:r>
            <a:r>
              <a:rPr lang="en-US" altLang="ko-KR" sz="1600" b="1" dirty="0">
                <a:latin typeface="+mn-ea"/>
              </a:rPr>
              <a:t>B:  </a:t>
            </a:r>
            <a:r>
              <a:rPr lang="ko-KR" altLang="en-US" sz="1600" dirty="0">
                <a:latin typeface="+mn-ea"/>
              </a:rPr>
              <a:t>치킨 </a:t>
            </a:r>
            <a:r>
              <a:rPr lang="en-US" altLang="ko-KR" sz="1600" dirty="0">
                <a:latin typeface="+mn-ea"/>
              </a:rPr>
              <a:t>30%, </a:t>
            </a:r>
            <a:r>
              <a:rPr lang="ko-KR" altLang="en-US" sz="1600" dirty="0">
                <a:latin typeface="+mn-ea"/>
              </a:rPr>
              <a:t>맥주</a:t>
            </a:r>
            <a:r>
              <a:rPr lang="en-US" altLang="ko-KR" sz="1600" dirty="0">
                <a:latin typeface="+mn-ea"/>
              </a:rPr>
              <a:t>30%, </a:t>
            </a:r>
            <a:r>
              <a:rPr lang="ko-KR" altLang="en-US" sz="1600" dirty="0">
                <a:latin typeface="+mn-ea"/>
              </a:rPr>
              <a:t>먹었다 </a:t>
            </a:r>
            <a:r>
              <a:rPr lang="en-US" altLang="ko-KR" sz="1600" dirty="0">
                <a:latin typeface="+mn-ea"/>
              </a:rPr>
              <a:t>20%, </a:t>
            </a:r>
            <a:r>
              <a:rPr lang="ko-KR" altLang="en-US" sz="1600" dirty="0">
                <a:latin typeface="+mn-ea"/>
              </a:rPr>
              <a:t>우리</a:t>
            </a:r>
            <a:r>
              <a:rPr lang="en-US" altLang="ko-KR" sz="1600" dirty="0">
                <a:latin typeface="+mn-ea"/>
              </a:rPr>
              <a:t>10% </a:t>
            </a:r>
            <a:r>
              <a:rPr lang="ko-KR" altLang="en-US" sz="1600" dirty="0">
                <a:latin typeface="+mn-ea"/>
              </a:rPr>
              <a:t>나</a:t>
            </a:r>
            <a:r>
              <a:rPr lang="en-US" altLang="ko-KR" sz="1600" dirty="0">
                <a:latin typeface="+mn-ea"/>
              </a:rPr>
              <a:t>10%</a:t>
            </a:r>
          </a:p>
        </p:txBody>
      </p:sp>
    </p:spTree>
    <p:extLst>
      <p:ext uri="{BB962C8B-B14F-4D97-AF65-F5344CB8AC3E}">
        <p14:creationId xmlns:p14="http://schemas.microsoft.com/office/powerpoint/2010/main" val="2188143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0C1A666-AFC7-F82D-5F32-DAD03FB770D2}"/>
              </a:ext>
            </a:extLst>
          </p:cNvPr>
          <p:cNvSpPr txBox="1"/>
          <p:nvPr/>
        </p:nvSpPr>
        <p:spPr>
          <a:xfrm>
            <a:off x="824678" y="1209254"/>
            <a:ext cx="17091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LDA</a:t>
            </a:r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분석</a:t>
            </a:r>
            <a:endParaRPr lang="ko-KR" altLang="en-US" sz="3600" dirty="0">
              <a:solidFill>
                <a:schemeClr val="bg2">
                  <a:lumMod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DC6E0A-8B1B-6B0F-B8FD-8B1AC4E62DB7}"/>
              </a:ext>
            </a:extLst>
          </p:cNvPr>
          <p:cNvSpPr txBox="1"/>
          <p:nvPr/>
        </p:nvSpPr>
        <p:spPr>
          <a:xfrm>
            <a:off x="3195272" y="10525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97C03C-B5B7-A5F2-D9FC-C85B1284829C}"/>
              </a:ext>
            </a:extLst>
          </p:cNvPr>
          <p:cNvSpPr txBox="1"/>
          <p:nvPr/>
        </p:nvSpPr>
        <p:spPr>
          <a:xfrm>
            <a:off x="1308834" y="2012367"/>
            <a:ext cx="29081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C00000"/>
              </a:buClr>
            </a:pPr>
            <a:r>
              <a:rPr lang="en-US" altLang="ko-KR" sz="1400" b="0" i="0" dirty="0">
                <a:solidFill>
                  <a:srgbClr val="4472C4"/>
                </a:solidFill>
                <a:effectLst/>
                <a:latin typeface="-apple-system"/>
              </a:rPr>
              <a:t>1.</a:t>
            </a:r>
            <a:r>
              <a:rPr lang="ko-KR" altLang="en-US" sz="1400" b="0" i="0" dirty="0">
                <a:solidFill>
                  <a:srgbClr val="4472C4"/>
                </a:solidFill>
                <a:effectLst/>
                <a:latin typeface="-apple-system"/>
              </a:rPr>
              <a:t>사용자는 토픽의 개수 </a:t>
            </a:r>
            <a:r>
              <a:rPr lang="en-US" altLang="ko-KR" sz="1400" b="0" i="0" dirty="0">
                <a:solidFill>
                  <a:srgbClr val="4472C4"/>
                </a:solidFill>
                <a:effectLst/>
                <a:latin typeface="-apple-system"/>
              </a:rPr>
              <a:t>K</a:t>
            </a:r>
            <a:r>
              <a:rPr lang="ko-KR" altLang="en-US" sz="1400" b="0" i="0" dirty="0">
                <a:solidFill>
                  <a:srgbClr val="4472C4"/>
                </a:solidFill>
                <a:effectLst/>
                <a:latin typeface="-apple-system"/>
              </a:rPr>
              <a:t>를 설정함</a:t>
            </a:r>
            <a:endParaRPr lang="en-US" altLang="ko-KR" sz="1400" b="1" dirty="0">
              <a:solidFill>
                <a:srgbClr val="4472C4"/>
              </a:solidFill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37549D-2174-D6F1-AC75-0C8C2FE7BAC9}"/>
              </a:ext>
            </a:extLst>
          </p:cNvPr>
          <p:cNvSpPr txBox="1"/>
          <p:nvPr/>
        </p:nvSpPr>
        <p:spPr>
          <a:xfrm>
            <a:off x="1308834" y="2756702"/>
            <a:ext cx="35958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C00000"/>
              </a:buClr>
            </a:pPr>
            <a:r>
              <a:rPr lang="en-US" altLang="ko-KR" sz="1400" dirty="0">
                <a:solidFill>
                  <a:srgbClr val="4472C4"/>
                </a:solidFill>
                <a:latin typeface="-apple-system"/>
              </a:rPr>
              <a:t>2</a:t>
            </a:r>
            <a:r>
              <a:rPr lang="en-US" altLang="ko-KR" sz="1400" b="0" i="0" dirty="0">
                <a:solidFill>
                  <a:srgbClr val="4472C4"/>
                </a:solidFill>
                <a:effectLst/>
                <a:latin typeface="-apple-system"/>
              </a:rPr>
              <a:t>.</a:t>
            </a:r>
            <a:r>
              <a:rPr lang="ko-KR" altLang="en-US" sz="1400" b="0" i="0" dirty="0">
                <a:solidFill>
                  <a:srgbClr val="4472C4"/>
                </a:solidFill>
                <a:effectLst/>
                <a:latin typeface="-apple-system"/>
              </a:rPr>
              <a:t>모든 단어를 </a:t>
            </a:r>
            <a:r>
              <a:rPr lang="en-US" altLang="ko-KR" sz="1400" b="0" i="0" dirty="0">
                <a:solidFill>
                  <a:srgbClr val="4472C4"/>
                </a:solidFill>
                <a:effectLst/>
                <a:latin typeface="-apple-system"/>
              </a:rPr>
              <a:t>k </a:t>
            </a:r>
            <a:r>
              <a:rPr lang="ko-KR" altLang="en-US" sz="1400" b="0" i="0" dirty="0">
                <a:solidFill>
                  <a:srgbClr val="4472C4"/>
                </a:solidFill>
                <a:effectLst/>
                <a:latin typeface="-apple-system"/>
              </a:rPr>
              <a:t>개 중 하나의 토픽에 할당 함</a:t>
            </a:r>
            <a:endParaRPr lang="en-US" altLang="ko-KR" sz="1400" b="1" dirty="0">
              <a:solidFill>
                <a:srgbClr val="4472C4"/>
              </a:solidFill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D9BA58-93A3-BB20-B551-9BD56C94330C}"/>
              </a:ext>
            </a:extLst>
          </p:cNvPr>
          <p:cNvSpPr txBox="1"/>
          <p:nvPr/>
        </p:nvSpPr>
        <p:spPr>
          <a:xfrm>
            <a:off x="1308834" y="3485745"/>
            <a:ext cx="52790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C00000"/>
              </a:buClr>
            </a:pPr>
            <a:r>
              <a:rPr lang="en-US" altLang="ko-KR" sz="1400" dirty="0">
                <a:solidFill>
                  <a:srgbClr val="4472C4"/>
                </a:solidFill>
                <a:latin typeface="-apple-system"/>
              </a:rPr>
              <a:t>3</a:t>
            </a:r>
            <a:r>
              <a:rPr lang="en-US" altLang="ko-KR" sz="1400" b="0" i="0" dirty="0">
                <a:solidFill>
                  <a:srgbClr val="4472C4"/>
                </a:solidFill>
                <a:effectLst/>
                <a:latin typeface="-apple-system"/>
              </a:rPr>
              <a:t>.</a:t>
            </a:r>
            <a:r>
              <a:rPr lang="ko-KR" altLang="en-US" sz="1400" b="0" i="0" dirty="0">
                <a:solidFill>
                  <a:srgbClr val="4472C4"/>
                </a:solidFill>
                <a:effectLst/>
                <a:latin typeface="-apple-system"/>
              </a:rPr>
              <a:t>확률 분포 기반 토픽 재할당</a:t>
            </a:r>
            <a:r>
              <a:rPr lang="en-US" altLang="ko-KR" sz="1400" b="0" i="0" dirty="0">
                <a:solidFill>
                  <a:srgbClr val="4472C4"/>
                </a:solidFill>
                <a:effectLst/>
                <a:latin typeface="-apple-system"/>
              </a:rPr>
              <a:t>(</a:t>
            </a:r>
            <a:r>
              <a:rPr lang="ko-KR" altLang="en-US" sz="1400" b="0" i="0" dirty="0">
                <a:solidFill>
                  <a:srgbClr val="4472C4"/>
                </a:solidFill>
                <a:effectLst/>
                <a:latin typeface="-apple-system"/>
              </a:rPr>
              <a:t>좀 더 정확히 토픽에 할당하기 위함</a:t>
            </a:r>
            <a:r>
              <a:rPr lang="en-US" altLang="ko-KR" sz="1400" b="0" i="0" dirty="0">
                <a:solidFill>
                  <a:srgbClr val="4472C4"/>
                </a:solidFill>
                <a:effectLst/>
                <a:latin typeface="-apple-system"/>
              </a:rPr>
              <a:t>) </a:t>
            </a:r>
            <a:endParaRPr lang="en-US" altLang="ko-KR" sz="1400" b="1" dirty="0">
              <a:solidFill>
                <a:srgbClr val="4472C4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6895850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0DC6E0A-8B1B-6B0F-B8FD-8B1AC4E62DB7}"/>
              </a:ext>
            </a:extLst>
          </p:cNvPr>
          <p:cNvSpPr txBox="1"/>
          <p:nvPr/>
        </p:nvSpPr>
        <p:spPr>
          <a:xfrm>
            <a:off x="3195272" y="10525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A2E806A-86A9-BFB2-7AF4-D6B2ADD78293}"/>
              </a:ext>
            </a:extLst>
          </p:cNvPr>
          <p:cNvSpPr/>
          <p:nvPr/>
        </p:nvSpPr>
        <p:spPr>
          <a:xfrm>
            <a:off x="9655781" y="2128157"/>
            <a:ext cx="816429" cy="42454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단어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24A61F8-CFE7-3DE7-4612-BBA5328AA72D}"/>
              </a:ext>
            </a:extLst>
          </p:cNvPr>
          <p:cNvSpPr/>
          <p:nvPr/>
        </p:nvSpPr>
        <p:spPr>
          <a:xfrm>
            <a:off x="6085116" y="2128157"/>
            <a:ext cx="816429" cy="42454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</a:rPr>
              <a:t>토픽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13F406A-9EC6-2AF6-D4A5-E1E2E79E5A17}"/>
              </a:ext>
            </a:extLst>
          </p:cNvPr>
          <p:cNvSpPr/>
          <p:nvPr/>
        </p:nvSpPr>
        <p:spPr>
          <a:xfrm>
            <a:off x="1717371" y="2128157"/>
            <a:ext cx="816429" cy="42454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</a:rPr>
              <a:t>문서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5487EE-0E65-900A-641F-566696F7A58B}"/>
              </a:ext>
            </a:extLst>
          </p:cNvPr>
          <p:cNvSpPr txBox="1"/>
          <p:nvPr/>
        </p:nvSpPr>
        <p:spPr>
          <a:xfrm>
            <a:off x="375128" y="2937438"/>
            <a:ext cx="39228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C00000"/>
              </a:buClr>
            </a:pPr>
            <a:r>
              <a:rPr lang="ko-KR" altLang="en-US" sz="1600" b="1" dirty="0">
                <a:latin typeface="+mn-ea"/>
              </a:rPr>
              <a:t>문서</a:t>
            </a:r>
            <a:r>
              <a:rPr lang="en-US" altLang="ko-KR" sz="1600" b="1" dirty="0">
                <a:latin typeface="+mn-ea"/>
              </a:rPr>
              <a:t>1 : </a:t>
            </a:r>
            <a:r>
              <a:rPr lang="ko-KR" altLang="en-US" sz="1600" b="1" dirty="0">
                <a:latin typeface="+mn-ea"/>
              </a:rPr>
              <a:t>나는 축구를 보러 축구장에 갔다</a:t>
            </a:r>
            <a:r>
              <a:rPr lang="en-US" altLang="ko-KR" sz="1600" b="1" dirty="0">
                <a:latin typeface="+mn-ea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35488A-4F18-C0C3-3C2A-2C48F36E3446}"/>
              </a:ext>
            </a:extLst>
          </p:cNvPr>
          <p:cNvSpPr txBox="1"/>
          <p:nvPr/>
        </p:nvSpPr>
        <p:spPr>
          <a:xfrm>
            <a:off x="375128" y="3741735"/>
            <a:ext cx="3850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C00000"/>
              </a:buClr>
            </a:pPr>
            <a:r>
              <a:rPr lang="ko-KR" altLang="en-US" sz="1600" b="1" dirty="0">
                <a:latin typeface="+mn-ea"/>
              </a:rPr>
              <a:t>문서</a:t>
            </a:r>
            <a:r>
              <a:rPr lang="en-US" altLang="ko-KR" sz="1600" b="1" dirty="0">
                <a:latin typeface="+mn-ea"/>
              </a:rPr>
              <a:t>2:  </a:t>
            </a:r>
            <a:r>
              <a:rPr lang="ko-KR" altLang="en-US" sz="1600" b="1" dirty="0">
                <a:latin typeface="+mn-ea"/>
              </a:rPr>
              <a:t>나는 축구장에서 치킨을 먹었다</a:t>
            </a:r>
            <a:r>
              <a:rPr lang="en-US" altLang="ko-KR" sz="1600" b="1" dirty="0">
                <a:latin typeface="+mn-ea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2E3E7F-934E-2CF4-F6F3-159779B5D494}"/>
              </a:ext>
            </a:extLst>
          </p:cNvPr>
          <p:cNvSpPr txBox="1"/>
          <p:nvPr/>
        </p:nvSpPr>
        <p:spPr>
          <a:xfrm>
            <a:off x="375128" y="4546032"/>
            <a:ext cx="37176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C00000"/>
              </a:buClr>
            </a:pPr>
            <a:r>
              <a:rPr lang="ko-KR" altLang="en-US" sz="1600" b="1" dirty="0">
                <a:latin typeface="+mn-ea"/>
              </a:rPr>
              <a:t>문서</a:t>
            </a:r>
            <a:r>
              <a:rPr lang="en-US" altLang="ko-KR" sz="1600" b="1" dirty="0">
                <a:latin typeface="+mn-ea"/>
              </a:rPr>
              <a:t>3:  </a:t>
            </a:r>
            <a:r>
              <a:rPr lang="ko-KR" altLang="en-US" sz="1600" b="1" dirty="0">
                <a:latin typeface="+mn-ea"/>
              </a:rPr>
              <a:t>우리는 치킨과 맥주를 먹었다</a:t>
            </a:r>
            <a:r>
              <a:rPr lang="en-US" altLang="ko-KR" sz="1600" b="1" dirty="0">
                <a:latin typeface="+mn-ea"/>
              </a:rPr>
              <a:t>.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270AB0-31DF-9FCE-1B3D-EE34C8A71CBE}"/>
              </a:ext>
            </a:extLst>
          </p:cNvPr>
          <p:cNvSpPr txBox="1"/>
          <p:nvPr/>
        </p:nvSpPr>
        <p:spPr>
          <a:xfrm>
            <a:off x="5889026" y="3063171"/>
            <a:ext cx="12971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C00000"/>
              </a:buClr>
            </a:pPr>
            <a:r>
              <a:rPr lang="ko-KR" altLang="en-US" sz="1600" b="1" dirty="0">
                <a:latin typeface="+mn-ea"/>
              </a:rPr>
              <a:t>토픽</a:t>
            </a:r>
            <a:r>
              <a:rPr lang="en-US" altLang="ko-KR" sz="1600" b="1" dirty="0">
                <a:latin typeface="+mn-ea"/>
              </a:rPr>
              <a:t>A(</a:t>
            </a:r>
            <a:r>
              <a:rPr lang="ko-KR" altLang="en-US" sz="1600" b="1" dirty="0">
                <a:latin typeface="+mn-ea"/>
              </a:rPr>
              <a:t>축구</a:t>
            </a:r>
            <a:r>
              <a:rPr lang="en-US" altLang="ko-KR" sz="1600" b="1" dirty="0">
                <a:latin typeface="+mn-ea"/>
              </a:rPr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C396C0-E132-14B6-2C86-B22769131E0D}"/>
              </a:ext>
            </a:extLst>
          </p:cNvPr>
          <p:cNvSpPr txBox="1"/>
          <p:nvPr/>
        </p:nvSpPr>
        <p:spPr>
          <a:xfrm>
            <a:off x="5932570" y="4381649"/>
            <a:ext cx="12843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C00000"/>
              </a:buClr>
            </a:pPr>
            <a:r>
              <a:rPr lang="ko-KR" altLang="en-US" sz="1600" b="1" dirty="0">
                <a:latin typeface="+mn-ea"/>
              </a:rPr>
              <a:t>토픽</a:t>
            </a:r>
            <a:r>
              <a:rPr lang="en-US" altLang="ko-KR" sz="1600" b="1" dirty="0">
                <a:latin typeface="+mn-ea"/>
              </a:rPr>
              <a:t>B(</a:t>
            </a:r>
            <a:r>
              <a:rPr lang="ko-KR" altLang="en-US" sz="1600" b="1" dirty="0">
                <a:latin typeface="+mn-ea"/>
              </a:rPr>
              <a:t>음식</a:t>
            </a:r>
            <a:r>
              <a:rPr lang="en-US" altLang="ko-KR" sz="1600" b="1" dirty="0">
                <a:latin typeface="+mn-ea"/>
              </a:rPr>
              <a:t>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6370E2-C5DF-C38A-38E8-E379120C5ABC}"/>
              </a:ext>
            </a:extLst>
          </p:cNvPr>
          <p:cNvSpPr txBox="1"/>
          <p:nvPr/>
        </p:nvSpPr>
        <p:spPr>
          <a:xfrm>
            <a:off x="9188069" y="3275992"/>
            <a:ext cx="20242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00000"/>
              </a:buClr>
            </a:pPr>
            <a:r>
              <a:rPr lang="ko-KR" altLang="en-US" sz="1600" dirty="0">
                <a:latin typeface="+mn-ea"/>
              </a:rPr>
              <a:t>축구</a:t>
            </a:r>
            <a:r>
              <a:rPr lang="en-US" altLang="ko-KR" sz="1600" dirty="0">
                <a:latin typeface="+mn-ea"/>
              </a:rPr>
              <a:t>,</a:t>
            </a:r>
            <a:r>
              <a:rPr lang="ko-KR" altLang="en-US" sz="1600" dirty="0">
                <a:latin typeface="+mn-ea"/>
              </a:rPr>
              <a:t>축구장 </a:t>
            </a:r>
            <a:r>
              <a:rPr lang="en-US" altLang="ko-KR" sz="1600" dirty="0">
                <a:latin typeface="+mn-ea"/>
              </a:rPr>
              <a:t>,</a:t>
            </a:r>
            <a:r>
              <a:rPr lang="ko-KR" altLang="en-US" sz="1600" dirty="0">
                <a:latin typeface="+mn-ea"/>
              </a:rPr>
              <a:t>가다</a:t>
            </a:r>
            <a:r>
              <a:rPr lang="en-US" altLang="ko-KR" sz="1600" dirty="0">
                <a:latin typeface="+mn-ea"/>
              </a:rPr>
              <a:t>,</a:t>
            </a:r>
            <a:r>
              <a:rPr lang="ko-KR" altLang="en-US" sz="1600" dirty="0">
                <a:latin typeface="+mn-ea"/>
              </a:rPr>
              <a:t>보러</a:t>
            </a:r>
            <a:r>
              <a:rPr lang="en-US" altLang="ko-KR" sz="1600" dirty="0">
                <a:latin typeface="+mn-ea"/>
              </a:rPr>
              <a:t>,</a:t>
            </a:r>
            <a:r>
              <a:rPr lang="ko-KR" altLang="en-US" sz="1600" dirty="0">
                <a:latin typeface="+mn-ea"/>
              </a:rPr>
              <a:t>나</a:t>
            </a:r>
            <a:r>
              <a:rPr lang="en-US" altLang="ko-KR" sz="1600" dirty="0">
                <a:latin typeface="+mn-ea"/>
              </a:rPr>
              <a:t>,</a:t>
            </a:r>
            <a:r>
              <a:rPr lang="ko-KR" altLang="en-US" sz="1600" dirty="0">
                <a:latin typeface="+mn-ea"/>
              </a:rPr>
              <a:t>치킨</a:t>
            </a:r>
            <a:r>
              <a:rPr lang="en-US" altLang="ko-KR" sz="1600" dirty="0">
                <a:latin typeface="+mn-ea"/>
              </a:rPr>
              <a:t>,</a:t>
            </a:r>
            <a:r>
              <a:rPr lang="ko-KR" altLang="en-US" sz="1600" dirty="0">
                <a:latin typeface="+mn-ea"/>
              </a:rPr>
              <a:t>맥주</a:t>
            </a:r>
            <a:r>
              <a:rPr lang="en-US" altLang="ko-KR" sz="1600" dirty="0">
                <a:latin typeface="+mn-ea"/>
              </a:rPr>
              <a:t>,</a:t>
            </a:r>
            <a:r>
              <a:rPr lang="ko-KR" altLang="en-US" sz="1600" dirty="0">
                <a:latin typeface="+mn-ea"/>
              </a:rPr>
              <a:t>먹었다</a:t>
            </a:r>
            <a:r>
              <a:rPr lang="en-US" altLang="ko-KR" sz="1600" dirty="0">
                <a:latin typeface="+mn-ea"/>
              </a:rPr>
              <a:t>,</a:t>
            </a:r>
            <a:r>
              <a:rPr lang="ko-KR" altLang="en-US" sz="1600" dirty="0">
                <a:latin typeface="+mn-ea"/>
              </a:rPr>
              <a:t>우리</a:t>
            </a:r>
            <a:r>
              <a:rPr lang="en-US" altLang="ko-KR" sz="1600" dirty="0">
                <a:latin typeface="+mn-ea"/>
              </a:rPr>
              <a:t>,</a:t>
            </a:r>
            <a:r>
              <a:rPr lang="ko-KR" altLang="en-US" sz="1600" dirty="0">
                <a:latin typeface="+mn-ea"/>
              </a:rPr>
              <a:t>나</a:t>
            </a:r>
            <a:endParaRPr lang="en-US" altLang="ko-KR" sz="1600" dirty="0"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35CC286-3C93-711C-09FE-25643DA50710}"/>
              </a:ext>
            </a:extLst>
          </p:cNvPr>
          <p:cNvSpPr txBox="1"/>
          <p:nvPr/>
        </p:nvSpPr>
        <p:spPr>
          <a:xfrm>
            <a:off x="5905756" y="3429000"/>
            <a:ext cx="17686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00000"/>
              </a:buClr>
            </a:pPr>
            <a:r>
              <a:rPr lang="ko-KR" altLang="en-US" sz="1600" dirty="0">
                <a:latin typeface="+mn-ea"/>
              </a:rPr>
              <a:t>축구</a:t>
            </a:r>
            <a:r>
              <a:rPr lang="en-US" altLang="ko-KR" sz="1600" dirty="0">
                <a:latin typeface="+mn-ea"/>
              </a:rPr>
              <a:t>,</a:t>
            </a:r>
            <a:r>
              <a:rPr lang="ko-KR" altLang="en-US" sz="1600" dirty="0">
                <a:latin typeface="+mn-ea"/>
              </a:rPr>
              <a:t>축구장 </a:t>
            </a:r>
            <a:r>
              <a:rPr lang="en-US" altLang="ko-KR" sz="1600" dirty="0">
                <a:latin typeface="+mn-ea"/>
              </a:rPr>
              <a:t>,</a:t>
            </a:r>
            <a:r>
              <a:rPr lang="ko-KR" altLang="en-US" sz="1600" dirty="0">
                <a:latin typeface="+mn-ea"/>
              </a:rPr>
              <a:t>가다</a:t>
            </a:r>
            <a:r>
              <a:rPr lang="en-US" altLang="ko-KR" sz="1600" dirty="0">
                <a:latin typeface="+mn-ea"/>
              </a:rPr>
              <a:t>,</a:t>
            </a:r>
            <a:r>
              <a:rPr lang="ko-KR" altLang="en-US" sz="1600" dirty="0">
                <a:latin typeface="+mn-ea"/>
              </a:rPr>
              <a:t>보러</a:t>
            </a:r>
            <a:r>
              <a:rPr lang="en-US" altLang="ko-KR" sz="1600" dirty="0">
                <a:latin typeface="+mn-ea"/>
              </a:rPr>
              <a:t>,</a:t>
            </a:r>
            <a:r>
              <a:rPr lang="ko-KR" altLang="en-US" sz="1600" dirty="0">
                <a:latin typeface="+mn-ea"/>
              </a:rPr>
              <a:t>나</a:t>
            </a:r>
            <a:endParaRPr lang="en-US" altLang="ko-KR" sz="1600" dirty="0"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06CFF07-FBCD-2E53-E641-E7B303BA2D24}"/>
              </a:ext>
            </a:extLst>
          </p:cNvPr>
          <p:cNvSpPr txBox="1"/>
          <p:nvPr/>
        </p:nvSpPr>
        <p:spPr>
          <a:xfrm>
            <a:off x="5905755" y="4853723"/>
            <a:ext cx="2590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00000"/>
              </a:buClr>
            </a:pPr>
            <a:r>
              <a:rPr lang="ko-KR" altLang="en-US" sz="1600" dirty="0">
                <a:latin typeface="+mn-ea"/>
              </a:rPr>
              <a:t>치킨</a:t>
            </a:r>
            <a:r>
              <a:rPr lang="en-US" altLang="ko-KR" sz="1600" dirty="0">
                <a:latin typeface="+mn-ea"/>
              </a:rPr>
              <a:t>,</a:t>
            </a:r>
            <a:r>
              <a:rPr lang="ko-KR" altLang="en-US" sz="1600" dirty="0">
                <a:latin typeface="+mn-ea"/>
              </a:rPr>
              <a:t>맥주</a:t>
            </a:r>
            <a:r>
              <a:rPr lang="en-US" altLang="ko-KR" sz="1600" dirty="0">
                <a:latin typeface="+mn-ea"/>
              </a:rPr>
              <a:t>,</a:t>
            </a:r>
            <a:r>
              <a:rPr lang="ko-KR" altLang="en-US" sz="1600" dirty="0">
                <a:latin typeface="+mn-ea"/>
              </a:rPr>
              <a:t>먹었다</a:t>
            </a:r>
            <a:r>
              <a:rPr lang="en-US" altLang="ko-KR" sz="1600" dirty="0">
                <a:latin typeface="+mn-ea"/>
              </a:rPr>
              <a:t>,</a:t>
            </a:r>
            <a:r>
              <a:rPr lang="ko-KR" altLang="en-US" sz="1600" dirty="0">
                <a:latin typeface="+mn-ea"/>
              </a:rPr>
              <a:t>우리</a:t>
            </a:r>
            <a:r>
              <a:rPr lang="en-US" altLang="ko-KR" sz="1600" dirty="0">
                <a:latin typeface="+mn-ea"/>
              </a:rPr>
              <a:t>,</a:t>
            </a:r>
            <a:r>
              <a:rPr lang="ko-KR" altLang="en-US" sz="1600" dirty="0">
                <a:latin typeface="+mn-ea"/>
              </a:rPr>
              <a:t>나</a:t>
            </a:r>
            <a:endParaRPr lang="en-US" altLang="ko-KR" sz="1600" dirty="0">
              <a:latin typeface="+mn-ea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D0AE38D7-FFF4-9A58-3886-37DE8ECD9865}"/>
              </a:ext>
            </a:extLst>
          </p:cNvPr>
          <p:cNvSpPr/>
          <p:nvPr/>
        </p:nvSpPr>
        <p:spPr>
          <a:xfrm>
            <a:off x="5856368" y="2959210"/>
            <a:ext cx="2503860" cy="108722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44E81CB6-E328-2845-F258-1A3FC642A501}"/>
              </a:ext>
            </a:extLst>
          </p:cNvPr>
          <p:cNvSpPr/>
          <p:nvPr/>
        </p:nvSpPr>
        <p:spPr>
          <a:xfrm>
            <a:off x="5856367" y="4310111"/>
            <a:ext cx="2503861" cy="108722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1CC2D2A1-CE89-EDB2-8DA3-71131E5F15E0}"/>
              </a:ext>
            </a:extLst>
          </p:cNvPr>
          <p:cNvCxnSpPr/>
          <p:nvPr/>
        </p:nvCxnSpPr>
        <p:spPr>
          <a:xfrm>
            <a:off x="8360228" y="3275992"/>
            <a:ext cx="729343" cy="250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DEA27BC3-C903-861A-F08F-2652940707C4}"/>
              </a:ext>
            </a:extLst>
          </p:cNvPr>
          <p:cNvCxnSpPr/>
          <p:nvPr/>
        </p:nvCxnSpPr>
        <p:spPr>
          <a:xfrm flipV="1">
            <a:off x="8409616" y="3860767"/>
            <a:ext cx="636413" cy="992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9DE0FE39-B65C-7FC5-F59B-F8B02A9BA249}"/>
              </a:ext>
            </a:extLst>
          </p:cNvPr>
          <p:cNvCxnSpPr>
            <a:stCxn id="9" idx="3"/>
            <a:endCxn id="23" idx="1"/>
          </p:cNvCxnSpPr>
          <p:nvPr/>
        </p:nvCxnSpPr>
        <p:spPr>
          <a:xfrm>
            <a:off x="4297997" y="3106715"/>
            <a:ext cx="1362574" cy="322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BA52A47C-BE88-20BD-06E8-9B0171FDD9E5}"/>
              </a:ext>
            </a:extLst>
          </p:cNvPr>
          <p:cNvCxnSpPr/>
          <p:nvPr/>
        </p:nvCxnSpPr>
        <p:spPr>
          <a:xfrm>
            <a:off x="3940629" y="4720203"/>
            <a:ext cx="18179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FA36C216-EC7E-4E4C-733E-7E4B8994510B}"/>
              </a:ext>
            </a:extLst>
          </p:cNvPr>
          <p:cNvCxnSpPr/>
          <p:nvPr/>
        </p:nvCxnSpPr>
        <p:spPr>
          <a:xfrm flipV="1">
            <a:off x="4297997" y="3526971"/>
            <a:ext cx="1362574" cy="486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391E2B9B-D9BE-59A5-C9B8-B746F2F54695}"/>
              </a:ext>
            </a:extLst>
          </p:cNvPr>
          <p:cNvCxnSpPr/>
          <p:nvPr/>
        </p:nvCxnSpPr>
        <p:spPr>
          <a:xfrm>
            <a:off x="4297997" y="4013775"/>
            <a:ext cx="1460546" cy="706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BEFFC9F-C3BC-4B00-8E91-D6BBD72A2D46}"/>
              </a:ext>
            </a:extLst>
          </p:cNvPr>
          <p:cNvSpPr txBox="1"/>
          <p:nvPr/>
        </p:nvSpPr>
        <p:spPr>
          <a:xfrm>
            <a:off x="4493794" y="2804425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100%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A706DE4-45FC-4BA7-94B3-F4A7674EF678}"/>
              </a:ext>
            </a:extLst>
          </p:cNvPr>
          <p:cNvSpPr txBox="1"/>
          <p:nvPr/>
        </p:nvSpPr>
        <p:spPr>
          <a:xfrm>
            <a:off x="4271332" y="4837675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100%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089CE34-A38E-174E-AE9B-C2F0DC428642}"/>
              </a:ext>
            </a:extLst>
          </p:cNvPr>
          <p:cNvSpPr txBox="1"/>
          <p:nvPr/>
        </p:nvSpPr>
        <p:spPr>
          <a:xfrm>
            <a:off x="4534435" y="3493706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40%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20948B0-C549-72AE-281C-832492DE6968}"/>
              </a:ext>
            </a:extLst>
          </p:cNvPr>
          <p:cNvSpPr txBox="1"/>
          <p:nvPr/>
        </p:nvSpPr>
        <p:spPr>
          <a:xfrm>
            <a:off x="4789238" y="4125445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60%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633884-42F7-26EB-79E9-7D3EA5F8D796}"/>
              </a:ext>
            </a:extLst>
          </p:cNvPr>
          <p:cNvSpPr txBox="1"/>
          <p:nvPr/>
        </p:nvSpPr>
        <p:spPr>
          <a:xfrm>
            <a:off x="824678" y="1209254"/>
            <a:ext cx="17091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LDA</a:t>
            </a:r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분석</a:t>
            </a:r>
            <a:endParaRPr lang="ko-KR" altLang="en-US" sz="3600" dirty="0">
              <a:solidFill>
                <a:schemeClr val="bg2">
                  <a:lumMod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988958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0DC6E0A-8B1B-6B0F-B8FD-8B1AC4E62DB7}"/>
              </a:ext>
            </a:extLst>
          </p:cNvPr>
          <p:cNvSpPr txBox="1"/>
          <p:nvPr/>
        </p:nvSpPr>
        <p:spPr>
          <a:xfrm>
            <a:off x="3195272" y="10525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b="1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28E1D922-4EB7-6405-2F1B-69EF70A451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0003" y="1421920"/>
            <a:ext cx="7808499" cy="497943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491C7A1-9391-DBEB-1ADF-AC18013AD984}"/>
              </a:ext>
            </a:extLst>
          </p:cNvPr>
          <p:cNvSpPr txBox="1"/>
          <p:nvPr/>
        </p:nvSpPr>
        <p:spPr>
          <a:xfrm>
            <a:off x="824678" y="1209254"/>
            <a:ext cx="17091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LDA</a:t>
            </a:r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분석</a:t>
            </a:r>
            <a:endParaRPr lang="ko-KR" altLang="en-US" sz="3600" dirty="0">
              <a:solidFill>
                <a:schemeClr val="bg2">
                  <a:lumMod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271437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0DC6E0A-8B1B-6B0F-B8FD-8B1AC4E62DB7}"/>
              </a:ext>
            </a:extLst>
          </p:cNvPr>
          <p:cNvSpPr txBox="1"/>
          <p:nvPr/>
        </p:nvSpPr>
        <p:spPr>
          <a:xfrm>
            <a:off x="3195272" y="10525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A6624E-A1DA-5573-D555-FE64730CF01D}"/>
              </a:ext>
            </a:extLst>
          </p:cNvPr>
          <p:cNvSpPr txBox="1"/>
          <p:nvPr/>
        </p:nvSpPr>
        <p:spPr>
          <a:xfrm>
            <a:off x="5857563" y="5968431"/>
            <a:ext cx="52693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C00000"/>
              </a:buClr>
            </a:pPr>
            <a:r>
              <a:rPr lang="ko-KR" altLang="en-US" sz="1600" b="1" dirty="0">
                <a:latin typeface="+mn-ea"/>
              </a:rPr>
              <a:t>토픽 간의 거리 </a:t>
            </a:r>
            <a:r>
              <a:rPr lang="en-US" altLang="ko-KR" sz="1600" b="1" dirty="0">
                <a:latin typeface="+mn-ea"/>
              </a:rPr>
              <a:t>: </a:t>
            </a:r>
            <a:r>
              <a:rPr lang="ko-KR" altLang="en-US" sz="1600" b="1" dirty="0">
                <a:latin typeface="+mn-ea"/>
              </a:rPr>
              <a:t>거리가 멀수록 주제가 </a:t>
            </a:r>
            <a:r>
              <a:rPr lang="ko-KR" altLang="en-US" sz="1600" b="1" dirty="0" err="1">
                <a:latin typeface="+mn-ea"/>
              </a:rPr>
              <a:t>뚜렷히</a:t>
            </a:r>
            <a:r>
              <a:rPr lang="ko-KR" altLang="en-US" sz="1600" b="1" dirty="0">
                <a:latin typeface="+mn-ea"/>
              </a:rPr>
              <a:t> 구분 됨 </a:t>
            </a:r>
            <a:endParaRPr lang="en-US" altLang="ko-KR" sz="1600" b="1" dirty="0">
              <a:latin typeface="+mn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815A83C-C527-3344-4F95-6A04C17C2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5099" y="808728"/>
            <a:ext cx="7134914" cy="470917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CC158EC-5F74-0430-3B7C-14EF6095B8D4}"/>
              </a:ext>
            </a:extLst>
          </p:cNvPr>
          <p:cNvSpPr txBox="1"/>
          <p:nvPr/>
        </p:nvSpPr>
        <p:spPr>
          <a:xfrm>
            <a:off x="824678" y="1209254"/>
            <a:ext cx="17091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LDA</a:t>
            </a:r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분석</a:t>
            </a:r>
            <a:endParaRPr lang="ko-KR" altLang="en-US" sz="3600" dirty="0">
              <a:solidFill>
                <a:schemeClr val="bg2">
                  <a:lumMod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029063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0DC6E0A-8B1B-6B0F-B8FD-8B1AC4E62DB7}"/>
              </a:ext>
            </a:extLst>
          </p:cNvPr>
          <p:cNvSpPr txBox="1"/>
          <p:nvPr/>
        </p:nvSpPr>
        <p:spPr>
          <a:xfrm>
            <a:off x="3195272" y="10525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A6624E-A1DA-5573-D555-FE64730CF01D}"/>
              </a:ext>
            </a:extLst>
          </p:cNvPr>
          <p:cNvSpPr txBox="1"/>
          <p:nvPr/>
        </p:nvSpPr>
        <p:spPr>
          <a:xfrm>
            <a:off x="4307324" y="5905719"/>
            <a:ext cx="75200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C00000"/>
              </a:buClr>
            </a:pPr>
            <a:r>
              <a:rPr lang="ko-KR" altLang="en-US" sz="1600" b="1" dirty="0">
                <a:latin typeface="+mn-ea"/>
              </a:rPr>
              <a:t>토픽의 크기 </a:t>
            </a:r>
            <a:r>
              <a:rPr lang="en-US" altLang="ko-KR" sz="1600" b="1" dirty="0">
                <a:latin typeface="+mn-ea"/>
              </a:rPr>
              <a:t>: </a:t>
            </a:r>
            <a:r>
              <a:rPr lang="ko-KR" altLang="en-US" sz="1600" b="1" dirty="0">
                <a:latin typeface="+mn-ea"/>
              </a:rPr>
              <a:t>토픽 원의 크기가 클 수록 빈도수가 높은 단어들로 구성되어 있음</a:t>
            </a:r>
            <a:r>
              <a:rPr lang="en-US" altLang="ko-KR" sz="1600" b="1" dirty="0">
                <a:latin typeface="+mn-ea"/>
              </a:rPr>
              <a:t>.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815A83C-C527-3344-4F95-6A04C17C2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6975" y="1172707"/>
            <a:ext cx="6501145" cy="429087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58CEF89-B630-DC8A-8B6D-24A7D8215704}"/>
              </a:ext>
            </a:extLst>
          </p:cNvPr>
          <p:cNvSpPr txBox="1"/>
          <p:nvPr/>
        </p:nvSpPr>
        <p:spPr>
          <a:xfrm>
            <a:off x="824678" y="1209254"/>
            <a:ext cx="17091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LDA</a:t>
            </a:r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분석</a:t>
            </a:r>
            <a:endParaRPr lang="ko-KR" altLang="en-US" sz="3600" dirty="0">
              <a:solidFill>
                <a:schemeClr val="bg2">
                  <a:lumMod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7058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8AD6811-A510-6EAC-F022-B593B0901E07}"/>
              </a:ext>
            </a:extLst>
          </p:cNvPr>
          <p:cNvSpPr/>
          <p:nvPr/>
        </p:nvSpPr>
        <p:spPr>
          <a:xfrm>
            <a:off x="719821" y="762000"/>
            <a:ext cx="10658475" cy="5600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 err="1">
                <a:solidFill>
                  <a:schemeClr val="tx1"/>
                </a:solidFill>
              </a:rPr>
              <a:t>텍스트마이닝</a:t>
            </a:r>
            <a:endParaRPr lang="en-US" altLang="ko-KR" sz="4000" b="1" dirty="0">
              <a:solidFill>
                <a:schemeClr val="tx1"/>
              </a:solidFill>
            </a:endParaRPr>
          </a:p>
          <a:p>
            <a:pPr algn="ctr"/>
            <a:endParaRPr lang="en-US" altLang="ko-KR" sz="4000" b="1" dirty="0">
              <a:solidFill>
                <a:schemeClr val="tx1"/>
              </a:solidFill>
            </a:endParaRPr>
          </a:p>
          <a:p>
            <a:pPr algn="ctr"/>
            <a:endParaRPr lang="en-US" altLang="ko-KR" sz="4000" b="1" dirty="0">
              <a:solidFill>
                <a:schemeClr val="tx1"/>
              </a:solidFill>
            </a:endParaRPr>
          </a:p>
          <a:p>
            <a:pPr algn="ctr"/>
            <a:endParaRPr lang="en-US" altLang="ko-KR" sz="4000" b="1" dirty="0">
              <a:solidFill>
                <a:schemeClr val="tx1"/>
              </a:solidFill>
            </a:endParaRPr>
          </a:p>
          <a:p>
            <a:pPr algn="ctr"/>
            <a:endParaRPr lang="en-US" altLang="ko-KR" sz="4000" b="1" dirty="0">
              <a:solidFill>
                <a:schemeClr val="tx1"/>
              </a:solidFill>
            </a:endParaRPr>
          </a:p>
          <a:p>
            <a:pPr algn="ctr"/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1CCD3B-EB79-9B74-9A2B-7E31FD05045B}"/>
              </a:ext>
            </a:extLst>
          </p:cNvPr>
          <p:cNvSpPr txBox="1"/>
          <p:nvPr/>
        </p:nvSpPr>
        <p:spPr>
          <a:xfrm>
            <a:off x="1088131" y="2889091"/>
            <a:ext cx="2113079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800" b="1" dirty="0">
                <a:solidFill>
                  <a:schemeClr val="bg2">
                    <a:lumMod val="25000"/>
                  </a:schemeClr>
                </a:solidFill>
                <a:ea typeface="한컴 고딕"/>
              </a:rPr>
              <a:t>데이터 수집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5D3505-11B6-BFD0-9B17-940CD6B135D2}"/>
              </a:ext>
            </a:extLst>
          </p:cNvPr>
          <p:cNvSpPr txBox="1"/>
          <p:nvPr/>
        </p:nvSpPr>
        <p:spPr>
          <a:xfrm>
            <a:off x="4888325" y="2889091"/>
            <a:ext cx="2321469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800" b="1" dirty="0">
                <a:solidFill>
                  <a:schemeClr val="bg2">
                    <a:lumMod val="25000"/>
                  </a:schemeClr>
                </a:solidFill>
                <a:ea typeface="한컴 고딕"/>
              </a:rPr>
              <a:t>데이터 </a:t>
            </a:r>
            <a:r>
              <a:rPr lang="ko-KR" altLang="en-US" sz="2800" b="1" dirty="0" err="1">
                <a:solidFill>
                  <a:schemeClr val="bg2">
                    <a:lumMod val="25000"/>
                  </a:schemeClr>
                </a:solidFill>
                <a:ea typeface="한컴 고딕"/>
              </a:rPr>
              <a:t>전처리</a:t>
            </a:r>
            <a:endParaRPr lang="ko-KR" altLang="en-US" sz="2800" b="1" dirty="0">
              <a:solidFill>
                <a:schemeClr val="bg2">
                  <a:lumMod val="25000"/>
                </a:schemeClr>
              </a:solidFill>
              <a:ea typeface="한컴 고딕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121C19-034F-A797-5B40-54C9D27B6958}"/>
              </a:ext>
            </a:extLst>
          </p:cNvPr>
          <p:cNvSpPr txBox="1"/>
          <p:nvPr/>
        </p:nvSpPr>
        <p:spPr>
          <a:xfrm>
            <a:off x="8588189" y="2889091"/>
            <a:ext cx="198644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800" b="1" dirty="0">
                <a:solidFill>
                  <a:schemeClr val="bg2">
                    <a:lumMod val="25000"/>
                  </a:schemeClr>
                </a:solidFill>
                <a:ea typeface="한컴 고딕"/>
              </a:rPr>
              <a:t>데이터 분석</a:t>
            </a: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71963D6D-4CBD-E91C-E3CD-B10D20205D8C}"/>
              </a:ext>
            </a:extLst>
          </p:cNvPr>
          <p:cNvSpPr/>
          <p:nvPr/>
        </p:nvSpPr>
        <p:spPr>
          <a:xfrm>
            <a:off x="3886200" y="2882820"/>
            <a:ext cx="533400" cy="5334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B116F34A-3CF7-61E2-5F7C-0F9B4B19EAEC}"/>
              </a:ext>
            </a:extLst>
          </p:cNvPr>
          <p:cNvSpPr/>
          <p:nvPr/>
        </p:nvSpPr>
        <p:spPr>
          <a:xfrm>
            <a:off x="7493062" y="2882820"/>
            <a:ext cx="533400" cy="5334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09963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0DC6E0A-8B1B-6B0F-B8FD-8B1AC4E62DB7}"/>
              </a:ext>
            </a:extLst>
          </p:cNvPr>
          <p:cNvSpPr txBox="1"/>
          <p:nvPr/>
        </p:nvSpPr>
        <p:spPr>
          <a:xfrm>
            <a:off x="3195272" y="10525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A6624E-A1DA-5573-D555-FE64730CF01D}"/>
              </a:ext>
            </a:extLst>
          </p:cNvPr>
          <p:cNvSpPr txBox="1"/>
          <p:nvPr/>
        </p:nvSpPr>
        <p:spPr>
          <a:xfrm>
            <a:off x="3012679" y="5941933"/>
            <a:ext cx="8744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C00000"/>
              </a:buClr>
            </a:pPr>
            <a:r>
              <a:rPr lang="ko-KR" altLang="en-US" sz="1600" b="1" dirty="0">
                <a:latin typeface="+mn-ea"/>
              </a:rPr>
              <a:t>토픽 구성 단어 </a:t>
            </a:r>
            <a:r>
              <a:rPr lang="en-US" altLang="ko-KR" sz="1600" b="1" dirty="0">
                <a:latin typeface="+mn-ea"/>
              </a:rPr>
              <a:t>: </a:t>
            </a:r>
            <a:r>
              <a:rPr lang="ko-KR" altLang="en-US" sz="1600" b="1" dirty="0">
                <a:latin typeface="+mn-ea"/>
              </a:rPr>
              <a:t>파란 색은 전체 문서에서의 단어 빈도</a:t>
            </a:r>
            <a:r>
              <a:rPr lang="en-US" altLang="ko-KR" sz="1600" b="1" dirty="0">
                <a:latin typeface="+mn-ea"/>
              </a:rPr>
              <a:t>, </a:t>
            </a:r>
            <a:r>
              <a:rPr lang="ko-KR" altLang="en-US" sz="1600" b="1" dirty="0">
                <a:latin typeface="+mn-ea"/>
              </a:rPr>
              <a:t>빨간색은 토픽에서의 빈도를 나타냄</a:t>
            </a:r>
            <a:r>
              <a:rPr lang="en-US" altLang="ko-KR" sz="1600" b="1" dirty="0">
                <a:latin typeface="+mn-ea"/>
              </a:rPr>
              <a:t>.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815A83C-C527-3344-4F95-6A04C17C2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0003" y="1043810"/>
            <a:ext cx="6778742" cy="44740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CC0F7B5-17B2-2145-0E49-3406A91200FF}"/>
              </a:ext>
            </a:extLst>
          </p:cNvPr>
          <p:cNvSpPr txBox="1"/>
          <p:nvPr/>
        </p:nvSpPr>
        <p:spPr>
          <a:xfrm>
            <a:off x="824678" y="1209254"/>
            <a:ext cx="17091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LDA</a:t>
            </a:r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분석</a:t>
            </a:r>
            <a:endParaRPr lang="ko-KR" altLang="en-US" sz="3600" dirty="0">
              <a:solidFill>
                <a:schemeClr val="bg2">
                  <a:lumMod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7651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561150" y="964202"/>
            <a:ext cx="4783682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600" dirty="0">
                <a:solidFill>
                  <a:schemeClr val="bg2">
                    <a:lumMod val="25000"/>
                  </a:schemeClr>
                </a:solidFill>
                <a:ea typeface="HY견고딕"/>
              </a:rPr>
              <a:t>데이터 수집</a:t>
            </a:r>
            <a:r>
              <a:rPr lang="en-US" altLang="ko-KR" sz="3600" dirty="0">
                <a:solidFill>
                  <a:schemeClr val="bg2">
                    <a:lumMod val="25000"/>
                  </a:schemeClr>
                </a:solidFill>
                <a:ea typeface="HY견고딕"/>
              </a:rPr>
              <a:t>(</a:t>
            </a:r>
            <a:r>
              <a:rPr lang="ko-KR" altLang="en-US" sz="3600" dirty="0">
                <a:solidFill>
                  <a:schemeClr val="bg2">
                    <a:lumMod val="25000"/>
                  </a:schemeClr>
                </a:solidFill>
                <a:ea typeface="HY견고딕"/>
              </a:rPr>
              <a:t>웹크롤링</a:t>
            </a:r>
            <a:r>
              <a:rPr lang="en-US" altLang="ko-KR" sz="3600" dirty="0">
                <a:solidFill>
                  <a:schemeClr val="bg2">
                    <a:lumMod val="25000"/>
                  </a:schemeClr>
                </a:solidFill>
                <a:ea typeface="HY견고딕"/>
              </a:rPr>
              <a:t>)</a:t>
            </a:r>
            <a:endParaRPr lang="ko-KR" altLang="en-US" sz="4400" dirty="0">
              <a:solidFill>
                <a:schemeClr val="bg2">
                  <a:lumMod val="25000"/>
                </a:schemeClr>
              </a:solidFill>
              <a:ea typeface="HY견고딕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7756568" y="8265198"/>
            <a:ext cx="710452" cy="2923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Wingdings"/>
              <a:buChar char="§"/>
              <a:defRPr/>
            </a:pPr>
            <a:r>
              <a:rPr lang="ko-KR" altLang="en-US" sz="1200">
                <a:latin typeface="+mn-ea"/>
              </a:rPr>
              <a:t>소나무 관련 논문내에 단어간 동신출현 </a:t>
            </a:r>
            <a:r>
              <a:rPr lang="ko-KR" altLang="en-US" sz="1300" b="1">
                <a:latin typeface="+mn-ea"/>
              </a:rPr>
              <a:t>연도별</a:t>
            </a:r>
            <a:r>
              <a:rPr lang="en-US" altLang="ko-KR" sz="1300" b="1">
                <a:latin typeface="+mn-ea"/>
              </a:rPr>
              <a:t>, </a:t>
            </a:r>
            <a:r>
              <a:rPr lang="ko-KR" altLang="en-US" sz="1300" b="1">
                <a:latin typeface="+mn-ea"/>
              </a:rPr>
              <a:t>국가별 </a:t>
            </a:r>
            <a:r>
              <a:rPr lang="ko-KR" altLang="en-US" sz="1200">
                <a:latin typeface="+mn-ea"/>
              </a:rPr>
              <a:t>빈도분석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E31E26-5740-B3F3-0175-6BB29710B631}"/>
              </a:ext>
            </a:extLst>
          </p:cNvPr>
          <p:cNvSpPr txBox="1"/>
          <p:nvPr/>
        </p:nvSpPr>
        <p:spPr>
          <a:xfrm>
            <a:off x="1439416" y="1926299"/>
            <a:ext cx="5077031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171450" indent="-171450">
              <a:buClr>
                <a:srgbClr val="C00000"/>
              </a:buClr>
              <a:buFont typeface="Wingdings"/>
              <a:buChar char="§"/>
              <a:defRPr/>
            </a:pPr>
            <a:r>
              <a:rPr lang="ko-KR" altLang="en-US" sz="2000" dirty="0">
                <a:latin typeface="+mn-ea"/>
              </a:rPr>
              <a:t>파이썬 라이브러리 활용한 </a:t>
            </a:r>
            <a:r>
              <a:rPr lang="ko-KR" altLang="en-US" sz="2000" dirty="0" err="1">
                <a:latin typeface="+mn-ea"/>
              </a:rPr>
              <a:t>웹크롤러</a:t>
            </a:r>
            <a:r>
              <a:rPr lang="ko-KR" altLang="en-US" sz="2000" dirty="0">
                <a:latin typeface="+mn-ea"/>
              </a:rPr>
              <a:t> 개발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FAC2F0-8CDE-7064-4694-266C65F0C41E}"/>
              </a:ext>
            </a:extLst>
          </p:cNvPr>
          <p:cNvSpPr txBox="1"/>
          <p:nvPr/>
        </p:nvSpPr>
        <p:spPr>
          <a:xfrm>
            <a:off x="1815931" y="2417614"/>
            <a:ext cx="96648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dirty="0"/>
              <a:t>장점</a:t>
            </a:r>
            <a:r>
              <a:rPr lang="en-US" altLang="ko-KR" sz="1400" dirty="0"/>
              <a:t>:</a:t>
            </a:r>
            <a:r>
              <a:rPr lang="ko-KR" altLang="en-US" sz="1400" dirty="0"/>
              <a:t>원하는 사이트구조만 알면 수집가능 </a:t>
            </a:r>
            <a:endParaRPr lang="en-US" altLang="ko-KR" sz="1400" dirty="0"/>
          </a:p>
          <a:p>
            <a:pPr>
              <a:defRPr/>
            </a:pPr>
            <a:r>
              <a:rPr lang="ko-KR" altLang="en-US" sz="1400" dirty="0"/>
              <a:t>단점</a:t>
            </a:r>
            <a:r>
              <a:rPr lang="en-US" altLang="ko-KR" sz="1400" dirty="0"/>
              <a:t>:</a:t>
            </a:r>
            <a:r>
              <a:rPr lang="ko-KR" altLang="en-US" sz="1400" dirty="0"/>
              <a:t>다양한 라이브러리 사용법을 익혀야 함</a:t>
            </a:r>
            <a:r>
              <a:rPr lang="en-US" altLang="ko-KR" sz="1400" dirty="0"/>
              <a:t>.(</a:t>
            </a:r>
            <a:r>
              <a:rPr lang="en-US" altLang="ko-KR" sz="1400" dirty="0" err="1"/>
              <a:t>BeautifulSoup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lxml,selenium</a:t>
            </a:r>
            <a:r>
              <a:rPr lang="ko-KR" altLang="en-US" sz="1400" dirty="0"/>
              <a:t>등 라이브러리 사용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5AA2F6-8097-134F-663B-D588F6A2436F}"/>
              </a:ext>
            </a:extLst>
          </p:cNvPr>
          <p:cNvSpPr txBox="1"/>
          <p:nvPr/>
        </p:nvSpPr>
        <p:spPr>
          <a:xfrm>
            <a:off x="1439416" y="3224514"/>
            <a:ext cx="4243469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171450" indent="-171450">
              <a:buClr>
                <a:srgbClr val="C00000"/>
              </a:buClr>
              <a:buFont typeface="Wingdings"/>
              <a:buChar char="§"/>
              <a:defRPr/>
            </a:pPr>
            <a:r>
              <a:rPr lang="ko-KR" altLang="en-US" sz="2000" dirty="0">
                <a:latin typeface="+mn-ea"/>
              </a:rPr>
              <a:t>공공데이터 활용</a:t>
            </a:r>
            <a:r>
              <a:rPr lang="en-US" altLang="ko-KR" sz="2000" dirty="0">
                <a:latin typeface="+mn-ea"/>
              </a:rPr>
              <a:t>(</a:t>
            </a:r>
            <a:r>
              <a:rPr lang="ko-KR" altLang="en-US" sz="2000" dirty="0" err="1">
                <a:latin typeface="+mn-ea"/>
              </a:rPr>
              <a:t>빅카인즈</a:t>
            </a:r>
            <a:r>
              <a:rPr lang="en-US" altLang="ko-KR" sz="2000" dirty="0">
                <a:latin typeface="+mn-ea"/>
              </a:rPr>
              <a:t>,RISS</a:t>
            </a:r>
            <a:r>
              <a:rPr lang="ko-KR" altLang="en-US" sz="2000" dirty="0">
                <a:latin typeface="+mn-ea"/>
              </a:rPr>
              <a:t>등</a:t>
            </a:r>
            <a:r>
              <a:rPr lang="en-US" altLang="ko-KR" sz="2000" dirty="0">
                <a:latin typeface="+mn-ea"/>
              </a:rPr>
              <a:t>)</a:t>
            </a:r>
            <a:endParaRPr lang="ko-KR" altLang="en-US" sz="2000" dirty="0"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57B74B-26E8-F99F-257A-0DA4BEABD628}"/>
              </a:ext>
            </a:extLst>
          </p:cNvPr>
          <p:cNvSpPr txBox="1"/>
          <p:nvPr/>
        </p:nvSpPr>
        <p:spPr>
          <a:xfrm>
            <a:off x="1439416" y="4084226"/>
            <a:ext cx="3230180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171450" indent="-171450">
              <a:buClr>
                <a:srgbClr val="C00000"/>
              </a:buClr>
              <a:buFont typeface="Wingdings"/>
              <a:buChar char="§"/>
              <a:defRPr/>
            </a:pPr>
            <a:r>
              <a:rPr lang="ko-KR" altLang="en-US" sz="2000" dirty="0">
                <a:latin typeface="+mn-ea"/>
              </a:rPr>
              <a:t>웹크롤링 서비스</a:t>
            </a:r>
            <a:r>
              <a:rPr lang="en-US" altLang="ko-KR" sz="2000" dirty="0">
                <a:latin typeface="+mn-ea"/>
              </a:rPr>
              <a:t>(Textom)</a:t>
            </a:r>
            <a:endParaRPr lang="ko-KR" altLang="en-US" sz="2000" dirty="0">
              <a:latin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E0A5146-6594-CC4A-4BA2-B146D1E2769C}"/>
              </a:ext>
            </a:extLst>
          </p:cNvPr>
          <p:cNvSpPr txBox="1"/>
          <p:nvPr/>
        </p:nvSpPr>
        <p:spPr>
          <a:xfrm>
            <a:off x="1815931" y="4581872"/>
            <a:ext cx="840640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dirty="0" err="1"/>
              <a:t>크롤링을</a:t>
            </a:r>
            <a:r>
              <a:rPr lang="ko-KR" altLang="en-US" sz="1400" dirty="0"/>
              <a:t> 대신해 주는 웹 </a:t>
            </a:r>
            <a:r>
              <a:rPr lang="ko-KR" altLang="en-US" sz="1400" dirty="0" err="1"/>
              <a:t>크롤링</a:t>
            </a:r>
            <a:r>
              <a:rPr lang="ko-KR" altLang="en-US" sz="1400" dirty="0"/>
              <a:t> 서비스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E3F083-6150-DBE4-A0ED-DCB032BAEF9B}"/>
              </a:ext>
            </a:extLst>
          </p:cNvPr>
          <p:cNvSpPr txBox="1"/>
          <p:nvPr/>
        </p:nvSpPr>
        <p:spPr>
          <a:xfrm>
            <a:off x="1815930" y="4987185"/>
            <a:ext cx="96648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dirty="0"/>
              <a:t>장점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파이썬코딩을</a:t>
            </a:r>
            <a:r>
              <a:rPr lang="ko-KR" altLang="en-US" sz="1400" dirty="0"/>
              <a:t> 하지 않아도 쉽게 </a:t>
            </a:r>
            <a:r>
              <a:rPr lang="ko-KR" altLang="en-US" sz="1400" dirty="0" err="1"/>
              <a:t>크롤링</a:t>
            </a:r>
            <a:r>
              <a:rPr lang="ko-KR" altLang="en-US" sz="1400" dirty="0"/>
              <a:t> 가능</a:t>
            </a:r>
            <a:endParaRPr lang="en-US" altLang="ko-KR" sz="1400" dirty="0"/>
          </a:p>
          <a:p>
            <a:pPr>
              <a:defRPr/>
            </a:pPr>
            <a:r>
              <a:rPr lang="ko-KR" altLang="en-US" sz="1400" dirty="0"/>
              <a:t>단점</a:t>
            </a:r>
            <a:r>
              <a:rPr lang="en-US" altLang="ko-KR" sz="1400" dirty="0"/>
              <a:t>: </a:t>
            </a:r>
            <a:r>
              <a:rPr lang="ko-KR" altLang="en-US" sz="1400" dirty="0"/>
              <a:t>제한된 수집채널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552771" y="1038417"/>
            <a:ext cx="1569660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600" dirty="0" err="1">
                <a:solidFill>
                  <a:schemeClr val="bg2">
                    <a:lumMod val="25000"/>
                  </a:schemeClr>
                </a:solidFill>
                <a:ea typeface="HY견고딕"/>
              </a:rPr>
              <a:t>전처리</a:t>
            </a:r>
            <a:endParaRPr lang="ko-KR" altLang="en-US" sz="4400" dirty="0">
              <a:solidFill>
                <a:schemeClr val="bg2">
                  <a:lumMod val="25000"/>
                </a:schemeClr>
              </a:solidFill>
              <a:ea typeface="HY견고딕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7756568" y="8265198"/>
            <a:ext cx="710452" cy="2923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Wingdings"/>
              <a:buChar char="§"/>
              <a:defRPr/>
            </a:pPr>
            <a:r>
              <a:rPr lang="ko-KR" altLang="en-US" sz="1200">
                <a:latin typeface="+mn-ea"/>
              </a:rPr>
              <a:t>소나무 관련 논문내에 단어간 동신출현 </a:t>
            </a:r>
            <a:r>
              <a:rPr lang="ko-KR" altLang="en-US" sz="1300" b="1">
                <a:latin typeface="+mn-ea"/>
              </a:rPr>
              <a:t>연도별</a:t>
            </a:r>
            <a:r>
              <a:rPr lang="en-US" altLang="ko-KR" sz="1300" b="1">
                <a:latin typeface="+mn-ea"/>
              </a:rPr>
              <a:t>, </a:t>
            </a:r>
            <a:r>
              <a:rPr lang="ko-KR" altLang="en-US" sz="1300" b="1">
                <a:latin typeface="+mn-ea"/>
              </a:rPr>
              <a:t>국가별 </a:t>
            </a:r>
            <a:r>
              <a:rPr lang="ko-KR" altLang="en-US" sz="1200">
                <a:latin typeface="+mn-ea"/>
              </a:rPr>
              <a:t>빈도분석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E31E26-5740-B3F3-0175-6BB29710B631}"/>
              </a:ext>
            </a:extLst>
          </p:cNvPr>
          <p:cNvSpPr txBox="1"/>
          <p:nvPr/>
        </p:nvSpPr>
        <p:spPr>
          <a:xfrm>
            <a:off x="1439416" y="2712940"/>
            <a:ext cx="5503430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171450" indent="-171450">
              <a:buClr>
                <a:srgbClr val="C00000"/>
              </a:buClr>
              <a:buFont typeface="Wingdings"/>
              <a:buChar char="§"/>
              <a:defRPr/>
            </a:pPr>
            <a:r>
              <a:rPr lang="ko-KR" altLang="en-US" sz="2000" dirty="0">
                <a:latin typeface="+mn-ea"/>
              </a:rPr>
              <a:t>의미 없는 단어들 삭제 및 수정</a:t>
            </a:r>
            <a:r>
              <a:rPr lang="en-US" altLang="ko-KR" sz="2000" dirty="0">
                <a:latin typeface="+mn-ea"/>
              </a:rPr>
              <a:t>(</a:t>
            </a:r>
            <a:r>
              <a:rPr lang="ko-KR" altLang="en-US" sz="2000" dirty="0" err="1">
                <a:latin typeface="+mn-ea"/>
              </a:rPr>
              <a:t>불용어</a:t>
            </a:r>
            <a:r>
              <a:rPr lang="ko-KR" altLang="en-US" sz="2000" dirty="0">
                <a:latin typeface="+mn-ea"/>
              </a:rPr>
              <a:t> 처리</a:t>
            </a:r>
            <a:r>
              <a:rPr lang="en-US" altLang="ko-KR" sz="2000" dirty="0">
                <a:latin typeface="+mn-ea"/>
              </a:rPr>
              <a:t>)</a:t>
            </a:r>
            <a:r>
              <a:rPr lang="ko-KR" altLang="en-US" sz="2000" dirty="0">
                <a:latin typeface="+mn-ea"/>
              </a:rPr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0AAE5B-2DB3-96C3-DC5C-8DE766E72D58}"/>
              </a:ext>
            </a:extLst>
          </p:cNvPr>
          <p:cNvSpPr txBox="1"/>
          <p:nvPr/>
        </p:nvSpPr>
        <p:spPr>
          <a:xfrm>
            <a:off x="1439416" y="2043526"/>
            <a:ext cx="4926349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171450" indent="-171450">
              <a:buClr>
                <a:srgbClr val="C00000"/>
              </a:buClr>
              <a:buFont typeface="Wingdings"/>
              <a:buChar char="§"/>
              <a:defRPr/>
            </a:pPr>
            <a:r>
              <a:rPr lang="ko-KR" altLang="en-US" sz="2000" dirty="0">
                <a:latin typeface="+mn-ea"/>
              </a:rPr>
              <a:t>분석하기 쉬운 형태로 변환</a:t>
            </a:r>
            <a:r>
              <a:rPr lang="en-US" altLang="ko-KR" sz="2000" dirty="0">
                <a:latin typeface="+mn-ea"/>
              </a:rPr>
              <a:t>(</a:t>
            </a:r>
            <a:r>
              <a:rPr lang="ko-KR" altLang="en-US" sz="2000" dirty="0">
                <a:latin typeface="+mn-ea"/>
              </a:rPr>
              <a:t>형태소추출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HY견고딕"/>
                <a:ea typeface="HY견고딕"/>
              </a:rPr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9AA5E3-04D7-6308-2F43-56024039BA3F}"/>
              </a:ext>
            </a:extLst>
          </p:cNvPr>
          <p:cNvSpPr txBox="1"/>
          <p:nvPr/>
        </p:nvSpPr>
        <p:spPr>
          <a:xfrm>
            <a:off x="1513306" y="4051767"/>
            <a:ext cx="3515706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171450" indent="-171450">
              <a:buClr>
                <a:srgbClr val="C00000"/>
              </a:buClr>
              <a:buFont typeface="Wingdings"/>
              <a:buChar char="§"/>
              <a:defRPr/>
            </a:pPr>
            <a:r>
              <a:rPr lang="ko-KR" altLang="en-US" sz="2000" dirty="0">
                <a:latin typeface="+mn-ea"/>
              </a:rPr>
              <a:t>대소문자 변환</a:t>
            </a:r>
            <a:r>
              <a:rPr lang="en-US" altLang="ko-KR" sz="2000" dirty="0">
                <a:latin typeface="+mn-ea"/>
              </a:rPr>
              <a:t>(</a:t>
            </a:r>
            <a:r>
              <a:rPr lang="ko-KR" altLang="en-US" sz="2000" dirty="0">
                <a:latin typeface="+mn-ea"/>
              </a:rPr>
              <a:t>영어의 경우</a:t>
            </a:r>
            <a:r>
              <a:rPr lang="en-US" altLang="ko-KR" sz="2000" dirty="0">
                <a:latin typeface="+mn-ea"/>
              </a:rPr>
              <a:t>)</a:t>
            </a:r>
            <a:endParaRPr lang="ko-KR" altLang="en-US" sz="2000" dirty="0"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AE3978-6B08-A27A-6B3F-B765FA739D5A}"/>
              </a:ext>
            </a:extLst>
          </p:cNvPr>
          <p:cNvSpPr txBox="1"/>
          <p:nvPr/>
        </p:nvSpPr>
        <p:spPr>
          <a:xfrm>
            <a:off x="1494832" y="3382354"/>
            <a:ext cx="5766515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171450" indent="-171450">
              <a:buClr>
                <a:srgbClr val="C00000"/>
              </a:buClr>
              <a:buFont typeface="Wingdings"/>
              <a:buChar char="§"/>
              <a:defRPr/>
            </a:pPr>
            <a:r>
              <a:rPr lang="ko-KR" altLang="en-US" sz="2000" dirty="0">
                <a:latin typeface="+mn-ea"/>
              </a:rPr>
              <a:t>기본형 및 어간 추출</a:t>
            </a:r>
            <a:r>
              <a:rPr lang="en-US" altLang="ko-KR" sz="2000" dirty="0">
                <a:latin typeface="+mn-ea"/>
              </a:rPr>
              <a:t>(</a:t>
            </a:r>
            <a:r>
              <a:rPr lang="en-US" altLang="ko-KR" sz="2000" dirty="0" err="1">
                <a:latin typeface="+mn-ea"/>
              </a:rPr>
              <a:t>Lemmatization,Stemming</a:t>
            </a:r>
            <a:r>
              <a:rPr lang="en-US" altLang="ko-KR" sz="2000" dirty="0">
                <a:latin typeface="+mn-ea"/>
              </a:rPr>
              <a:t>)</a:t>
            </a:r>
            <a:endParaRPr lang="ko-KR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72394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552771" y="1158489"/>
            <a:ext cx="2372765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dirty="0">
                <a:solidFill>
                  <a:schemeClr val="bg2">
                    <a:lumMod val="25000"/>
                  </a:schemeClr>
                </a:solidFill>
                <a:latin typeface="HY견고딕"/>
                <a:ea typeface="HY견고딕"/>
              </a:rPr>
              <a:t>형태소 추출</a:t>
            </a:r>
            <a:endParaRPr lang="ko-KR" altLang="en-US" sz="4000" dirty="0">
              <a:solidFill>
                <a:schemeClr val="bg2">
                  <a:lumMod val="25000"/>
                </a:schemeClr>
              </a:solidFill>
              <a:latin typeface="HY견고딕"/>
              <a:ea typeface="HY견고딕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7756568" y="8265198"/>
            <a:ext cx="710452" cy="2923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Wingdings"/>
              <a:buChar char="§"/>
              <a:defRPr/>
            </a:pPr>
            <a:r>
              <a:rPr lang="ko-KR" altLang="en-US" sz="1200">
                <a:latin typeface="+mn-ea"/>
              </a:rPr>
              <a:t>소나무 관련 논문내에 단어간 동신출현 </a:t>
            </a:r>
            <a:r>
              <a:rPr lang="ko-KR" altLang="en-US" sz="1300" b="1">
                <a:latin typeface="+mn-ea"/>
              </a:rPr>
              <a:t>연도별</a:t>
            </a:r>
            <a:r>
              <a:rPr lang="en-US" altLang="ko-KR" sz="1300" b="1">
                <a:latin typeface="+mn-ea"/>
              </a:rPr>
              <a:t>, </a:t>
            </a:r>
            <a:r>
              <a:rPr lang="ko-KR" altLang="en-US" sz="1300" b="1">
                <a:latin typeface="+mn-ea"/>
              </a:rPr>
              <a:t>국가별 </a:t>
            </a:r>
            <a:r>
              <a:rPr lang="ko-KR" altLang="en-US" sz="1200">
                <a:latin typeface="+mn-ea"/>
              </a:rPr>
              <a:t>빈도분석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94829B-4448-8D45-39DC-D42447D877FE}"/>
              </a:ext>
            </a:extLst>
          </p:cNvPr>
          <p:cNvSpPr txBox="1"/>
          <p:nvPr/>
        </p:nvSpPr>
        <p:spPr>
          <a:xfrm>
            <a:off x="1564715" y="3253940"/>
            <a:ext cx="8594019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171450" indent="-171450">
              <a:buClr>
                <a:srgbClr val="C00000"/>
              </a:buClr>
              <a:buFont typeface="Wingdings"/>
              <a:buChar char="§"/>
              <a:defRPr/>
            </a:pPr>
            <a:r>
              <a:rPr lang="ko-KR" altLang="en-US" sz="2000" dirty="0">
                <a:latin typeface="+mn-ea"/>
              </a:rPr>
              <a:t>분석 단위는 주로 </a:t>
            </a:r>
            <a:r>
              <a:rPr lang="ko-KR" altLang="en-US" sz="2000" dirty="0">
                <a:solidFill>
                  <a:srgbClr val="FF0000"/>
                </a:solidFill>
                <a:latin typeface="+mn-ea"/>
              </a:rPr>
              <a:t>홀로 쓰일 수 있는 형태소</a:t>
            </a:r>
            <a:r>
              <a:rPr lang="en-US" altLang="ko-KR" sz="2000" dirty="0">
                <a:latin typeface="+mn-ea"/>
              </a:rPr>
              <a:t>(</a:t>
            </a:r>
            <a:r>
              <a:rPr lang="ko-KR" altLang="en-US" sz="2000" dirty="0">
                <a:latin typeface="+mn-ea"/>
              </a:rPr>
              <a:t>의미가 있음</a:t>
            </a:r>
            <a:r>
              <a:rPr lang="en-US" altLang="ko-KR" sz="2000" dirty="0">
                <a:latin typeface="+mn-ea"/>
              </a:rPr>
              <a:t>)</a:t>
            </a:r>
            <a:r>
              <a:rPr lang="ko-KR" altLang="en-US" sz="2000" dirty="0">
                <a:latin typeface="+mn-ea"/>
              </a:rPr>
              <a:t>를 대상으로 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A254CC-13F9-1B62-0307-EB294C5D7DD3}"/>
              </a:ext>
            </a:extLst>
          </p:cNvPr>
          <p:cNvSpPr txBox="1"/>
          <p:nvPr/>
        </p:nvSpPr>
        <p:spPr>
          <a:xfrm>
            <a:off x="3340758" y="4007379"/>
            <a:ext cx="4620176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Clr>
                <a:srgbClr val="C00000"/>
              </a:buClr>
              <a:defRPr/>
            </a:pPr>
            <a:r>
              <a:rPr lang="ko-KR" altLang="en-US" sz="2000" dirty="0">
                <a:latin typeface="+mn-ea"/>
              </a:rPr>
              <a:t>어제 콘서트에서 들은 곡이 좋았었다</a:t>
            </a:r>
            <a:r>
              <a:rPr lang="en-US" altLang="ko-KR" sz="2000" dirty="0">
                <a:latin typeface="+mn-ea"/>
              </a:rPr>
              <a:t>.</a:t>
            </a:r>
            <a:endParaRPr lang="ko-KR" altLang="en-US" sz="2000" dirty="0"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6ECC4C-0729-24F5-BE57-296EB7D8CA57}"/>
              </a:ext>
            </a:extLst>
          </p:cNvPr>
          <p:cNvSpPr txBox="1"/>
          <p:nvPr/>
        </p:nvSpPr>
        <p:spPr>
          <a:xfrm>
            <a:off x="1542855" y="2477111"/>
            <a:ext cx="5269391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171450" indent="-171450">
              <a:buClr>
                <a:srgbClr val="C00000"/>
              </a:buClr>
              <a:buFont typeface="Wingdings"/>
              <a:buChar char="§"/>
              <a:defRPr/>
            </a:pPr>
            <a:r>
              <a:rPr lang="en-US" altLang="ko-KR" sz="2000" dirty="0">
                <a:latin typeface="+mn-ea"/>
              </a:rPr>
              <a:t> </a:t>
            </a:r>
            <a:r>
              <a:rPr lang="ko-KR" altLang="en-US" sz="2000" dirty="0">
                <a:latin typeface="+mn-ea"/>
              </a:rPr>
              <a:t>토큰</a:t>
            </a:r>
            <a:r>
              <a:rPr lang="en-US" altLang="ko-KR" sz="2000" dirty="0">
                <a:latin typeface="+mn-ea"/>
              </a:rPr>
              <a:t>: </a:t>
            </a:r>
            <a:r>
              <a:rPr lang="ko-KR" altLang="en-US" sz="2000" dirty="0">
                <a:latin typeface="+mn-ea"/>
              </a:rPr>
              <a:t>텍스트 분석 단위</a:t>
            </a:r>
            <a:r>
              <a:rPr lang="en-US" altLang="ko-KR" sz="2000" dirty="0">
                <a:latin typeface="+mn-ea"/>
              </a:rPr>
              <a:t>(</a:t>
            </a:r>
            <a:r>
              <a:rPr lang="ko-KR" altLang="en-US" sz="2000" dirty="0">
                <a:latin typeface="+mn-ea"/>
              </a:rPr>
              <a:t>형태소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음절 등등</a:t>
            </a:r>
            <a:r>
              <a:rPr lang="en-US" altLang="ko-KR" sz="2000" dirty="0">
                <a:latin typeface="+mn-ea"/>
              </a:rPr>
              <a:t>)</a:t>
            </a:r>
            <a:endParaRPr lang="ko-KR" altLang="en-US" sz="2000" dirty="0"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5F2133-05A9-6A7E-4819-604A6801AE95}"/>
              </a:ext>
            </a:extLst>
          </p:cNvPr>
          <p:cNvSpPr txBox="1"/>
          <p:nvPr/>
        </p:nvSpPr>
        <p:spPr>
          <a:xfrm>
            <a:off x="4177550" y="5233738"/>
            <a:ext cx="2606804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Clr>
                <a:srgbClr val="C00000"/>
              </a:buClr>
              <a:defRPr/>
            </a:pPr>
            <a:r>
              <a:rPr lang="ko-KR" altLang="en-US" sz="2000" dirty="0">
                <a:latin typeface="+mn-ea"/>
              </a:rPr>
              <a:t>콘서트</a:t>
            </a:r>
            <a:r>
              <a:rPr lang="en-US" altLang="ko-KR" sz="2000" dirty="0">
                <a:latin typeface="+mn-ea"/>
              </a:rPr>
              <a:t>(</a:t>
            </a:r>
            <a:r>
              <a:rPr lang="ko-KR" altLang="en-US" sz="2000" dirty="0">
                <a:latin typeface="+mn-ea"/>
              </a:rPr>
              <a:t>명사</a:t>
            </a:r>
            <a:r>
              <a:rPr lang="en-US" altLang="ko-KR" sz="2000" dirty="0">
                <a:latin typeface="+mn-ea"/>
              </a:rPr>
              <a:t>),</a:t>
            </a:r>
            <a:r>
              <a:rPr lang="ko-KR" altLang="en-US" sz="2000" dirty="0">
                <a:latin typeface="+mn-ea"/>
              </a:rPr>
              <a:t>곡</a:t>
            </a:r>
            <a:r>
              <a:rPr lang="en-US" altLang="ko-KR" sz="2000" dirty="0">
                <a:latin typeface="+mn-ea"/>
              </a:rPr>
              <a:t>(</a:t>
            </a:r>
            <a:r>
              <a:rPr lang="ko-KR" altLang="en-US" sz="2000" dirty="0">
                <a:latin typeface="+mn-ea"/>
              </a:rPr>
              <a:t>명사</a:t>
            </a:r>
            <a:r>
              <a:rPr lang="en-US" altLang="ko-KR" sz="2000" dirty="0">
                <a:latin typeface="+mn-ea"/>
              </a:rPr>
              <a:t>)</a:t>
            </a:r>
            <a:endParaRPr lang="ko-KR" altLang="en-US" sz="2000" dirty="0">
              <a:latin typeface="+mn-ea"/>
            </a:endParaRPr>
          </a:p>
        </p:txBody>
      </p:sp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627B6E87-DAA6-2AEB-FB5C-72C78839A75E}"/>
              </a:ext>
            </a:extLst>
          </p:cNvPr>
          <p:cNvSpPr/>
          <p:nvPr/>
        </p:nvSpPr>
        <p:spPr>
          <a:xfrm>
            <a:off x="5469147" y="4476501"/>
            <a:ext cx="465827" cy="578579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238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3072</TotalTime>
  <Words>3564</Words>
  <Application>Microsoft Office PowerPoint</Application>
  <PresentationFormat>와이드스크린</PresentationFormat>
  <Paragraphs>668</Paragraphs>
  <Slides>60</Slides>
  <Notes>25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60</vt:i4>
      </vt:variant>
    </vt:vector>
  </HeadingPairs>
  <TitlesOfParts>
    <vt:vector size="72" baseType="lpstr">
      <vt:lpstr>Apple SD Gothic Neo</vt:lpstr>
      <vt:lpstr>-apple-system</vt:lpstr>
      <vt:lpstr>Helvetica Light</vt:lpstr>
      <vt:lpstr>HY견고딕</vt:lpstr>
      <vt:lpstr>나눔바른고딕</vt:lpstr>
      <vt:lpstr>나눔스퀘어 ExtraBold</vt:lpstr>
      <vt:lpstr>맑은 고딕</vt:lpstr>
      <vt:lpstr>바탕</vt:lpstr>
      <vt:lpstr>한컴 고딕</vt:lpstr>
      <vt:lpstr>Arial</vt:lpstr>
      <vt:lpstr>Wingdings</vt:lpstr>
      <vt:lpstr>Office 테마</vt:lpstr>
      <vt:lpstr>연구자를 위한   텍스트마이닝 활용법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진규 이</cp:lastModifiedBy>
  <cp:revision>86</cp:revision>
  <dcterms:created xsi:type="dcterms:W3CDTF">2022-10-24T17:33:28Z</dcterms:created>
  <dcterms:modified xsi:type="dcterms:W3CDTF">2024-08-19T02:47:21Z</dcterms:modified>
</cp:coreProperties>
</file>