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77" r:id="rId5"/>
    <p:sldId id="278" r:id="rId6"/>
    <p:sldId id="282" r:id="rId7"/>
    <p:sldId id="279" r:id="rId8"/>
    <p:sldId id="283" r:id="rId9"/>
    <p:sldId id="280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71D5"/>
    <a:srgbClr val="C7E037"/>
    <a:srgbClr val="14ACB4"/>
    <a:srgbClr val="E25100"/>
    <a:srgbClr val="A6BD1D"/>
    <a:srgbClr val="9751CB"/>
    <a:srgbClr val="17C6CD"/>
    <a:srgbClr val="FF5E00"/>
    <a:srgbClr val="292C44"/>
    <a:srgbClr val="DB5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8" d="100"/>
          <a:sy n="88" d="100"/>
        </p:scale>
        <p:origin x="-864" y="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9EEEC-9BBA-473D-9EA8-38F2F24B9D50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911F0-F0CF-485B-A494-25F4B4E23F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719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2A352-00DD-41CC-9125-1BFB47EE40DA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DFA18-5A9D-405D-B2EA-DA7131470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801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DFA18-5A9D-405D-B2EA-DA7131470A9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200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50DB1-174C-4FB2-8C0A-91A13C3E3E61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6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60" y="1428736"/>
            <a:ext cx="4345769" cy="4214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00364" y="4714884"/>
            <a:ext cx="3214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2012180035</a:t>
            </a:r>
          </a:p>
          <a:p>
            <a:pPr algn="ctr"/>
            <a:r>
              <a:rPr lang="ko-KR" altLang="en-US" sz="2400" b="1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이진</a:t>
            </a:r>
            <a:r>
              <a:rPr lang="ko-KR" altLang="en-US" sz="2400" b="1" dirty="0">
                <a:latin typeface="HY동녘B" panose="02030600000101010101" pitchFamily="18" charset="-127"/>
                <a:ea typeface="HY동녘B" panose="02030600000101010101" pitchFamily="18" charset="-127"/>
              </a:rPr>
              <a:t>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7422" y="2500306"/>
            <a:ext cx="4357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2D Game Programing</a:t>
            </a:r>
            <a:endParaRPr lang="ko-KR" altLang="en-US" sz="35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403665" y="4360376"/>
            <a:ext cx="4705020" cy="64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224324" y="2103778"/>
            <a:ext cx="4929190" cy="64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689301" y="892951"/>
            <a:ext cx="5429256" cy="64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3189076" y="860616"/>
            <a:ext cx="790592" cy="790592"/>
          </a:xfrm>
          <a:prstGeom prst="ellipse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675348" y="2038238"/>
            <a:ext cx="790592" cy="790592"/>
          </a:xfrm>
          <a:prstGeom prst="ellipse">
            <a:avLst/>
          </a:prstGeom>
          <a:solidFill>
            <a:srgbClr val="17C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02</a:t>
            </a:r>
            <a:endParaRPr lang="en-US" altLang="ko-KR" sz="2400" dirty="0" smtClean="0"/>
          </a:p>
        </p:txBody>
      </p:sp>
      <p:sp>
        <p:nvSpPr>
          <p:cNvPr id="61" name="타원 60"/>
          <p:cNvSpPr/>
          <p:nvPr/>
        </p:nvSpPr>
        <p:spPr>
          <a:xfrm>
            <a:off x="3733631" y="4352920"/>
            <a:ext cx="790592" cy="790592"/>
          </a:xfrm>
          <a:prstGeom prst="ellipse">
            <a:avLst/>
          </a:prstGeom>
          <a:solidFill>
            <a:srgbClr val="AA7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04</a:t>
            </a:r>
            <a:endParaRPr lang="ko-KR" altLang="en-US" sz="2400" dirty="0"/>
          </a:p>
        </p:txBody>
      </p:sp>
      <p:pic>
        <p:nvPicPr>
          <p:cNvPr id="38" name="그림 37" descr="6-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30395" y="1856252"/>
            <a:ext cx="3337535" cy="32369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4347" y="3242048"/>
            <a:ext cx="4305890" cy="51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i="1" dirty="0" smtClean="0"/>
              <a:t>CONTENTS</a:t>
            </a:r>
            <a:endParaRPr lang="ko-KR" altLang="en-US" sz="2600" b="1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6572264" y="0"/>
            <a:ext cx="2571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공감마녀의</a:t>
            </a:r>
            <a:r>
              <a:rPr lang="en-US" altLang="ko-KR" sz="1200" b="1" smtClean="0">
                <a:solidFill>
                  <a:schemeClr val="bg1"/>
                </a:solidFill>
              </a:rPr>
              <a:t> </a:t>
            </a:r>
            <a:r>
              <a:rPr lang="ko-KR" altLang="en-US" sz="1200" b="1" smtClean="0">
                <a:solidFill>
                  <a:schemeClr val="bg1"/>
                </a:solidFill>
              </a:rPr>
              <a:t>매직 </a:t>
            </a:r>
            <a:r>
              <a:rPr lang="en-US" altLang="ko-KR" sz="1200" b="1" smtClean="0">
                <a:solidFill>
                  <a:schemeClr val="bg1"/>
                </a:solidFill>
              </a:rPr>
              <a:t>PPT</a:t>
            </a:r>
            <a:endParaRPr lang="ko-KR" altLang="en-US" sz="1200" b="1" smtClean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18754" y="2194416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동녘B" panose="02030600000101010101" pitchFamily="18" charset="-127"/>
                <a:ea typeface="HY동녘B" panose="02030600000101010101" pitchFamily="18" charset="-127"/>
              </a:rPr>
              <a:t>게임 개발 범위</a:t>
            </a:r>
            <a:endParaRPr lang="en-US" altLang="ko-KR" sz="24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58179" y="4451014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동녘B" panose="02030600000101010101" pitchFamily="18" charset="-127"/>
                <a:ea typeface="HY동녘B" panose="02030600000101010101" pitchFamily="18" charset="-127"/>
              </a:rPr>
              <a:t>개발일정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72264" y="6572272"/>
            <a:ext cx="2571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chemeClr val="bg1"/>
                </a:solidFill>
              </a:rPr>
              <a:t>공감마녀의</a:t>
            </a:r>
            <a:r>
              <a:rPr lang="en-US" altLang="ko-KR" sz="1200" b="1" smtClean="0">
                <a:solidFill>
                  <a:schemeClr val="bg1"/>
                </a:solidFill>
              </a:rPr>
              <a:t> </a:t>
            </a:r>
            <a:r>
              <a:rPr lang="ko-KR" altLang="en-US" sz="1200" b="1" smtClean="0">
                <a:solidFill>
                  <a:schemeClr val="bg1"/>
                </a:solidFill>
              </a:rPr>
              <a:t>매직 </a:t>
            </a:r>
            <a:r>
              <a:rPr lang="en-US" altLang="ko-KR" sz="1200" b="1" smtClean="0">
                <a:solidFill>
                  <a:schemeClr val="bg1"/>
                </a:solidFill>
              </a:rPr>
              <a:t>PPT</a:t>
            </a:r>
            <a:endParaRPr lang="ko-KR" altLang="en-US" sz="1200" b="1" smtClean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19729" y="1010242"/>
            <a:ext cx="595047" cy="51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 smtClean="0">
                <a:solidFill>
                  <a:schemeClr val="bg1"/>
                </a:solidFill>
              </a:rPr>
              <a:t>01</a:t>
            </a:r>
            <a:endParaRPr lang="ko-KR" altLang="en-US" sz="26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76953" y="3214686"/>
            <a:ext cx="595047" cy="51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 smtClean="0">
                <a:solidFill>
                  <a:schemeClr val="bg1"/>
                </a:solidFill>
              </a:rPr>
              <a:t>02</a:t>
            </a:r>
            <a:endParaRPr lang="ko-KR" altLang="en-US" sz="2600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79429" y="3899208"/>
            <a:ext cx="595047" cy="51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 smtClean="0">
                <a:solidFill>
                  <a:schemeClr val="bg1"/>
                </a:solidFill>
              </a:rPr>
              <a:t>03</a:t>
            </a:r>
            <a:endParaRPr lang="ko-KR" altLang="en-US" sz="2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58113" y="983589"/>
            <a:ext cx="500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동녘B" panose="02030600000101010101" pitchFamily="18" charset="-127"/>
                <a:ea typeface="HY동녘B" panose="02030600000101010101" pitchFamily="18" charset="-127"/>
              </a:rPr>
              <a:t>게임 </a:t>
            </a:r>
            <a:r>
              <a:rPr lang="ko-KR" altLang="en-US" sz="24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컨셉</a:t>
            </a:r>
            <a:endParaRPr lang="en-US" altLang="ko-KR" sz="24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16016" y="3256266"/>
            <a:ext cx="4427984" cy="64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4176704" y="3211023"/>
            <a:ext cx="790592" cy="790592"/>
          </a:xfrm>
          <a:prstGeom prst="ellipse">
            <a:avLst/>
          </a:prstGeom>
          <a:solidFill>
            <a:srgbClr val="C7E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29744" y="3346904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동녘B" panose="02030600000101010101" pitchFamily="18" charset="-127"/>
                <a:ea typeface="HY동녘B" panose="02030600000101010101" pitchFamily="18" charset="-127"/>
              </a:rPr>
              <a:t>예상 게임 실행 흐름</a:t>
            </a:r>
            <a:endParaRPr lang="en-US" altLang="ko-KR" sz="24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14775" y="5517232"/>
            <a:ext cx="5220503" cy="64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3167521" y="5425464"/>
            <a:ext cx="790592" cy="79059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05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979668" y="5607870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자체 평가</a:t>
            </a:r>
            <a:endParaRPr lang="ko-KR" altLang="en-US" sz="24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6-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9" y="1124744"/>
            <a:ext cx="6067780" cy="606778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285852" y="285728"/>
            <a:ext cx="7858148" cy="64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 descr="6-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9351" y="71414"/>
            <a:ext cx="1183691" cy="114802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71473" y="357142"/>
            <a:ext cx="1000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smtClean="0">
                <a:solidFill>
                  <a:srgbClr val="E25100"/>
                </a:solidFill>
              </a:rPr>
              <a:t>01</a:t>
            </a:r>
            <a:endParaRPr lang="ko-KR" altLang="en-US" sz="3000" b="1">
              <a:solidFill>
                <a:srgbClr val="E251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26191" y="344170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게임 </a:t>
            </a:r>
            <a:r>
              <a:rPr lang="ko-KR" altLang="en-US" sz="2800" b="1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컨셉</a:t>
            </a:r>
            <a:endParaRPr lang="ko-KR" altLang="en-US" sz="2800" b="1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99792" y="2635504"/>
            <a:ext cx="4134465" cy="25545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기존의 </a:t>
            </a:r>
            <a:r>
              <a:rPr lang="ko-KR" altLang="en-US" sz="2000" dirty="0">
                <a:latin typeface="HY동녘B" panose="02030600000101010101" pitchFamily="18" charset="-127"/>
                <a:ea typeface="HY동녘B" panose="02030600000101010101" pitchFamily="18" charset="-127"/>
              </a:rPr>
              <a:t>슈팅게임 방식과 다른</a:t>
            </a:r>
            <a:endParaRPr lang="en-US" altLang="ko-KR" sz="2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en-US" altLang="ko-KR" sz="2000" dirty="0">
                <a:latin typeface="HY동녘B" panose="02030600000101010101" pitchFamily="18" charset="-127"/>
                <a:ea typeface="HY동녘B" panose="02030600000101010101" pitchFamily="18" charset="-127"/>
              </a:rPr>
              <a:t>RPG</a:t>
            </a:r>
            <a:r>
              <a:rPr lang="ko-KR" altLang="en-US" sz="2000" dirty="0">
                <a:latin typeface="HY동녘B" panose="02030600000101010101" pitchFamily="18" charset="-127"/>
                <a:ea typeface="HY동녘B" panose="02030600000101010101" pitchFamily="18" charset="-127"/>
              </a:rPr>
              <a:t>요소가 첨가된 게임이다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err="1" smtClean="0"/>
              <a:t>몬스터를</a:t>
            </a:r>
            <a:r>
              <a:rPr lang="ko-KR" altLang="en-US" sz="2000" dirty="0" smtClean="0"/>
              <a:t> 죽이고 얻는 아이템으로 </a:t>
            </a:r>
            <a:endParaRPr lang="en-US" altLang="ko-KR" sz="2000" dirty="0" smtClean="0"/>
          </a:p>
          <a:p>
            <a:r>
              <a:rPr lang="ko-KR" altLang="en-US" sz="2000" dirty="0" smtClean="0"/>
              <a:t>업그레이드가 </a:t>
            </a:r>
            <a:r>
              <a:rPr lang="ko-KR" altLang="en-US" sz="2000" dirty="0" err="1" smtClean="0"/>
              <a:t>되는것이</a:t>
            </a:r>
            <a:r>
              <a:rPr lang="ko-KR" altLang="en-US" sz="2000" dirty="0" smtClean="0"/>
              <a:t> 아닌</a:t>
            </a:r>
            <a:endParaRPr lang="en-US" altLang="ko-KR" sz="2000" dirty="0" smtClean="0"/>
          </a:p>
          <a:p>
            <a:r>
              <a:rPr lang="ko-KR" altLang="en-US" sz="2000" dirty="0" smtClean="0"/>
              <a:t>경험치를 획득하여 캐릭터를 </a:t>
            </a:r>
            <a:endParaRPr lang="en-US" altLang="ko-KR" sz="2000" dirty="0" smtClean="0"/>
          </a:p>
          <a:p>
            <a:r>
              <a:rPr lang="ko-KR" altLang="en-US" sz="2000" dirty="0" smtClean="0"/>
              <a:t>성장시키는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방식의 </a:t>
            </a:r>
            <a:endParaRPr lang="en-US" altLang="ko-KR" sz="2000" dirty="0" smtClean="0"/>
          </a:p>
          <a:p>
            <a:r>
              <a:rPr lang="ko-KR" altLang="en-US" sz="2000" dirty="0" smtClean="0"/>
              <a:t>슈팅게임이다</a:t>
            </a:r>
            <a:endParaRPr lang="en-US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211296" y="1340768"/>
            <a:ext cx="27206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어떤 형식의 게임</a:t>
            </a:r>
            <a:r>
              <a:rPr lang="en-US" altLang="ko-KR" sz="24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?</a:t>
            </a:r>
          </a:p>
          <a:p>
            <a:r>
              <a:rPr lang="en-US" altLang="ko-KR" sz="24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- </a:t>
            </a:r>
            <a:r>
              <a:rPr lang="en-US" altLang="ko-KR" sz="2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RPG </a:t>
            </a:r>
            <a:r>
              <a:rPr lang="ko-KR" altLang="en-US" sz="2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슈팅 게임</a:t>
            </a:r>
            <a:endParaRPr lang="en-US" altLang="ko-KR" sz="2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6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8881" y="1052736"/>
            <a:ext cx="3344418" cy="580526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285852" y="285728"/>
            <a:ext cx="7858148" cy="64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 descr="6-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553" y="71414"/>
            <a:ext cx="1178489" cy="114298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71473" y="357142"/>
            <a:ext cx="1000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rgbClr val="14ACB4"/>
                </a:solidFill>
              </a:rPr>
              <a:t>02</a:t>
            </a:r>
            <a:endParaRPr lang="ko-KR" altLang="en-US" sz="3000" b="1" dirty="0">
              <a:solidFill>
                <a:srgbClr val="14ACB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43042" y="357142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게임 개발 범위</a:t>
            </a:r>
            <a:endParaRPr lang="ko-KR" altLang="en-US" sz="2800" b="1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077177" y="4025147"/>
            <a:ext cx="5639685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</a:rPr>
              <a:t>난이도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스테이지를 넘어갈 때 마다 적</a:t>
            </a:r>
            <a:r>
              <a:rPr lang="en-US" altLang="ko-KR" dirty="0">
                <a:latin typeface="+mn-ea"/>
              </a:rPr>
              <a:t>AI</a:t>
            </a:r>
            <a:r>
              <a:rPr lang="ko-KR" altLang="en-US" dirty="0">
                <a:latin typeface="+mn-ea"/>
              </a:rPr>
              <a:t>가 발사하는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미사일의 속도와 미사일 개수가 증가한다</a:t>
            </a:r>
            <a:r>
              <a:rPr lang="en-US" altLang="ko-KR" dirty="0">
                <a:latin typeface="+mn-ea"/>
              </a:rPr>
              <a:t>.</a:t>
            </a:r>
          </a:p>
          <a:p>
            <a:pPr algn="r"/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87478" y="2163442"/>
            <a:ext cx="587051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+mn-ea"/>
              </a:rPr>
              <a:t>맵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총 스테이지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가지 </a:t>
            </a:r>
            <a:r>
              <a:rPr lang="en-US" altLang="ko-KR" dirty="0">
                <a:latin typeface="+mn-ea"/>
              </a:rPr>
              <a:t>( </a:t>
            </a:r>
            <a:r>
              <a:rPr lang="ko-KR" altLang="en-US" dirty="0">
                <a:latin typeface="+mn-ea"/>
              </a:rPr>
              <a:t>추후 추가 할 수 있도록 개발 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ko-KR" altLang="en-US" dirty="0">
                <a:latin typeface="+mn-ea"/>
              </a:rPr>
              <a:t>     스테이지 마지막에 등장하는 최종보스를 잡고 </a:t>
            </a:r>
            <a:r>
              <a:rPr lang="ko-KR" altLang="en-US" dirty="0" smtClean="0">
                <a:latin typeface="+mn-ea"/>
              </a:rPr>
              <a:t>나면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</a:t>
            </a:r>
            <a:r>
              <a:rPr lang="ko-KR" altLang="en-US" dirty="0" smtClean="0">
                <a:latin typeface="+mn-ea"/>
              </a:rPr>
              <a:t>다음 </a:t>
            </a:r>
            <a:r>
              <a:rPr lang="ko-KR" altLang="en-US" dirty="0">
                <a:latin typeface="+mn-ea"/>
              </a:rPr>
              <a:t>스테이지로 넘어간다</a:t>
            </a:r>
            <a:endParaRPr lang="en-US" altLang="ko-KR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61237" y="1558516"/>
            <a:ext cx="481253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</a:rPr>
              <a:t>캐릭터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종류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가지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 추후 추가 예정 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ko-KR" altLang="en-US" dirty="0">
                <a:latin typeface="+mn-ea"/>
              </a:rPr>
              <a:t>캐릭터 스킬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기본 공격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일반 스킬 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필살기</a:t>
            </a:r>
            <a:endParaRPr lang="en-US" altLang="ko-KR" dirty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61237" y="3086772"/>
            <a:ext cx="5997155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</a:rPr>
              <a:t>적 </a:t>
            </a:r>
            <a:r>
              <a:rPr lang="en-US" altLang="ko-KR" dirty="0">
                <a:latin typeface="+mn-ea"/>
              </a:rPr>
              <a:t>AI : </a:t>
            </a:r>
            <a:r>
              <a:rPr lang="ko-KR" altLang="en-US" dirty="0">
                <a:latin typeface="+mn-ea"/>
              </a:rPr>
              <a:t>플레이어와 마찬가지로 체력을 가지고 있다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dirty="0">
                <a:latin typeface="+mn-ea"/>
              </a:rPr>
              <a:t>         </a:t>
            </a:r>
            <a:r>
              <a:rPr lang="ko-KR" altLang="en-US" dirty="0">
                <a:latin typeface="+mn-ea"/>
              </a:rPr>
              <a:t>출현하고 나면 특정 범위 안에서만 움직이고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 </a:t>
            </a:r>
            <a:r>
              <a:rPr lang="ko-KR" altLang="en-US" dirty="0">
                <a:latin typeface="+mn-ea"/>
              </a:rPr>
              <a:t>미사일 발사위치는 플레이어가 있는 위치로 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cxnSp>
        <p:nvCxnSpPr>
          <p:cNvPr id="30" name="직선 연결선 29"/>
          <p:cNvCxnSpPr/>
          <p:nvPr/>
        </p:nvCxnSpPr>
        <p:spPr>
          <a:xfrm rot="10800000">
            <a:off x="1979711" y="4221088"/>
            <a:ext cx="107157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10800000">
            <a:off x="1989667" y="3284984"/>
            <a:ext cx="107157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rot="10800000">
            <a:off x="2015908" y="2348880"/>
            <a:ext cx="107157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10800000">
            <a:off x="1979712" y="1741593"/>
            <a:ext cx="107157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0800000">
            <a:off x="1908463" y="4946889"/>
            <a:ext cx="107157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980033" y="4797152"/>
            <a:ext cx="6003695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</a:rPr>
              <a:t>게임 기능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캐릭터는 적</a:t>
            </a:r>
            <a:r>
              <a:rPr lang="en-US" altLang="ko-KR" dirty="0">
                <a:latin typeface="+mn-ea"/>
              </a:rPr>
              <a:t>AI</a:t>
            </a:r>
            <a:r>
              <a:rPr lang="ko-KR" altLang="en-US" dirty="0">
                <a:latin typeface="+mn-ea"/>
              </a:rPr>
              <a:t>를 죽이고 나면 </a:t>
            </a:r>
            <a:r>
              <a:rPr lang="ko-KR" altLang="en-US" dirty="0" err="1">
                <a:latin typeface="+mn-ea"/>
              </a:rPr>
              <a:t>경험치와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	</a:t>
            </a:r>
            <a:r>
              <a:rPr lang="en-US" altLang="ko-KR" dirty="0" smtClean="0">
                <a:latin typeface="+mn-ea"/>
              </a:rPr>
              <a:t>   </a:t>
            </a:r>
            <a:r>
              <a:rPr lang="ko-KR" altLang="en-US" dirty="0" smtClean="0">
                <a:latin typeface="+mn-ea"/>
              </a:rPr>
              <a:t>돈을 </a:t>
            </a:r>
            <a:r>
              <a:rPr lang="ko-KR" altLang="en-US" dirty="0">
                <a:latin typeface="+mn-ea"/>
              </a:rPr>
              <a:t>얻게 된다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경험치가 </a:t>
            </a:r>
            <a:r>
              <a:rPr lang="ko-KR" altLang="en-US" dirty="0">
                <a:latin typeface="+mn-ea"/>
              </a:rPr>
              <a:t>쌓여서 </a:t>
            </a:r>
            <a:r>
              <a:rPr lang="en-US" altLang="ko-KR" dirty="0">
                <a:latin typeface="+mn-ea"/>
              </a:rPr>
              <a:t>Level up</a:t>
            </a:r>
            <a:r>
              <a:rPr lang="ko-KR" altLang="en-US" dirty="0">
                <a:latin typeface="+mn-ea"/>
              </a:rPr>
              <a:t>을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	   </a:t>
            </a:r>
            <a:r>
              <a:rPr lang="ko-KR" altLang="en-US" dirty="0" err="1" smtClean="0">
                <a:latin typeface="+mn-ea"/>
              </a:rPr>
              <a:t>하게되면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캐릭터 </a:t>
            </a:r>
            <a:r>
              <a:rPr lang="ko-KR" altLang="en-US" dirty="0" err="1">
                <a:latin typeface="+mn-ea"/>
              </a:rPr>
              <a:t>능력치를</a:t>
            </a:r>
            <a:r>
              <a:rPr lang="ko-KR" altLang="en-US" dirty="0">
                <a:latin typeface="+mn-ea"/>
              </a:rPr>
              <a:t> 향상 </a:t>
            </a:r>
            <a:r>
              <a:rPr lang="ko-KR" altLang="en-US" dirty="0" err="1">
                <a:latin typeface="+mn-ea"/>
              </a:rPr>
              <a:t>시킬수</a:t>
            </a:r>
            <a:r>
              <a:rPr lang="ko-KR" altLang="en-US" dirty="0">
                <a:latin typeface="+mn-ea"/>
              </a:rPr>
              <a:t> 있다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dirty="0">
                <a:latin typeface="+mn-ea"/>
              </a:rPr>
              <a:t>              </a:t>
            </a:r>
            <a:r>
              <a:rPr lang="ko-KR" altLang="en-US" dirty="0" smtClean="0">
                <a:latin typeface="+mn-ea"/>
              </a:rPr>
              <a:t>상점단축키를 </a:t>
            </a:r>
            <a:r>
              <a:rPr lang="ko-KR" altLang="en-US" dirty="0">
                <a:latin typeface="+mn-ea"/>
              </a:rPr>
              <a:t>만들어서 모은 돈으로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       </a:t>
            </a:r>
            <a:r>
              <a:rPr lang="ko-KR" altLang="en-US" dirty="0" smtClean="0">
                <a:latin typeface="+mn-ea"/>
              </a:rPr>
              <a:t>무기를 </a:t>
            </a:r>
            <a:r>
              <a:rPr lang="ko-KR" altLang="en-US" dirty="0">
                <a:latin typeface="+mn-ea"/>
              </a:rPr>
              <a:t>업그레이드 시키거나 </a:t>
            </a:r>
            <a:r>
              <a:rPr lang="ko-KR" altLang="en-US" dirty="0" err="1" smtClean="0">
                <a:latin typeface="+mn-ea"/>
              </a:rPr>
              <a:t>스킬을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       </a:t>
            </a:r>
            <a:r>
              <a:rPr lang="ko-KR" altLang="en-US" dirty="0" smtClean="0">
                <a:latin typeface="+mn-ea"/>
              </a:rPr>
              <a:t>강화 </a:t>
            </a:r>
            <a:r>
              <a:rPr lang="ko-KR" altLang="en-US" dirty="0">
                <a:latin typeface="+mn-ea"/>
              </a:rPr>
              <a:t>시켜서 더 많은 </a:t>
            </a:r>
            <a:r>
              <a:rPr lang="ko-KR" altLang="en-US" dirty="0" err="1">
                <a:latin typeface="+mn-ea"/>
              </a:rPr>
              <a:t>데미지를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입힐수</a:t>
            </a:r>
            <a:r>
              <a:rPr lang="ko-KR" altLang="en-US" dirty="0">
                <a:latin typeface="+mn-ea"/>
              </a:rPr>
              <a:t> 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cxnSp>
        <p:nvCxnSpPr>
          <p:cNvPr id="28" name="직선 연결선 27"/>
          <p:cNvCxnSpPr/>
          <p:nvPr/>
        </p:nvCxnSpPr>
        <p:spPr>
          <a:xfrm rot="10800000">
            <a:off x="1989667" y="2060848"/>
            <a:ext cx="107157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6-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80" y="1214422"/>
            <a:ext cx="6858016" cy="252999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285852" y="285728"/>
            <a:ext cx="7858148" cy="64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6-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9351" y="66393"/>
            <a:ext cx="1183691" cy="114802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71473" y="357142"/>
            <a:ext cx="1000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smtClean="0">
                <a:solidFill>
                  <a:srgbClr val="A6BD1D"/>
                </a:solidFill>
              </a:rPr>
              <a:t>03</a:t>
            </a:r>
            <a:endParaRPr lang="ko-KR" altLang="en-US" sz="3000" b="1">
              <a:solidFill>
                <a:srgbClr val="A6BD1D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43026" y="34991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예상 게임 실행 흐름</a:t>
            </a:r>
            <a:endParaRPr lang="ko-KR" altLang="en-US" sz="2800" b="1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514072" y="1808590"/>
            <a:ext cx="5950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bg1"/>
                </a:solidFill>
              </a:rPr>
              <a:t>요소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00826" y="6572272"/>
            <a:ext cx="2571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/>
              <a:t>공감마녀의</a:t>
            </a:r>
            <a:r>
              <a:rPr lang="en-US" altLang="ko-KR" sz="1200" b="1" smtClean="0"/>
              <a:t> </a:t>
            </a:r>
            <a:r>
              <a:rPr lang="ko-KR" altLang="en-US" sz="1200" b="1" smtClean="0"/>
              <a:t>매직 </a:t>
            </a:r>
            <a:r>
              <a:rPr lang="en-US" altLang="ko-KR" sz="1200" b="1" smtClean="0"/>
              <a:t>PPT</a:t>
            </a:r>
            <a:endParaRPr lang="ko-KR" altLang="en-US" sz="1200" b="1" smtClean="0"/>
          </a:p>
        </p:txBody>
      </p:sp>
      <p:sp>
        <p:nvSpPr>
          <p:cNvPr id="24" name="직사각형 23"/>
          <p:cNvSpPr/>
          <p:nvPr/>
        </p:nvSpPr>
        <p:spPr>
          <a:xfrm>
            <a:off x="5066053" y="1754641"/>
            <a:ext cx="56990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RPG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63689" y="1817299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슈팅게</a:t>
            </a:r>
            <a:r>
              <a:rPr lang="ko-KR" altLang="en-US" sz="1600" dirty="0">
                <a:solidFill>
                  <a:schemeClr val="bg1"/>
                </a:solidFill>
              </a:rPr>
              <a:t>임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99479" y="1754641"/>
            <a:ext cx="5950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bg1"/>
                </a:solidFill>
              </a:rPr>
              <a:t>요</a:t>
            </a:r>
            <a:r>
              <a:rPr lang="ko-KR" altLang="en-US" sz="1600">
                <a:solidFill>
                  <a:schemeClr val="bg1"/>
                </a:solidFill>
              </a:rPr>
              <a:t>소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51" y="2996952"/>
            <a:ext cx="2024417" cy="1586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HP\Desktop\ppt 사진 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308" y="4631322"/>
            <a:ext cx="2550882" cy="191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ppt사진 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641" y="2869419"/>
            <a:ext cx="2609838" cy="195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ppt사진 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440" y="4388101"/>
            <a:ext cx="3281560" cy="246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6-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296" y="2394843"/>
            <a:ext cx="2857520" cy="285752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285852" y="285728"/>
            <a:ext cx="7858148" cy="64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546189" y="340228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예상 게임 실행 흐름</a:t>
            </a:r>
            <a:endParaRPr lang="ko-KR" altLang="en-US" sz="2800" b="1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19325" y="4018869"/>
            <a:ext cx="87716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RPG</a:t>
            </a:r>
          </a:p>
          <a:p>
            <a:pPr algn="ctr"/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컨텐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츠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46629" y="4018868"/>
            <a:ext cx="150233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여러 종류의 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스테이지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42476" y="2718009"/>
            <a:ext cx="110799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몬스터와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전투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그림 12" descr="6-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080" y="52360"/>
            <a:ext cx="1183691" cy="11480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6859" y="357142"/>
            <a:ext cx="1000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rgbClr val="A6BD1D"/>
                </a:solidFill>
              </a:rPr>
              <a:t>03</a:t>
            </a:r>
            <a:endParaRPr lang="ko-KR" altLang="en-US" sz="3000" b="1" dirty="0">
              <a:solidFill>
                <a:srgbClr val="A6BD1D"/>
              </a:solidFill>
            </a:endParaRPr>
          </a:p>
        </p:txBody>
      </p:sp>
      <p:pic>
        <p:nvPicPr>
          <p:cNvPr id="2050" name="Picture 2" descr="C:\Users\HP\Desktop\ppt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7" y="1206711"/>
            <a:ext cx="277627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P\Desktop\ppt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09" y="4797152"/>
            <a:ext cx="4648481" cy="204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P\Desktop\ppt6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472" y="898192"/>
            <a:ext cx="3235230" cy="181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HP\Desktop\ppt7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301" y="3041174"/>
            <a:ext cx="2703113" cy="281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70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285852" y="285728"/>
            <a:ext cx="7858148" cy="64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6-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9351" y="71414"/>
            <a:ext cx="1183691" cy="114802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71473" y="357142"/>
            <a:ext cx="1000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smtClean="0">
                <a:solidFill>
                  <a:srgbClr val="AA71D5"/>
                </a:solidFill>
              </a:rPr>
              <a:t>04</a:t>
            </a:r>
            <a:endParaRPr lang="ko-KR" altLang="en-US" sz="3000" b="1">
              <a:solidFill>
                <a:srgbClr val="AA71D5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51493" y="357142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개발 일정</a:t>
            </a:r>
            <a:endParaRPr lang="ko-KR" altLang="en-US" sz="2800" b="1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4832975"/>
              </p:ext>
            </p:extLst>
          </p:nvPr>
        </p:nvGraphicFramePr>
        <p:xfrm>
          <a:off x="457200" y="1600200"/>
          <a:ext cx="8229600" cy="43490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4480"/>
                <a:gridCol w="6995120"/>
              </a:tblGrid>
              <a:tr h="395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내용</a:t>
                      </a:r>
                      <a:endParaRPr lang="ko-KR" altLang="en-US" dirty="0"/>
                    </a:p>
                  </a:txBody>
                  <a:tcPr/>
                </a:tc>
              </a:tr>
              <a:tr h="395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smtClean="0"/>
                        <a:t>배경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 캐릭터 및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몬스터</a:t>
                      </a:r>
                      <a:r>
                        <a:rPr lang="ko-KR" altLang="en-US" baseline="0" dirty="0" smtClean="0"/>
                        <a:t> 이미지 리소스 수집</a:t>
                      </a:r>
                      <a:endParaRPr lang="ko-KR" altLang="en-US" dirty="0"/>
                    </a:p>
                  </a:txBody>
                  <a:tcPr/>
                </a:tc>
              </a:tr>
              <a:tr h="395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조작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이동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공격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스킬</a:t>
                      </a:r>
                      <a:endParaRPr lang="ko-KR" altLang="en-US" dirty="0"/>
                    </a:p>
                  </a:txBody>
                  <a:tcPr/>
                </a:tc>
              </a:tr>
              <a:tr h="395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이동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공격 및 보스 공격 패턴</a:t>
                      </a:r>
                      <a:endParaRPr lang="ko-KR" altLang="en-US" dirty="0"/>
                    </a:p>
                  </a:txBody>
                  <a:tcPr/>
                </a:tc>
              </a:tr>
              <a:tr h="395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세가지 스테이지 </a:t>
                      </a:r>
                      <a:endParaRPr lang="ko-KR" altLang="en-US" dirty="0"/>
                    </a:p>
                  </a:txBody>
                  <a:tcPr/>
                </a:tc>
              </a:tr>
              <a:tr h="395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중간점검 </a:t>
                      </a:r>
                      <a:r>
                        <a:rPr lang="en-US" altLang="ko-KR" dirty="0" smtClean="0"/>
                        <a:t>( </a:t>
                      </a:r>
                      <a:r>
                        <a:rPr lang="ko-KR" altLang="en-US" dirty="0" smtClean="0"/>
                        <a:t>부족한 부분 수정 및 추가 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95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캐릭터와 </a:t>
                      </a:r>
                      <a:r>
                        <a:rPr lang="ko-KR" altLang="en-US" dirty="0" err="1" smtClean="0"/>
                        <a:t>몬스터의</a:t>
                      </a:r>
                      <a:r>
                        <a:rPr lang="ko-KR" altLang="en-US" dirty="0" smtClean="0"/>
                        <a:t> 충돌 </a:t>
                      </a:r>
                      <a:r>
                        <a:rPr lang="ko-KR" altLang="en-US" dirty="0" err="1" smtClean="0"/>
                        <a:t>처리및</a:t>
                      </a:r>
                      <a:r>
                        <a:rPr lang="ko-KR" altLang="en-US" dirty="0" smtClean="0"/>
                        <a:t> 효과</a:t>
                      </a:r>
                    </a:p>
                  </a:txBody>
                  <a:tcPr/>
                </a:tc>
              </a:tr>
              <a:tr h="395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캐릭터 경험치 와 레벨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dirty="0" err="1" smtClean="0"/>
                        <a:t>상태창과</a:t>
                      </a:r>
                      <a:r>
                        <a:rPr lang="ko-KR" altLang="en-US" dirty="0" smtClean="0"/>
                        <a:t> 상점</a:t>
                      </a:r>
                    </a:p>
                  </a:txBody>
                  <a:tcPr/>
                </a:tc>
              </a:tr>
              <a:tr h="395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</a:t>
                      </a:r>
                      <a:r>
                        <a:rPr lang="ko-KR" altLang="en-US" dirty="0" err="1" smtClean="0"/>
                        <a:t>상태창</a:t>
                      </a:r>
                      <a:r>
                        <a:rPr lang="ko-KR" altLang="en-US" dirty="0" smtClean="0"/>
                        <a:t> 및 스킬 업그레이드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미미한 부분 수정</a:t>
                      </a:r>
                      <a:endParaRPr lang="ko-KR" altLang="en-US" dirty="0"/>
                    </a:p>
                  </a:txBody>
                  <a:tcPr/>
                </a:tc>
              </a:tr>
              <a:tr h="395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밸런스 조절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적절한 난이도 조절 </a:t>
                      </a:r>
                      <a:r>
                        <a:rPr lang="en-US" altLang="ko-KR" baseline="0" dirty="0" smtClean="0"/>
                        <a:t>) </a:t>
                      </a:r>
                      <a:r>
                        <a:rPr lang="ko-KR" altLang="en-US" baseline="0" dirty="0" smtClean="0"/>
                        <a:t>및 </a:t>
                      </a:r>
                      <a:r>
                        <a:rPr lang="ko-KR" altLang="en-US" baseline="0" dirty="0" err="1" smtClean="0"/>
                        <a:t>치트키</a:t>
                      </a:r>
                      <a:r>
                        <a:rPr lang="ko-KR" altLang="en-US" baseline="0" dirty="0" smtClean="0"/>
                        <a:t> 추가</a:t>
                      </a:r>
                      <a:endParaRPr lang="ko-KR" altLang="en-US" dirty="0"/>
                    </a:p>
                  </a:txBody>
                  <a:tcPr/>
                </a:tc>
              </a:tr>
              <a:tr h="395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마무리 및 최종점검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285852" y="285728"/>
            <a:ext cx="7858148" cy="64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651493" y="357142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자체 평가</a:t>
            </a:r>
            <a:endParaRPr lang="ko-KR" altLang="en-US" sz="2800" b="1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1148531"/>
              </p:ext>
            </p:extLst>
          </p:nvPr>
        </p:nvGraphicFramePr>
        <p:xfrm>
          <a:off x="457200" y="1600200"/>
          <a:ext cx="8229600" cy="33935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03032"/>
                <a:gridCol w="2026568"/>
              </a:tblGrid>
              <a:tr h="48576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평가 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평 가</a:t>
                      </a:r>
                      <a:endParaRPr lang="ko-KR" altLang="en-US" dirty="0"/>
                    </a:p>
                  </a:txBody>
                  <a:tcPr/>
                </a:tc>
              </a:tr>
              <a:tr h="47894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발표 자료에 포함할 내용을 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다 포함했는가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485764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게임 </a:t>
                      </a:r>
                      <a:r>
                        <a:rPr lang="ko-KR" altLang="en-US" dirty="0" err="1" smtClean="0"/>
                        <a:t>컨셉이</a:t>
                      </a:r>
                      <a:r>
                        <a:rPr lang="ko-KR" altLang="en-US" dirty="0" smtClean="0"/>
                        <a:t> 잘 표현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485764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게임 핵심 </a:t>
                      </a:r>
                      <a:r>
                        <a:rPr lang="ko-KR" altLang="en-US" dirty="0" err="1" smtClean="0"/>
                        <a:t>메카닉의</a:t>
                      </a:r>
                      <a:r>
                        <a:rPr lang="ko-KR" altLang="en-US" dirty="0" smtClean="0"/>
                        <a:t> 제시가 잘 되어 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485764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게임 실행 흐름이 잘 표현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485764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개발 범위가 구체적이며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측정 가능한가</a:t>
                      </a:r>
                      <a:r>
                        <a:rPr lang="en-US" altLang="ko-KR" baseline="0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485764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개발 계획이 구체적이며 실행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그림 7" descr="6-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691" y="47260"/>
            <a:ext cx="1178489" cy="11429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869" y="341753"/>
            <a:ext cx="1000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rgbClr val="14ACB4"/>
                </a:solidFill>
              </a:rPr>
              <a:t>05</a:t>
            </a:r>
            <a:endParaRPr lang="ko-KR" altLang="en-US" sz="3000" b="1" dirty="0">
              <a:solidFill>
                <a:srgbClr val="14AC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35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6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60" y="1428736"/>
            <a:ext cx="4345769" cy="42148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00298" y="3067292"/>
            <a:ext cx="42862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mtClean="0"/>
              <a:t>감사합니다</a:t>
            </a:r>
            <a:r>
              <a:rPr lang="en-US" altLang="ko-KR" sz="4800" b="1" smtClean="0"/>
              <a:t>.</a:t>
            </a:r>
            <a:endParaRPr lang="ko-KR" altLang="en-US" sz="4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339</Words>
  <Application>Microsoft Office PowerPoint</Application>
  <PresentationFormat>화면 슬라이드 쇼(4:3)</PresentationFormat>
  <Paragraphs>105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luizek</dc:creator>
  <cp:lastModifiedBy>이진수</cp:lastModifiedBy>
  <cp:revision>141</cp:revision>
  <dcterms:created xsi:type="dcterms:W3CDTF">2015-01-07T09:44:23Z</dcterms:created>
  <dcterms:modified xsi:type="dcterms:W3CDTF">2015-09-21T13:42:19Z</dcterms:modified>
</cp:coreProperties>
</file>