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6"/>
  </p:notesMasterIdLst>
  <p:handoutMasterIdLst>
    <p:handoutMasterId r:id="rId17"/>
  </p:handoutMasterIdLst>
  <p:sldIdLst>
    <p:sldId id="256" r:id="rId4"/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5" r:id="rId15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BC95"/>
    <a:srgbClr val="57DDBA"/>
    <a:srgbClr val="589AD7"/>
    <a:srgbClr val="4DBAE5"/>
    <a:srgbClr val="55DEE4"/>
    <a:srgbClr val="41719C"/>
    <a:srgbClr val="647596"/>
    <a:srgbClr val="1F4E79"/>
    <a:srgbClr val="2E75B6"/>
    <a:srgbClr val="2B3F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64D4B-0C7C-4FE4-9105-98EF041A19F1}" v="4" dt="2023-04-26T06:41:42.261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29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5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D6BED1-2A5D-4077-941B-77775CA82445}" type="doc">
      <dgm:prSet loTypeId="urn:microsoft.com/office/officeart/2005/8/layout/list1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pPr latinLnBrk="1"/>
          <a:endParaRPr lang="ko-KR" altLang="en-US"/>
        </a:p>
      </dgm:t>
    </dgm:pt>
    <dgm:pt modelId="{EFF8EC5C-258D-4C40-BE27-45D8B3B65F4D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스퀘어OTF_ac Bold"/>
            </a:rPr>
            <a:t>송동건</a:t>
          </a:r>
        </a:p>
      </dgm:t>
    </dgm:pt>
    <dgm:pt modelId="{97277AAD-F21F-4181-B008-394C3B06154A}" type="parTrans" cxnId="{FE937CCB-5788-460A-8BD2-56959DECD38B}">
      <dgm:prSet/>
      <dgm:spPr/>
      <dgm:t>
        <a:bodyPr/>
        <a:lstStyle/>
        <a:p>
          <a:pPr latinLnBrk="1"/>
          <a:endParaRPr lang="ko-KR" altLang="en-US"/>
        </a:p>
      </dgm:t>
    </dgm:pt>
    <dgm:pt modelId="{7644B908-2E9E-4155-AD65-7FEC7EC9344F}" type="sibTrans" cxnId="{FE937CCB-5788-460A-8BD2-56959DECD38B}">
      <dgm:prSet/>
      <dgm:spPr/>
      <dgm:t>
        <a:bodyPr/>
        <a:lstStyle/>
        <a:p>
          <a:pPr latinLnBrk="1"/>
          <a:endParaRPr lang="ko-KR" altLang="en-US"/>
        </a:p>
      </dgm:t>
    </dgm:pt>
    <dgm:pt modelId="{7459837C-F1ED-4A08-AE27-C586BC016556}">
      <dgm:prSet phldrT="[텍스트]"/>
      <dgm:spPr/>
      <dgm:t>
        <a:bodyPr/>
        <a:lstStyle/>
        <a:p>
          <a:pPr latinLnBrk="1"/>
          <a:r>
            <a:rPr lang="ko-KR" altLang="en-US" dirty="0"/>
            <a:t>모델 학습 전 데이터 </a:t>
          </a:r>
          <a:r>
            <a:rPr lang="ko-KR" altLang="en-US" dirty="0" err="1"/>
            <a:t>전처리</a:t>
          </a:r>
          <a:r>
            <a:rPr lang="en-US" altLang="ko-KR" dirty="0"/>
            <a:t>,</a:t>
          </a:r>
          <a:r>
            <a:rPr lang="ko-KR" altLang="en-US" dirty="0"/>
            <a:t>증량 코드 작성</a:t>
          </a:r>
        </a:p>
      </dgm:t>
    </dgm:pt>
    <dgm:pt modelId="{1EBE9B99-8ECA-47F9-8C23-B87C13CACD70}" type="parTrans" cxnId="{FF7B98DD-E328-46AD-96B0-9C9A49DF1E1F}">
      <dgm:prSet/>
      <dgm:spPr/>
      <dgm:t>
        <a:bodyPr/>
        <a:lstStyle/>
        <a:p>
          <a:pPr latinLnBrk="1"/>
          <a:endParaRPr lang="ko-KR" altLang="en-US"/>
        </a:p>
      </dgm:t>
    </dgm:pt>
    <dgm:pt modelId="{58CEF13F-1546-4942-8A2D-833E4D63CE18}" type="sibTrans" cxnId="{FF7B98DD-E328-46AD-96B0-9C9A49DF1E1F}">
      <dgm:prSet/>
      <dgm:spPr/>
      <dgm:t>
        <a:bodyPr/>
        <a:lstStyle/>
        <a:p>
          <a:pPr latinLnBrk="1"/>
          <a:endParaRPr lang="ko-KR" altLang="en-US"/>
        </a:p>
      </dgm:t>
    </dgm:pt>
    <dgm:pt modelId="{4A25BAC9-FC30-45D9-90AE-9E4BE022936F}">
      <dgm:prSet phldrT="[텍스트]" custT="1"/>
      <dgm:spPr/>
      <dgm:t>
        <a:bodyPr/>
        <a:lstStyle/>
        <a:p>
          <a:pPr latinLnBrk="1"/>
          <a:r>
            <a:rPr lang="ko-KR" altLang="en-US" sz="2400" dirty="0"/>
            <a:t>이진우</a:t>
          </a:r>
        </a:p>
      </dgm:t>
    </dgm:pt>
    <dgm:pt modelId="{FFF72F08-85D0-4BFC-BF76-C31F5DEBA5AE}" type="parTrans" cxnId="{51A4E13A-31BD-4A47-8B82-8B193DA3F612}">
      <dgm:prSet/>
      <dgm:spPr/>
      <dgm:t>
        <a:bodyPr/>
        <a:lstStyle/>
        <a:p>
          <a:pPr latinLnBrk="1"/>
          <a:endParaRPr lang="ko-KR" altLang="en-US"/>
        </a:p>
      </dgm:t>
    </dgm:pt>
    <dgm:pt modelId="{5CF34CA6-85FD-436B-B7A4-1B12CEE51D56}" type="sibTrans" cxnId="{51A4E13A-31BD-4A47-8B82-8B193DA3F612}">
      <dgm:prSet/>
      <dgm:spPr/>
      <dgm:t>
        <a:bodyPr/>
        <a:lstStyle/>
        <a:p>
          <a:pPr latinLnBrk="1"/>
          <a:endParaRPr lang="ko-KR" altLang="en-US"/>
        </a:p>
      </dgm:t>
    </dgm:pt>
    <dgm:pt modelId="{8A5387B0-EA1E-47AF-93A7-2EB2A1C02603}">
      <dgm:prSet phldrT="[텍스트]"/>
      <dgm:spPr/>
      <dgm:t>
        <a:bodyPr/>
        <a:lstStyle/>
        <a:p>
          <a:pPr latinLnBrk="1"/>
          <a:r>
            <a:rPr lang="ko-KR" altLang="en-US" dirty="0"/>
            <a:t>모델 학습 및 모델 평가 관련 코드 작성</a:t>
          </a:r>
        </a:p>
      </dgm:t>
    </dgm:pt>
    <dgm:pt modelId="{56F86C23-5290-4E16-B849-288F395B576F}" type="parTrans" cxnId="{28A684F8-40D4-42B1-8F94-57E0EB11CE5D}">
      <dgm:prSet/>
      <dgm:spPr/>
      <dgm:t>
        <a:bodyPr/>
        <a:lstStyle/>
        <a:p>
          <a:pPr latinLnBrk="1"/>
          <a:endParaRPr lang="ko-KR" altLang="en-US"/>
        </a:p>
      </dgm:t>
    </dgm:pt>
    <dgm:pt modelId="{024EF83D-ED81-4035-9BF5-20FEB0D6B4FF}" type="sibTrans" cxnId="{28A684F8-40D4-42B1-8F94-57E0EB11CE5D}">
      <dgm:prSet/>
      <dgm:spPr/>
      <dgm:t>
        <a:bodyPr/>
        <a:lstStyle/>
        <a:p>
          <a:pPr latinLnBrk="1"/>
          <a:endParaRPr lang="ko-KR" altLang="en-US"/>
        </a:p>
      </dgm:t>
    </dgm:pt>
    <dgm:pt modelId="{EA5C38DF-23F6-4A33-952D-2AE3AB5AA6DA}" type="pres">
      <dgm:prSet presAssocID="{1ED6BED1-2A5D-4077-941B-77775CA82445}" presName="linear" presStyleCnt="0">
        <dgm:presLayoutVars>
          <dgm:dir/>
          <dgm:animLvl val="lvl"/>
          <dgm:resizeHandles val="exact"/>
        </dgm:presLayoutVars>
      </dgm:prSet>
      <dgm:spPr/>
    </dgm:pt>
    <dgm:pt modelId="{FE7A3230-F75F-42CB-A1DB-363144091ED7}" type="pres">
      <dgm:prSet presAssocID="{EFF8EC5C-258D-4C40-BE27-45D8B3B65F4D}" presName="parentLin" presStyleCnt="0"/>
      <dgm:spPr/>
    </dgm:pt>
    <dgm:pt modelId="{81439C3C-35A6-494C-9A43-50E50E80CE43}" type="pres">
      <dgm:prSet presAssocID="{EFF8EC5C-258D-4C40-BE27-45D8B3B65F4D}" presName="parentLeftMargin" presStyleLbl="node1" presStyleIdx="0" presStyleCnt="2"/>
      <dgm:spPr/>
    </dgm:pt>
    <dgm:pt modelId="{D8365400-5D28-4559-9BD4-D1B4C6D2661A}" type="pres">
      <dgm:prSet presAssocID="{EFF8EC5C-258D-4C40-BE27-45D8B3B65F4D}" presName="parentText" presStyleLbl="node1" presStyleIdx="0" presStyleCnt="2" custLinFactNeighborX="368" custLinFactNeighborY="-2489">
        <dgm:presLayoutVars>
          <dgm:chMax val="0"/>
          <dgm:bulletEnabled val="1"/>
        </dgm:presLayoutVars>
      </dgm:prSet>
      <dgm:spPr/>
    </dgm:pt>
    <dgm:pt modelId="{A84DC6D6-6C2A-4FC5-8BC1-2A98B510D612}" type="pres">
      <dgm:prSet presAssocID="{EFF8EC5C-258D-4C40-BE27-45D8B3B65F4D}" presName="negativeSpace" presStyleCnt="0"/>
      <dgm:spPr/>
    </dgm:pt>
    <dgm:pt modelId="{F0C88F5A-88FE-42E9-9284-90CA92AE3133}" type="pres">
      <dgm:prSet presAssocID="{EFF8EC5C-258D-4C40-BE27-45D8B3B65F4D}" presName="childText" presStyleLbl="conFgAcc1" presStyleIdx="0" presStyleCnt="2">
        <dgm:presLayoutVars>
          <dgm:bulletEnabled val="1"/>
        </dgm:presLayoutVars>
      </dgm:prSet>
      <dgm:spPr/>
    </dgm:pt>
    <dgm:pt modelId="{63F7AA9D-4C8C-41DE-9803-573976573ED7}" type="pres">
      <dgm:prSet presAssocID="{7644B908-2E9E-4155-AD65-7FEC7EC9344F}" presName="spaceBetweenRectangles" presStyleCnt="0"/>
      <dgm:spPr/>
    </dgm:pt>
    <dgm:pt modelId="{C51CB5EF-55D9-4334-82ED-C92154262641}" type="pres">
      <dgm:prSet presAssocID="{4A25BAC9-FC30-45D9-90AE-9E4BE022936F}" presName="parentLin" presStyleCnt="0"/>
      <dgm:spPr/>
    </dgm:pt>
    <dgm:pt modelId="{D3C0A797-1855-4159-884B-CE4262CA74C3}" type="pres">
      <dgm:prSet presAssocID="{4A25BAC9-FC30-45D9-90AE-9E4BE022936F}" presName="parentLeftMargin" presStyleLbl="node1" presStyleIdx="0" presStyleCnt="2"/>
      <dgm:spPr/>
    </dgm:pt>
    <dgm:pt modelId="{2196E13B-EC48-4578-9CC3-B4CF0C18156E}" type="pres">
      <dgm:prSet presAssocID="{4A25BAC9-FC30-45D9-90AE-9E4BE02293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345B299-4E86-4CAC-A406-1D5B0852AD17}" type="pres">
      <dgm:prSet presAssocID="{4A25BAC9-FC30-45D9-90AE-9E4BE022936F}" presName="negativeSpace" presStyleCnt="0"/>
      <dgm:spPr/>
    </dgm:pt>
    <dgm:pt modelId="{FC3F0263-C3B2-4B72-B0A0-8BC33DA13F48}" type="pres">
      <dgm:prSet presAssocID="{4A25BAC9-FC30-45D9-90AE-9E4BE022936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CB011E-9C75-4688-A117-4DCAAECBF657}" type="presOf" srcId="{8A5387B0-EA1E-47AF-93A7-2EB2A1C02603}" destId="{FC3F0263-C3B2-4B72-B0A0-8BC33DA13F48}" srcOrd="0" destOrd="0" presId="urn:microsoft.com/office/officeart/2005/8/layout/list1"/>
    <dgm:cxn modelId="{BF8ED52B-7B5D-45C8-954C-2A74341EAE54}" type="presOf" srcId="{EFF8EC5C-258D-4C40-BE27-45D8B3B65F4D}" destId="{D8365400-5D28-4559-9BD4-D1B4C6D2661A}" srcOrd="1" destOrd="0" presId="urn:microsoft.com/office/officeart/2005/8/layout/list1"/>
    <dgm:cxn modelId="{51A4E13A-31BD-4A47-8B82-8B193DA3F612}" srcId="{1ED6BED1-2A5D-4077-941B-77775CA82445}" destId="{4A25BAC9-FC30-45D9-90AE-9E4BE022936F}" srcOrd="1" destOrd="0" parTransId="{FFF72F08-85D0-4BFC-BF76-C31F5DEBA5AE}" sibTransId="{5CF34CA6-85FD-436B-B7A4-1B12CEE51D56}"/>
    <dgm:cxn modelId="{57975540-F0D8-48AB-B698-C83FCF3C3D60}" type="presOf" srcId="{1ED6BED1-2A5D-4077-941B-77775CA82445}" destId="{EA5C38DF-23F6-4A33-952D-2AE3AB5AA6DA}" srcOrd="0" destOrd="0" presId="urn:microsoft.com/office/officeart/2005/8/layout/list1"/>
    <dgm:cxn modelId="{B62C3D49-C481-40B8-B603-DAB101AB6846}" type="presOf" srcId="{7459837C-F1ED-4A08-AE27-C586BC016556}" destId="{F0C88F5A-88FE-42E9-9284-90CA92AE3133}" srcOrd="0" destOrd="0" presId="urn:microsoft.com/office/officeart/2005/8/layout/list1"/>
    <dgm:cxn modelId="{2505EEA2-C165-4ED1-90A6-EEC356E3DCE9}" type="presOf" srcId="{EFF8EC5C-258D-4C40-BE27-45D8B3B65F4D}" destId="{81439C3C-35A6-494C-9A43-50E50E80CE43}" srcOrd="0" destOrd="0" presId="urn:microsoft.com/office/officeart/2005/8/layout/list1"/>
    <dgm:cxn modelId="{FE937CCB-5788-460A-8BD2-56959DECD38B}" srcId="{1ED6BED1-2A5D-4077-941B-77775CA82445}" destId="{EFF8EC5C-258D-4C40-BE27-45D8B3B65F4D}" srcOrd="0" destOrd="0" parTransId="{97277AAD-F21F-4181-B008-394C3B06154A}" sibTransId="{7644B908-2E9E-4155-AD65-7FEC7EC9344F}"/>
    <dgm:cxn modelId="{9564A2D9-9BFA-47FD-A35A-47804C816328}" type="presOf" srcId="{4A25BAC9-FC30-45D9-90AE-9E4BE022936F}" destId="{2196E13B-EC48-4578-9CC3-B4CF0C18156E}" srcOrd="1" destOrd="0" presId="urn:microsoft.com/office/officeart/2005/8/layout/list1"/>
    <dgm:cxn modelId="{FF7B98DD-E328-46AD-96B0-9C9A49DF1E1F}" srcId="{EFF8EC5C-258D-4C40-BE27-45D8B3B65F4D}" destId="{7459837C-F1ED-4A08-AE27-C586BC016556}" srcOrd="0" destOrd="0" parTransId="{1EBE9B99-8ECA-47F9-8C23-B87C13CACD70}" sibTransId="{58CEF13F-1546-4942-8A2D-833E4D63CE18}"/>
    <dgm:cxn modelId="{CCB196EA-E539-46BD-B91B-3DB3062D189C}" type="presOf" srcId="{4A25BAC9-FC30-45D9-90AE-9E4BE022936F}" destId="{D3C0A797-1855-4159-884B-CE4262CA74C3}" srcOrd="0" destOrd="0" presId="urn:microsoft.com/office/officeart/2005/8/layout/list1"/>
    <dgm:cxn modelId="{28A684F8-40D4-42B1-8F94-57E0EB11CE5D}" srcId="{4A25BAC9-FC30-45D9-90AE-9E4BE022936F}" destId="{8A5387B0-EA1E-47AF-93A7-2EB2A1C02603}" srcOrd="0" destOrd="0" parTransId="{56F86C23-5290-4E16-B849-288F395B576F}" sibTransId="{024EF83D-ED81-4035-9BF5-20FEB0D6B4FF}"/>
    <dgm:cxn modelId="{D975DC22-23B0-43C1-B54C-96C62975E497}" type="presParOf" srcId="{EA5C38DF-23F6-4A33-952D-2AE3AB5AA6DA}" destId="{FE7A3230-F75F-42CB-A1DB-363144091ED7}" srcOrd="0" destOrd="0" presId="urn:microsoft.com/office/officeart/2005/8/layout/list1"/>
    <dgm:cxn modelId="{C0F3047E-E066-45EA-A8A3-D2649577B5EF}" type="presParOf" srcId="{FE7A3230-F75F-42CB-A1DB-363144091ED7}" destId="{81439C3C-35A6-494C-9A43-50E50E80CE43}" srcOrd="0" destOrd="0" presId="urn:microsoft.com/office/officeart/2005/8/layout/list1"/>
    <dgm:cxn modelId="{84546B9A-5EC6-4E33-A9BD-0CDA5B5E735F}" type="presParOf" srcId="{FE7A3230-F75F-42CB-A1DB-363144091ED7}" destId="{D8365400-5D28-4559-9BD4-D1B4C6D2661A}" srcOrd="1" destOrd="0" presId="urn:microsoft.com/office/officeart/2005/8/layout/list1"/>
    <dgm:cxn modelId="{3FFB201C-71FF-4F89-B099-C2F4D43E77A6}" type="presParOf" srcId="{EA5C38DF-23F6-4A33-952D-2AE3AB5AA6DA}" destId="{A84DC6D6-6C2A-4FC5-8BC1-2A98B510D612}" srcOrd="1" destOrd="0" presId="urn:microsoft.com/office/officeart/2005/8/layout/list1"/>
    <dgm:cxn modelId="{560ED9C6-33F8-4054-B2F6-9F1E17F93789}" type="presParOf" srcId="{EA5C38DF-23F6-4A33-952D-2AE3AB5AA6DA}" destId="{F0C88F5A-88FE-42E9-9284-90CA92AE3133}" srcOrd="2" destOrd="0" presId="urn:microsoft.com/office/officeart/2005/8/layout/list1"/>
    <dgm:cxn modelId="{E0BDF300-498C-478A-85CD-6CD6020D723C}" type="presParOf" srcId="{EA5C38DF-23F6-4A33-952D-2AE3AB5AA6DA}" destId="{63F7AA9D-4C8C-41DE-9803-573976573ED7}" srcOrd="3" destOrd="0" presId="urn:microsoft.com/office/officeart/2005/8/layout/list1"/>
    <dgm:cxn modelId="{4ED9C02F-550E-49A5-B60F-923E805AE047}" type="presParOf" srcId="{EA5C38DF-23F6-4A33-952D-2AE3AB5AA6DA}" destId="{C51CB5EF-55D9-4334-82ED-C92154262641}" srcOrd="4" destOrd="0" presId="urn:microsoft.com/office/officeart/2005/8/layout/list1"/>
    <dgm:cxn modelId="{91787616-45EE-408E-9BCE-12CFFF1D69FA}" type="presParOf" srcId="{C51CB5EF-55D9-4334-82ED-C92154262641}" destId="{D3C0A797-1855-4159-884B-CE4262CA74C3}" srcOrd="0" destOrd="0" presId="urn:microsoft.com/office/officeart/2005/8/layout/list1"/>
    <dgm:cxn modelId="{DF2FD8C7-65AC-4FAB-A4A8-846FF71EFB3A}" type="presParOf" srcId="{C51CB5EF-55D9-4334-82ED-C92154262641}" destId="{2196E13B-EC48-4578-9CC3-B4CF0C18156E}" srcOrd="1" destOrd="0" presId="urn:microsoft.com/office/officeart/2005/8/layout/list1"/>
    <dgm:cxn modelId="{806F4093-00C9-473F-8CED-2268BC85C0FD}" type="presParOf" srcId="{EA5C38DF-23F6-4A33-952D-2AE3AB5AA6DA}" destId="{6345B299-4E86-4CAC-A406-1D5B0852AD17}" srcOrd="5" destOrd="0" presId="urn:microsoft.com/office/officeart/2005/8/layout/list1"/>
    <dgm:cxn modelId="{890D1501-E236-43ED-A82D-B97F0D8540EA}" type="presParOf" srcId="{EA5C38DF-23F6-4A33-952D-2AE3AB5AA6DA}" destId="{FC3F0263-C3B2-4B72-B0A0-8BC33DA13F4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88F5A-88FE-42E9-9284-90CA92AE3133}">
      <dsp:nvSpPr>
        <dsp:cNvPr id="0" name=""/>
        <dsp:cNvSpPr/>
      </dsp:nvSpPr>
      <dsp:spPr>
        <a:xfrm>
          <a:off x="0" y="312353"/>
          <a:ext cx="10867323" cy="9276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5" tIns="395732" rIns="843425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모델 학습 전 데이터 </a:t>
          </a:r>
          <a:r>
            <a:rPr lang="ko-KR" altLang="en-US" sz="1900" kern="1200" dirty="0" err="1"/>
            <a:t>전처리</a:t>
          </a:r>
          <a:r>
            <a:rPr lang="en-US" altLang="ko-KR" sz="1900" kern="1200" dirty="0"/>
            <a:t>,</a:t>
          </a:r>
          <a:r>
            <a:rPr lang="ko-KR" altLang="en-US" sz="1900" kern="1200" dirty="0"/>
            <a:t>증량 코드 작성</a:t>
          </a:r>
        </a:p>
      </dsp:txBody>
      <dsp:txXfrm>
        <a:off x="0" y="312353"/>
        <a:ext cx="10867323" cy="927675"/>
      </dsp:txXfrm>
    </dsp:sp>
    <dsp:sp modelId="{D8365400-5D28-4559-9BD4-D1B4C6D2661A}">
      <dsp:nvSpPr>
        <dsp:cNvPr id="0" name=""/>
        <dsp:cNvSpPr/>
      </dsp:nvSpPr>
      <dsp:spPr>
        <a:xfrm>
          <a:off x="545365" y="17953"/>
          <a:ext cx="760712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31" tIns="0" rIns="287531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스퀘어OTF_ac Bold"/>
            </a:rPr>
            <a:t>송동건</a:t>
          </a:r>
        </a:p>
      </dsp:txBody>
      <dsp:txXfrm>
        <a:off x="572745" y="45333"/>
        <a:ext cx="7552366" cy="506120"/>
      </dsp:txXfrm>
    </dsp:sp>
    <dsp:sp modelId="{FC3F0263-C3B2-4B72-B0A0-8BC33DA13F48}">
      <dsp:nvSpPr>
        <dsp:cNvPr id="0" name=""/>
        <dsp:cNvSpPr/>
      </dsp:nvSpPr>
      <dsp:spPr>
        <a:xfrm>
          <a:off x="0" y="1623068"/>
          <a:ext cx="10867323" cy="927675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3425" tIns="395732" rIns="843425" bIns="135128" numCol="1" spcCol="1270" anchor="t" anchorCtr="0">
          <a:noAutofit/>
        </a:bodyPr>
        <a:lstStyle/>
        <a:p>
          <a:pPr marL="171450" lvl="1" indent="-171450" algn="l" defTabSz="8445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900" kern="1200" dirty="0"/>
            <a:t>모델 학습 및 모델 평가 관련 코드 작성</a:t>
          </a:r>
        </a:p>
      </dsp:txBody>
      <dsp:txXfrm>
        <a:off x="0" y="1623068"/>
        <a:ext cx="10867323" cy="927675"/>
      </dsp:txXfrm>
    </dsp:sp>
    <dsp:sp modelId="{2196E13B-EC48-4578-9CC3-B4CF0C18156E}">
      <dsp:nvSpPr>
        <dsp:cNvPr id="0" name=""/>
        <dsp:cNvSpPr/>
      </dsp:nvSpPr>
      <dsp:spPr>
        <a:xfrm>
          <a:off x="543366" y="1342628"/>
          <a:ext cx="7607126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531" tIns="0" rIns="287531" bIns="0" numCol="1" spcCol="1270" anchor="ctr" anchorCtr="0">
          <a:noAutofit/>
        </a:bodyPr>
        <a:lstStyle/>
        <a:p>
          <a:pPr marL="0" lvl="0" indent="0" algn="l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이진우</a:t>
          </a:r>
        </a:p>
      </dsp:txBody>
      <dsp:txXfrm>
        <a:off x="570746" y="1370008"/>
        <a:ext cx="755236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0">
              <a:buNone/>
              <a:defRPr/>
            </a:pPr>
            <a:r>
              <a:rPr lang="ko-KR" sz="2000" b="0" strike="noStrike" spc="-1"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latin typeface="맑은 고딕"/>
              </a:rPr>
              <a:t>.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0">
              <a:buNone/>
              <a:defRPr/>
            </a:pPr>
            <a:endParaRPr lang="ko-KR" altLang="en-US" sz="1400" b="0" strike="noStrike" spc="-1">
              <a:latin typeface="바탕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1A3D5110-9FE0-496F-B26A-071D02F2DE37}" type="datetime1">
              <a:rPr lang="en-US" altLang="ko-KR" sz="1400" b="0" strike="noStrike" spc="-1">
                <a:latin typeface="바탕"/>
              </a:rPr>
              <a:pPr lvl="0" indent="0" algn="r">
                <a:buNone/>
                <a:defRPr/>
              </a:pPr>
              <a:t>4/26/2023</a:t>
            </a:fld>
            <a:endParaRPr lang="ko-KR" sz="1400" b="0" strike="noStrike" spc="-1">
              <a:latin typeface="바탕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356DD0D6-6062-4E86-920D-DF84A084F928}" type="slidenum">
              <a:rPr lang="en-US" sz="1400" b="0" strike="noStrike" spc="-1">
                <a:latin typeface="바탕"/>
              </a:rPr>
              <a:pPr lvl="0" indent="0" algn="r">
                <a:buNone/>
                <a:defRPr/>
              </a:p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9040" y="4822920"/>
            <a:ext cx="5511600" cy="394560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t">
            <a:noAutofit/>
          </a:bodyPr>
          <a:lstStyle/>
          <a:p>
            <a:pPr marL="216000" lvl="0" indent="0">
              <a:lnSpc>
                <a:spcPct val="100000"/>
              </a:lnSpc>
              <a:buNone/>
              <a:defRPr/>
            </a:pPr>
            <a:endParaRPr lang="en-US" sz="2000" b="0" strike="noStrike" spc="-1">
              <a:latin typeface="맑은 고딕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9"/>
          </p:nvPr>
        </p:nvSpPr>
        <p:spPr>
          <a:xfrm>
            <a:off x="3902760" y="9519120"/>
            <a:ext cx="2985120" cy="50256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300" b="0" strike="noStrike" spc="-1">
                <a:latin typeface="바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D8C2E66B-7CA8-4AB7-AC7E-08699B55FC45}" type="slidenum">
              <a:rPr lang="en-US" sz="1300" b="0" strike="noStrike" spc="-1">
                <a:latin typeface="바탕"/>
              </a:rPr>
              <a:pPr lvl="0" indent="0" algn="r">
                <a:lnSpc>
                  <a:spcPct val="100000"/>
                </a:lnSpc>
                <a:buNone/>
                <a:defRPr/>
              </a:pPr>
              <a:t>12</a:t>
            </a:fld>
            <a:endParaRPr lang="en-US" sz="1300" b="0" strike="noStrike" spc="-1">
              <a:latin typeface="바탕"/>
            </a:endParaRPr>
          </a:p>
        </p:txBody>
      </p:sp>
      <p:sp>
        <p:nvSpPr>
          <p:cNvPr id="492" name="직사각형 49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DE8F1A6-BC17-4427-8419-334B4911CA6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AE7FF59-395C-40B2-BFFC-D1434E0B9B5F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C4570FC1-5C25-46FA-95C2-A62D063F110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DDE334-789A-4C30-8BB2-294D6D2AAE3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E0BC5A1-A0EB-43AB-8544-7BD6EF4E61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9AE11421-3D8A-4285-B6B4-FFCA4F2E1AD9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835B205F-7AF5-4FB8-8626-99856ED42D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B2C3B669-C570-4ED9-8A7C-CABF51B6DFA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185A94E-7B71-46CE-9B7F-1B8981EBD87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5599E8E8-CF81-4DA2-A908-9E4A3C31316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F2275ED-3D98-43BE-93B2-2DCABF322F1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4C9F382E-B79D-4992-ADB2-1697B018CEB5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ko-KR" alt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46CC590-9F80-427F-AEB4-404413EB8CC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6E22518-F976-42BC-9C2D-DBF1BF7E886F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DFC24E0-2279-4173-8D32-92B9E8201D9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BE04B9D-85A9-4DFA-9026-E398F383168E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CB365695-3056-490F-A61E-E57B48C9B9E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D9DD50A0-BB93-4559-BAFD-A2BEFAAD029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CCD210D-9BDA-484B-9C94-30CC509837B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772E24F-8D33-4373-80F4-0B279BB0EB0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F5C0B4BB-1A41-49F6-BC43-81E6AB79ECF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373B7562-0379-43B1-B758-4DF6B9A306AD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724EB4E7-B459-4EF8-BA88-32852BB8B7B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64221D75-ECBC-47DA-BFE9-EC6D767B0F85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5334098-1EEF-41EC-B3C7-F531B0C17FD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191202C0-EF13-41A1-BA8C-3A79D5C3635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E2095452-686A-44B0-8AD2-75078E96514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B7BFEE2-14FC-4B94-963A-EFA69CC8FDF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8E8E101C-5F5B-4AF0-B397-9915F8A03A9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350463B-4EC7-4FDB-8A72-A1206A500EF7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3142BC2-78C8-433A-978B-8A9684EB1962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72D313A0-D56C-4FFE-878B-3F5D81DEA303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4EAB921-94E9-40A0-9DCB-C7639E2B3A7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7B1C25B-740C-475A-BB32-3224F2BDF2F6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84C62C0B-DBC1-43BD-8792-93D48A2107F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52A58E2-153B-4356-81D3-0E7984766C40}" type="datetime1">
              <a:rPr lang="ko-KR" altLang="en-US" smtClean="0"/>
              <a:t>2023-04-26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A5E9658-491B-46A5-B9EF-BC84C1AE0FED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D060EC58-524E-42D4-82DB-14D4EF80C47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5F253FD-4D62-42E7-99CB-A476AACED7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D83E0F1-3739-47DD-88C3-05388D2443F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4465E08-C72B-4508-BBC2-7C43F6499D0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78BB9170-4110-440D-A24B-AF3C831486EF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981F44C-5EC9-4A05-896C-C7E071DA6B7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4857B6C-BC08-4CAF-8FC8-8E06AB003BE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6EA83E9-91D2-4204-BCBB-CAF14A07A4B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798A3B33-2E99-468B-81F1-0490582BD134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6A231D6A-578E-4140-8308-37C244A8D00F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37C2270A-9E14-47AE-9DAC-942D3F202650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DD674E48-DC86-4F19-8608-D7590D0FC7A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3F1F440-4C05-4D53-8A4A-9B05902CF4B8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5FF5FC9-6D4D-4735-9164-7011799194B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BC5E079-D0B4-40B4-9552-244E4EC6803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95C0A90-C85B-46EE-BF42-94B61BD95C88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0CF934D-DA0C-4F4B-988C-48B86D7AF63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9DF3D33-3092-45B8-A712-2EA6784FDF5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61C101F4-63FC-477B-8DD9-5B0DB3C762D0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4C52D9C-1381-4B4B-BB69-B144A2549976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A7D2756-F62A-431F-BAB5-3E29C609F781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B0ED505-42D0-4F78-8A87-EA85A1BB94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E4F7578D-F103-410B-B68F-B872EF4BCF0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A2AA8451-8148-4E81-BD2E-4A680996CA6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2061A6-E29D-4D6A-A896-53AE34113C62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B2C9AA01-57BD-4CFF-9AF7-56D46D89EE7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E24DE8A1-07B9-47C6-866F-40CCB55B64EA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1DA9E9E9-A974-45BD-AF7E-E45C29BAB2B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1A6AE90-1FB6-4DDF-AF77-A9C6DAC783ED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2DCA971-B7BD-4B12-AAB7-8D20CEF028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8BDC0709-1CD3-477E-99E1-2A45B2723D1C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45C7343-EFA6-4274-9CB8-57DE05513B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664DCBF-98A0-4ADF-8243-F6A7AA0DBF78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A93AA4D-9863-494A-8407-89D3E89C21D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C46A5F84-63ED-4C3E-B568-E48444DA14C5}" type="datetime1">
              <a:rPr lang="ko-KR" altLang="en-US" smtClean="0"/>
              <a:t>2023-04-26</a:t>
            </a:fld>
            <a:endParaRPr 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lvl="0" indent="0">
              <a:lnSpc>
                <a:spcPct val="90000"/>
              </a:lnSpc>
              <a:buNone/>
              <a:defRPr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텍스트 스타일을 편집합니다</a:t>
            </a:r>
          </a:p>
          <a:p>
            <a:pPr marL="685800" lvl="1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둘째 수준</a:t>
            </a:r>
          </a:p>
          <a:p>
            <a:pPr marL="1143000" lvl="2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셋째 수준</a:t>
            </a:r>
          </a:p>
          <a:p>
            <a:pPr marL="1600200" lvl="3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넷째 수준</a:t>
            </a:r>
          </a:p>
          <a:p>
            <a:pPr marL="2057400" lvl="4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다섯째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BE35270-31CA-4ABC-9192-442BE243B84C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1556394-4757-4B88-860F-D48800151959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5" name="그림 6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6" name="그림 7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7" name="그림 8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8" name="그림 9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lvl="0" indent="0" algn="ctr">
              <a:lnSpc>
                <a:spcPct val="90000"/>
              </a:lnSpc>
              <a:buNone/>
              <a:defRPr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C920C7F9-1BFB-4128-AB4C-80350DDFC867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F64B7FD5-0BBC-4BEF-947F-16F6B17FFC21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49" name="그림 10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50" name="그림 11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51" name="그림 12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52" name="그림 13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888FCB2-EA31-4B9E-BB66-713A108C371F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2023-04-26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22355AB-F394-4C75-A872-46157D6E678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93" name="그림 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94" name="그림 5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95" name="그림 6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96" name="그림 7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.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fif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3DE898-7F82-90ED-CDAC-32EA071A7A1B}"/>
              </a:ext>
            </a:extLst>
          </p:cNvPr>
          <p:cNvSpPr/>
          <p:nvPr/>
        </p:nvSpPr>
        <p:spPr>
          <a:xfrm>
            <a:off x="5153890" y="2505281"/>
            <a:ext cx="701057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지능화</a:t>
            </a: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캡스톤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프로젝트</a:t>
            </a:r>
            <a:endParaRPr lang="en-US" altLang="ko-KR" sz="16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41" name="TextBox 10"/>
          <p:cNvSpPr/>
          <p:nvPr/>
        </p:nvSpPr>
        <p:spPr>
          <a:xfrm>
            <a:off x="9934723" y="3817505"/>
            <a:ext cx="1594891" cy="466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lIns="89999" tIns="44999" rIns="89999" bIns="44999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</a:t>
            </a:r>
            <a:r>
              <a:rPr lang="en-US" altLang="ko-KR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3.04.26</a:t>
            </a:r>
            <a:r>
              <a:rPr lang="en-US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143" name="육각형 4"/>
          <p:cNvSpPr/>
          <p:nvPr/>
        </p:nvSpPr>
        <p:spPr>
          <a:xfrm>
            <a:off x="1125030" y="231624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4" name="육각형 5"/>
          <p:cNvSpPr/>
          <p:nvPr/>
        </p:nvSpPr>
        <p:spPr>
          <a:xfrm>
            <a:off x="1125030" y="304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5" name="육각형 6"/>
          <p:cNvSpPr/>
          <p:nvPr/>
        </p:nvSpPr>
        <p:spPr>
          <a:xfrm>
            <a:off x="1125030" y="3768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516486"/>
              </a:gs>
            </a:gsLst>
            <a:lin ang="5400000" scaled="1"/>
          </a:gra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6" name="육각형 7"/>
          <p:cNvSpPr/>
          <p:nvPr/>
        </p:nvSpPr>
        <p:spPr>
          <a:xfrm>
            <a:off x="17951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7" name="육각형 8"/>
          <p:cNvSpPr/>
          <p:nvPr/>
        </p:nvSpPr>
        <p:spPr>
          <a:xfrm>
            <a:off x="1785630" y="268092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8" name="육각형 9"/>
          <p:cNvSpPr/>
          <p:nvPr/>
        </p:nvSpPr>
        <p:spPr>
          <a:xfrm>
            <a:off x="2455755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9" name="육각형 10"/>
          <p:cNvSpPr/>
          <p:nvPr/>
        </p:nvSpPr>
        <p:spPr>
          <a:xfrm>
            <a:off x="2269110" y="41295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0" name="육각형 11"/>
          <p:cNvSpPr/>
          <p:nvPr/>
        </p:nvSpPr>
        <p:spPr>
          <a:xfrm>
            <a:off x="31163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1" name="육각형 12"/>
          <p:cNvSpPr/>
          <p:nvPr/>
        </p:nvSpPr>
        <p:spPr>
          <a:xfrm>
            <a:off x="3786120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2" name="육각형 13"/>
          <p:cNvSpPr/>
          <p:nvPr/>
        </p:nvSpPr>
        <p:spPr>
          <a:xfrm>
            <a:off x="1785630" y="19558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3" name="육각형 3"/>
          <p:cNvSpPr/>
          <p:nvPr/>
        </p:nvSpPr>
        <p:spPr>
          <a:xfrm>
            <a:off x="141870" y="2679120"/>
            <a:ext cx="1627920" cy="140328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4" name="제목 배경"/>
          <p:cNvSpPr/>
          <p:nvPr/>
        </p:nvSpPr>
        <p:spPr>
          <a:xfrm>
            <a:off x="4628160" y="2867400"/>
            <a:ext cx="7562880" cy="991440"/>
          </a:xfrm>
          <a:prstGeom prst="rect">
            <a:avLst/>
          </a:prstGeom>
          <a:solidFill>
            <a:srgbClr val="203864">
              <a:alpha val="7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</a:t>
            </a:r>
            <a:r>
              <a:rPr lang="en-US" altLang="ko-KR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#1 (CNN) </a:t>
            </a: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r>
              <a:rPr lang="en-US" altLang="ko-KR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발표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9F2481-EB20-2E0D-69FD-0231EC57DFBB}"/>
              </a:ext>
            </a:extLst>
          </p:cNvPr>
          <p:cNvCxnSpPr>
            <a:cxnSpLocks/>
          </p:cNvCxnSpPr>
          <p:nvPr/>
        </p:nvCxnSpPr>
        <p:spPr>
          <a:xfrm>
            <a:off x="11430000" y="4082400"/>
            <a:ext cx="770565" cy="0"/>
          </a:xfrm>
          <a:prstGeom prst="line">
            <a:avLst/>
          </a:prstGeom>
          <a:ln w="2540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809674-D144-EBEA-7893-4435FDCB8871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EF978C-EBE0-203D-7F81-28BE2F0D052E}"/>
              </a:ext>
            </a:extLst>
          </p:cNvPr>
          <p:cNvCxnSpPr>
            <a:cxnSpLocks/>
          </p:cNvCxnSpPr>
          <p:nvPr/>
        </p:nvCxnSpPr>
        <p:spPr>
          <a:xfrm>
            <a:off x="4605709" y="6435075"/>
            <a:ext cx="7589855" cy="0"/>
          </a:xfrm>
          <a:prstGeom prst="line">
            <a:avLst/>
          </a:prstGeom>
          <a:ln w="1905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E6E53C-8AB6-3923-1DC5-13162011AE8E}"/>
              </a:ext>
            </a:extLst>
          </p:cNvPr>
          <p:cNvSpPr txBox="1"/>
          <p:nvPr/>
        </p:nvSpPr>
        <p:spPr>
          <a:xfrm>
            <a:off x="8745372" y="5565285"/>
            <a:ext cx="334477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충북대학교 산업인공지능학과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[2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송동건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이진우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43895-461A-D52E-5F9A-5EC4F6DFFA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08226"/>
            <a:ext cx="2715963" cy="502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06A3811-258F-44A5-B524-56D6C3CCB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326" y="2619085"/>
            <a:ext cx="4682281" cy="2050971"/>
          </a:xfrm>
          <a:prstGeom prst="rect">
            <a:avLst/>
          </a:prstGeom>
        </p:spPr>
      </p:pic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EE699-F2E7-49D6-AC10-A69E7A85B359}"/>
              </a:ext>
            </a:extLst>
          </p:cNvPr>
          <p:cNvSpPr txBox="1"/>
          <p:nvPr/>
        </p:nvSpPr>
        <p:spPr>
          <a:xfrm>
            <a:off x="378138" y="968603"/>
            <a:ext cx="8340522" cy="1240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토의 및 개선점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 err="1">
                <a:latin typeface="+mn-ea"/>
              </a:rPr>
              <a:t>학습률을</a:t>
            </a:r>
            <a:r>
              <a:rPr lang="ko-KR" altLang="en-US" sz="1600" i="1" dirty="0">
                <a:latin typeface="+mn-ea"/>
              </a:rPr>
              <a:t> 높이기 위해 </a:t>
            </a:r>
            <a:r>
              <a:rPr lang="en-US" altLang="ko-KR" sz="1600" i="1" dirty="0">
                <a:latin typeface="+mn-ea"/>
              </a:rPr>
              <a:t>class test </a:t>
            </a:r>
            <a:r>
              <a:rPr lang="ko-KR" altLang="en-US" sz="1600" i="1" dirty="0">
                <a:latin typeface="+mn-ea"/>
              </a:rPr>
              <a:t>값과 </a:t>
            </a:r>
            <a:r>
              <a:rPr lang="en-US" altLang="ko-KR" sz="1600" i="1" dirty="0">
                <a:latin typeface="+mn-ea"/>
              </a:rPr>
              <a:t>class </a:t>
            </a:r>
            <a:r>
              <a:rPr lang="ko-KR" altLang="en-US" sz="1600" i="1" dirty="0">
                <a:latin typeface="+mn-ea"/>
              </a:rPr>
              <a:t>값을 변경 하여 학습 진행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그래프 변화는 있었으나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 err="1">
                <a:latin typeface="+mn-ea"/>
              </a:rPr>
              <a:t>학습률은</a:t>
            </a:r>
            <a:r>
              <a:rPr lang="ko-KR" altLang="en-US" sz="1600" i="1" dirty="0">
                <a:latin typeface="+mn-ea"/>
              </a:rPr>
              <a:t> 오히려 떨어짐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CF3D97-5DF7-4541-BF39-FA8F41AE9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116" y="2618610"/>
            <a:ext cx="4922159" cy="205144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C3FBDA2-F256-43CD-9FD1-12C2CD0441AE}"/>
              </a:ext>
            </a:extLst>
          </p:cNvPr>
          <p:cNvSpPr/>
          <p:nvPr/>
        </p:nvSpPr>
        <p:spPr>
          <a:xfrm>
            <a:off x="6484326" y="2618610"/>
            <a:ext cx="3972848" cy="423528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895E695-0DB3-4A3A-BD09-EE0B702348B7}"/>
              </a:ext>
            </a:extLst>
          </p:cNvPr>
          <p:cNvSpPr/>
          <p:nvPr/>
        </p:nvSpPr>
        <p:spPr>
          <a:xfrm>
            <a:off x="640374" y="2630335"/>
            <a:ext cx="3972848" cy="423528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280BA61-2B00-4824-8460-AFA3286A654D}"/>
              </a:ext>
            </a:extLst>
          </p:cNvPr>
          <p:cNvSpPr/>
          <p:nvPr/>
        </p:nvSpPr>
        <p:spPr>
          <a:xfrm>
            <a:off x="2036384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기존 데이터</a:t>
            </a:r>
            <a:endParaRPr lang="en-US" altLang="ko-KR" dirty="0">
              <a:latin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E154E8A-45C7-4772-B979-AC997DB82631}"/>
              </a:ext>
            </a:extLst>
          </p:cNvPr>
          <p:cNvSpPr/>
          <p:nvPr/>
        </p:nvSpPr>
        <p:spPr>
          <a:xfrm>
            <a:off x="8115175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변경 데이터</a:t>
            </a:r>
            <a:endParaRPr lang="en-US" altLang="ko-KR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3CCD0E1-21CE-4A07-A9DA-9B7ADEA7D2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441" y="5194915"/>
            <a:ext cx="49720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5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3EE699-F2E7-49D6-AC10-A69E7A85B359}"/>
              </a:ext>
            </a:extLst>
          </p:cNvPr>
          <p:cNvSpPr txBox="1"/>
          <p:nvPr/>
        </p:nvSpPr>
        <p:spPr>
          <a:xfrm>
            <a:off x="378138" y="968603"/>
            <a:ext cx="8340522" cy="153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토의 및 개선점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환경 구성에 대부분의 시간을 소비하여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만족 할 만한 결과를 도출하지 못함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증량을 시도 했으나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의도한대로 출력 되지 않음 이후 데이터 증량을 통해 추가 적인 결과를 도출 할 계획</a:t>
            </a:r>
            <a:endParaRPr lang="en-US" altLang="ko-KR" sz="1600" i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FC0EB-E364-4D01-A550-40A5FAB2D8B1}"/>
              </a:ext>
            </a:extLst>
          </p:cNvPr>
          <p:cNvSpPr txBox="1"/>
          <p:nvPr/>
        </p:nvSpPr>
        <p:spPr>
          <a:xfrm>
            <a:off x="381069" y="3688355"/>
            <a:ext cx="8340522" cy="1242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 err="1">
                <a:latin typeface="+mn-ea"/>
              </a:rPr>
              <a:t>과적합</a:t>
            </a:r>
            <a:r>
              <a:rPr lang="ko-KR" altLang="en-US" sz="1600" i="1" dirty="0">
                <a:latin typeface="+mn-ea"/>
              </a:rPr>
              <a:t> 모델의 데이터 증량을 통해 </a:t>
            </a:r>
            <a:r>
              <a:rPr lang="ko-KR" altLang="en-US" sz="1600" i="1" dirty="0" err="1">
                <a:latin typeface="+mn-ea"/>
              </a:rPr>
              <a:t>학습률을</a:t>
            </a:r>
            <a:r>
              <a:rPr lang="ko-KR" altLang="en-US" sz="1600" i="1" dirty="0">
                <a:latin typeface="+mn-ea"/>
              </a:rPr>
              <a:t> 높일 예정</a:t>
            </a:r>
            <a:r>
              <a:rPr lang="en-US" altLang="ko-KR" sz="1600" i="1" dirty="0">
                <a:latin typeface="+mn-ea"/>
              </a:rPr>
              <a:t>.</a:t>
            </a: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증량 후</a:t>
            </a:r>
            <a:r>
              <a:rPr lang="en-US" altLang="ko-KR" sz="1600" i="1" dirty="0">
                <a:latin typeface="+mn-ea"/>
              </a:rPr>
              <a:t>, Confusion matrix </a:t>
            </a:r>
            <a:r>
              <a:rPr lang="ko-KR" altLang="en-US" sz="1600" i="1" dirty="0">
                <a:latin typeface="+mn-ea"/>
              </a:rPr>
              <a:t>및 평가 지표를 통해 구체적인 분석을 할 예정</a:t>
            </a:r>
            <a:r>
              <a:rPr lang="en-US" altLang="ko-KR" sz="1600" i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497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직사각형 2"/>
          <p:cNvSpPr/>
          <p:nvPr/>
        </p:nvSpPr>
        <p:spPr>
          <a:xfrm>
            <a:off x="0" y="907560"/>
            <a:ext cx="12191760" cy="5042520"/>
          </a:xfrm>
          <a:prstGeom prst="rect">
            <a:avLst/>
          </a:prstGeom>
          <a:solidFill>
            <a:srgbClr val="42567C"/>
          </a:solidFill>
          <a:ln>
            <a:solidFill>
              <a:srgbClr val="42567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447" name="직선 연결선 5"/>
          <p:cNvCxnSpPr/>
          <p:nvPr/>
        </p:nvCxnSpPr>
        <p:spPr>
          <a:xfrm>
            <a:off x="0" y="3916080"/>
            <a:ext cx="835920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sp>
        <p:nvSpPr>
          <p:cNvPr id="448" name="TextBox 6"/>
          <p:cNvSpPr/>
          <p:nvPr/>
        </p:nvSpPr>
        <p:spPr>
          <a:xfrm>
            <a:off x="4798080" y="3208320"/>
            <a:ext cx="2892870" cy="751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 anchor="t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ko-KR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감사합니다</a:t>
            </a:r>
            <a:r>
              <a:rPr lang="en-US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lang="en-US" sz="4400" b="0" strike="noStrike" spc="-1">
              <a:latin typeface="나눔스퀘어"/>
              <a:ea typeface="나눔스퀘어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6A80FC-3AE9-E579-6295-14D160303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65" y="37480"/>
            <a:ext cx="1345602" cy="404668"/>
          </a:xfrm>
          <a:prstGeom prst="rect">
            <a:avLst/>
          </a:prstGeom>
          <a:effectLst>
            <a:glow rad="12700">
              <a:schemeClr val="bg1"/>
            </a:glow>
          </a:effectLst>
        </p:spPr>
      </p:pic>
      <p:pic>
        <p:nvPicPr>
          <p:cNvPr id="7" name="Picture 2" descr="C:\Users\하우앳\Desktop\하우앳\4. 하우앳\경영계획, 회사소개\로고(2017)\하우앳.png">
            <a:extLst>
              <a:ext uri="{FF2B5EF4-FFF2-40B4-BE49-F238E27FC236}">
                <a16:creationId xmlns:a16="http://schemas.microsoft.com/office/drawing/2014/main" id="{FC48D43C-409C-846C-BA86-0C012AAD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79073" y="139525"/>
            <a:ext cx="673516" cy="200578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수행방법 및 업무 분장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834052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조원 모두 충북대학교 융합기술원  입주기업 재직</a:t>
            </a:r>
            <a:r>
              <a:rPr lang="en-US" altLang="ko-KR" sz="1600" i="1" dirty="0">
                <a:latin typeface="+mn-ea"/>
              </a:rPr>
              <a:t>, </a:t>
            </a:r>
            <a:r>
              <a:rPr lang="ko-KR" altLang="en-US" sz="1600" i="1" dirty="0">
                <a:latin typeface="+mn-ea"/>
              </a:rPr>
              <a:t>미팅을 통한 의견 및 정보 공유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 - </a:t>
            </a:r>
            <a:r>
              <a:rPr lang="ko-KR" altLang="en-US" sz="1600" i="1" dirty="0">
                <a:latin typeface="+mn-ea"/>
              </a:rPr>
              <a:t>각자의 </a:t>
            </a:r>
            <a:r>
              <a:rPr lang="en-US" altLang="ko-KR" sz="1600" i="1" dirty="0">
                <a:latin typeface="+mn-ea"/>
              </a:rPr>
              <a:t>PC </a:t>
            </a:r>
            <a:r>
              <a:rPr lang="ko-KR" altLang="en-US" sz="1600" i="1" dirty="0">
                <a:latin typeface="+mn-ea"/>
              </a:rPr>
              <a:t>를 사용하여 프로젝트의 모델 학습을 시행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 및 기여도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graphicFrame>
        <p:nvGraphicFramePr>
          <p:cNvPr id="42" name="다이어그램 41">
            <a:extLst>
              <a:ext uri="{FF2B5EF4-FFF2-40B4-BE49-F238E27FC236}">
                <a16:creationId xmlns:a16="http://schemas.microsoft.com/office/drawing/2014/main" id="{849C288C-D42F-DCA6-58A5-E9C7BC21E4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6090891"/>
              </p:ext>
            </p:extLst>
          </p:nvPr>
        </p:nvGraphicFramePr>
        <p:xfrm>
          <a:off x="566167" y="3245770"/>
          <a:ext cx="10867323" cy="2582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84819F-F84F-843C-99F2-F84F28402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4" y="2993168"/>
            <a:ext cx="4357507" cy="3585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062F03-1D79-E857-D164-A0614AB56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648" y="2225308"/>
            <a:ext cx="4495219" cy="4353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63E610-6E81-9EB3-C700-C177E76217B0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371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67EC66-7EC7-0D3D-1BFE-4F3D9F7C9B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2"/>
          <a:stretch/>
        </p:blipFill>
        <p:spPr>
          <a:xfrm>
            <a:off x="538709" y="3428999"/>
            <a:ext cx="11114581" cy="29978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C23A520-3BD1-9FB7-FA5A-8310BA1B1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421" y="1368506"/>
            <a:ext cx="5314394" cy="2060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9888DE-06C4-470F-31AB-41D0857A6BBC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62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1820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데이터 정보확인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인덱스 분포도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총 데이터 수</a:t>
            </a:r>
            <a:r>
              <a:rPr lang="en-US" altLang="ko-KR" sz="1600" dirty="0">
                <a:latin typeface="+mn-ea"/>
              </a:rPr>
              <a:t>,</a:t>
            </a:r>
            <a:r>
              <a:rPr lang="ko-KR" altLang="en-US" sz="1600" dirty="0">
                <a:latin typeface="+mn-ea"/>
              </a:rPr>
              <a:t>불량 패턴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정상 패턴 확인 </a:t>
            </a:r>
            <a:r>
              <a:rPr lang="en-US" altLang="ko-KR" sz="1600" dirty="0">
                <a:latin typeface="+mn-ea"/>
              </a:rPr>
              <a:t>– </a:t>
            </a:r>
            <a:r>
              <a:rPr lang="ko-KR" altLang="en-US" sz="1600" dirty="0">
                <a:latin typeface="+mn-ea"/>
              </a:rPr>
              <a:t>불량비율 확인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- </a:t>
            </a:r>
            <a:r>
              <a:rPr lang="ko-KR" altLang="en-US" sz="1600" dirty="0">
                <a:latin typeface="+mn-ea"/>
              </a:rPr>
              <a:t>불량 패턴 레이어 확인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1BEF80-481F-D3C9-0932-7CDD5B5F5F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859" y="1018134"/>
            <a:ext cx="4602854" cy="55755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DAA852-78BE-F36E-6B84-596C185BD8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9903" y="3429000"/>
            <a:ext cx="4735913" cy="30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8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셋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94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open</a:t>
            </a:r>
            <a:r>
              <a:rPr lang="ko-KR" altLang="en-US" sz="1600" i="1" dirty="0">
                <a:latin typeface="+mn-ea"/>
              </a:rPr>
              <a:t> </a:t>
            </a:r>
            <a:r>
              <a:rPr lang="en-US" altLang="ko-KR" sz="1600" i="1" dirty="0">
                <a:latin typeface="+mn-ea"/>
              </a:rPr>
              <a:t>cv</a:t>
            </a:r>
            <a:r>
              <a:rPr lang="ko-KR" altLang="en-US" sz="1600" i="1" dirty="0">
                <a:latin typeface="+mn-ea"/>
              </a:rPr>
              <a:t> 활용 이미지 변형을 통한 데이터 증량 실시</a:t>
            </a:r>
            <a:endParaRPr lang="en-US" altLang="ko-KR" sz="1600" i="1" dirty="0"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482FA8-4180-5CCD-6513-0EC3DC9C75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42958" y="1389119"/>
            <a:ext cx="5847193" cy="407976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746A54D-A54F-F9A3-AE06-95D063E94D96}"/>
              </a:ext>
            </a:extLst>
          </p:cNvPr>
          <p:cNvSpPr/>
          <p:nvPr/>
        </p:nvSpPr>
        <p:spPr>
          <a:xfrm>
            <a:off x="6208643" y="1389120"/>
            <a:ext cx="3972848" cy="1793696"/>
          </a:xfrm>
          <a:prstGeom prst="roundRect">
            <a:avLst>
              <a:gd name="adj" fmla="val 419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III. CNN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구조 </a:t>
            </a: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/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전이학습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AC09D3-CF0C-75B8-D284-A8024B29ABAC}"/>
              </a:ext>
            </a:extLst>
          </p:cNvPr>
          <p:cNvSpPr txBox="1"/>
          <p:nvPr/>
        </p:nvSpPr>
        <p:spPr>
          <a:xfrm>
            <a:off x="378138" y="968603"/>
            <a:ext cx="834052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구성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- </a:t>
            </a:r>
            <a:r>
              <a:rPr lang="ko-KR" altLang="en-US" sz="1600" i="1" dirty="0">
                <a:latin typeface="+mn-ea"/>
              </a:rPr>
              <a:t>논문과 동일한 구성의 모델 구성 및 작성</a:t>
            </a:r>
            <a:endParaRPr lang="en-US" altLang="ko-KR" sz="1200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3F9376F-7CB2-753A-67E2-B0426BD50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22" y="1540503"/>
            <a:ext cx="5467596" cy="49354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20852E-E4D3-9CCB-905A-21BA1B4D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502" y="1540503"/>
            <a:ext cx="6096000" cy="49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50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학습 방법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70EFB-4CBA-4595-961B-EED779B919D1}"/>
              </a:ext>
            </a:extLst>
          </p:cNvPr>
          <p:cNvSpPr txBox="1"/>
          <p:nvPr/>
        </p:nvSpPr>
        <p:spPr>
          <a:xfrm>
            <a:off x="378138" y="968603"/>
            <a:ext cx="8340522" cy="3305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PC </a:t>
            </a:r>
            <a:r>
              <a:rPr lang="ko-KR" altLang="en-US" sz="2000" b="1" dirty="0">
                <a:latin typeface="+mn-ea"/>
              </a:rPr>
              <a:t>사양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latin typeface="+mn-ea"/>
              </a:rPr>
              <a:t> </a:t>
            </a:r>
            <a:endParaRPr lang="en-US" altLang="ko-KR" sz="2000" b="1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CPU : 11</a:t>
            </a:r>
            <a:r>
              <a:rPr lang="en-US" altLang="ko-KR" sz="1600" baseline="30000" dirty="0">
                <a:latin typeface="+mn-ea"/>
              </a:rPr>
              <a:t>th</a:t>
            </a:r>
            <a:r>
              <a:rPr lang="en-US" altLang="ko-KR" sz="1600" dirty="0">
                <a:latin typeface="+mn-ea"/>
              </a:rPr>
              <a:t> GEN INTEL CORE I7-1180H @ 2.30Hz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RAM : 32GB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GPU : NVIDIA GeForce RTX 3070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1600" dirty="0" err="1">
                <a:latin typeface="+mn-ea"/>
              </a:rPr>
              <a:t>하이퍼파라미터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EPOCH : 20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Batch size : 100</a:t>
            </a: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Optimizer : Adam</a:t>
            </a: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23FA7C8-C7FC-4557-BB30-5BDC4D20E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87" y="2621427"/>
            <a:ext cx="5469591" cy="388964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E6CCB6-09DF-4DB2-9A97-AA93FE23A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73" y="1434851"/>
            <a:ext cx="3227810" cy="25902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8424A-B7E4-463B-AD15-E5914C3DC9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28973" y="4025069"/>
            <a:ext cx="3199346" cy="259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71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236E04-BA10-4900-4A86-9B32809197B0}"/>
              </a:ext>
            </a:extLst>
          </p:cNvPr>
          <p:cNvSpPr txBox="1"/>
          <p:nvPr/>
        </p:nvSpPr>
        <p:spPr>
          <a:xfrm>
            <a:off x="11820525" y="6524861"/>
            <a:ext cx="2696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V.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결과</a:t>
            </a:r>
            <a:r>
              <a:rPr lang="en-US" altLang="ko-KR" sz="2400" dirty="0">
                <a:solidFill>
                  <a:prstClr val="white"/>
                </a:solidFill>
                <a:latin typeface="나눔스퀘어"/>
                <a:ea typeface="나눔스퀘어"/>
              </a:rPr>
              <a:t>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및 토의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C7DFFFB-6430-41C3-98D3-9D6D68E19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81" y="1316648"/>
            <a:ext cx="4686300" cy="33242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6AA4D7F-BB6D-4B24-8409-48C87C627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819" y="1681199"/>
            <a:ext cx="5981700" cy="2152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A0A9511-BD04-4837-BAA2-2CB189863053}"/>
              </a:ext>
            </a:extLst>
          </p:cNvPr>
          <p:cNvSpPr/>
          <p:nvPr/>
        </p:nvSpPr>
        <p:spPr>
          <a:xfrm>
            <a:off x="2036384" y="4750769"/>
            <a:ext cx="1420582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>
                <a:latin typeface="+mn-ea"/>
              </a:rPr>
              <a:t>평균 그래프</a:t>
            </a:r>
            <a:endParaRPr lang="en-US" altLang="ko-KR" dirty="0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D1D7298-B7E0-448C-A1E3-0D7BDB8B9F2F}"/>
              </a:ext>
            </a:extLst>
          </p:cNvPr>
          <p:cNvSpPr/>
          <p:nvPr/>
        </p:nvSpPr>
        <p:spPr>
          <a:xfrm>
            <a:off x="7897378" y="4750769"/>
            <a:ext cx="2066591" cy="3634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dirty="0" err="1">
                <a:latin typeface="+mn-ea"/>
              </a:rPr>
              <a:t>학습률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86.67%</a:t>
            </a:r>
          </a:p>
        </p:txBody>
      </p:sp>
    </p:spTree>
    <p:extLst>
      <p:ext uri="{BB962C8B-B14F-4D97-AF65-F5344CB8AC3E}">
        <p14:creationId xmlns:p14="http://schemas.microsoft.com/office/powerpoint/2010/main" val="60791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</TotalTime>
  <Words>391</Words>
  <Application>Microsoft Office PowerPoint</Application>
  <PresentationFormat>와이드스크린</PresentationFormat>
  <Paragraphs>87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DejaVu Sans</vt:lpstr>
      <vt:lpstr>나눔스퀘어</vt:lpstr>
      <vt:lpstr>나눔스퀘어_ac</vt:lpstr>
      <vt:lpstr>나눔스퀘어OTF_ac Bold</vt:lpstr>
      <vt:lpstr>맑은 고딕</vt:lpstr>
      <vt:lpstr>바탕</vt:lpstr>
      <vt:lpstr>Arial</vt:lpstr>
      <vt:lpstr>Calibri</vt:lpstr>
      <vt:lpstr>Symbol</vt:lpstr>
      <vt:lpstr>Wingdings</vt:lpstr>
      <vt:lpstr>7_Office 테마</vt:lpstr>
      <vt:lpstr>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</cp:lastModifiedBy>
  <cp:revision>300</cp:revision>
  <dcterms:created xsi:type="dcterms:W3CDTF">2022-06-20T08:31:43Z</dcterms:created>
  <dcterms:modified xsi:type="dcterms:W3CDTF">2023-04-26T08:14:46Z</dcterms:modified>
  <cp:version/>
</cp:coreProperties>
</file>