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5" r:id="rId3"/>
    <p:sldId id="258" r:id="rId4"/>
    <p:sldId id="266" r:id="rId5"/>
    <p:sldId id="269" r:id="rId6"/>
    <p:sldId id="272" r:id="rId7"/>
    <p:sldId id="268" r:id="rId8"/>
    <p:sldId id="274" r:id="rId9"/>
    <p:sldId id="275" r:id="rId10"/>
    <p:sldId id="276" r:id="rId11"/>
    <p:sldId id="270" r:id="rId12"/>
    <p:sldId id="271" r:id="rId13"/>
    <p:sldId id="277" r:id="rId14"/>
    <p:sldId id="27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3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668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735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386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108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603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381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308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686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975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126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621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2023-05-24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89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48FBDA04-6043-4CEF-9660-D831CFD23432}"/>
              </a:ext>
            </a:extLst>
          </p:cNvPr>
          <p:cNvSpPr/>
          <p:nvPr/>
        </p:nvSpPr>
        <p:spPr>
          <a:xfrm>
            <a:off x="230981" y="314325"/>
            <a:ext cx="11730037" cy="6543675"/>
          </a:xfrm>
          <a:prstGeom prst="round2SameRect">
            <a:avLst>
              <a:gd name="adj1" fmla="val 2528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dist="203200" dir="16200000" sx="98000" sy="98000" rotWithShape="0">
              <a:srgbClr val="2ED3EF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900" kern="0" dirty="0">
              <a:solidFill>
                <a:prstClr val="white"/>
              </a:solidFill>
            </a:endParaRP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3AB2688E-5F4C-4439-92AC-F2F556943A95}"/>
              </a:ext>
            </a:extLst>
          </p:cNvPr>
          <p:cNvSpPr/>
          <p:nvPr/>
        </p:nvSpPr>
        <p:spPr>
          <a:xfrm>
            <a:off x="230982" y="2714171"/>
            <a:ext cx="11730036" cy="4143829"/>
          </a:xfrm>
          <a:prstGeom prst="round2SameRect">
            <a:avLst>
              <a:gd name="adj1" fmla="val 4102"/>
              <a:gd name="adj2" fmla="val 0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047999" y="3571648"/>
            <a:ext cx="6096000" cy="122341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000" b="1" i="1" kern="0" dirty="0" smtClean="0"/>
              <a:t>객체 분할 기술</a:t>
            </a:r>
            <a:r>
              <a:rPr lang="en-US" altLang="ko-KR" sz="4000" b="1" i="1" kern="0" dirty="0" smtClean="0"/>
              <a:t>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900" kern="0" dirty="0" smtClean="0"/>
              <a:t>지능화 </a:t>
            </a:r>
            <a:r>
              <a:rPr lang="ko-KR" altLang="en-US" sz="900" kern="0" dirty="0" err="1" smtClean="0"/>
              <a:t>캡스톤</a:t>
            </a:r>
            <a:r>
              <a:rPr lang="ko-KR" altLang="en-US" sz="900" kern="0" dirty="0" smtClean="0"/>
              <a:t> 프로젝트</a:t>
            </a:r>
            <a:endParaRPr lang="en-US" altLang="ko-KR" sz="900" kern="0" dirty="0"/>
          </a:p>
        </p:txBody>
      </p:sp>
      <p:sp>
        <p:nvSpPr>
          <p:cNvPr id="5" name="직사각형 4"/>
          <p:cNvSpPr/>
          <p:nvPr/>
        </p:nvSpPr>
        <p:spPr>
          <a:xfrm>
            <a:off x="4735828" y="2241091"/>
            <a:ext cx="2720341" cy="303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1050" kern="0" dirty="0" smtClean="0">
                <a:solidFill>
                  <a:prstClr val="white"/>
                </a:solidFill>
              </a:rPr>
              <a:t>산업인공지능학과 </a:t>
            </a:r>
            <a:r>
              <a:rPr lang="en-US" altLang="ko-KR" sz="1050" kern="0" dirty="0" smtClean="0">
                <a:solidFill>
                  <a:prstClr val="white"/>
                </a:solidFill>
              </a:rPr>
              <a:t>2022254020 </a:t>
            </a:r>
            <a:r>
              <a:rPr lang="ko-KR" altLang="en-US" sz="1050" kern="0" dirty="0" smtClean="0">
                <a:solidFill>
                  <a:prstClr val="white"/>
                </a:solidFill>
              </a:rPr>
              <a:t>이진우</a:t>
            </a:r>
            <a:endParaRPr lang="en-US" altLang="ko-KR" sz="1050" b="1" kern="0" dirty="0">
              <a:solidFill>
                <a:prstClr val="white"/>
              </a:solidFill>
            </a:endParaRPr>
          </a:p>
        </p:txBody>
      </p:sp>
      <p:sp>
        <p:nvSpPr>
          <p:cNvPr id="27" name="Freeform 9">
            <a:extLst>
              <a:ext uri="{FF2B5EF4-FFF2-40B4-BE49-F238E27FC236}">
                <a16:creationId xmlns:a16="http://schemas.microsoft.com/office/drawing/2014/main" id="{A310BEBB-CC1A-4880-B698-7787AEC64E52}"/>
              </a:ext>
            </a:extLst>
          </p:cNvPr>
          <p:cNvSpPr>
            <a:spLocks/>
          </p:cNvSpPr>
          <p:nvPr/>
        </p:nvSpPr>
        <p:spPr bwMode="auto">
          <a:xfrm flipH="1">
            <a:off x="674722" y="512446"/>
            <a:ext cx="196815" cy="259735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28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48FBDA04-6043-4CEF-9660-D831CFD23432}"/>
              </a:ext>
            </a:extLst>
          </p:cNvPr>
          <p:cNvSpPr/>
          <p:nvPr/>
        </p:nvSpPr>
        <p:spPr>
          <a:xfrm>
            <a:off x="230981" y="314325"/>
            <a:ext cx="11730037" cy="6543675"/>
          </a:xfrm>
          <a:custGeom>
            <a:avLst/>
            <a:gdLst>
              <a:gd name="connsiteX0" fmla="*/ 157572 w 11730037"/>
              <a:gd name="connsiteY0" fmla="*/ 0 h 6543675"/>
              <a:gd name="connsiteX1" fmla="*/ 11572465 w 11730037"/>
              <a:gd name="connsiteY1" fmla="*/ 0 h 6543675"/>
              <a:gd name="connsiteX2" fmla="*/ 11730037 w 11730037"/>
              <a:gd name="connsiteY2" fmla="*/ 157572 h 6543675"/>
              <a:gd name="connsiteX3" fmla="*/ 11730037 w 11730037"/>
              <a:gd name="connsiteY3" fmla="*/ 6543675 h 6543675"/>
              <a:gd name="connsiteX4" fmla="*/ 11730036 w 11730037"/>
              <a:gd name="connsiteY4" fmla="*/ 6543675 h 6543675"/>
              <a:gd name="connsiteX5" fmla="*/ 11730036 w 11730037"/>
              <a:gd name="connsiteY5" fmla="*/ 810034 h 6543675"/>
              <a:gd name="connsiteX6" fmla="*/ 11572464 w 11730037"/>
              <a:gd name="connsiteY6" fmla="*/ 652462 h 6543675"/>
              <a:gd name="connsiteX7" fmla="*/ 157571 w 11730037"/>
              <a:gd name="connsiteY7" fmla="*/ 652462 h 6543675"/>
              <a:gd name="connsiteX8" fmla="*/ 12382 w 11730037"/>
              <a:gd name="connsiteY8" fmla="*/ 748700 h 6543675"/>
              <a:gd name="connsiteX9" fmla="*/ 0 w 11730037"/>
              <a:gd name="connsiteY9" fmla="*/ 810029 h 6543675"/>
              <a:gd name="connsiteX10" fmla="*/ 0 w 11730037"/>
              <a:gd name="connsiteY10" fmla="*/ 157572 h 6543675"/>
              <a:gd name="connsiteX11" fmla="*/ 157572 w 11730037"/>
              <a:gd name="connsiteY11" fmla="*/ 0 h 654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30037" h="6543675">
                <a:moveTo>
                  <a:pt x="157572" y="0"/>
                </a:moveTo>
                <a:lnTo>
                  <a:pt x="11572465" y="0"/>
                </a:lnTo>
                <a:cubicBezTo>
                  <a:pt x="11659490" y="0"/>
                  <a:pt x="11730037" y="70547"/>
                  <a:pt x="11730037" y="157572"/>
                </a:cubicBezTo>
                <a:lnTo>
                  <a:pt x="11730037" y="6543675"/>
                </a:lnTo>
                <a:lnTo>
                  <a:pt x="11730036" y="6543675"/>
                </a:lnTo>
                <a:lnTo>
                  <a:pt x="11730036" y="810034"/>
                </a:lnTo>
                <a:cubicBezTo>
                  <a:pt x="11730036" y="723009"/>
                  <a:pt x="11659489" y="652462"/>
                  <a:pt x="11572464" y="652462"/>
                </a:cubicBezTo>
                <a:lnTo>
                  <a:pt x="157571" y="652462"/>
                </a:lnTo>
                <a:cubicBezTo>
                  <a:pt x="92302" y="652462"/>
                  <a:pt x="36302" y="692145"/>
                  <a:pt x="12382" y="748700"/>
                </a:cubicBezTo>
                <a:lnTo>
                  <a:pt x="0" y="810029"/>
                </a:lnTo>
                <a:lnTo>
                  <a:pt x="0" y="157572"/>
                </a:lnTo>
                <a:cubicBezTo>
                  <a:pt x="0" y="70547"/>
                  <a:pt x="70547" y="0"/>
                  <a:pt x="157572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dist="203200" dir="16200000" sx="98000" sy="98000" rotWithShape="0">
              <a:srgbClr val="2ED3EF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white"/>
                </a:solidFill>
              </a:rPr>
              <a:t>       3. </a:t>
            </a:r>
            <a:r>
              <a:rPr lang="ko-KR" altLang="en-US" sz="2400" b="1" i="1" kern="0" dirty="0" smtClean="0">
                <a:solidFill>
                  <a:prstClr val="white"/>
                </a:solidFill>
              </a:rPr>
              <a:t>객체 경계 추정과 </a:t>
            </a:r>
            <a:r>
              <a:rPr lang="ko-KR" altLang="en-US" sz="2400" b="1" i="1" kern="0" dirty="0" err="1" smtClean="0">
                <a:solidFill>
                  <a:prstClr val="white"/>
                </a:solidFill>
              </a:rPr>
              <a:t>마스킹</a:t>
            </a:r>
            <a:endParaRPr lang="en-US" altLang="ko-KR" sz="900" kern="0" dirty="0">
              <a:solidFill>
                <a:prstClr val="white"/>
              </a:solidFill>
            </a:endParaRP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3AB2688E-5F4C-4439-92AC-F2F556943A95}"/>
              </a:ext>
            </a:extLst>
          </p:cNvPr>
          <p:cNvSpPr/>
          <p:nvPr/>
        </p:nvSpPr>
        <p:spPr>
          <a:xfrm>
            <a:off x="230982" y="966787"/>
            <a:ext cx="11730036" cy="5891213"/>
          </a:xfrm>
          <a:custGeom>
            <a:avLst/>
            <a:gdLst>
              <a:gd name="connsiteX0" fmla="*/ 157571 w 11730036"/>
              <a:gd name="connsiteY0" fmla="*/ 0 h 5891213"/>
              <a:gd name="connsiteX1" fmla="*/ 11572464 w 11730036"/>
              <a:gd name="connsiteY1" fmla="*/ 0 h 5891213"/>
              <a:gd name="connsiteX2" fmla="*/ 11730036 w 11730036"/>
              <a:gd name="connsiteY2" fmla="*/ 157572 h 5891213"/>
              <a:gd name="connsiteX3" fmla="*/ 11730036 w 11730036"/>
              <a:gd name="connsiteY3" fmla="*/ 5891213 h 5891213"/>
              <a:gd name="connsiteX4" fmla="*/ 0 w 11730036"/>
              <a:gd name="connsiteY4" fmla="*/ 5891213 h 5891213"/>
              <a:gd name="connsiteX5" fmla="*/ 0 w 11730036"/>
              <a:gd name="connsiteY5" fmla="*/ 157567 h 5891213"/>
              <a:gd name="connsiteX6" fmla="*/ 12382 w 11730036"/>
              <a:gd name="connsiteY6" fmla="*/ 96238 h 5891213"/>
              <a:gd name="connsiteX7" fmla="*/ 157571 w 11730036"/>
              <a:gd name="connsiteY7" fmla="*/ 0 h 5891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30036" h="5891213">
                <a:moveTo>
                  <a:pt x="157571" y="0"/>
                </a:moveTo>
                <a:lnTo>
                  <a:pt x="11572464" y="0"/>
                </a:lnTo>
                <a:cubicBezTo>
                  <a:pt x="11659489" y="0"/>
                  <a:pt x="11730036" y="70547"/>
                  <a:pt x="11730036" y="157572"/>
                </a:cubicBezTo>
                <a:lnTo>
                  <a:pt x="11730036" y="5891213"/>
                </a:lnTo>
                <a:lnTo>
                  <a:pt x="0" y="5891213"/>
                </a:lnTo>
                <a:lnTo>
                  <a:pt x="0" y="157567"/>
                </a:lnTo>
                <a:lnTo>
                  <a:pt x="12382" y="96238"/>
                </a:lnTo>
                <a:cubicBezTo>
                  <a:pt x="36302" y="39683"/>
                  <a:pt x="92302" y="0"/>
                  <a:pt x="15757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Freeform 9">
            <a:extLst>
              <a:ext uri="{FF2B5EF4-FFF2-40B4-BE49-F238E27FC236}">
                <a16:creationId xmlns:a16="http://schemas.microsoft.com/office/drawing/2014/main" id="{A310BEBB-CC1A-4880-B698-7787AEC64E52}"/>
              </a:ext>
            </a:extLst>
          </p:cNvPr>
          <p:cNvSpPr>
            <a:spLocks/>
          </p:cNvSpPr>
          <p:nvPr/>
        </p:nvSpPr>
        <p:spPr bwMode="auto">
          <a:xfrm flipH="1">
            <a:off x="674722" y="512446"/>
            <a:ext cx="196815" cy="259735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2569511" y="2055822"/>
            <a:ext cx="7732170" cy="1575978"/>
          </a:xfrm>
          <a:custGeom>
            <a:avLst/>
            <a:gdLst>
              <a:gd name="connsiteX0" fmla="*/ 535668 w 3517661"/>
              <a:gd name="connsiteY0" fmla="*/ 0 h 1071336"/>
              <a:gd name="connsiteX1" fmla="*/ 2991303 w 3517661"/>
              <a:gd name="connsiteY1" fmla="*/ 0 h 1071336"/>
              <a:gd name="connsiteX2" fmla="*/ 3516088 w 3517661"/>
              <a:gd name="connsiteY2" fmla="*/ 427713 h 1071336"/>
              <a:gd name="connsiteX3" fmla="*/ 3517661 w 3517661"/>
              <a:gd name="connsiteY3" fmla="*/ 443309 h 1071336"/>
              <a:gd name="connsiteX4" fmla="*/ 3512924 w 3517661"/>
              <a:gd name="connsiteY4" fmla="*/ 463879 h 1071336"/>
              <a:gd name="connsiteX5" fmla="*/ 3487474 w 3517661"/>
              <a:gd name="connsiteY5" fmla="*/ 479862 h 1071336"/>
              <a:gd name="connsiteX6" fmla="*/ 3458637 w 3517661"/>
              <a:gd name="connsiteY6" fmla="*/ 471409 h 1071336"/>
              <a:gd name="connsiteX7" fmla="*/ 3446841 w 3517661"/>
              <a:gd name="connsiteY7" fmla="*/ 449915 h 1071336"/>
              <a:gd name="connsiteX8" fmla="*/ 3445977 w 3517661"/>
              <a:gd name="connsiteY8" fmla="*/ 441350 h 1071336"/>
              <a:gd name="connsiteX9" fmla="*/ 2987485 w 3517661"/>
              <a:gd name="connsiteY9" fmla="*/ 67668 h 1071336"/>
              <a:gd name="connsiteX10" fmla="*/ 539485 w 3517661"/>
              <a:gd name="connsiteY10" fmla="*/ 67668 h 1071336"/>
              <a:gd name="connsiteX11" fmla="*/ 71485 w 3517661"/>
              <a:gd name="connsiteY11" fmla="*/ 535668 h 1071336"/>
              <a:gd name="connsiteX12" fmla="*/ 539485 w 3517661"/>
              <a:gd name="connsiteY12" fmla="*/ 1003668 h 1071336"/>
              <a:gd name="connsiteX13" fmla="*/ 2987485 w 3517661"/>
              <a:gd name="connsiteY13" fmla="*/ 1003668 h 1071336"/>
              <a:gd name="connsiteX14" fmla="*/ 3387732 w 3517661"/>
              <a:gd name="connsiteY14" fmla="*/ 778344 h 1071336"/>
              <a:gd name="connsiteX15" fmla="*/ 3445364 w 3517661"/>
              <a:gd name="connsiteY15" fmla="*/ 631548 h 1071336"/>
              <a:gd name="connsiteX16" fmla="*/ 3457103 w 3517661"/>
              <a:gd name="connsiteY16" fmla="*/ 614885 h 1071336"/>
              <a:gd name="connsiteX17" fmla="*/ 3486705 w 3517661"/>
              <a:gd name="connsiteY17" fmla="*/ 609702 h 1071336"/>
              <a:gd name="connsiteX18" fmla="*/ 3510212 w 3517661"/>
              <a:gd name="connsiteY18" fmla="*/ 628423 h 1071336"/>
              <a:gd name="connsiteX19" fmla="*/ 3513113 w 3517661"/>
              <a:gd name="connsiteY19" fmla="*/ 653643 h 1071336"/>
              <a:gd name="connsiteX20" fmla="*/ 3489815 w 3517661"/>
              <a:gd name="connsiteY20" fmla="*/ 732084 h 1071336"/>
              <a:gd name="connsiteX21" fmla="*/ 2991303 w 3517661"/>
              <a:gd name="connsiteY21" fmla="*/ 1071336 h 1071336"/>
              <a:gd name="connsiteX22" fmla="*/ 535668 w 3517661"/>
              <a:gd name="connsiteY22" fmla="*/ 1071336 h 1071336"/>
              <a:gd name="connsiteX23" fmla="*/ 0 w 3517661"/>
              <a:gd name="connsiteY23" fmla="*/ 535668 h 1071336"/>
              <a:gd name="connsiteX24" fmla="*/ 535668 w 3517661"/>
              <a:gd name="connsiteY24" fmla="*/ 0 h 107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517661" h="1071336">
                <a:moveTo>
                  <a:pt x="535668" y="0"/>
                </a:moveTo>
                <a:lnTo>
                  <a:pt x="2991303" y="0"/>
                </a:lnTo>
                <a:cubicBezTo>
                  <a:pt x="3250164" y="0"/>
                  <a:pt x="3466139" y="183618"/>
                  <a:pt x="3516088" y="427713"/>
                </a:cubicBezTo>
                <a:lnTo>
                  <a:pt x="3517661" y="443309"/>
                </a:lnTo>
                <a:lnTo>
                  <a:pt x="3512924" y="463879"/>
                </a:lnTo>
                <a:cubicBezTo>
                  <a:pt x="3507024" y="472393"/>
                  <a:pt x="3498074" y="478392"/>
                  <a:pt x="3487474" y="479862"/>
                </a:cubicBezTo>
                <a:cubicBezTo>
                  <a:pt x="3476875" y="481332"/>
                  <a:pt x="3466631" y="477995"/>
                  <a:pt x="3458637" y="471409"/>
                </a:cubicBezTo>
                <a:lnTo>
                  <a:pt x="3446841" y="449915"/>
                </a:lnTo>
                <a:lnTo>
                  <a:pt x="3445977" y="441350"/>
                </a:lnTo>
                <a:cubicBezTo>
                  <a:pt x="3402338" y="228090"/>
                  <a:pt x="3213646" y="67668"/>
                  <a:pt x="2987485" y="67668"/>
                </a:cubicBezTo>
                <a:lnTo>
                  <a:pt x="539485" y="67668"/>
                </a:lnTo>
                <a:cubicBezTo>
                  <a:pt x="281016" y="67668"/>
                  <a:pt x="71485" y="277199"/>
                  <a:pt x="71485" y="535668"/>
                </a:cubicBezTo>
                <a:cubicBezTo>
                  <a:pt x="71485" y="794137"/>
                  <a:pt x="281016" y="1003668"/>
                  <a:pt x="539485" y="1003668"/>
                </a:cubicBezTo>
                <a:lnTo>
                  <a:pt x="2987485" y="1003668"/>
                </a:lnTo>
                <a:cubicBezTo>
                  <a:pt x="3157106" y="1003668"/>
                  <a:pt x="3305650" y="913431"/>
                  <a:pt x="3387732" y="778344"/>
                </a:cubicBezTo>
                <a:lnTo>
                  <a:pt x="3445364" y="631548"/>
                </a:lnTo>
                <a:lnTo>
                  <a:pt x="3457103" y="614885"/>
                </a:lnTo>
                <a:cubicBezTo>
                  <a:pt x="3465782" y="609232"/>
                  <a:pt x="3476335" y="607059"/>
                  <a:pt x="3486705" y="609702"/>
                </a:cubicBezTo>
                <a:cubicBezTo>
                  <a:pt x="3497073" y="612345"/>
                  <a:pt x="3505298" y="619305"/>
                  <a:pt x="3510212" y="628423"/>
                </a:cubicBezTo>
                <a:lnTo>
                  <a:pt x="3513113" y="653643"/>
                </a:lnTo>
                <a:lnTo>
                  <a:pt x="3489815" y="732084"/>
                </a:lnTo>
                <a:cubicBezTo>
                  <a:pt x="3411475" y="930754"/>
                  <a:pt x="3217807" y="1071336"/>
                  <a:pt x="2991303" y="1071336"/>
                </a:cubicBezTo>
                <a:lnTo>
                  <a:pt x="535668" y="1071336"/>
                </a:lnTo>
                <a:cubicBezTo>
                  <a:pt x="239827" y="1071336"/>
                  <a:pt x="0" y="831509"/>
                  <a:pt x="0" y="535668"/>
                </a:cubicBezTo>
                <a:cubicBezTo>
                  <a:pt x="0" y="239827"/>
                  <a:pt x="239827" y="0"/>
                  <a:pt x="535668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tx1"/>
                </a:solidFill>
              </a:rPr>
              <a:t>객체 경계 </a:t>
            </a:r>
            <a:r>
              <a:rPr lang="ko-KR" altLang="en-US" b="1" dirty="0" smtClean="0">
                <a:solidFill>
                  <a:schemeClr val="tx1"/>
                </a:solidFill>
              </a:rPr>
              <a:t>추정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</a:rPr>
              <a:t>객체 경계 추정은 객체 분할에서 객체의 경계를 정확하게 추정하는 </a:t>
            </a:r>
            <a:r>
              <a:rPr lang="ko-KR" altLang="en-US" sz="900" dirty="0" smtClean="0">
                <a:solidFill>
                  <a:schemeClr val="tx1"/>
                </a:solidFill>
              </a:rPr>
              <a:t>작업이다</a:t>
            </a:r>
            <a:r>
              <a:rPr lang="en-US" altLang="ko-KR" sz="900" dirty="0" smtClean="0">
                <a:solidFill>
                  <a:schemeClr val="tx1"/>
                </a:solidFill>
              </a:rPr>
              <a:t>. </a:t>
            </a:r>
          </a:p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객체 </a:t>
            </a:r>
            <a:r>
              <a:rPr lang="ko-KR" altLang="en-US" sz="900" dirty="0">
                <a:solidFill>
                  <a:schemeClr val="tx1"/>
                </a:solidFill>
              </a:rPr>
              <a:t>경계는 객체와 배경 사이의 경계를 나타내며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객체의 형태와 윤곽을 잘 표현하는 중요한 </a:t>
            </a:r>
            <a:r>
              <a:rPr lang="ko-KR" altLang="en-US" sz="900" dirty="0" smtClean="0">
                <a:solidFill>
                  <a:schemeClr val="tx1"/>
                </a:solidFill>
              </a:rPr>
              <a:t>정보이며</a:t>
            </a:r>
            <a:r>
              <a:rPr lang="en-US" altLang="ko-KR" sz="900" dirty="0" smtClean="0">
                <a:solidFill>
                  <a:schemeClr val="tx1"/>
                </a:solidFill>
              </a:rPr>
              <a:t>, </a:t>
            </a:r>
          </a:p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객체 </a:t>
            </a:r>
            <a:r>
              <a:rPr lang="ko-KR" altLang="en-US" sz="900" dirty="0">
                <a:solidFill>
                  <a:schemeClr val="tx1"/>
                </a:solidFill>
              </a:rPr>
              <a:t>경계 추정은 픽셀 수준에서 객체 경계를 정확하게 식별하거나 경계에 대한 픽셀 값을 예측하는 방식으로 </a:t>
            </a:r>
            <a:r>
              <a:rPr lang="ko-KR" altLang="en-US" sz="900" dirty="0" smtClean="0">
                <a:solidFill>
                  <a:schemeClr val="tx1"/>
                </a:solidFill>
              </a:rPr>
              <a:t>이루어진다</a:t>
            </a:r>
            <a:r>
              <a:rPr lang="en-US" altLang="ko-KR" sz="900" dirty="0" smtClean="0">
                <a:solidFill>
                  <a:schemeClr val="tx1"/>
                </a:solidFill>
              </a:rPr>
              <a:t>. </a:t>
            </a:r>
          </a:p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이를 </a:t>
            </a:r>
            <a:r>
              <a:rPr lang="ko-KR" altLang="en-US" sz="900" dirty="0">
                <a:solidFill>
                  <a:schemeClr val="tx1"/>
                </a:solidFill>
              </a:rPr>
              <a:t>통해 객체 분할 결과의 정확성과 세부 정보를 향상시킬 수 </a:t>
            </a:r>
            <a:r>
              <a:rPr lang="ko-KR" altLang="en-US" sz="900" dirty="0" smtClean="0">
                <a:solidFill>
                  <a:schemeClr val="tx1"/>
                </a:solidFill>
              </a:rPr>
              <a:t>있다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2569511" y="4003504"/>
            <a:ext cx="7732170" cy="1575978"/>
          </a:xfrm>
          <a:custGeom>
            <a:avLst/>
            <a:gdLst>
              <a:gd name="connsiteX0" fmla="*/ 535668 w 3517661"/>
              <a:gd name="connsiteY0" fmla="*/ 0 h 1071336"/>
              <a:gd name="connsiteX1" fmla="*/ 2991303 w 3517661"/>
              <a:gd name="connsiteY1" fmla="*/ 0 h 1071336"/>
              <a:gd name="connsiteX2" fmla="*/ 3516088 w 3517661"/>
              <a:gd name="connsiteY2" fmla="*/ 427713 h 1071336"/>
              <a:gd name="connsiteX3" fmla="*/ 3517661 w 3517661"/>
              <a:gd name="connsiteY3" fmla="*/ 443309 h 1071336"/>
              <a:gd name="connsiteX4" fmla="*/ 3512924 w 3517661"/>
              <a:gd name="connsiteY4" fmla="*/ 463879 h 1071336"/>
              <a:gd name="connsiteX5" fmla="*/ 3487474 w 3517661"/>
              <a:gd name="connsiteY5" fmla="*/ 479862 h 1071336"/>
              <a:gd name="connsiteX6" fmla="*/ 3458637 w 3517661"/>
              <a:gd name="connsiteY6" fmla="*/ 471409 h 1071336"/>
              <a:gd name="connsiteX7" fmla="*/ 3446841 w 3517661"/>
              <a:gd name="connsiteY7" fmla="*/ 449915 h 1071336"/>
              <a:gd name="connsiteX8" fmla="*/ 3445977 w 3517661"/>
              <a:gd name="connsiteY8" fmla="*/ 441350 h 1071336"/>
              <a:gd name="connsiteX9" fmla="*/ 2987485 w 3517661"/>
              <a:gd name="connsiteY9" fmla="*/ 67668 h 1071336"/>
              <a:gd name="connsiteX10" fmla="*/ 539485 w 3517661"/>
              <a:gd name="connsiteY10" fmla="*/ 67668 h 1071336"/>
              <a:gd name="connsiteX11" fmla="*/ 71485 w 3517661"/>
              <a:gd name="connsiteY11" fmla="*/ 535668 h 1071336"/>
              <a:gd name="connsiteX12" fmla="*/ 539485 w 3517661"/>
              <a:gd name="connsiteY12" fmla="*/ 1003668 h 1071336"/>
              <a:gd name="connsiteX13" fmla="*/ 2987485 w 3517661"/>
              <a:gd name="connsiteY13" fmla="*/ 1003668 h 1071336"/>
              <a:gd name="connsiteX14" fmla="*/ 3387732 w 3517661"/>
              <a:gd name="connsiteY14" fmla="*/ 778344 h 1071336"/>
              <a:gd name="connsiteX15" fmla="*/ 3445364 w 3517661"/>
              <a:gd name="connsiteY15" fmla="*/ 631548 h 1071336"/>
              <a:gd name="connsiteX16" fmla="*/ 3457103 w 3517661"/>
              <a:gd name="connsiteY16" fmla="*/ 614885 h 1071336"/>
              <a:gd name="connsiteX17" fmla="*/ 3486705 w 3517661"/>
              <a:gd name="connsiteY17" fmla="*/ 609702 h 1071336"/>
              <a:gd name="connsiteX18" fmla="*/ 3510212 w 3517661"/>
              <a:gd name="connsiteY18" fmla="*/ 628423 h 1071336"/>
              <a:gd name="connsiteX19" fmla="*/ 3513113 w 3517661"/>
              <a:gd name="connsiteY19" fmla="*/ 653643 h 1071336"/>
              <a:gd name="connsiteX20" fmla="*/ 3489815 w 3517661"/>
              <a:gd name="connsiteY20" fmla="*/ 732084 h 1071336"/>
              <a:gd name="connsiteX21" fmla="*/ 2991303 w 3517661"/>
              <a:gd name="connsiteY21" fmla="*/ 1071336 h 1071336"/>
              <a:gd name="connsiteX22" fmla="*/ 535668 w 3517661"/>
              <a:gd name="connsiteY22" fmla="*/ 1071336 h 1071336"/>
              <a:gd name="connsiteX23" fmla="*/ 0 w 3517661"/>
              <a:gd name="connsiteY23" fmla="*/ 535668 h 1071336"/>
              <a:gd name="connsiteX24" fmla="*/ 535668 w 3517661"/>
              <a:gd name="connsiteY24" fmla="*/ 0 h 107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517661" h="1071336">
                <a:moveTo>
                  <a:pt x="535668" y="0"/>
                </a:moveTo>
                <a:lnTo>
                  <a:pt x="2991303" y="0"/>
                </a:lnTo>
                <a:cubicBezTo>
                  <a:pt x="3250164" y="0"/>
                  <a:pt x="3466139" y="183618"/>
                  <a:pt x="3516088" y="427713"/>
                </a:cubicBezTo>
                <a:lnTo>
                  <a:pt x="3517661" y="443309"/>
                </a:lnTo>
                <a:lnTo>
                  <a:pt x="3512924" y="463879"/>
                </a:lnTo>
                <a:cubicBezTo>
                  <a:pt x="3507024" y="472393"/>
                  <a:pt x="3498074" y="478392"/>
                  <a:pt x="3487474" y="479862"/>
                </a:cubicBezTo>
                <a:cubicBezTo>
                  <a:pt x="3476875" y="481332"/>
                  <a:pt x="3466631" y="477995"/>
                  <a:pt x="3458637" y="471409"/>
                </a:cubicBezTo>
                <a:lnTo>
                  <a:pt x="3446841" y="449915"/>
                </a:lnTo>
                <a:lnTo>
                  <a:pt x="3445977" y="441350"/>
                </a:lnTo>
                <a:cubicBezTo>
                  <a:pt x="3402338" y="228090"/>
                  <a:pt x="3213646" y="67668"/>
                  <a:pt x="2987485" y="67668"/>
                </a:cubicBezTo>
                <a:lnTo>
                  <a:pt x="539485" y="67668"/>
                </a:lnTo>
                <a:cubicBezTo>
                  <a:pt x="281016" y="67668"/>
                  <a:pt x="71485" y="277199"/>
                  <a:pt x="71485" y="535668"/>
                </a:cubicBezTo>
                <a:cubicBezTo>
                  <a:pt x="71485" y="794137"/>
                  <a:pt x="281016" y="1003668"/>
                  <a:pt x="539485" y="1003668"/>
                </a:cubicBezTo>
                <a:lnTo>
                  <a:pt x="2987485" y="1003668"/>
                </a:lnTo>
                <a:cubicBezTo>
                  <a:pt x="3157106" y="1003668"/>
                  <a:pt x="3305650" y="913431"/>
                  <a:pt x="3387732" y="778344"/>
                </a:cubicBezTo>
                <a:lnTo>
                  <a:pt x="3445364" y="631548"/>
                </a:lnTo>
                <a:lnTo>
                  <a:pt x="3457103" y="614885"/>
                </a:lnTo>
                <a:cubicBezTo>
                  <a:pt x="3465782" y="609232"/>
                  <a:pt x="3476335" y="607059"/>
                  <a:pt x="3486705" y="609702"/>
                </a:cubicBezTo>
                <a:cubicBezTo>
                  <a:pt x="3497073" y="612345"/>
                  <a:pt x="3505298" y="619305"/>
                  <a:pt x="3510212" y="628423"/>
                </a:cubicBezTo>
                <a:lnTo>
                  <a:pt x="3513113" y="653643"/>
                </a:lnTo>
                <a:lnTo>
                  <a:pt x="3489815" y="732084"/>
                </a:lnTo>
                <a:cubicBezTo>
                  <a:pt x="3411475" y="930754"/>
                  <a:pt x="3217807" y="1071336"/>
                  <a:pt x="2991303" y="1071336"/>
                </a:cubicBezTo>
                <a:lnTo>
                  <a:pt x="535668" y="1071336"/>
                </a:lnTo>
                <a:cubicBezTo>
                  <a:pt x="239827" y="1071336"/>
                  <a:pt x="0" y="831509"/>
                  <a:pt x="0" y="535668"/>
                </a:cubicBezTo>
                <a:cubicBezTo>
                  <a:pt x="0" y="239827"/>
                  <a:pt x="239827" y="0"/>
                  <a:pt x="53566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 err="1" smtClean="0">
                <a:solidFill>
                  <a:schemeClr val="tx1"/>
                </a:solidFill>
              </a:rPr>
              <a:t>마스킹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 err="1">
                <a:solidFill>
                  <a:schemeClr val="tx1"/>
                </a:solidFill>
              </a:rPr>
              <a:t>마스킹은</a:t>
            </a:r>
            <a:r>
              <a:rPr lang="ko-KR" altLang="en-US" sz="900" dirty="0">
                <a:solidFill>
                  <a:schemeClr val="tx1"/>
                </a:solidFill>
              </a:rPr>
              <a:t> 객체 분할 작업에서 객체의 영역을 나타내는 이진 마스크를 생성하는 </a:t>
            </a:r>
            <a:r>
              <a:rPr lang="ko-KR" altLang="en-US" sz="900" dirty="0" smtClean="0">
                <a:solidFill>
                  <a:schemeClr val="tx1"/>
                </a:solidFill>
              </a:rPr>
              <a:t>과정이다</a:t>
            </a:r>
            <a:r>
              <a:rPr lang="en-US" altLang="ko-KR" sz="900" dirty="0" smtClean="0">
                <a:solidFill>
                  <a:schemeClr val="tx1"/>
                </a:solidFill>
              </a:rPr>
              <a:t>. </a:t>
            </a:r>
          </a:p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마스크는 </a:t>
            </a:r>
            <a:r>
              <a:rPr lang="ko-KR" altLang="en-US" sz="900" dirty="0">
                <a:solidFill>
                  <a:schemeClr val="tx1"/>
                </a:solidFill>
              </a:rPr>
              <a:t>이미지의 각 픽셀을 객체 또는 배경으로 분류하는 정보를 가지고 있으며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객체의 영역을 정확하게 </a:t>
            </a:r>
            <a:r>
              <a:rPr lang="ko-KR" altLang="en-US" sz="900" dirty="0" smtClean="0">
                <a:solidFill>
                  <a:schemeClr val="tx1"/>
                </a:solidFill>
              </a:rPr>
              <a:t>표현한다</a:t>
            </a:r>
            <a:r>
              <a:rPr lang="en-US" altLang="ko-KR" sz="900" dirty="0" smtClean="0">
                <a:solidFill>
                  <a:schemeClr val="tx1"/>
                </a:solidFill>
              </a:rPr>
              <a:t>. </a:t>
            </a:r>
          </a:p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마스크는 </a:t>
            </a:r>
            <a:r>
              <a:rPr lang="ko-KR" altLang="en-US" sz="900" dirty="0">
                <a:solidFill>
                  <a:schemeClr val="tx1"/>
                </a:solidFill>
              </a:rPr>
              <a:t>픽셀 단위로 객체와 배경을 분리하고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객체 영역에는 </a:t>
            </a:r>
            <a:r>
              <a:rPr lang="en-US" altLang="ko-KR" sz="900" dirty="0">
                <a:solidFill>
                  <a:schemeClr val="tx1"/>
                </a:solidFill>
              </a:rPr>
              <a:t>1</a:t>
            </a:r>
            <a:r>
              <a:rPr lang="ko-KR" altLang="en-US" sz="900" dirty="0">
                <a:solidFill>
                  <a:schemeClr val="tx1"/>
                </a:solidFill>
              </a:rPr>
              <a:t>의 값을 할당하고 배경 영역에는 </a:t>
            </a:r>
            <a:r>
              <a:rPr lang="en-US" altLang="ko-KR" sz="900" dirty="0">
                <a:solidFill>
                  <a:schemeClr val="tx1"/>
                </a:solidFill>
              </a:rPr>
              <a:t>0</a:t>
            </a:r>
            <a:r>
              <a:rPr lang="ko-KR" altLang="en-US" sz="900" dirty="0">
                <a:solidFill>
                  <a:schemeClr val="tx1"/>
                </a:solidFill>
              </a:rPr>
              <a:t>의 값을 </a:t>
            </a:r>
            <a:r>
              <a:rPr lang="ko-KR" altLang="en-US" sz="900" dirty="0" smtClean="0">
                <a:solidFill>
                  <a:schemeClr val="tx1"/>
                </a:solidFill>
              </a:rPr>
              <a:t>할당한다</a:t>
            </a:r>
            <a:r>
              <a:rPr lang="en-US" altLang="ko-KR" sz="900" dirty="0" smtClean="0">
                <a:solidFill>
                  <a:schemeClr val="tx1"/>
                </a:solidFill>
              </a:rPr>
              <a:t>. 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이를 </a:t>
            </a:r>
            <a:r>
              <a:rPr lang="ko-KR" altLang="en-US" sz="900" dirty="0">
                <a:solidFill>
                  <a:schemeClr val="tx1"/>
                </a:solidFill>
              </a:rPr>
              <a:t>통해 객체의 영역을 정확하게 추정하고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추가적인 분석이나 후속 작업에 활용할 수 </a:t>
            </a:r>
            <a:r>
              <a:rPr lang="ko-KR" altLang="en-US" sz="900" dirty="0" smtClean="0">
                <a:solidFill>
                  <a:schemeClr val="tx1"/>
                </a:solidFill>
              </a:rPr>
              <a:t>있다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  <a:r>
              <a:rPr lang="en-US" altLang="ko-KR" dirty="0" smtClean="0"/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63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48FBDA04-6043-4CEF-9660-D831CFD23432}"/>
              </a:ext>
            </a:extLst>
          </p:cNvPr>
          <p:cNvSpPr/>
          <p:nvPr/>
        </p:nvSpPr>
        <p:spPr>
          <a:xfrm>
            <a:off x="230981" y="314325"/>
            <a:ext cx="11730037" cy="6543675"/>
          </a:xfrm>
          <a:custGeom>
            <a:avLst/>
            <a:gdLst>
              <a:gd name="connsiteX0" fmla="*/ 157572 w 11730037"/>
              <a:gd name="connsiteY0" fmla="*/ 0 h 6543675"/>
              <a:gd name="connsiteX1" fmla="*/ 11572465 w 11730037"/>
              <a:gd name="connsiteY1" fmla="*/ 0 h 6543675"/>
              <a:gd name="connsiteX2" fmla="*/ 11730037 w 11730037"/>
              <a:gd name="connsiteY2" fmla="*/ 157572 h 6543675"/>
              <a:gd name="connsiteX3" fmla="*/ 11730037 w 11730037"/>
              <a:gd name="connsiteY3" fmla="*/ 6543675 h 6543675"/>
              <a:gd name="connsiteX4" fmla="*/ 11730036 w 11730037"/>
              <a:gd name="connsiteY4" fmla="*/ 6543675 h 6543675"/>
              <a:gd name="connsiteX5" fmla="*/ 11730036 w 11730037"/>
              <a:gd name="connsiteY5" fmla="*/ 810034 h 6543675"/>
              <a:gd name="connsiteX6" fmla="*/ 11572464 w 11730037"/>
              <a:gd name="connsiteY6" fmla="*/ 652462 h 6543675"/>
              <a:gd name="connsiteX7" fmla="*/ 157571 w 11730037"/>
              <a:gd name="connsiteY7" fmla="*/ 652462 h 6543675"/>
              <a:gd name="connsiteX8" fmla="*/ 12382 w 11730037"/>
              <a:gd name="connsiteY8" fmla="*/ 748700 h 6543675"/>
              <a:gd name="connsiteX9" fmla="*/ 0 w 11730037"/>
              <a:gd name="connsiteY9" fmla="*/ 810029 h 6543675"/>
              <a:gd name="connsiteX10" fmla="*/ 0 w 11730037"/>
              <a:gd name="connsiteY10" fmla="*/ 157572 h 6543675"/>
              <a:gd name="connsiteX11" fmla="*/ 157572 w 11730037"/>
              <a:gd name="connsiteY11" fmla="*/ 0 h 654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30037" h="6543675">
                <a:moveTo>
                  <a:pt x="157572" y="0"/>
                </a:moveTo>
                <a:lnTo>
                  <a:pt x="11572465" y="0"/>
                </a:lnTo>
                <a:cubicBezTo>
                  <a:pt x="11659490" y="0"/>
                  <a:pt x="11730037" y="70547"/>
                  <a:pt x="11730037" y="157572"/>
                </a:cubicBezTo>
                <a:lnTo>
                  <a:pt x="11730037" y="6543675"/>
                </a:lnTo>
                <a:lnTo>
                  <a:pt x="11730036" y="6543675"/>
                </a:lnTo>
                <a:lnTo>
                  <a:pt x="11730036" y="810034"/>
                </a:lnTo>
                <a:cubicBezTo>
                  <a:pt x="11730036" y="723009"/>
                  <a:pt x="11659489" y="652462"/>
                  <a:pt x="11572464" y="652462"/>
                </a:cubicBezTo>
                <a:lnTo>
                  <a:pt x="157571" y="652462"/>
                </a:lnTo>
                <a:cubicBezTo>
                  <a:pt x="92302" y="652462"/>
                  <a:pt x="36302" y="692145"/>
                  <a:pt x="12382" y="748700"/>
                </a:cubicBezTo>
                <a:lnTo>
                  <a:pt x="0" y="810029"/>
                </a:lnTo>
                <a:lnTo>
                  <a:pt x="0" y="157572"/>
                </a:lnTo>
                <a:cubicBezTo>
                  <a:pt x="0" y="70547"/>
                  <a:pt x="70547" y="0"/>
                  <a:pt x="157572" y="0"/>
                </a:cubicBezTo>
                <a:close/>
              </a:path>
            </a:pathLst>
          </a:custGeom>
          <a:solidFill>
            <a:schemeClr val="accent4"/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outerShdw dist="203200" dir="16200000" sx="98000" sy="98000" rotWithShape="0">
              <a:srgbClr val="2ED3EF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white"/>
                </a:solidFill>
              </a:rPr>
              <a:t>       4. </a:t>
            </a:r>
            <a:r>
              <a:rPr lang="ko-KR" altLang="en-US" sz="2400" b="1" i="1" kern="0" dirty="0" smtClean="0">
                <a:solidFill>
                  <a:prstClr val="white"/>
                </a:solidFill>
              </a:rPr>
              <a:t>활용 사례 및 응용 분야</a:t>
            </a:r>
            <a:endParaRPr lang="en-US" altLang="ko-KR" sz="900" kern="0" dirty="0">
              <a:solidFill>
                <a:prstClr val="white"/>
              </a:solidFill>
            </a:endParaRP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3AB2688E-5F4C-4439-92AC-F2F556943A95}"/>
              </a:ext>
            </a:extLst>
          </p:cNvPr>
          <p:cNvSpPr/>
          <p:nvPr/>
        </p:nvSpPr>
        <p:spPr>
          <a:xfrm>
            <a:off x="230981" y="966787"/>
            <a:ext cx="11730036" cy="5891213"/>
          </a:xfrm>
          <a:custGeom>
            <a:avLst/>
            <a:gdLst>
              <a:gd name="connsiteX0" fmla="*/ 157571 w 11730036"/>
              <a:gd name="connsiteY0" fmla="*/ 0 h 5891213"/>
              <a:gd name="connsiteX1" fmla="*/ 11572464 w 11730036"/>
              <a:gd name="connsiteY1" fmla="*/ 0 h 5891213"/>
              <a:gd name="connsiteX2" fmla="*/ 11730036 w 11730036"/>
              <a:gd name="connsiteY2" fmla="*/ 157572 h 5891213"/>
              <a:gd name="connsiteX3" fmla="*/ 11730036 w 11730036"/>
              <a:gd name="connsiteY3" fmla="*/ 5891213 h 5891213"/>
              <a:gd name="connsiteX4" fmla="*/ 0 w 11730036"/>
              <a:gd name="connsiteY4" fmla="*/ 5891213 h 5891213"/>
              <a:gd name="connsiteX5" fmla="*/ 0 w 11730036"/>
              <a:gd name="connsiteY5" fmla="*/ 157567 h 5891213"/>
              <a:gd name="connsiteX6" fmla="*/ 12382 w 11730036"/>
              <a:gd name="connsiteY6" fmla="*/ 96238 h 5891213"/>
              <a:gd name="connsiteX7" fmla="*/ 157571 w 11730036"/>
              <a:gd name="connsiteY7" fmla="*/ 0 h 5891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30036" h="5891213">
                <a:moveTo>
                  <a:pt x="157571" y="0"/>
                </a:moveTo>
                <a:lnTo>
                  <a:pt x="11572464" y="0"/>
                </a:lnTo>
                <a:cubicBezTo>
                  <a:pt x="11659489" y="0"/>
                  <a:pt x="11730036" y="70547"/>
                  <a:pt x="11730036" y="157572"/>
                </a:cubicBezTo>
                <a:lnTo>
                  <a:pt x="11730036" y="5891213"/>
                </a:lnTo>
                <a:lnTo>
                  <a:pt x="0" y="5891213"/>
                </a:lnTo>
                <a:lnTo>
                  <a:pt x="0" y="157567"/>
                </a:lnTo>
                <a:lnTo>
                  <a:pt x="12382" y="96238"/>
                </a:lnTo>
                <a:cubicBezTo>
                  <a:pt x="36302" y="39683"/>
                  <a:pt x="92302" y="0"/>
                  <a:pt x="15757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r>
              <a:rPr lang="ko-KR" altLang="en-US" smtClean="0">
                <a:solidFill>
                  <a:prstClr val="white"/>
                </a:solidFill>
              </a:rPr>
              <a:t>ㅋ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6" name="Freeform 9">
            <a:extLst>
              <a:ext uri="{FF2B5EF4-FFF2-40B4-BE49-F238E27FC236}">
                <a16:creationId xmlns:a16="http://schemas.microsoft.com/office/drawing/2014/main" id="{A310BEBB-CC1A-4880-B698-7787AEC64E52}"/>
              </a:ext>
            </a:extLst>
          </p:cNvPr>
          <p:cNvSpPr>
            <a:spLocks/>
          </p:cNvSpPr>
          <p:nvPr/>
        </p:nvSpPr>
        <p:spPr bwMode="auto">
          <a:xfrm flipH="1">
            <a:off x="674722" y="512446"/>
            <a:ext cx="196815" cy="259735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503CCA9-B9C1-449B-A41B-305CF103CE18}"/>
              </a:ext>
            </a:extLst>
          </p:cNvPr>
          <p:cNvSpPr/>
          <p:nvPr/>
        </p:nvSpPr>
        <p:spPr>
          <a:xfrm>
            <a:off x="4737166" y="4568183"/>
            <a:ext cx="2706302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보안 시스템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객체 검출은 보안 시스템에서 중요한 역할을 합니다</a:t>
            </a:r>
            <a:r>
              <a:rPr lang="en-US" altLang="ko-KR" sz="1000" dirty="0"/>
              <a:t>. </a:t>
            </a:r>
            <a:r>
              <a:rPr lang="ko-KR" altLang="en-US" sz="1000" dirty="0"/>
              <a:t>침입자나 이상 행동을 감지하기 위해 </a:t>
            </a:r>
            <a:r>
              <a:rPr lang="en-US" altLang="ko-KR" sz="1000" dirty="0"/>
              <a:t>CCTV </a:t>
            </a:r>
            <a:r>
              <a:rPr lang="ko-KR" altLang="en-US" sz="1000" dirty="0"/>
              <a:t>등의 시스템에서 객체 검출 알고리즘을 </a:t>
            </a:r>
            <a:r>
              <a:rPr lang="ko-KR" altLang="en-US" sz="1000" dirty="0" smtClean="0"/>
              <a:t>사용한다</a:t>
            </a:r>
            <a:r>
              <a:rPr lang="en-US" altLang="ko-KR" sz="1000" dirty="0" smtClean="0"/>
              <a:t>.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503CCA9-B9C1-449B-A41B-305CF103CE18}"/>
              </a:ext>
            </a:extLst>
          </p:cNvPr>
          <p:cNvSpPr/>
          <p:nvPr/>
        </p:nvSpPr>
        <p:spPr>
          <a:xfrm>
            <a:off x="904880" y="4568183"/>
            <a:ext cx="270630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자율 주행 기술</a:t>
            </a:r>
            <a:endParaRPr lang="en-US" altLang="ko-KR" sz="14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자율 주행 자동차는 객체 검출 기술을 활용하여 주변 환경을 인식하고 장애물</a:t>
            </a:r>
            <a:r>
              <a:rPr lang="en-US" altLang="ko-KR" sz="1000" dirty="0"/>
              <a:t>, </a:t>
            </a:r>
            <a:r>
              <a:rPr lang="ko-KR" altLang="en-US" sz="1000" dirty="0"/>
              <a:t>보행자</a:t>
            </a:r>
            <a:r>
              <a:rPr lang="en-US" altLang="ko-KR" sz="1000" dirty="0"/>
              <a:t>, </a:t>
            </a:r>
            <a:r>
              <a:rPr lang="ko-KR" altLang="en-US" sz="1000" dirty="0"/>
              <a:t>신호등</a:t>
            </a:r>
            <a:r>
              <a:rPr lang="en-US" altLang="ko-KR" sz="1000" dirty="0"/>
              <a:t>, </a:t>
            </a:r>
            <a:r>
              <a:rPr lang="ko-KR" altLang="en-US" sz="1000" dirty="0"/>
              <a:t>도로 표지판 등을 </a:t>
            </a:r>
            <a:r>
              <a:rPr lang="ko-KR" altLang="en-US" sz="1000" dirty="0" smtClean="0"/>
              <a:t>검출한다</a:t>
            </a:r>
            <a:r>
              <a:rPr lang="en-US" altLang="ko-KR" sz="1000" dirty="0" smtClean="0"/>
              <a:t>. </a:t>
            </a:r>
            <a:r>
              <a:rPr lang="ko-KR" altLang="en-US" sz="1000" dirty="0"/>
              <a:t>이를 통해 안전한 주행과 교통 상황에 적절한 대응이 </a:t>
            </a:r>
            <a:r>
              <a:rPr lang="ko-KR" altLang="en-US" sz="1000" dirty="0" smtClean="0"/>
              <a:t>가능해진다</a:t>
            </a:r>
            <a:r>
              <a:rPr lang="en-US" altLang="ko-KR" sz="1000" dirty="0" smtClean="0"/>
              <a:t>.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503CCA9-B9C1-449B-A41B-305CF103CE18}"/>
              </a:ext>
            </a:extLst>
          </p:cNvPr>
          <p:cNvSpPr/>
          <p:nvPr/>
        </p:nvSpPr>
        <p:spPr>
          <a:xfrm>
            <a:off x="8545068" y="4568183"/>
            <a:ext cx="270630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사물 인식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사물 인식 애플리케이션은 스마트폰의 카메라 앱</a:t>
            </a:r>
            <a:r>
              <a:rPr lang="en-US" altLang="ko-KR" sz="1000" dirty="0"/>
              <a:t>, </a:t>
            </a:r>
            <a:r>
              <a:rPr lang="ko-KR" altLang="en-US" sz="1000" dirty="0"/>
              <a:t>얼굴 인식 기술</a:t>
            </a:r>
            <a:r>
              <a:rPr lang="en-US" altLang="ko-KR" sz="1000" dirty="0"/>
              <a:t>, </a:t>
            </a:r>
            <a:r>
              <a:rPr lang="ko-KR" altLang="en-US" sz="1000" dirty="0"/>
              <a:t>의료 영상 분석 등 다양한 분야에서 </a:t>
            </a:r>
            <a:r>
              <a:rPr lang="ko-KR" altLang="en-US" sz="1000" dirty="0" smtClean="0"/>
              <a:t>활용된다</a:t>
            </a:r>
            <a:r>
              <a:rPr lang="en-US" altLang="ko-KR" sz="1000" dirty="0" smtClean="0"/>
              <a:t>.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438" y="2103830"/>
            <a:ext cx="3067186" cy="180856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997" y="1922253"/>
            <a:ext cx="3768640" cy="231969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5078" y="1835419"/>
            <a:ext cx="3186282" cy="249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11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48FBDA04-6043-4CEF-9660-D831CFD23432}"/>
              </a:ext>
            </a:extLst>
          </p:cNvPr>
          <p:cNvSpPr/>
          <p:nvPr/>
        </p:nvSpPr>
        <p:spPr>
          <a:xfrm>
            <a:off x="230981" y="314325"/>
            <a:ext cx="11730037" cy="6543675"/>
          </a:xfrm>
          <a:custGeom>
            <a:avLst/>
            <a:gdLst>
              <a:gd name="connsiteX0" fmla="*/ 157572 w 11730037"/>
              <a:gd name="connsiteY0" fmla="*/ 0 h 6543675"/>
              <a:gd name="connsiteX1" fmla="*/ 11572465 w 11730037"/>
              <a:gd name="connsiteY1" fmla="*/ 0 h 6543675"/>
              <a:gd name="connsiteX2" fmla="*/ 11730037 w 11730037"/>
              <a:gd name="connsiteY2" fmla="*/ 157572 h 6543675"/>
              <a:gd name="connsiteX3" fmla="*/ 11730037 w 11730037"/>
              <a:gd name="connsiteY3" fmla="*/ 6543675 h 6543675"/>
              <a:gd name="connsiteX4" fmla="*/ 11730036 w 11730037"/>
              <a:gd name="connsiteY4" fmla="*/ 6543675 h 6543675"/>
              <a:gd name="connsiteX5" fmla="*/ 11730036 w 11730037"/>
              <a:gd name="connsiteY5" fmla="*/ 810034 h 6543675"/>
              <a:gd name="connsiteX6" fmla="*/ 11572464 w 11730037"/>
              <a:gd name="connsiteY6" fmla="*/ 652462 h 6543675"/>
              <a:gd name="connsiteX7" fmla="*/ 157571 w 11730037"/>
              <a:gd name="connsiteY7" fmla="*/ 652462 h 6543675"/>
              <a:gd name="connsiteX8" fmla="*/ 12382 w 11730037"/>
              <a:gd name="connsiteY8" fmla="*/ 748700 h 6543675"/>
              <a:gd name="connsiteX9" fmla="*/ 0 w 11730037"/>
              <a:gd name="connsiteY9" fmla="*/ 810029 h 6543675"/>
              <a:gd name="connsiteX10" fmla="*/ 0 w 11730037"/>
              <a:gd name="connsiteY10" fmla="*/ 157572 h 6543675"/>
              <a:gd name="connsiteX11" fmla="*/ 157572 w 11730037"/>
              <a:gd name="connsiteY11" fmla="*/ 0 h 654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30037" h="6543675">
                <a:moveTo>
                  <a:pt x="157572" y="0"/>
                </a:moveTo>
                <a:lnTo>
                  <a:pt x="11572465" y="0"/>
                </a:lnTo>
                <a:cubicBezTo>
                  <a:pt x="11659490" y="0"/>
                  <a:pt x="11730037" y="70547"/>
                  <a:pt x="11730037" y="157572"/>
                </a:cubicBezTo>
                <a:lnTo>
                  <a:pt x="11730037" y="6543675"/>
                </a:lnTo>
                <a:lnTo>
                  <a:pt x="11730036" y="6543675"/>
                </a:lnTo>
                <a:lnTo>
                  <a:pt x="11730036" y="810034"/>
                </a:lnTo>
                <a:cubicBezTo>
                  <a:pt x="11730036" y="723009"/>
                  <a:pt x="11659489" y="652462"/>
                  <a:pt x="11572464" y="652462"/>
                </a:cubicBezTo>
                <a:lnTo>
                  <a:pt x="157571" y="652462"/>
                </a:lnTo>
                <a:cubicBezTo>
                  <a:pt x="92302" y="652462"/>
                  <a:pt x="36302" y="692145"/>
                  <a:pt x="12382" y="748700"/>
                </a:cubicBezTo>
                <a:lnTo>
                  <a:pt x="0" y="810029"/>
                </a:lnTo>
                <a:lnTo>
                  <a:pt x="0" y="157572"/>
                </a:lnTo>
                <a:cubicBezTo>
                  <a:pt x="0" y="70547"/>
                  <a:pt x="70547" y="0"/>
                  <a:pt x="157572" y="0"/>
                </a:cubicBezTo>
                <a:close/>
              </a:path>
            </a:pathLst>
          </a:custGeom>
          <a:solidFill>
            <a:schemeClr val="accent4"/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outerShdw dist="203200" dir="16200000" sx="98000" sy="98000" rotWithShape="0">
              <a:srgbClr val="2ED3EF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white"/>
                </a:solidFill>
              </a:rPr>
              <a:t>       4. </a:t>
            </a:r>
            <a:r>
              <a:rPr lang="ko-KR" altLang="en-US" sz="2400" b="1" i="1" kern="0" dirty="0" smtClean="0">
                <a:solidFill>
                  <a:prstClr val="white"/>
                </a:solidFill>
              </a:rPr>
              <a:t>활용 사례 및 응용 분야</a:t>
            </a:r>
            <a:endParaRPr lang="en-US" altLang="ko-KR" sz="900" kern="0" dirty="0">
              <a:solidFill>
                <a:prstClr val="white"/>
              </a:solidFill>
            </a:endParaRP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3AB2688E-5F4C-4439-92AC-F2F556943A95}"/>
              </a:ext>
            </a:extLst>
          </p:cNvPr>
          <p:cNvSpPr/>
          <p:nvPr/>
        </p:nvSpPr>
        <p:spPr>
          <a:xfrm>
            <a:off x="230981" y="966787"/>
            <a:ext cx="11730036" cy="5891213"/>
          </a:xfrm>
          <a:custGeom>
            <a:avLst/>
            <a:gdLst>
              <a:gd name="connsiteX0" fmla="*/ 157571 w 11730036"/>
              <a:gd name="connsiteY0" fmla="*/ 0 h 5891213"/>
              <a:gd name="connsiteX1" fmla="*/ 11572464 w 11730036"/>
              <a:gd name="connsiteY1" fmla="*/ 0 h 5891213"/>
              <a:gd name="connsiteX2" fmla="*/ 11730036 w 11730036"/>
              <a:gd name="connsiteY2" fmla="*/ 157572 h 5891213"/>
              <a:gd name="connsiteX3" fmla="*/ 11730036 w 11730036"/>
              <a:gd name="connsiteY3" fmla="*/ 5891213 h 5891213"/>
              <a:gd name="connsiteX4" fmla="*/ 0 w 11730036"/>
              <a:gd name="connsiteY4" fmla="*/ 5891213 h 5891213"/>
              <a:gd name="connsiteX5" fmla="*/ 0 w 11730036"/>
              <a:gd name="connsiteY5" fmla="*/ 157567 h 5891213"/>
              <a:gd name="connsiteX6" fmla="*/ 12382 w 11730036"/>
              <a:gd name="connsiteY6" fmla="*/ 96238 h 5891213"/>
              <a:gd name="connsiteX7" fmla="*/ 157571 w 11730036"/>
              <a:gd name="connsiteY7" fmla="*/ 0 h 5891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30036" h="5891213">
                <a:moveTo>
                  <a:pt x="157571" y="0"/>
                </a:moveTo>
                <a:lnTo>
                  <a:pt x="11572464" y="0"/>
                </a:lnTo>
                <a:cubicBezTo>
                  <a:pt x="11659489" y="0"/>
                  <a:pt x="11730036" y="70547"/>
                  <a:pt x="11730036" y="157572"/>
                </a:cubicBezTo>
                <a:lnTo>
                  <a:pt x="11730036" y="5891213"/>
                </a:lnTo>
                <a:lnTo>
                  <a:pt x="0" y="5891213"/>
                </a:lnTo>
                <a:lnTo>
                  <a:pt x="0" y="157567"/>
                </a:lnTo>
                <a:lnTo>
                  <a:pt x="12382" y="96238"/>
                </a:lnTo>
                <a:cubicBezTo>
                  <a:pt x="36302" y="39683"/>
                  <a:pt x="92302" y="0"/>
                  <a:pt x="15757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r>
              <a:rPr lang="ko-KR" altLang="en-US" smtClean="0">
                <a:solidFill>
                  <a:prstClr val="white"/>
                </a:solidFill>
              </a:rPr>
              <a:t>ㅋ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6" name="Freeform 9">
            <a:extLst>
              <a:ext uri="{FF2B5EF4-FFF2-40B4-BE49-F238E27FC236}">
                <a16:creationId xmlns:a16="http://schemas.microsoft.com/office/drawing/2014/main" id="{A310BEBB-CC1A-4880-B698-7787AEC64E52}"/>
              </a:ext>
            </a:extLst>
          </p:cNvPr>
          <p:cNvSpPr>
            <a:spLocks/>
          </p:cNvSpPr>
          <p:nvPr/>
        </p:nvSpPr>
        <p:spPr bwMode="auto">
          <a:xfrm flipH="1">
            <a:off x="674722" y="512446"/>
            <a:ext cx="196815" cy="259735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503CCA9-B9C1-449B-A41B-305CF103CE18}"/>
              </a:ext>
            </a:extLst>
          </p:cNvPr>
          <p:cNvSpPr/>
          <p:nvPr/>
        </p:nvSpPr>
        <p:spPr>
          <a:xfrm>
            <a:off x="6501958" y="3928103"/>
            <a:ext cx="2706302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의료 분야</a:t>
            </a:r>
            <a:endParaRPr lang="en-US" altLang="ko-KR" sz="14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객체 검출 기술이 </a:t>
            </a:r>
            <a:r>
              <a:rPr lang="en-US" altLang="ko-KR" sz="1000" dirty="0"/>
              <a:t>X-ray, MRI, CT </a:t>
            </a:r>
            <a:r>
              <a:rPr lang="ko-KR" altLang="en-US" sz="1000" dirty="0"/>
              <a:t>스캔과 같은 의료 이미지 분석에 </a:t>
            </a:r>
            <a:r>
              <a:rPr lang="ko-KR" altLang="en-US" sz="1000" dirty="0" smtClean="0"/>
              <a:t>활용된다</a:t>
            </a:r>
            <a:r>
              <a:rPr lang="en-US" altLang="ko-KR" sz="1000" dirty="0" smtClean="0"/>
              <a:t>. 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 smtClean="0"/>
              <a:t>종양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병변</a:t>
            </a:r>
            <a:r>
              <a:rPr lang="ko-KR" altLang="en-US" sz="1000" dirty="0"/>
              <a:t> 등의 이상을 검출하고 정확한 진단을 돕는 데 </a:t>
            </a:r>
            <a:r>
              <a:rPr lang="ko-KR" altLang="en-US" sz="1000" dirty="0" smtClean="0"/>
              <a:t>사용된다</a:t>
            </a:r>
            <a:r>
              <a:rPr lang="en-US" altLang="ko-KR" sz="1000" dirty="0" smtClean="0"/>
              <a:t>.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503CCA9-B9C1-449B-A41B-305CF103CE18}"/>
              </a:ext>
            </a:extLst>
          </p:cNvPr>
          <p:cNvSpPr/>
          <p:nvPr/>
        </p:nvSpPr>
        <p:spPr>
          <a:xfrm>
            <a:off x="2823534" y="3928103"/>
            <a:ext cx="3292216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로봇 공학</a:t>
            </a:r>
            <a:endParaRPr lang="en-US" altLang="ko-KR" sz="1400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/>
              <a:t>로봇은 주변 환경을 인식하고 상호작용하기 위해 객체 검출을 사용합니다</a:t>
            </a:r>
            <a:r>
              <a:rPr lang="en-US" altLang="ko-KR" sz="1000" dirty="0"/>
              <a:t>. </a:t>
            </a:r>
            <a:r>
              <a:rPr lang="ko-KR" altLang="en-US" sz="1000" dirty="0"/>
              <a:t>로봇의 자율성과 환경 인식 능력을 향상시키기 위해 </a:t>
            </a:r>
            <a:r>
              <a:rPr lang="ko-KR" altLang="en-US" sz="1000" dirty="0" smtClean="0"/>
              <a:t>객체 </a:t>
            </a:r>
            <a:r>
              <a:rPr lang="ko-KR" altLang="en-US" sz="1000" dirty="0"/>
              <a:t>검출 알고리즘을 </a:t>
            </a:r>
            <a:r>
              <a:rPr lang="ko-KR" altLang="en-US" sz="1000" dirty="0" smtClean="0"/>
              <a:t>적용한다</a:t>
            </a:r>
            <a:r>
              <a:rPr lang="en-US" altLang="ko-KR" dirty="0" smtClean="0"/>
              <a:t>.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534" y="1322329"/>
            <a:ext cx="3292217" cy="238583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057" y="1322329"/>
            <a:ext cx="2568195" cy="244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48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48FBDA04-6043-4CEF-9660-D831CFD23432}"/>
              </a:ext>
            </a:extLst>
          </p:cNvPr>
          <p:cNvSpPr/>
          <p:nvPr/>
        </p:nvSpPr>
        <p:spPr>
          <a:xfrm>
            <a:off x="230981" y="314325"/>
            <a:ext cx="11730037" cy="6543675"/>
          </a:xfrm>
          <a:custGeom>
            <a:avLst/>
            <a:gdLst>
              <a:gd name="connsiteX0" fmla="*/ 157572 w 11730037"/>
              <a:gd name="connsiteY0" fmla="*/ 0 h 6543675"/>
              <a:gd name="connsiteX1" fmla="*/ 11572465 w 11730037"/>
              <a:gd name="connsiteY1" fmla="*/ 0 h 6543675"/>
              <a:gd name="connsiteX2" fmla="*/ 11730037 w 11730037"/>
              <a:gd name="connsiteY2" fmla="*/ 157572 h 6543675"/>
              <a:gd name="connsiteX3" fmla="*/ 11730037 w 11730037"/>
              <a:gd name="connsiteY3" fmla="*/ 6543675 h 6543675"/>
              <a:gd name="connsiteX4" fmla="*/ 11730036 w 11730037"/>
              <a:gd name="connsiteY4" fmla="*/ 6543675 h 6543675"/>
              <a:gd name="connsiteX5" fmla="*/ 11730036 w 11730037"/>
              <a:gd name="connsiteY5" fmla="*/ 810034 h 6543675"/>
              <a:gd name="connsiteX6" fmla="*/ 11572464 w 11730037"/>
              <a:gd name="connsiteY6" fmla="*/ 652462 h 6543675"/>
              <a:gd name="connsiteX7" fmla="*/ 157571 w 11730037"/>
              <a:gd name="connsiteY7" fmla="*/ 652462 h 6543675"/>
              <a:gd name="connsiteX8" fmla="*/ 12382 w 11730037"/>
              <a:gd name="connsiteY8" fmla="*/ 748700 h 6543675"/>
              <a:gd name="connsiteX9" fmla="*/ 0 w 11730037"/>
              <a:gd name="connsiteY9" fmla="*/ 810029 h 6543675"/>
              <a:gd name="connsiteX10" fmla="*/ 0 w 11730037"/>
              <a:gd name="connsiteY10" fmla="*/ 157572 h 6543675"/>
              <a:gd name="connsiteX11" fmla="*/ 157572 w 11730037"/>
              <a:gd name="connsiteY11" fmla="*/ 0 h 654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30037" h="6543675">
                <a:moveTo>
                  <a:pt x="157572" y="0"/>
                </a:moveTo>
                <a:lnTo>
                  <a:pt x="11572465" y="0"/>
                </a:lnTo>
                <a:cubicBezTo>
                  <a:pt x="11659490" y="0"/>
                  <a:pt x="11730037" y="70547"/>
                  <a:pt x="11730037" y="157572"/>
                </a:cubicBezTo>
                <a:lnTo>
                  <a:pt x="11730037" y="6543675"/>
                </a:lnTo>
                <a:lnTo>
                  <a:pt x="11730036" y="6543675"/>
                </a:lnTo>
                <a:lnTo>
                  <a:pt x="11730036" y="810034"/>
                </a:lnTo>
                <a:cubicBezTo>
                  <a:pt x="11730036" y="723009"/>
                  <a:pt x="11659489" y="652462"/>
                  <a:pt x="11572464" y="652462"/>
                </a:cubicBezTo>
                <a:lnTo>
                  <a:pt x="157571" y="652462"/>
                </a:lnTo>
                <a:cubicBezTo>
                  <a:pt x="92302" y="652462"/>
                  <a:pt x="36302" y="692145"/>
                  <a:pt x="12382" y="748700"/>
                </a:cubicBezTo>
                <a:lnTo>
                  <a:pt x="0" y="810029"/>
                </a:lnTo>
                <a:lnTo>
                  <a:pt x="0" y="157572"/>
                </a:lnTo>
                <a:cubicBezTo>
                  <a:pt x="0" y="70547"/>
                  <a:pt x="70547" y="0"/>
                  <a:pt x="157572" y="0"/>
                </a:cubicBezTo>
                <a:close/>
              </a:path>
            </a:pathLst>
          </a:custGeom>
          <a:solidFill>
            <a:schemeClr val="accent4"/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outerShdw dist="203200" dir="16200000" sx="98000" sy="98000" rotWithShape="0">
              <a:srgbClr val="2ED3EF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white"/>
                </a:solidFill>
              </a:rPr>
              <a:t>       4. </a:t>
            </a:r>
            <a:r>
              <a:rPr lang="ko-KR" altLang="en-US" sz="2400" b="1" i="1" kern="0" dirty="0" smtClean="0">
                <a:solidFill>
                  <a:prstClr val="white"/>
                </a:solidFill>
              </a:rPr>
              <a:t>비교 및 결론</a:t>
            </a:r>
            <a:endParaRPr lang="en-US" altLang="ko-KR" sz="900" kern="0" dirty="0">
              <a:solidFill>
                <a:prstClr val="white"/>
              </a:solidFill>
            </a:endParaRP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3AB2688E-5F4C-4439-92AC-F2F556943A95}"/>
              </a:ext>
            </a:extLst>
          </p:cNvPr>
          <p:cNvSpPr/>
          <p:nvPr/>
        </p:nvSpPr>
        <p:spPr>
          <a:xfrm>
            <a:off x="230981" y="966787"/>
            <a:ext cx="11730036" cy="5891213"/>
          </a:xfrm>
          <a:custGeom>
            <a:avLst/>
            <a:gdLst>
              <a:gd name="connsiteX0" fmla="*/ 157571 w 11730036"/>
              <a:gd name="connsiteY0" fmla="*/ 0 h 5891213"/>
              <a:gd name="connsiteX1" fmla="*/ 11572464 w 11730036"/>
              <a:gd name="connsiteY1" fmla="*/ 0 h 5891213"/>
              <a:gd name="connsiteX2" fmla="*/ 11730036 w 11730036"/>
              <a:gd name="connsiteY2" fmla="*/ 157572 h 5891213"/>
              <a:gd name="connsiteX3" fmla="*/ 11730036 w 11730036"/>
              <a:gd name="connsiteY3" fmla="*/ 5891213 h 5891213"/>
              <a:gd name="connsiteX4" fmla="*/ 0 w 11730036"/>
              <a:gd name="connsiteY4" fmla="*/ 5891213 h 5891213"/>
              <a:gd name="connsiteX5" fmla="*/ 0 w 11730036"/>
              <a:gd name="connsiteY5" fmla="*/ 157567 h 5891213"/>
              <a:gd name="connsiteX6" fmla="*/ 12382 w 11730036"/>
              <a:gd name="connsiteY6" fmla="*/ 96238 h 5891213"/>
              <a:gd name="connsiteX7" fmla="*/ 157571 w 11730036"/>
              <a:gd name="connsiteY7" fmla="*/ 0 h 5891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30036" h="5891213">
                <a:moveTo>
                  <a:pt x="157571" y="0"/>
                </a:moveTo>
                <a:lnTo>
                  <a:pt x="11572464" y="0"/>
                </a:lnTo>
                <a:cubicBezTo>
                  <a:pt x="11659489" y="0"/>
                  <a:pt x="11730036" y="70547"/>
                  <a:pt x="11730036" y="157572"/>
                </a:cubicBezTo>
                <a:lnTo>
                  <a:pt x="11730036" y="5891213"/>
                </a:lnTo>
                <a:lnTo>
                  <a:pt x="0" y="5891213"/>
                </a:lnTo>
                <a:lnTo>
                  <a:pt x="0" y="157567"/>
                </a:lnTo>
                <a:lnTo>
                  <a:pt x="12382" y="96238"/>
                </a:lnTo>
                <a:cubicBezTo>
                  <a:pt x="36302" y="39683"/>
                  <a:pt x="92302" y="0"/>
                  <a:pt x="15757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r>
              <a:rPr lang="ko-KR" altLang="en-US" smtClean="0">
                <a:solidFill>
                  <a:prstClr val="white"/>
                </a:solidFill>
              </a:rPr>
              <a:t>ㅋ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6" name="Freeform 9">
            <a:extLst>
              <a:ext uri="{FF2B5EF4-FFF2-40B4-BE49-F238E27FC236}">
                <a16:creationId xmlns:a16="http://schemas.microsoft.com/office/drawing/2014/main" id="{A310BEBB-CC1A-4880-B698-7787AEC64E52}"/>
              </a:ext>
            </a:extLst>
          </p:cNvPr>
          <p:cNvSpPr>
            <a:spLocks/>
          </p:cNvSpPr>
          <p:nvPr/>
        </p:nvSpPr>
        <p:spPr bwMode="auto">
          <a:xfrm flipH="1">
            <a:off x="674722" y="512446"/>
            <a:ext cx="196815" cy="259735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503CCA9-B9C1-449B-A41B-305CF103CE18}"/>
              </a:ext>
            </a:extLst>
          </p:cNvPr>
          <p:cNvSpPr/>
          <p:nvPr/>
        </p:nvSpPr>
        <p:spPr>
          <a:xfrm>
            <a:off x="674722" y="1424643"/>
            <a:ext cx="8385388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목적</a:t>
            </a:r>
          </a:p>
          <a:p>
            <a:r>
              <a:rPr lang="ko-KR" altLang="en-US" sz="1200" dirty="0"/>
              <a:t>객체 검출</a:t>
            </a:r>
            <a:r>
              <a:rPr lang="en-US" altLang="ko-KR" sz="1200" dirty="0"/>
              <a:t>: </a:t>
            </a:r>
            <a:r>
              <a:rPr lang="ko-KR" altLang="en-US" sz="1200" dirty="0"/>
              <a:t>이미지에서 특정 객체의 위치를 찾아내는 것이 주된 </a:t>
            </a:r>
            <a:r>
              <a:rPr lang="ko-KR" altLang="en-US" sz="1200" dirty="0" smtClean="0"/>
              <a:t>목적이다</a:t>
            </a:r>
            <a:r>
              <a:rPr lang="en-US" altLang="ko-KR" sz="1200" dirty="0" smtClean="0"/>
              <a:t>. </a:t>
            </a:r>
            <a:r>
              <a:rPr lang="ko-KR" altLang="en-US" sz="1200" dirty="0"/>
              <a:t>주어진 이미지 내에서 특정 클래스의 객체가 존재하는 위치를 사각형 경계 상자</a:t>
            </a:r>
            <a:r>
              <a:rPr lang="en-US" altLang="ko-KR" sz="1200" dirty="0"/>
              <a:t>(bounding box)</a:t>
            </a:r>
            <a:r>
              <a:rPr lang="ko-KR" altLang="en-US" sz="1200" dirty="0"/>
              <a:t>로 </a:t>
            </a:r>
            <a:r>
              <a:rPr lang="ko-KR" altLang="en-US" sz="1200" dirty="0" smtClean="0"/>
              <a:t>표시한다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객체 분할</a:t>
            </a:r>
            <a:r>
              <a:rPr lang="en-US" altLang="ko-KR" sz="1200" dirty="0"/>
              <a:t>: </a:t>
            </a:r>
            <a:r>
              <a:rPr lang="ko-KR" altLang="en-US" sz="1200" dirty="0"/>
              <a:t>이미지 내의 픽셀 수준에서 객체를 식별하고 분할하는 것이 주된 </a:t>
            </a:r>
            <a:r>
              <a:rPr lang="ko-KR" altLang="en-US" sz="1200" dirty="0" smtClean="0"/>
              <a:t>목적이다</a:t>
            </a:r>
            <a:r>
              <a:rPr lang="en-US" altLang="ko-KR" sz="1200" dirty="0" smtClean="0"/>
              <a:t>. </a:t>
            </a:r>
            <a:r>
              <a:rPr lang="ko-KR" altLang="en-US" sz="1200" dirty="0"/>
              <a:t>객체 분할은 픽셀 단위로 객체와 배경을 구분하여 객체의 영역을 정확하게 </a:t>
            </a:r>
            <a:r>
              <a:rPr lang="ko-KR" altLang="en-US" sz="1200" dirty="0" smtClean="0"/>
              <a:t>추정한다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503CCA9-B9C1-449B-A41B-305CF103CE18}"/>
              </a:ext>
            </a:extLst>
          </p:cNvPr>
          <p:cNvSpPr/>
          <p:nvPr/>
        </p:nvSpPr>
        <p:spPr>
          <a:xfrm>
            <a:off x="674722" y="3050410"/>
            <a:ext cx="8385388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2.  </a:t>
            </a:r>
            <a:r>
              <a:rPr lang="ko-KR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결과물 형태</a:t>
            </a:r>
            <a:endParaRPr lang="en-US" altLang="ko-KR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r>
              <a:rPr lang="ko-KR" altLang="en-US" sz="1200" dirty="0"/>
              <a:t>객체 검출</a:t>
            </a:r>
            <a:r>
              <a:rPr lang="en-US" altLang="ko-KR" sz="1200" dirty="0"/>
              <a:t>: </a:t>
            </a:r>
            <a:r>
              <a:rPr lang="ko-KR" altLang="en-US" sz="1200" dirty="0"/>
              <a:t>주어진 이미지에서 객체의 위치와 경계 상자</a:t>
            </a:r>
            <a:r>
              <a:rPr lang="en-US" altLang="ko-KR" sz="1200" dirty="0"/>
              <a:t>(bounding box)</a:t>
            </a:r>
            <a:r>
              <a:rPr lang="ko-KR" altLang="en-US" sz="1200" dirty="0"/>
              <a:t>를 </a:t>
            </a:r>
            <a:r>
              <a:rPr lang="ko-KR" altLang="en-US" sz="1200" dirty="0" smtClean="0"/>
              <a:t>출력한다</a:t>
            </a:r>
            <a:r>
              <a:rPr lang="en-US" altLang="ko-KR" sz="1200" dirty="0" smtClean="0"/>
              <a:t>. </a:t>
            </a:r>
            <a:r>
              <a:rPr lang="ko-KR" altLang="en-US" sz="1200" dirty="0"/>
              <a:t>이 경계 상자는 객체의 위치와 크기를 알려주는 사각형으로 </a:t>
            </a:r>
            <a:r>
              <a:rPr lang="ko-KR" altLang="en-US" sz="1200" dirty="0" smtClean="0"/>
              <a:t>표시된다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객체 분할</a:t>
            </a:r>
            <a:r>
              <a:rPr lang="en-US" altLang="ko-KR" sz="1200" dirty="0"/>
              <a:t>: </a:t>
            </a:r>
            <a:r>
              <a:rPr lang="ko-KR" altLang="en-US" sz="1200" dirty="0"/>
              <a:t>주어진 이미지에서 객체와 배경을 구분하여 각 픽셀에 이진 마스크</a:t>
            </a:r>
            <a:r>
              <a:rPr lang="en-US" altLang="ko-KR" sz="1200" dirty="0"/>
              <a:t>(mask)</a:t>
            </a:r>
            <a:r>
              <a:rPr lang="ko-KR" altLang="en-US" sz="1200" dirty="0"/>
              <a:t>를 </a:t>
            </a:r>
            <a:r>
              <a:rPr lang="ko-KR" altLang="en-US" sz="1200" dirty="0" smtClean="0"/>
              <a:t>할당한다</a:t>
            </a:r>
            <a:r>
              <a:rPr lang="en-US" altLang="ko-KR" sz="1200" dirty="0" smtClean="0"/>
              <a:t>. </a:t>
            </a:r>
            <a:r>
              <a:rPr lang="ko-KR" altLang="en-US" sz="1200" dirty="0"/>
              <a:t>이 마스크는 객체의 영역을 표시하는데 사용되며</a:t>
            </a:r>
            <a:r>
              <a:rPr lang="en-US" altLang="ko-KR" sz="1200" dirty="0"/>
              <a:t>, </a:t>
            </a:r>
            <a:r>
              <a:rPr lang="ko-KR" altLang="en-US" sz="1200" dirty="0"/>
              <a:t>픽셀 단위로 객체와 배경을 </a:t>
            </a:r>
            <a:r>
              <a:rPr lang="ko-KR" altLang="en-US" sz="1200" dirty="0" smtClean="0"/>
              <a:t>분리한다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03CCA9-B9C1-449B-A41B-305CF103CE18}"/>
              </a:ext>
            </a:extLst>
          </p:cNvPr>
          <p:cNvSpPr/>
          <p:nvPr/>
        </p:nvSpPr>
        <p:spPr>
          <a:xfrm>
            <a:off x="674722" y="4676177"/>
            <a:ext cx="8385388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 startAt="3"/>
            </a:pPr>
            <a:r>
              <a:rPr lang="ko-KR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처리 방식</a:t>
            </a:r>
            <a:endParaRPr lang="en-US" altLang="ko-KR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r>
              <a:rPr lang="ko-KR" altLang="en-US" sz="1200" dirty="0"/>
              <a:t>객체 검출</a:t>
            </a:r>
            <a:r>
              <a:rPr lang="en-US" altLang="ko-KR" sz="1200" dirty="0"/>
              <a:t>: </a:t>
            </a:r>
            <a:r>
              <a:rPr lang="ko-KR" altLang="en-US" sz="1200" dirty="0"/>
              <a:t>주로 객체 검출에는 객체 위치와 특징을 추출하기 위해 다양한 컴퓨터 비전 기법과 머신 러닝 알고리즘이 </a:t>
            </a:r>
            <a:r>
              <a:rPr lang="ko-KR" altLang="en-US" sz="1200" dirty="0" smtClean="0"/>
              <a:t>사용된다</a:t>
            </a:r>
            <a:r>
              <a:rPr lang="en-US" altLang="ko-KR" sz="1200" dirty="0" smtClean="0"/>
              <a:t>. </a:t>
            </a:r>
          </a:p>
          <a:p>
            <a:r>
              <a:rPr lang="ko-KR" altLang="en-US" sz="1200" dirty="0" smtClean="0"/>
              <a:t>일반적으로는 </a:t>
            </a:r>
            <a:r>
              <a:rPr lang="ko-KR" altLang="en-US" sz="1200" dirty="0"/>
              <a:t>이미지 내의 여러 위치에서 객체의 존재 여부를 판단하고</a:t>
            </a:r>
            <a:r>
              <a:rPr lang="en-US" altLang="ko-KR" sz="1200" dirty="0"/>
              <a:t>, </a:t>
            </a:r>
            <a:r>
              <a:rPr lang="ko-KR" altLang="en-US" sz="1200" dirty="0"/>
              <a:t>필요에 따라 객체의 클래스 또한 </a:t>
            </a:r>
            <a:r>
              <a:rPr lang="ko-KR" altLang="en-US" sz="1200" dirty="0" smtClean="0"/>
              <a:t>식별한다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객체 분할</a:t>
            </a:r>
            <a:r>
              <a:rPr lang="en-US" altLang="ko-KR" sz="1200" dirty="0"/>
              <a:t>: </a:t>
            </a:r>
            <a:r>
              <a:rPr lang="ko-KR" altLang="en-US" sz="1200" dirty="0"/>
              <a:t>객체 분할은 픽셀 수준에서 진행되며</a:t>
            </a:r>
            <a:r>
              <a:rPr lang="en-US" altLang="ko-KR" sz="1200" dirty="0"/>
              <a:t>, </a:t>
            </a:r>
            <a:r>
              <a:rPr lang="ko-KR" altLang="en-US" sz="1200" dirty="0"/>
              <a:t>일반적으로 심층 학습 알고리즘인 </a:t>
            </a:r>
            <a:r>
              <a:rPr lang="ko-KR" altLang="en-US" sz="1200" dirty="0" err="1"/>
              <a:t>컨볼루션</a:t>
            </a:r>
            <a:r>
              <a:rPr lang="ko-KR" altLang="en-US" sz="1200" dirty="0"/>
              <a:t> 신경망</a:t>
            </a:r>
            <a:r>
              <a:rPr lang="en-US" altLang="ko-KR" sz="1200" dirty="0"/>
              <a:t>(Convolutional Neural Network, CNN)</a:t>
            </a:r>
            <a:r>
              <a:rPr lang="ko-KR" altLang="en-US" sz="1200" dirty="0"/>
              <a:t>을 사용하여 객체 분할 모델을 </a:t>
            </a:r>
            <a:r>
              <a:rPr lang="ko-KR" altLang="en-US" sz="1200" dirty="0" smtClean="0"/>
              <a:t>훈련한다</a:t>
            </a:r>
            <a:r>
              <a:rPr lang="en-US" altLang="ko-KR" sz="1200" dirty="0" smtClean="0"/>
              <a:t>. </a:t>
            </a:r>
            <a:r>
              <a:rPr lang="ko-KR" altLang="en-US" sz="1200" dirty="0"/>
              <a:t>훈련된 모델은 이미지의 각 픽셀을 객체 또는 배경으로 분류하여 객체의 경계를 정확하게 </a:t>
            </a:r>
            <a:r>
              <a:rPr lang="ko-KR" altLang="en-US" sz="1200" dirty="0" smtClean="0"/>
              <a:t>추정한다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23728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48FBDA04-6043-4CEF-9660-D831CFD23432}"/>
              </a:ext>
            </a:extLst>
          </p:cNvPr>
          <p:cNvSpPr/>
          <p:nvPr/>
        </p:nvSpPr>
        <p:spPr>
          <a:xfrm>
            <a:off x="230981" y="314325"/>
            <a:ext cx="11730037" cy="6543675"/>
          </a:xfrm>
          <a:custGeom>
            <a:avLst/>
            <a:gdLst>
              <a:gd name="connsiteX0" fmla="*/ 157572 w 11730037"/>
              <a:gd name="connsiteY0" fmla="*/ 0 h 6543675"/>
              <a:gd name="connsiteX1" fmla="*/ 11572465 w 11730037"/>
              <a:gd name="connsiteY1" fmla="*/ 0 h 6543675"/>
              <a:gd name="connsiteX2" fmla="*/ 11730037 w 11730037"/>
              <a:gd name="connsiteY2" fmla="*/ 157572 h 6543675"/>
              <a:gd name="connsiteX3" fmla="*/ 11730037 w 11730037"/>
              <a:gd name="connsiteY3" fmla="*/ 6543675 h 6543675"/>
              <a:gd name="connsiteX4" fmla="*/ 11730036 w 11730037"/>
              <a:gd name="connsiteY4" fmla="*/ 6543675 h 6543675"/>
              <a:gd name="connsiteX5" fmla="*/ 11730036 w 11730037"/>
              <a:gd name="connsiteY5" fmla="*/ 810034 h 6543675"/>
              <a:gd name="connsiteX6" fmla="*/ 11572464 w 11730037"/>
              <a:gd name="connsiteY6" fmla="*/ 652462 h 6543675"/>
              <a:gd name="connsiteX7" fmla="*/ 157571 w 11730037"/>
              <a:gd name="connsiteY7" fmla="*/ 652462 h 6543675"/>
              <a:gd name="connsiteX8" fmla="*/ 12382 w 11730037"/>
              <a:gd name="connsiteY8" fmla="*/ 748700 h 6543675"/>
              <a:gd name="connsiteX9" fmla="*/ 0 w 11730037"/>
              <a:gd name="connsiteY9" fmla="*/ 810029 h 6543675"/>
              <a:gd name="connsiteX10" fmla="*/ 0 w 11730037"/>
              <a:gd name="connsiteY10" fmla="*/ 157572 h 6543675"/>
              <a:gd name="connsiteX11" fmla="*/ 157572 w 11730037"/>
              <a:gd name="connsiteY11" fmla="*/ 0 h 654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30037" h="6543675">
                <a:moveTo>
                  <a:pt x="157572" y="0"/>
                </a:moveTo>
                <a:lnTo>
                  <a:pt x="11572465" y="0"/>
                </a:lnTo>
                <a:cubicBezTo>
                  <a:pt x="11659490" y="0"/>
                  <a:pt x="11730037" y="70547"/>
                  <a:pt x="11730037" y="157572"/>
                </a:cubicBezTo>
                <a:lnTo>
                  <a:pt x="11730037" y="6543675"/>
                </a:lnTo>
                <a:lnTo>
                  <a:pt x="11730036" y="6543675"/>
                </a:lnTo>
                <a:lnTo>
                  <a:pt x="11730036" y="810034"/>
                </a:lnTo>
                <a:cubicBezTo>
                  <a:pt x="11730036" y="723009"/>
                  <a:pt x="11659489" y="652462"/>
                  <a:pt x="11572464" y="652462"/>
                </a:cubicBezTo>
                <a:lnTo>
                  <a:pt x="157571" y="652462"/>
                </a:lnTo>
                <a:cubicBezTo>
                  <a:pt x="92302" y="652462"/>
                  <a:pt x="36302" y="692145"/>
                  <a:pt x="12382" y="748700"/>
                </a:cubicBezTo>
                <a:lnTo>
                  <a:pt x="0" y="810029"/>
                </a:lnTo>
                <a:lnTo>
                  <a:pt x="0" y="157572"/>
                </a:lnTo>
                <a:cubicBezTo>
                  <a:pt x="0" y="70547"/>
                  <a:pt x="70547" y="0"/>
                  <a:pt x="157572" y="0"/>
                </a:cubicBezTo>
                <a:close/>
              </a:path>
            </a:pathLst>
          </a:custGeom>
          <a:solidFill>
            <a:schemeClr val="accent4"/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outerShdw dist="203200" dir="16200000" sx="98000" sy="98000" rotWithShape="0">
              <a:srgbClr val="2ED3EF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white"/>
                </a:solidFill>
              </a:rPr>
              <a:t>       4. </a:t>
            </a:r>
            <a:r>
              <a:rPr lang="ko-KR" altLang="en-US" sz="2400" b="1" i="1" kern="0" dirty="0" smtClean="0">
                <a:solidFill>
                  <a:prstClr val="white"/>
                </a:solidFill>
              </a:rPr>
              <a:t>비교 및 결론</a:t>
            </a:r>
            <a:endParaRPr lang="en-US" altLang="ko-KR" sz="900" kern="0" dirty="0">
              <a:solidFill>
                <a:prstClr val="white"/>
              </a:solidFill>
            </a:endParaRPr>
          </a:p>
        </p:txBody>
      </p:sp>
      <p:sp>
        <p:nvSpPr>
          <p:cNvPr id="26" name="Freeform 9">
            <a:extLst>
              <a:ext uri="{FF2B5EF4-FFF2-40B4-BE49-F238E27FC236}">
                <a16:creationId xmlns:a16="http://schemas.microsoft.com/office/drawing/2014/main" id="{A310BEBB-CC1A-4880-B698-7787AEC64E52}"/>
              </a:ext>
            </a:extLst>
          </p:cNvPr>
          <p:cNvSpPr>
            <a:spLocks/>
          </p:cNvSpPr>
          <p:nvPr/>
        </p:nvSpPr>
        <p:spPr bwMode="auto">
          <a:xfrm flipH="1">
            <a:off x="674722" y="512446"/>
            <a:ext cx="196815" cy="259735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503CCA9-B9C1-449B-A41B-305CF103CE18}"/>
              </a:ext>
            </a:extLst>
          </p:cNvPr>
          <p:cNvSpPr/>
          <p:nvPr/>
        </p:nvSpPr>
        <p:spPr>
          <a:xfrm>
            <a:off x="674722" y="1424643"/>
            <a:ext cx="8385388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4.  </a:t>
            </a:r>
            <a:r>
              <a:rPr lang="ko-KR" altLang="en-US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응용 분야</a:t>
            </a:r>
          </a:p>
          <a:p>
            <a:r>
              <a:rPr lang="ko-KR" altLang="en-US" sz="1200" dirty="0"/>
              <a:t>객체 검출</a:t>
            </a:r>
            <a:r>
              <a:rPr lang="en-US" altLang="ko-KR" sz="1200" dirty="0"/>
              <a:t>: </a:t>
            </a:r>
            <a:r>
              <a:rPr lang="ko-KR" altLang="en-US" sz="1200" dirty="0"/>
              <a:t>객체 검출은 자율 </a:t>
            </a:r>
            <a:r>
              <a:rPr lang="ko-KR" altLang="en-US" sz="1200" dirty="0" err="1"/>
              <a:t>주행차</a:t>
            </a:r>
            <a:r>
              <a:rPr lang="en-US" altLang="ko-KR" sz="1200" dirty="0"/>
              <a:t>, </a:t>
            </a:r>
            <a:r>
              <a:rPr lang="ko-KR" altLang="en-US" sz="1200" dirty="0"/>
              <a:t>보안 감시 시스템</a:t>
            </a:r>
            <a:r>
              <a:rPr lang="en-US" altLang="ko-KR" sz="1200" dirty="0"/>
              <a:t>, </a:t>
            </a:r>
            <a:r>
              <a:rPr lang="ko-KR" altLang="en-US" sz="1200" dirty="0"/>
              <a:t>사물 인식 등 다양한 응용 분야에서 </a:t>
            </a:r>
            <a:r>
              <a:rPr lang="ko-KR" altLang="en-US" sz="1200" dirty="0" smtClean="0"/>
              <a:t>사용된다</a:t>
            </a:r>
            <a:r>
              <a:rPr lang="en-US" altLang="ko-KR" sz="1200" dirty="0" smtClean="0"/>
              <a:t>. </a:t>
            </a:r>
            <a:r>
              <a:rPr lang="ko-KR" altLang="en-US" sz="1200" dirty="0"/>
              <a:t>객체의 존재 여부와 위치를 파악하여 이를 기반으로 추가적인 작업을 수행할 수 </a:t>
            </a:r>
            <a:r>
              <a:rPr lang="ko-KR" altLang="en-US" sz="1200" dirty="0" smtClean="0"/>
              <a:t>있다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객체 분할</a:t>
            </a:r>
            <a:r>
              <a:rPr lang="en-US" altLang="ko-KR" sz="1200" dirty="0"/>
              <a:t>: </a:t>
            </a:r>
            <a:r>
              <a:rPr lang="ko-KR" altLang="en-US" sz="1200" dirty="0"/>
              <a:t>객체 분할은 의료 영상</a:t>
            </a:r>
            <a:r>
              <a:rPr lang="en-US" altLang="ko-KR" sz="1200" dirty="0"/>
              <a:t>, </a:t>
            </a:r>
            <a:r>
              <a:rPr lang="ko-KR" altLang="en-US" sz="1200" dirty="0"/>
              <a:t>로봇 공학</a:t>
            </a:r>
            <a:r>
              <a:rPr lang="en-US" altLang="ko-KR" sz="1200" dirty="0"/>
              <a:t>, </a:t>
            </a:r>
            <a:r>
              <a:rPr lang="ko-KR" altLang="en-US" sz="1200" dirty="0"/>
              <a:t>가상 현실 등 다양한 응용 분야에서 </a:t>
            </a:r>
            <a:r>
              <a:rPr lang="ko-KR" altLang="en-US" sz="1200" dirty="0" smtClean="0"/>
              <a:t>사용된다</a:t>
            </a:r>
            <a:r>
              <a:rPr lang="en-US" altLang="ko-KR" sz="1200" dirty="0" smtClean="0"/>
              <a:t>. </a:t>
            </a:r>
            <a:r>
              <a:rPr lang="ko-KR" altLang="en-US" sz="1200" dirty="0"/>
              <a:t>객체의 영역을 정확하게 추정함으로써 객체 인식</a:t>
            </a:r>
            <a:r>
              <a:rPr lang="en-US" altLang="ko-KR" sz="1200" dirty="0"/>
              <a:t>, </a:t>
            </a:r>
            <a:r>
              <a:rPr lang="ko-KR" altLang="en-US" sz="1200" dirty="0"/>
              <a:t>추적</a:t>
            </a:r>
            <a:r>
              <a:rPr lang="en-US" altLang="ko-KR" sz="1200" dirty="0"/>
              <a:t>, </a:t>
            </a:r>
            <a:r>
              <a:rPr lang="ko-KR" altLang="en-US" sz="1200" dirty="0"/>
              <a:t>분석 등 다양한 작업을 수행할 수 </a:t>
            </a:r>
            <a:r>
              <a:rPr lang="ko-KR" altLang="en-US" sz="1200" dirty="0" smtClean="0"/>
              <a:t>있다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74938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48FBDA04-6043-4CEF-9660-D831CFD23432}"/>
              </a:ext>
            </a:extLst>
          </p:cNvPr>
          <p:cNvSpPr/>
          <p:nvPr/>
        </p:nvSpPr>
        <p:spPr>
          <a:xfrm>
            <a:off x="230981" y="314325"/>
            <a:ext cx="11730037" cy="6543675"/>
          </a:xfrm>
          <a:custGeom>
            <a:avLst/>
            <a:gdLst>
              <a:gd name="connsiteX0" fmla="*/ 157572 w 11730037"/>
              <a:gd name="connsiteY0" fmla="*/ 0 h 6543675"/>
              <a:gd name="connsiteX1" fmla="*/ 11572465 w 11730037"/>
              <a:gd name="connsiteY1" fmla="*/ 0 h 6543675"/>
              <a:gd name="connsiteX2" fmla="*/ 11730037 w 11730037"/>
              <a:gd name="connsiteY2" fmla="*/ 157572 h 6543675"/>
              <a:gd name="connsiteX3" fmla="*/ 11730037 w 11730037"/>
              <a:gd name="connsiteY3" fmla="*/ 6543675 h 6543675"/>
              <a:gd name="connsiteX4" fmla="*/ 11730036 w 11730037"/>
              <a:gd name="connsiteY4" fmla="*/ 6543675 h 6543675"/>
              <a:gd name="connsiteX5" fmla="*/ 11730036 w 11730037"/>
              <a:gd name="connsiteY5" fmla="*/ 810034 h 6543675"/>
              <a:gd name="connsiteX6" fmla="*/ 11572464 w 11730037"/>
              <a:gd name="connsiteY6" fmla="*/ 652462 h 6543675"/>
              <a:gd name="connsiteX7" fmla="*/ 157571 w 11730037"/>
              <a:gd name="connsiteY7" fmla="*/ 652462 h 6543675"/>
              <a:gd name="connsiteX8" fmla="*/ 12382 w 11730037"/>
              <a:gd name="connsiteY8" fmla="*/ 748700 h 6543675"/>
              <a:gd name="connsiteX9" fmla="*/ 0 w 11730037"/>
              <a:gd name="connsiteY9" fmla="*/ 810029 h 6543675"/>
              <a:gd name="connsiteX10" fmla="*/ 0 w 11730037"/>
              <a:gd name="connsiteY10" fmla="*/ 157572 h 6543675"/>
              <a:gd name="connsiteX11" fmla="*/ 157572 w 11730037"/>
              <a:gd name="connsiteY11" fmla="*/ 0 h 654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30037" h="6543675">
                <a:moveTo>
                  <a:pt x="157572" y="0"/>
                </a:moveTo>
                <a:lnTo>
                  <a:pt x="11572465" y="0"/>
                </a:lnTo>
                <a:cubicBezTo>
                  <a:pt x="11659490" y="0"/>
                  <a:pt x="11730037" y="70547"/>
                  <a:pt x="11730037" y="157572"/>
                </a:cubicBezTo>
                <a:lnTo>
                  <a:pt x="11730037" y="6543675"/>
                </a:lnTo>
                <a:lnTo>
                  <a:pt x="11730036" y="6543675"/>
                </a:lnTo>
                <a:lnTo>
                  <a:pt x="11730036" y="810034"/>
                </a:lnTo>
                <a:cubicBezTo>
                  <a:pt x="11730036" y="723009"/>
                  <a:pt x="11659489" y="652462"/>
                  <a:pt x="11572464" y="652462"/>
                </a:cubicBezTo>
                <a:lnTo>
                  <a:pt x="157571" y="652462"/>
                </a:lnTo>
                <a:cubicBezTo>
                  <a:pt x="92302" y="652462"/>
                  <a:pt x="36302" y="692145"/>
                  <a:pt x="12382" y="748700"/>
                </a:cubicBezTo>
                <a:lnTo>
                  <a:pt x="0" y="810029"/>
                </a:lnTo>
                <a:lnTo>
                  <a:pt x="0" y="157572"/>
                </a:lnTo>
                <a:cubicBezTo>
                  <a:pt x="0" y="70547"/>
                  <a:pt x="70547" y="0"/>
                  <a:pt x="157572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dist="203200" dir="16200000" sx="98000" sy="98000" rotWithShape="0">
              <a:srgbClr val="2ED3EF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white"/>
                </a:solidFill>
              </a:rPr>
              <a:t>       </a:t>
            </a:r>
            <a:r>
              <a:rPr lang="ko-KR" altLang="en-US" sz="2400" b="1" i="1" kern="0" dirty="0" smtClean="0">
                <a:solidFill>
                  <a:prstClr val="white"/>
                </a:solidFill>
              </a:rPr>
              <a:t>순서</a:t>
            </a:r>
            <a:endParaRPr lang="en-US" altLang="ko-KR" sz="900" kern="0" dirty="0">
              <a:solidFill>
                <a:prstClr val="white"/>
              </a:solidFill>
            </a:endParaRP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3AB2688E-5F4C-4439-92AC-F2F556943A95}"/>
              </a:ext>
            </a:extLst>
          </p:cNvPr>
          <p:cNvSpPr/>
          <p:nvPr/>
        </p:nvSpPr>
        <p:spPr>
          <a:xfrm>
            <a:off x="230982" y="1064090"/>
            <a:ext cx="11730036" cy="5891213"/>
          </a:xfrm>
          <a:custGeom>
            <a:avLst/>
            <a:gdLst>
              <a:gd name="connsiteX0" fmla="*/ 157571 w 11730036"/>
              <a:gd name="connsiteY0" fmla="*/ 0 h 5891213"/>
              <a:gd name="connsiteX1" fmla="*/ 11572464 w 11730036"/>
              <a:gd name="connsiteY1" fmla="*/ 0 h 5891213"/>
              <a:gd name="connsiteX2" fmla="*/ 11730036 w 11730036"/>
              <a:gd name="connsiteY2" fmla="*/ 157572 h 5891213"/>
              <a:gd name="connsiteX3" fmla="*/ 11730036 w 11730036"/>
              <a:gd name="connsiteY3" fmla="*/ 5891213 h 5891213"/>
              <a:gd name="connsiteX4" fmla="*/ 0 w 11730036"/>
              <a:gd name="connsiteY4" fmla="*/ 5891213 h 5891213"/>
              <a:gd name="connsiteX5" fmla="*/ 0 w 11730036"/>
              <a:gd name="connsiteY5" fmla="*/ 157567 h 5891213"/>
              <a:gd name="connsiteX6" fmla="*/ 12382 w 11730036"/>
              <a:gd name="connsiteY6" fmla="*/ 96238 h 5891213"/>
              <a:gd name="connsiteX7" fmla="*/ 157571 w 11730036"/>
              <a:gd name="connsiteY7" fmla="*/ 0 h 5891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30036" h="5891213">
                <a:moveTo>
                  <a:pt x="157571" y="0"/>
                </a:moveTo>
                <a:lnTo>
                  <a:pt x="11572464" y="0"/>
                </a:lnTo>
                <a:cubicBezTo>
                  <a:pt x="11659489" y="0"/>
                  <a:pt x="11730036" y="70547"/>
                  <a:pt x="11730036" y="157572"/>
                </a:cubicBezTo>
                <a:lnTo>
                  <a:pt x="11730036" y="5891213"/>
                </a:lnTo>
                <a:lnTo>
                  <a:pt x="0" y="5891213"/>
                </a:lnTo>
                <a:lnTo>
                  <a:pt x="0" y="157567"/>
                </a:lnTo>
                <a:lnTo>
                  <a:pt x="12382" y="96238"/>
                </a:lnTo>
                <a:cubicBezTo>
                  <a:pt x="36302" y="39683"/>
                  <a:pt x="92302" y="0"/>
                  <a:pt x="15757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36" name="Freeform 9">
            <a:extLst>
              <a:ext uri="{FF2B5EF4-FFF2-40B4-BE49-F238E27FC236}">
                <a16:creationId xmlns:a16="http://schemas.microsoft.com/office/drawing/2014/main" id="{8C4AF471-220D-4CBD-9599-87FB4F15AE13}"/>
              </a:ext>
            </a:extLst>
          </p:cNvPr>
          <p:cNvSpPr>
            <a:spLocks/>
          </p:cNvSpPr>
          <p:nvPr/>
        </p:nvSpPr>
        <p:spPr bwMode="auto">
          <a:xfrm flipH="1">
            <a:off x="674722" y="512446"/>
            <a:ext cx="196815" cy="259735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1207438" y="1648581"/>
            <a:ext cx="833264" cy="8332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1202097" y="4066709"/>
            <a:ext cx="833264" cy="8332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6368852" y="1648581"/>
            <a:ext cx="833264" cy="83326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08FAC2F-6AF9-4CA6-83F8-A0BFC0D47110}"/>
              </a:ext>
            </a:extLst>
          </p:cNvPr>
          <p:cNvGrpSpPr/>
          <p:nvPr/>
        </p:nvGrpSpPr>
        <p:grpSpPr>
          <a:xfrm>
            <a:off x="1815597" y="1699417"/>
            <a:ext cx="2026271" cy="1667506"/>
            <a:chOff x="2774951" y="3479799"/>
            <a:chExt cx="2546350" cy="2095502"/>
          </a:xfrm>
          <a:solidFill>
            <a:srgbClr val="2ED3EF"/>
          </a:solidFill>
        </p:grpSpPr>
        <p:sp>
          <p:nvSpPr>
            <p:cNvPr id="18" name="막힌 원호 17">
              <a:extLst>
                <a:ext uri="{FF2B5EF4-FFF2-40B4-BE49-F238E27FC236}">
                  <a16:creationId xmlns:a16="http://schemas.microsoft.com/office/drawing/2014/main" id="{081CF2BF-1194-4BE2-B26A-6C62EEF8D1B3}"/>
                </a:ext>
              </a:extLst>
            </p:cNvPr>
            <p:cNvSpPr/>
            <p:nvPr/>
          </p:nvSpPr>
          <p:spPr>
            <a:xfrm>
              <a:off x="2774951" y="3479800"/>
              <a:ext cx="2095501" cy="2095501"/>
            </a:xfrm>
            <a:prstGeom prst="blockArc">
              <a:avLst>
                <a:gd name="adj1" fmla="val 5395568"/>
                <a:gd name="adj2" fmla="val 16214947"/>
                <a:gd name="adj3" fmla="val 1196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5A41B6D-B666-4A1C-8ADF-A07C958EC4C0}"/>
                </a:ext>
              </a:extLst>
            </p:cNvPr>
            <p:cNvSpPr/>
            <p:nvPr/>
          </p:nvSpPr>
          <p:spPr>
            <a:xfrm>
              <a:off x="3867151" y="3479799"/>
              <a:ext cx="114300" cy="253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C5A062C-16CD-4C38-9F87-9DBA93DD9B5A}"/>
                </a:ext>
              </a:extLst>
            </p:cNvPr>
            <p:cNvSpPr/>
            <p:nvPr/>
          </p:nvSpPr>
          <p:spPr>
            <a:xfrm>
              <a:off x="4038601" y="3479799"/>
              <a:ext cx="114300" cy="253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F75DCDB-0724-43E3-B170-806C8AB95AD3}"/>
                </a:ext>
              </a:extLst>
            </p:cNvPr>
            <p:cNvSpPr/>
            <p:nvPr/>
          </p:nvSpPr>
          <p:spPr>
            <a:xfrm>
              <a:off x="4210051" y="3479799"/>
              <a:ext cx="114300" cy="253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45E8FC1-2A59-4E5D-84DE-6EE2DA454F61}"/>
                </a:ext>
              </a:extLst>
            </p:cNvPr>
            <p:cNvSpPr/>
            <p:nvPr/>
          </p:nvSpPr>
          <p:spPr>
            <a:xfrm>
              <a:off x="4381501" y="3479799"/>
              <a:ext cx="114300" cy="253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BC167F0-5B16-45A1-BBAA-E49FFA57702A}"/>
                </a:ext>
              </a:extLst>
            </p:cNvPr>
            <p:cNvSpPr/>
            <p:nvPr/>
          </p:nvSpPr>
          <p:spPr>
            <a:xfrm>
              <a:off x="4552951" y="3479799"/>
              <a:ext cx="114300" cy="253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B09B5B6F-90D2-47CC-AA7E-5E78A3E4C917}"/>
                </a:ext>
              </a:extLst>
            </p:cNvPr>
            <p:cNvSpPr/>
            <p:nvPr/>
          </p:nvSpPr>
          <p:spPr>
            <a:xfrm>
              <a:off x="4724401" y="3479799"/>
              <a:ext cx="114300" cy="253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47FF5A8-85BF-486B-852C-B0F1ED16D889}"/>
                </a:ext>
              </a:extLst>
            </p:cNvPr>
            <p:cNvSpPr/>
            <p:nvPr/>
          </p:nvSpPr>
          <p:spPr>
            <a:xfrm>
              <a:off x="4895851" y="3479799"/>
              <a:ext cx="114300" cy="253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27" name="순서도: 다른 페이지 연결선 13">
              <a:extLst>
                <a:ext uri="{FF2B5EF4-FFF2-40B4-BE49-F238E27FC236}">
                  <a16:creationId xmlns:a16="http://schemas.microsoft.com/office/drawing/2014/main" id="{6CB56E12-7F91-4FDB-A8A9-27E8601012CB}"/>
                </a:ext>
              </a:extLst>
            </p:cNvPr>
            <p:cNvSpPr/>
            <p:nvPr/>
          </p:nvSpPr>
          <p:spPr>
            <a:xfrm rot="16200000">
              <a:off x="5067303" y="3479798"/>
              <a:ext cx="253998" cy="253999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C93A0F7-0535-4629-945F-033BBEC41F5D}"/>
              </a:ext>
            </a:extLst>
          </p:cNvPr>
          <p:cNvSpPr/>
          <p:nvPr/>
        </p:nvSpPr>
        <p:spPr>
          <a:xfrm>
            <a:off x="2896950" y="2151094"/>
            <a:ext cx="28647" cy="8307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55AED34-DB19-4CB2-A720-04D3E2B2E5F1}"/>
              </a:ext>
            </a:extLst>
          </p:cNvPr>
          <p:cNvSpPr/>
          <p:nvPr/>
        </p:nvSpPr>
        <p:spPr>
          <a:xfrm>
            <a:off x="2133351" y="2202535"/>
            <a:ext cx="74892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>
                <a:solidFill>
                  <a:prstClr val="white">
                    <a:lumMod val="65000"/>
                  </a:prstClr>
                </a:solidFill>
              </a:rPr>
              <a:t>01</a:t>
            </a:r>
            <a:endParaRPr lang="ko-KR" altLang="en-US" sz="4000" dirty="0">
              <a:solidFill>
                <a:prstClr val="white">
                  <a:lumMod val="65000"/>
                </a:prstClr>
              </a:solidFill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9653FF5C-C732-43C5-912C-BCF43298041F}"/>
              </a:ext>
            </a:extLst>
          </p:cNvPr>
          <p:cNvGrpSpPr/>
          <p:nvPr/>
        </p:nvGrpSpPr>
        <p:grpSpPr>
          <a:xfrm>
            <a:off x="1815598" y="4187986"/>
            <a:ext cx="2026271" cy="1667506"/>
            <a:chOff x="2774951" y="3479799"/>
            <a:chExt cx="2546350" cy="2095502"/>
          </a:xfrm>
          <a:solidFill>
            <a:schemeClr val="accent2"/>
          </a:solidFill>
        </p:grpSpPr>
        <p:sp>
          <p:nvSpPr>
            <p:cNvPr id="43" name="막힌 원호 42">
              <a:extLst>
                <a:ext uri="{FF2B5EF4-FFF2-40B4-BE49-F238E27FC236}">
                  <a16:creationId xmlns:a16="http://schemas.microsoft.com/office/drawing/2014/main" id="{9B172CCD-3675-4D85-A1DD-B94A9F03C675}"/>
                </a:ext>
              </a:extLst>
            </p:cNvPr>
            <p:cNvSpPr/>
            <p:nvPr/>
          </p:nvSpPr>
          <p:spPr>
            <a:xfrm>
              <a:off x="2774951" y="3479800"/>
              <a:ext cx="2095501" cy="2095501"/>
            </a:xfrm>
            <a:prstGeom prst="blockArc">
              <a:avLst>
                <a:gd name="adj1" fmla="val 5395568"/>
                <a:gd name="adj2" fmla="val 16214947"/>
                <a:gd name="adj3" fmla="val 1196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39A2216-9EEC-4013-ADEB-DE9D4F2B8E7B}"/>
                </a:ext>
              </a:extLst>
            </p:cNvPr>
            <p:cNvSpPr/>
            <p:nvPr/>
          </p:nvSpPr>
          <p:spPr>
            <a:xfrm>
              <a:off x="3867151" y="3479799"/>
              <a:ext cx="114300" cy="253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655800E-7860-48EE-8DB4-ACB1BEC1430C}"/>
                </a:ext>
              </a:extLst>
            </p:cNvPr>
            <p:cNvSpPr/>
            <p:nvPr/>
          </p:nvSpPr>
          <p:spPr>
            <a:xfrm>
              <a:off x="4038601" y="3479799"/>
              <a:ext cx="114300" cy="253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A61EA60-7006-47B5-B62B-380F69D160E5}"/>
                </a:ext>
              </a:extLst>
            </p:cNvPr>
            <p:cNvSpPr/>
            <p:nvPr/>
          </p:nvSpPr>
          <p:spPr>
            <a:xfrm>
              <a:off x="4210051" y="3479799"/>
              <a:ext cx="114300" cy="253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82770DD-0507-4BC5-8CA7-7062895C4DC3}"/>
                </a:ext>
              </a:extLst>
            </p:cNvPr>
            <p:cNvSpPr/>
            <p:nvPr/>
          </p:nvSpPr>
          <p:spPr>
            <a:xfrm>
              <a:off x="4381501" y="3479799"/>
              <a:ext cx="114300" cy="253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0D5F8EB0-2EC2-45E2-9046-CF538D242F5C}"/>
                </a:ext>
              </a:extLst>
            </p:cNvPr>
            <p:cNvSpPr/>
            <p:nvPr/>
          </p:nvSpPr>
          <p:spPr>
            <a:xfrm>
              <a:off x="4552951" y="3479799"/>
              <a:ext cx="114300" cy="253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BCC29791-691E-41F8-8B29-B42254C1F3C4}"/>
                </a:ext>
              </a:extLst>
            </p:cNvPr>
            <p:cNvSpPr/>
            <p:nvPr/>
          </p:nvSpPr>
          <p:spPr>
            <a:xfrm>
              <a:off x="4724401" y="3479799"/>
              <a:ext cx="114300" cy="253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74FDD484-1852-4755-9B80-740DFBED7551}"/>
                </a:ext>
              </a:extLst>
            </p:cNvPr>
            <p:cNvSpPr/>
            <p:nvPr/>
          </p:nvSpPr>
          <p:spPr>
            <a:xfrm>
              <a:off x="4895851" y="3479799"/>
              <a:ext cx="114300" cy="253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51" name="순서도: 다른 페이지 연결선 28">
              <a:extLst>
                <a:ext uri="{FF2B5EF4-FFF2-40B4-BE49-F238E27FC236}">
                  <a16:creationId xmlns:a16="http://schemas.microsoft.com/office/drawing/2014/main" id="{48762873-D1EC-41FE-B957-3B2549C9742B}"/>
                </a:ext>
              </a:extLst>
            </p:cNvPr>
            <p:cNvSpPr/>
            <p:nvPr/>
          </p:nvSpPr>
          <p:spPr>
            <a:xfrm rot="16200000">
              <a:off x="5067303" y="3479798"/>
              <a:ext cx="253998" cy="253999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80DA794-2220-446B-B668-2A4FE7602FF7}"/>
              </a:ext>
            </a:extLst>
          </p:cNvPr>
          <p:cNvSpPr/>
          <p:nvPr/>
        </p:nvSpPr>
        <p:spPr>
          <a:xfrm>
            <a:off x="2896951" y="4639662"/>
            <a:ext cx="28647" cy="8307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89935AC-C2FE-4120-B3BB-3DF68E7E8533}"/>
              </a:ext>
            </a:extLst>
          </p:cNvPr>
          <p:cNvSpPr/>
          <p:nvPr/>
        </p:nvSpPr>
        <p:spPr>
          <a:xfrm>
            <a:off x="2133352" y="4691103"/>
            <a:ext cx="74892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>
                <a:solidFill>
                  <a:prstClr val="white">
                    <a:lumMod val="65000"/>
                  </a:prstClr>
                </a:solidFill>
              </a:rPr>
              <a:t>03</a:t>
            </a:r>
            <a:endParaRPr lang="ko-KR" altLang="en-US" sz="40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3C5C92D5-31AA-4317-9C39-746445B030AC}"/>
              </a:ext>
            </a:extLst>
          </p:cNvPr>
          <p:cNvSpPr/>
          <p:nvPr/>
        </p:nvSpPr>
        <p:spPr>
          <a:xfrm>
            <a:off x="3161136" y="2012477"/>
            <a:ext cx="2616334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b="1" dirty="0" smtClean="0">
                <a:solidFill>
                  <a:prstClr val="white">
                    <a:lumMod val="50000"/>
                  </a:prstClr>
                </a:solidFill>
              </a:rPr>
              <a:t>객체 검출</a:t>
            </a:r>
            <a:endParaRPr lang="en-US" altLang="ko-KR" sz="1400" b="1" dirty="0" smtClean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C5C92D5-31AA-4317-9C39-746445B030AC}"/>
              </a:ext>
            </a:extLst>
          </p:cNvPr>
          <p:cNvSpPr/>
          <p:nvPr/>
        </p:nvSpPr>
        <p:spPr>
          <a:xfrm>
            <a:off x="3161136" y="4483341"/>
            <a:ext cx="2616334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b="1" dirty="0" smtClean="0">
                <a:solidFill>
                  <a:prstClr val="white">
                    <a:lumMod val="50000"/>
                  </a:prstClr>
                </a:solidFill>
              </a:rPr>
              <a:t>객체 분할</a:t>
            </a:r>
            <a:endParaRPr lang="en-US" altLang="ko-KR" sz="1400" b="1" dirty="0" smtClean="0">
              <a:solidFill>
                <a:prstClr val="white">
                  <a:lumMod val="50000"/>
                </a:prstClr>
              </a:solidFill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D8138DEB-E7CD-440B-8638-486ECD32ECCB}"/>
              </a:ext>
            </a:extLst>
          </p:cNvPr>
          <p:cNvGrpSpPr/>
          <p:nvPr/>
        </p:nvGrpSpPr>
        <p:grpSpPr>
          <a:xfrm>
            <a:off x="6974602" y="1699415"/>
            <a:ext cx="2026271" cy="1667506"/>
            <a:chOff x="2774951" y="3479799"/>
            <a:chExt cx="2546350" cy="2095502"/>
          </a:xfrm>
          <a:solidFill>
            <a:schemeClr val="accent1"/>
          </a:solidFill>
        </p:grpSpPr>
        <p:sp>
          <p:nvSpPr>
            <p:cNvPr id="57" name="막힌 원호 56">
              <a:extLst>
                <a:ext uri="{FF2B5EF4-FFF2-40B4-BE49-F238E27FC236}">
                  <a16:creationId xmlns:a16="http://schemas.microsoft.com/office/drawing/2014/main" id="{10C4AE0F-377D-4FBC-8C02-06701B73B7C6}"/>
                </a:ext>
              </a:extLst>
            </p:cNvPr>
            <p:cNvSpPr/>
            <p:nvPr/>
          </p:nvSpPr>
          <p:spPr>
            <a:xfrm>
              <a:off x="2774951" y="3479800"/>
              <a:ext cx="2095501" cy="2095501"/>
            </a:xfrm>
            <a:prstGeom prst="blockArc">
              <a:avLst>
                <a:gd name="adj1" fmla="val 5395568"/>
                <a:gd name="adj2" fmla="val 16214947"/>
                <a:gd name="adj3" fmla="val 1196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121905D9-E6A1-4551-B861-E75B2A176F44}"/>
                </a:ext>
              </a:extLst>
            </p:cNvPr>
            <p:cNvSpPr/>
            <p:nvPr/>
          </p:nvSpPr>
          <p:spPr>
            <a:xfrm>
              <a:off x="3867151" y="3479799"/>
              <a:ext cx="114300" cy="253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06932601-DB11-43C3-9D42-6E69DFD1F3B6}"/>
                </a:ext>
              </a:extLst>
            </p:cNvPr>
            <p:cNvSpPr/>
            <p:nvPr/>
          </p:nvSpPr>
          <p:spPr>
            <a:xfrm>
              <a:off x="4038601" y="3479799"/>
              <a:ext cx="114300" cy="253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AAA4C37F-6411-47D5-A876-C233CD49250E}"/>
                </a:ext>
              </a:extLst>
            </p:cNvPr>
            <p:cNvSpPr/>
            <p:nvPr/>
          </p:nvSpPr>
          <p:spPr>
            <a:xfrm>
              <a:off x="4210051" y="3479799"/>
              <a:ext cx="114300" cy="253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731EADF4-F401-4B84-AECE-BBA3B21052F9}"/>
                </a:ext>
              </a:extLst>
            </p:cNvPr>
            <p:cNvSpPr/>
            <p:nvPr/>
          </p:nvSpPr>
          <p:spPr>
            <a:xfrm>
              <a:off x="4381501" y="3479799"/>
              <a:ext cx="114300" cy="253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B2ACB80F-2EAD-41BE-A91C-FE5096F5A1C0}"/>
                </a:ext>
              </a:extLst>
            </p:cNvPr>
            <p:cNvSpPr/>
            <p:nvPr/>
          </p:nvSpPr>
          <p:spPr>
            <a:xfrm>
              <a:off x="4552951" y="3479799"/>
              <a:ext cx="114300" cy="253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EDC9DE90-29A7-4D57-BCC0-648152FC2C4C}"/>
                </a:ext>
              </a:extLst>
            </p:cNvPr>
            <p:cNvSpPr/>
            <p:nvPr/>
          </p:nvSpPr>
          <p:spPr>
            <a:xfrm>
              <a:off x="4724401" y="3479799"/>
              <a:ext cx="114300" cy="253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02D85A37-3AAC-4363-8FC6-7C20E23F2828}"/>
                </a:ext>
              </a:extLst>
            </p:cNvPr>
            <p:cNvSpPr/>
            <p:nvPr/>
          </p:nvSpPr>
          <p:spPr>
            <a:xfrm>
              <a:off x="4895851" y="3479799"/>
              <a:ext cx="114300" cy="253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65" name="순서도: 다른 페이지 연결선 70">
              <a:extLst>
                <a:ext uri="{FF2B5EF4-FFF2-40B4-BE49-F238E27FC236}">
                  <a16:creationId xmlns:a16="http://schemas.microsoft.com/office/drawing/2014/main" id="{B909F065-1057-4F0A-AF3D-5EAF0AECDACD}"/>
                </a:ext>
              </a:extLst>
            </p:cNvPr>
            <p:cNvSpPr/>
            <p:nvPr/>
          </p:nvSpPr>
          <p:spPr>
            <a:xfrm rot="16200000">
              <a:off x="5067303" y="3479798"/>
              <a:ext cx="253998" cy="253999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53502B3-5BFF-4ED2-A03D-C5FE1DD3E945}"/>
              </a:ext>
            </a:extLst>
          </p:cNvPr>
          <p:cNvSpPr/>
          <p:nvPr/>
        </p:nvSpPr>
        <p:spPr>
          <a:xfrm>
            <a:off x="8055954" y="2151091"/>
            <a:ext cx="28647" cy="8307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0EBDFDB-C8E5-40CD-8C01-A024F67BA72A}"/>
              </a:ext>
            </a:extLst>
          </p:cNvPr>
          <p:cNvSpPr/>
          <p:nvPr/>
        </p:nvSpPr>
        <p:spPr>
          <a:xfrm>
            <a:off x="7292355" y="2202533"/>
            <a:ext cx="74892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02</a:t>
            </a:r>
            <a:endParaRPr lang="ko-KR" altLang="en-US" sz="4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C5C92D5-31AA-4317-9C39-746445B030AC}"/>
              </a:ext>
            </a:extLst>
          </p:cNvPr>
          <p:cNvSpPr/>
          <p:nvPr/>
        </p:nvSpPr>
        <p:spPr>
          <a:xfrm>
            <a:off x="8298499" y="2013311"/>
            <a:ext cx="2616334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b="1" dirty="0" smtClean="0">
                <a:solidFill>
                  <a:prstClr val="white">
                    <a:lumMod val="50000"/>
                  </a:prstClr>
                </a:solidFill>
              </a:rPr>
              <a:t>객체 검출 알고리즘</a:t>
            </a:r>
            <a:endParaRPr lang="en-US" altLang="ko-KR" sz="140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B1E087F0-5A1D-438A-907D-781B76466C23}"/>
              </a:ext>
            </a:extLst>
          </p:cNvPr>
          <p:cNvSpPr/>
          <p:nvPr/>
        </p:nvSpPr>
        <p:spPr>
          <a:xfrm>
            <a:off x="6470360" y="4025051"/>
            <a:ext cx="837621" cy="837621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prstClr val="white"/>
              </a:solidFill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A12B0241-4241-4FB3-BDC1-6A3C745C33CF}"/>
              </a:ext>
            </a:extLst>
          </p:cNvPr>
          <p:cNvGrpSpPr/>
          <p:nvPr/>
        </p:nvGrpSpPr>
        <p:grpSpPr>
          <a:xfrm>
            <a:off x="6974602" y="4187983"/>
            <a:ext cx="2026271" cy="1667506"/>
            <a:chOff x="2774951" y="3479799"/>
            <a:chExt cx="2546350" cy="2095502"/>
          </a:xfrm>
          <a:solidFill>
            <a:schemeClr val="accent4"/>
          </a:solidFill>
        </p:grpSpPr>
        <p:sp>
          <p:nvSpPr>
            <p:cNvPr id="71" name="막힌 원호 70">
              <a:extLst>
                <a:ext uri="{FF2B5EF4-FFF2-40B4-BE49-F238E27FC236}">
                  <a16:creationId xmlns:a16="http://schemas.microsoft.com/office/drawing/2014/main" id="{1285DE6E-A651-4856-ABAB-083465BF2178}"/>
                </a:ext>
              </a:extLst>
            </p:cNvPr>
            <p:cNvSpPr/>
            <p:nvPr/>
          </p:nvSpPr>
          <p:spPr>
            <a:xfrm>
              <a:off x="2774951" y="3479800"/>
              <a:ext cx="2095501" cy="2095501"/>
            </a:xfrm>
            <a:prstGeom prst="blockArc">
              <a:avLst>
                <a:gd name="adj1" fmla="val 5395568"/>
                <a:gd name="adj2" fmla="val 16214947"/>
                <a:gd name="adj3" fmla="val 1196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0AA8D2EA-F1E6-440B-981F-647F4C9C8839}"/>
                </a:ext>
              </a:extLst>
            </p:cNvPr>
            <p:cNvSpPr/>
            <p:nvPr/>
          </p:nvSpPr>
          <p:spPr>
            <a:xfrm>
              <a:off x="3867151" y="3479799"/>
              <a:ext cx="114300" cy="253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358B6800-8773-402C-88C6-4DDC55316E89}"/>
                </a:ext>
              </a:extLst>
            </p:cNvPr>
            <p:cNvSpPr/>
            <p:nvPr/>
          </p:nvSpPr>
          <p:spPr>
            <a:xfrm>
              <a:off x="4038601" y="3479799"/>
              <a:ext cx="114300" cy="253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3B5AA7AF-0E41-465D-8D7F-7FAD2A5AE879}"/>
                </a:ext>
              </a:extLst>
            </p:cNvPr>
            <p:cNvSpPr/>
            <p:nvPr/>
          </p:nvSpPr>
          <p:spPr>
            <a:xfrm>
              <a:off x="4210051" y="3479799"/>
              <a:ext cx="114300" cy="253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A2364565-80B3-4BF6-9A87-0C6268BEE4C0}"/>
                </a:ext>
              </a:extLst>
            </p:cNvPr>
            <p:cNvSpPr/>
            <p:nvPr/>
          </p:nvSpPr>
          <p:spPr>
            <a:xfrm>
              <a:off x="4381501" y="3479799"/>
              <a:ext cx="114300" cy="253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DC8A4524-B0AD-4AA2-960F-D50E579FA6BD}"/>
                </a:ext>
              </a:extLst>
            </p:cNvPr>
            <p:cNvSpPr/>
            <p:nvPr/>
          </p:nvSpPr>
          <p:spPr>
            <a:xfrm>
              <a:off x="4552951" y="3479799"/>
              <a:ext cx="114300" cy="253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6C6462E3-4CDC-445C-A94A-DE88EC56ACF3}"/>
                </a:ext>
              </a:extLst>
            </p:cNvPr>
            <p:cNvSpPr/>
            <p:nvPr/>
          </p:nvSpPr>
          <p:spPr>
            <a:xfrm>
              <a:off x="4724401" y="3479799"/>
              <a:ext cx="114300" cy="253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F063B844-6932-46F3-89F3-729FA4E9F4D5}"/>
                </a:ext>
              </a:extLst>
            </p:cNvPr>
            <p:cNvSpPr/>
            <p:nvPr/>
          </p:nvSpPr>
          <p:spPr>
            <a:xfrm>
              <a:off x="4895851" y="3479799"/>
              <a:ext cx="114300" cy="253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79" name="순서도: 다른 페이지 연결선 84">
              <a:extLst>
                <a:ext uri="{FF2B5EF4-FFF2-40B4-BE49-F238E27FC236}">
                  <a16:creationId xmlns:a16="http://schemas.microsoft.com/office/drawing/2014/main" id="{FFD2ECFB-795D-45EB-9506-9EE555CE3DD6}"/>
                </a:ext>
              </a:extLst>
            </p:cNvPr>
            <p:cNvSpPr/>
            <p:nvPr/>
          </p:nvSpPr>
          <p:spPr>
            <a:xfrm rot="16200000">
              <a:off x="5067303" y="3479798"/>
              <a:ext cx="253998" cy="253999"/>
            </a:xfrm>
            <a:prstGeom prst="flowChartOffpage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</p:grp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8E44EB9-1289-459A-BABF-84F7950EEBFA}"/>
              </a:ext>
            </a:extLst>
          </p:cNvPr>
          <p:cNvSpPr/>
          <p:nvPr/>
        </p:nvSpPr>
        <p:spPr>
          <a:xfrm>
            <a:off x="8055955" y="4639659"/>
            <a:ext cx="28647" cy="8307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3BE1FF3B-9000-4B39-B0EE-E0F395E09595}"/>
              </a:ext>
            </a:extLst>
          </p:cNvPr>
          <p:cNvSpPr/>
          <p:nvPr/>
        </p:nvSpPr>
        <p:spPr>
          <a:xfrm>
            <a:off x="7292356" y="4691101"/>
            <a:ext cx="74892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>
                <a:solidFill>
                  <a:prstClr val="white">
                    <a:lumMod val="65000"/>
                  </a:prstClr>
                </a:solidFill>
              </a:rPr>
              <a:t>04</a:t>
            </a:r>
            <a:endParaRPr lang="ko-KR" altLang="en-US" sz="40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C5C92D5-31AA-4317-9C39-746445B030AC}"/>
              </a:ext>
            </a:extLst>
          </p:cNvPr>
          <p:cNvSpPr/>
          <p:nvPr/>
        </p:nvSpPr>
        <p:spPr>
          <a:xfrm>
            <a:off x="8298499" y="4502253"/>
            <a:ext cx="2616334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</a:rPr>
              <a:t>활용 사례 및 </a:t>
            </a:r>
            <a:r>
              <a:rPr lang="ko-KR" altLang="en-US" sz="1400" b="1" dirty="0" smtClean="0">
                <a:solidFill>
                  <a:prstClr val="white">
                    <a:lumMod val="50000"/>
                  </a:prstClr>
                </a:solidFill>
              </a:rPr>
              <a:t>응용분야</a:t>
            </a:r>
            <a:endParaRPr lang="en-US" altLang="ko-KR" sz="140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3C5C92D5-31AA-4317-9C39-746445B030AC}"/>
              </a:ext>
            </a:extLst>
          </p:cNvPr>
          <p:cNvSpPr/>
          <p:nvPr/>
        </p:nvSpPr>
        <p:spPr>
          <a:xfrm>
            <a:off x="3156705" y="2329012"/>
            <a:ext cx="2616334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prstClr val="white">
                    <a:lumMod val="50000"/>
                  </a:prstClr>
                </a:solidFill>
              </a:rPr>
              <a:t>-</a:t>
            </a:r>
            <a:r>
              <a:rPr lang="ko-KR" altLang="en-US" sz="1400" b="1" dirty="0" smtClean="0">
                <a:solidFill>
                  <a:prstClr val="white">
                    <a:lumMod val="50000"/>
                  </a:prstClr>
                </a:solidFill>
              </a:rPr>
              <a:t>개요</a:t>
            </a:r>
            <a:endParaRPr lang="en-US" altLang="ko-KR" sz="1400" b="1" dirty="0" smtClean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C5C92D5-31AA-4317-9C39-746445B030AC}"/>
              </a:ext>
            </a:extLst>
          </p:cNvPr>
          <p:cNvSpPr/>
          <p:nvPr/>
        </p:nvSpPr>
        <p:spPr>
          <a:xfrm>
            <a:off x="8315270" y="2358726"/>
            <a:ext cx="261633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prstClr val="white">
                    <a:lumMod val="50000"/>
                  </a:prstClr>
                </a:solidFill>
              </a:rPr>
              <a:t>-</a:t>
            </a:r>
            <a:r>
              <a:rPr lang="ko-KR" altLang="en-US" sz="1400" b="1" dirty="0" smtClean="0">
                <a:solidFill>
                  <a:prstClr val="white">
                    <a:lumMod val="50000"/>
                  </a:prstClr>
                </a:solidFill>
              </a:rPr>
              <a:t>순서 및 단계</a:t>
            </a:r>
            <a:endParaRPr lang="en-US" altLang="ko-KR" sz="1400" b="1" dirty="0" smtClean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C5C92D5-31AA-4317-9C39-746445B030AC}"/>
              </a:ext>
            </a:extLst>
          </p:cNvPr>
          <p:cNvSpPr/>
          <p:nvPr/>
        </p:nvSpPr>
        <p:spPr>
          <a:xfrm>
            <a:off x="3156705" y="4818195"/>
            <a:ext cx="2616334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prstClr val="white">
                    <a:lumMod val="50000"/>
                  </a:prstClr>
                </a:solidFill>
              </a:rPr>
              <a:t>-</a:t>
            </a:r>
            <a:r>
              <a:rPr lang="ko-KR" altLang="en-US" sz="1400" b="1" dirty="0" smtClean="0">
                <a:solidFill>
                  <a:prstClr val="white">
                    <a:lumMod val="50000"/>
                  </a:prstClr>
                </a:solidFill>
              </a:rPr>
              <a:t>개요</a:t>
            </a:r>
            <a:endParaRPr lang="en-US" altLang="ko-KR" sz="1400" b="1" dirty="0" smtClean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prstClr val="white">
                    <a:lumMod val="50000"/>
                  </a:prstClr>
                </a:solidFill>
              </a:rPr>
              <a:t>-</a:t>
            </a:r>
            <a:r>
              <a:rPr lang="ko-KR" altLang="en-US" sz="1400" b="1" dirty="0" smtClean="0">
                <a:solidFill>
                  <a:prstClr val="white">
                    <a:lumMod val="50000"/>
                  </a:prstClr>
                </a:solidFill>
              </a:rPr>
              <a:t>객체 분할 기술</a:t>
            </a:r>
            <a:endParaRPr lang="en-US" altLang="ko-KR" sz="1400" b="1" dirty="0" smtClean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3C5C92D5-31AA-4317-9C39-746445B030AC}"/>
              </a:ext>
            </a:extLst>
          </p:cNvPr>
          <p:cNvSpPr/>
          <p:nvPr/>
        </p:nvSpPr>
        <p:spPr>
          <a:xfrm>
            <a:off x="8298499" y="4809245"/>
            <a:ext cx="2616334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prstClr val="white">
                    <a:lumMod val="50000"/>
                  </a:prstClr>
                </a:solidFill>
              </a:rPr>
              <a:t>-</a:t>
            </a:r>
            <a:r>
              <a:rPr lang="ko-KR" altLang="en-US" sz="1400" b="1" dirty="0" smtClean="0">
                <a:solidFill>
                  <a:prstClr val="white">
                    <a:lumMod val="50000"/>
                  </a:prstClr>
                </a:solidFill>
              </a:rPr>
              <a:t>비교 및 결론</a:t>
            </a:r>
            <a:endParaRPr lang="en-US" altLang="ko-KR" sz="1400" b="1" dirty="0" smtClean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932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48FBDA04-6043-4CEF-9660-D831CFD23432}"/>
              </a:ext>
            </a:extLst>
          </p:cNvPr>
          <p:cNvSpPr/>
          <p:nvPr/>
        </p:nvSpPr>
        <p:spPr>
          <a:xfrm>
            <a:off x="230981" y="314325"/>
            <a:ext cx="11730037" cy="6543675"/>
          </a:xfrm>
          <a:custGeom>
            <a:avLst/>
            <a:gdLst>
              <a:gd name="connsiteX0" fmla="*/ 157572 w 11730037"/>
              <a:gd name="connsiteY0" fmla="*/ 0 h 6543675"/>
              <a:gd name="connsiteX1" fmla="*/ 11572465 w 11730037"/>
              <a:gd name="connsiteY1" fmla="*/ 0 h 6543675"/>
              <a:gd name="connsiteX2" fmla="*/ 11730037 w 11730037"/>
              <a:gd name="connsiteY2" fmla="*/ 157572 h 6543675"/>
              <a:gd name="connsiteX3" fmla="*/ 11730037 w 11730037"/>
              <a:gd name="connsiteY3" fmla="*/ 6543675 h 6543675"/>
              <a:gd name="connsiteX4" fmla="*/ 11730036 w 11730037"/>
              <a:gd name="connsiteY4" fmla="*/ 6543675 h 6543675"/>
              <a:gd name="connsiteX5" fmla="*/ 11730036 w 11730037"/>
              <a:gd name="connsiteY5" fmla="*/ 810034 h 6543675"/>
              <a:gd name="connsiteX6" fmla="*/ 11572464 w 11730037"/>
              <a:gd name="connsiteY6" fmla="*/ 652462 h 6543675"/>
              <a:gd name="connsiteX7" fmla="*/ 157571 w 11730037"/>
              <a:gd name="connsiteY7" fmla="*/ 652462 h 6543675"/>
              <a:gd name="connsiteX8" fmla="*/ 12382 w 11730037"/>
              <a:gd name="connsiteY8" fmla="*/ 748700 h 6543675"/>
              <a:gd name="connsiteX9" fmla="*/ 0 w 11730037"/>
              <a:gd name="connsiteY9" fmla="*/ 810029 h 6543675"/>
              <a:gd name="connsiteX10" fmla="*/ 0 w 11730037"/>
              <a:gd name="connsiteY10" fmla="*/ 157572 h 6543675"/>
              <a:gd name="connsiteX11" fmla="*/ 157572 w 11730037"/>
              <a:gd name="connsiteY11" fmla="*/ 0 h 654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30037" h="6543675">
                <a:moveTo>
                  <a:pt x="157572" y="0"/>
                </a:moveTo>
                <a:lnTo>
                  <a:pt x="11572465" y="0"/>
                </a:lnTo>
                <a:cubicBezTo>
                  <a:pt x="11659490" y="0"/>
                  <a:pt x="11730037" y="70547"/>
                  <a:pt x="11730037" y="157572"/>
                </a:cubicBezTo>
                <a:lnTo>
                  <a:pt x="11730037" y="6543675"/>
                </a:lnTo>
                <a:lnTo>
                  <a:pt x="11730036" y="6543675"/>
                </a:lnTo>
                <a:lnTo>
                  <a:pt x="11730036" y="810034"/>
                </a:lnTo>
                <a:cubicBezTo>
                  <a:pt x="11730036" y="723009"/>
                  <a:pt x="11659489" y="652462"/>
                  <a:pt x="11572464" y="652462"/>
                </a:cubicBezTo>
                <a:lnTo>
                  <a:pt x="157571" y="652462"/>
                </a:lnTo>
                <a:cubicBezTo>
                  <a:pt x="92302" y="652462"/>
                  <a:pt x="36302" y="692145"/>
                  <a:pt x="12382" y="748700"/>
                </a:cubicBezTo>
                <a:lnTo>
                  <a:pt x="0" y="810029"/>
                </a:lnTo>
                <a:lnTo>
                  <a:pt x="0" y="157572"/>
                </a:lnTo>
                <a:cubicBezTo>
                  <a:pt x="0" y="70547"/>
                  <a:pt x="70547" y="0"/>
                  <a:pt x="157572" y="0"/>
                </a:cubicBezTo>
                <a:close/>
              </a:path>
            </a:pathLst>
          </a:custGeom>
          <a:solidFill>
            <a:srgbClr val="2ED3EF"/>
          </a:solidFill>
          <a:ln>
            <a:solidFill>
              <a:srgbClr val="2ED3EF"/>
            </a:solidFill>
          </a:ln>
          <a:effectLst>
            <a:outerShdw dist="203200" dir="16200000" sx="98000" sy="98000" rotWithShape="0">
              <a:srgbClr val="2ED3EF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white"/>
                </a:solidFill>
              </a:rPr>
              <a:t>       1. </a:t>
            </a:r>
            <a:r>
              <a:rPr lang="ko-KR" altLang="en-US" sz="2400" b="1" i="1" kern="0" dirty="0" smtClean="0">
                <a:solidFill>
                  <a:prstClr val="white"/>
                </a:solidFill>
              </a:rPr>
              <a:t>객체 검출의 개요</a:t>
            </a:r>
            <a:endParaRPr lang="en-US" altLang="ko-KR" sz="900" kern="0" dirty="0">
              <a:solidFill>
                <a:prstClr val="white"/>
              </a:solidFill>
            </a:endParaRP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3AB2688E-5F4C-4439-92AC-F2F556943A95}"/>
              </a:ext>
            </a:extLst>
          </p:cNvPr>
          <p:cNvSpPr/>
          <p:nvPr/>
        </p:nvSpPr>
        <p:spPr>
          <a:xfrm>
            <a:off x="230982" y="966787"/>
            <a:ext cx="11730036" cy="5891213"/>
          </a:xfrm>
          <a:custGeom>
            <a:avLst/>
            <a:gdLst>
              <a:gd name="connsiteX0" fmla="*/ 157571 w 11730036"/>
              <a:gd name="connsiteY0" fmla="*/ 0 h 5891213"/>
              <a:gd name="connsiteX1" fmla="*/ 11572464 w 11730036"/>
              <a:gd name="connsiteY1" fmla="*/ 0 h 5891213"/>
              <a:gd name="connsiteX2" fmla="*/ 11730036 w 11730036"/>
              <a:gd name="connsiteY2" fmla="*/ 157572 h 5891213"/>
              <a:gd name="connsiteX3" fmla="*/ 11730036 w 11730036"/>
              <a:gd name="connsiteY3" fmla="*/ 5891213 h 5891213"/>
              <a:gd name="connsiteX4" fmla="*/ 0 w 11730036"/>
              <a:gd name="connsiteY4" fmla="*/ 5891213 h 5891213"/>
              <a:gd name="connsiteX5" fmla="*/ 0 w 11730036"/>
              <a:gd name="connsiteY5" fmla="*/ 157567 h 5891213"/>
              <a:gd name="connsiteX6" fmla="*/ 12382 w 11730036"/>
              <a:gd name="connsiteY6" fmla="*/ 96238 h 5891213"/>
              <a:gd name="connsiteX7" fmla="*/ 157571 w 11730036"/>
              <a:gd name="connsiteY7" fmla="*/ 0 h 5891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30036" h="5891213">
                <a:moveTo>
                  <a:pt x="157571" y="0"/>
                </a:moveTo>
                <a:lnTo>
                  <a:pt x="11572464" y="0"/>
                </a:lnTo>
                <a:cubicBezTo>
                  <a:pt x="11659489" y="0"/>
                  <a:pt x="11730036" y="70547"/>
                  <a:pt x="11730036" y="157572"/>
                </a:cubicBezTo>
                <a:lnTo>
                  <a:pt x="11730036" y="5891213"/>
                </a:lnTo>
                <a:lnTo>
                  <a:pt x="0" y="5891213"/>
                </a:lnTo>
                <a:lnTo>
                  <a:pt x="0" y="157567"/>
                </a:lnTo>
                <a:lnTo>
                  <a:pt x="12382" y="96238"/>
                </a:lnTo>
                <a:cubicBezTo>
                  <a:pt x="36302" y="39683"/>
                  <a:pt x="92302" y="0"/>
                  <a:pt x="15757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2ED3E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1C90A4D-9483-451F-8615-6BEADABEB2E1}"/>
              </a:ext>
            </a:extLst>
          </p:cNvPr>
          <p:cNvSpPr/>
          <p:nvPr/>
        </p:nvSpPr>
        <p:spPr>
          <a:xfrm>
            <a:off x="673790" y="1189161"/>
            <a:ext cx="982083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dirty="0" smtClean="0"/>
              <a:t>-</a:t>
            </a:r>
            <a:r>
              <a:rPr lang="ko-KR" altLang="en-US" dirty="0" smtClean="0"/>
              <a:t>객체 </a:t>
            </a:r>
            <a:r>
              <a:rPr lang="ko-KR" altLang="en-US" dirty="0"/>
              <a:t>검출</a:t>
            </a:r>
            <a:r>
              <a:rPr lang="en-US" altLang="ko-KR" dirty="0"/>
              <a:t>(Object Detection)</a:t>
            </a:r>
            <a:r>
              <a:rPr lang="ko-KR" altLang="en-US" dirty="0"/>
              <a:t>은 </a:t>
            </a:r>
            <a:r>
              <a:rPr lang="ko-KR" altLang="en-US" dirty="0" err="1"/>
              <a:t>딥러닝과</a:t>
            </a:r>
            <a:r>
              <a:rPr lang="ko-KR" altLang="en-US" dirty="0"/>
              <a:t> 컴퓨터 비전 기술을 사용하여 이미지나 비디오에서 특정 객체의 위치와 클래스를 식별하는 </a:t>
            </a:r>
            <a:r>
              <a:rPr lang="ko-KR" altLang="en-US" dirty="0" smtClean="0"/>
              <a:t>작업이다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</a:t>
            </a:r>
            <a:r>
              <a:rPr lang="ko-KR" altLang="en-US" dirty="0"/>
              <a:t>작업은 이미지 내에 존재하는 여러 객체를 식별하고</a:t>
            </a:r>
            <a:r>
              <a:rPr lang="en-US" altLang="ko-KR" dirty="0"/>
              <a:t>, </a:t>
            </a:r>
            <a:r>
              <a:rPr lang="ko-KR" altLang="en-US" dirty="0"/>
              <a:t>각 객체에 대한 경계 상자</a:t>
            </a:r>
            <a:r>
              <a:rPr lang="en-US" altLang="ko-KR" dirty="0"/>
              <a:t>(bounding box)</a:t>
            </a:r>
            <a:r>
              <a:rPr lang="ko-KR" altLang="en-US" dirty="0"/>
              <a:t>를 그리며</a:t>
            </a:r>
            <a:r>
              <a:rPr lang="en-US" altLang="ko-KR" dirty="0"/>
              <a:t>, </a:t>
            </a:r>
            <a:r>
              <a:rPr lang="ko-KR" altLang="en-US" dirty="0"/>
              <a:t>해당 객체의 클래스를 할당하는 것을 목표로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 smtClean="0"/>
              <a:t>-</a:t>
            </a:r>
            <a:r>
              <a:rPr lang="ko-KR" altLang="en-US" dirty="0" smtClean="0"/>
              <a:t>객체 </a:t>
            </a:r>
            <a:r>
              <a:rPr lang="ko-KR" altLang="en-US" dirty="0"/>
              <a:t>검출은 자율 주행 자동차</a:t>
            </a:r>
            <a:r>
              <a:rPr lang="en-US" altLang="ko-KR" dirty="0"/>
              <a:t>, </a:t>
            </a:r>
            <a:r>
              <a:rPr lang="ko-KR" altLang="en-US" dirty="0"/>
              <a:t>보안 시스템</a:t>
            </a:r>
            <a:r>
              <a:rPr lang="en-US" altLang="ko-KR" dirty="0"/>
              <a:t>, </a:t>
            </a:r>
            <a:r>
              <a:rPr lang="ko-KR" altLang="en-US" dirty="0"/>
              <a:t>사물 인식 등 다양한 분야에서 활용되며</a:t>
            </a:r>
            <a:r>
              <a:rPr lang="en-US" altLang="ko-KR" dirty="0"/>
              <a:t>, </a:t>
            </a:r>
            <a:r>
              <a:rPr lang="ko-KR" altLang="en-US" dirty="0"/>
              <a:t>객체의 식별과 추적이 필요한 다양한 응용 프로그램에 핵심적인 역할을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  <a:endParaRPr lang="en-US" altLang="ko-KR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6" name="Freeform 9">
            <a:extLst>
              <a:ext uri="{FF2B5EF4-FFF2-40B4-BE49-F238E27FC236}">
                <a16:creationId xmlns:a16="http://schemas.microsoft.com/office/drawing/2014/main" id="{A310BEBB-CC1A-4880-B698-7787AEC64E52}"/>
              </a:ext>
            </a:extLst>
          </p:cNvPr>
          <p:cNvSpPr>
            <a:spLocks/>
          </p:cNvSpPr>
          <p:nvPr/>
        </p:nvSpPr>
        <p:spPr bwMode="auto">
          <a:xfrm flipH="1">
            <a:off x="674722" y="512446"/>
            <a:ext cx="196815" cy="259735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43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48FBDA04-6043-4CEF-9660-D831CFD23432}"/>
              </a:ext>
            </a:extLst>
          </p:cNvPr>
          <p:cNvSpPr/>
          <p:nvPr/>
        </p:nvSpPr>
        <p:spPr>
          <a:xfrm>
            <a:off x="230981" y="314325"/>
            <a:ext cx="11730037" cy="6543675"/>
          </a:xfrm>
          <a:custGeom>
            <a:avLst/>
            <a:gdLst>
              <a:gd name="connsiteX0" fmla="*/ 157572 w 11730037"/>
              <a:gd name="connsiteY0" fmla="*/ 0 h 6543675"/>
              <a:gd name="connsiteX1" fmla="*/ 11572465 w 11730037"/>
              <a:gd name="connsiteY1" fmla="*/ 0 h 6543675"/>
              <a:gd name="connsiteX2" fmla="*/ 11730037 w 11730037"/>
              <a:gd name="connsiteY2" fmla="*/ 157572 h 6543675"/>
              <a:gd name="connsiteX3" fmla="*/ 11730037 w 11730037"/>
              <a:gd name="connsiteY3" fmla="*/ 6543675 h 6543675"/>
              <a:gd name="connsiteX4" fmla="*/ 11730036 w 11730037"/>
              <a:gd name="connsiteY4" fmla="*/ 6543675 h 6543675"/>
              <a:gd name="connsiteX5" fmla="*/ 11730036 w 11730037"/>
              <a:gd name="connsiteY5" fmla="*/ 810034 h 6543675"/>
              <a:gd name="connsiteX6" fmla="*/ 11572464 w 11730037"/>
              <a:gd name="connsiteY6" fmla="*/ 652462 h 6543675"/>
              <a:gd name="connsiteX7" fmla="*/ 157571 w 11730037"/>
              <a:gd name="connsiteY7" fmla="*/ 652462 h 6543675"/>
              <a:gd name="connsiteX8" fmla="*/ 12382 w 11730037"/>
              <a:gd name="connsiteY8" fmla="*/ 748700 h 6543675"/>
              <a:gd name="connsiteX9" fmla="*/ 0 w 11730037"/>
              <a:gd name="connsiteY9" fmla="*/ 810029 h 6543675"/>
              <a:gd name="connsiteX10" fmla="*/ 0 w 11730037"/>
              <a:gd name="connsiteY10" fmla="*/ 157572 h 6543675"/>
              <a:gd name="connsiteX11" fmla="*/ 157572 w 11730037"/>
              <a:gd name="connsiteY11" fmla="*/ 0 h 654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30037" h="6543675">
                <a:moveTo>
                  <a:pt x="157572" y="0"/>
                </a:moveTo>
                <a:lnTo>
                  <a:pt x="11572465" y="0"/>
                </a:lnTo>
                <a:cubicBezTo>
                  <a:pt x="11659490" y="0"/>
                  <a:pt x="11730037" y="70547"/>
                  <a:pt x="11730037" y="157572"/>
                </a:cubicBezTo>
                <a:lnTo>
                  <a:pt x="11730037" y="6543675"/>
                </a:lnTo>
                <a:lnTo>
                  <a:pt x="11730036" y="6543675"/>
                </a:lnTo>
                <a:lnTo>
                  <a:pt x="11730036" y="810034"/>
                </a:lnTo>
                <a:cubicBezTo>
                  <a:pt x="11730036" y="723009"/>
                  <a:pt x="11659489" y="652462"/>
                  <a:pt x="11572464" y="652462"/>
                </a:cubicBezTo>
                <a:lnTo>
                  <a:pt x="157571" y="652462"/>
                </a:lnTo>
                <a:cubicBezTo>
                  <a:pt x="92302" y="652462"/>
                  <a:pt x="36302" y="692145"/>
                  <a:pt x="12382" y="748700"/>
                </a:cubicBezTo>
                <a:lnTo>
                  <a:pt x="0" y="810029"/>
                </a:lnTo>
                <a:lnTo>
                  <a:pt x="0" y="157572"/>
                </a:lnTo>
                <a:cubicBezTo>
                  <a:pt x="0" y="70547"/>
                  <a:pt x="70547" y="0"/>
                  <a:pt x="157572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dist="203200" dir="16200000" sx="98000" sy="98000" rotWithShape="0">
              <a:srgbClr val="2ED3EF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white"/>
                </a:solidFill>
              </a:rPr>
              <a:t>       2. </a:t>
            </a:r>
            <a:r>
              <a:rPr lang="ko-KR" altLang="en-US" sz="2400" b="1" i="1" kern="0" dirty="0" smtClean="0">
                <a:solidFill>
                  <a:prstClr val="white"/>
                </a:solidFill>
              </a:rPr>
              <a:t>객체 검출 알고리즘</a:t>
            </a:r>
            <a:endParaRPr lang="en-US" altLang="ko-KR" sz="900" kern="0" dirty="0">
              <a:solidFill>
                <a:prstClr val="white"/>
              </a:solidFill>
            </a:endParaRP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3AB2688E-5F4C-4439-92AC-F2F556943A95}"/>
              </a:ext>
            </a:extLst>
          </p:cNvPr>
          <p:cNvSpPr/>
          <p:nvPr/>
        </p:nvSpPr>
        <p:spPr>
          <a:xfrm>
            <a:off x="230982" y="966787"/>
            <a:ext cx="11730036" cy="5891213"/>
          </a:xfrm>
          <a:custGeom>
            <a:avLst/>
            <a:gdLst>
              <a:gd name="connsiteX0" fmla="*/ 157571 w 11730036"/>
              <a:gd name="connsiteY0" fmla="*/ 0 h 5891213"/>
              <a:gd name="connsiteX1" fmla="*/ 11572464 w 11730036"/>
              <a:gd name="connsiteY1" fmla="*/ 0 h 5891213"/>
              <a:gd name="connsiteX2" fmla="*/ 11730036 w 11730036"/>
              <a:gd name="connsiteY2" fmla="*/ 157572 h 5891213"/>
              <a:gd name="connsiteX3" fmla="*/ 11730036 w 11730036"/>
              <a:gd name="connsiteY3" fmla="*/ 5891213 h 5891213"/>
              <a:gd name="connsiteX4" fmla="*/ 0 w 11730036"/>
              <a:gd name="connsiteY4" fmla="*/ 5891213 h 5891213"/>
              <a:gd name="connsiteX5" fmla="*/ 0 w 11730036"/>
              <a:gd name="connsiteY5" fmla="*/ 157567 h 5891213"/>
              <a:gd name="connsiteX6" fmla="*/ 12382 w 11730036"/>
              <a:gd name="connsiteY6" fmla="*/ 96238 h 5891213"/>
              <a:gd name="connsiteX7" fmla="*/ 157571 w 11730036"/>
              <a:gd name="connsiteY7" fmla="*/ 0 h 5891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30036" h="5891213">
                <a:moveTo>
                  <a:pt x="157571" y="0"/>
                </a:moveTo>
                <a:lnTo>
                  <a:pt x="11572464" y="0"/>
                </a:lnTo>
                <a:cubicBezTo>
                  <a:pt x="11659489" y="0"/>
                  <a:pt x="11730036" y="70547"/>
                  <a:pt x="11730036" y="157572"/>
                </a:cubicBezTo>
                <a:lnTo>
                  <a:pt x="11730036" y="5891213"/>
                </a:lnTo>
                <a:lnTo>
                  <a:pt x="0" y="5891213"/>
                </a:lnTo>
                <a:lnTo>
                  <a:pt x="0" y="157567"/>
                </a:lnTo>
                <a:lnTo>
                  <a:pt x="12382" y="96238"/>
                </a:lnTo>
                <a:cubicBezTo>
                  <a:pt x="36302" y="39683"/>
                  <a:pt x="92302" y="0"/>
                  <a:pt x="15757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1C90A4D-9483-451F-8615-6BEADABEB2E1}"/>
              </a:ext>
            </a:extLst>
          </p:cNvPr>
          <p:cNvSpPr/>
          <p:nvPr/>
        </p:nvSpPr>
        <p:spPr>
          <a:xfrm>
            <a:off x="674722" y="1373236"/>
            <a:ext cx="9820838" cy="3778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알고리즘은 </a:t>
            </a:r>
            <a:r>
              <a:rPr lang="ko-KR" altLang="en-US" dirty="0"/>
              <a:t>여러 단계로 구성되어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 </a:t>
            </a:r>
            <a:r>
              <a:rPr lang="ko-KR" altLang="en-US" dirty="0"/>
              <a:t>먼저</a:t>
            </a:r>
            <a:r>
              <a:rPr lang="en-US" altLang="ko-KR" dirty="0"/>
              <a:t>, </a:t>
            </a:r>
            <a:r>
              <a:rPr lang="ko-KR" altLang="en-US" dirty="0"/>
              <a:t>이미지나 비디오를 입력으로 </a:t>
            </a:r>
            <a:r>
              <a:rPr lang="ko-KR" altLang="en-US" dirty="0" smtClean="0"/>
              <a:t>받아 온다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그런 </a:t>
            </a:r>
            <a:r>
              <a:rPr lang="ko-KR" altLang="en-US" dirty="0"/>
              <a:t>다음</a:t>
            </a:r>
            <a:r>
              <a:rPr lang="en-US" altLang="ko-KR" dirty="0"/>
              <a:t>, </a:t>
            </a:r>
            <a:r>
              <a:rPr lang="ko-KR" altLang="en-US" dirty="0"/>
              <a:t>입력된 이미지를 사전 처리하여 이미지의 품질을 향상시키고 노이즈를 </a:t>
            </a:r>
            <a:r>
              <a:rPr lang="ko-KR" altLang="en-US" dirty="0" smtClean="0"/>
              <a:t>제거한다</a:t>
            </a:r>
            <a:r>
              <a:rPr lang="en-US" altLang="ko-KR" dirty="0" smtClean="0"/>
              <a:t>. </a:t>
            </a:r>
            <a:r>
              <a:rPr lang="ko-KR" altLang="en-US" dirty="0"/>
              <a:t>이후</a:t>
            </a:r>
            <a:r>
              <a:rPr lang="en-US" altLang="ko-KR" dirty="0"/>
              <a:t>, </a:t>
            </a:r>
            <a:r>
              <a:rPr lang="ko-KR" altLang="en-US" dirty="0"/>
              <a:t>특징 추출 과정을 통해 이미지에서 물체를 식별할 수 있는 특정한 패턴이나 속성을 </a:t>
            </a:r>
            <a:r>
              <a:rPr lang="ko-KR" altLang="en-US" dirty="0" smtClean="0"/>
              <a:t>추출한다</a:t>
            </a:r>
            <a:r>
              <a:rPr lang="en-US" altLang="ko-KR" dirty="0" smtClean="0"/>
              <a:t>. </a:t>
            </a:r>
            <a:r>
              <a:rPr lang="ko-KR" altLang="en-US" dirty="0"/>
              <a:t>이때</a:t>
            </a:r>
            <a:r>
              <a:rPr lang="en-US" altLang="ko-KR" dirty="0"/>
              <a:t>, </a:t>
            </a:r>
            <a:r>
              <a:rPr lang="ko-KR" altLang="en-US" dirty="0"/>
              <a:t>색상</a:t>
            </a:r>
            <a:r>
              <a:rPr lang="en-US" altLang="ko-KR" dirty="0"/>
              <a:t>, </a:t>
            </a:r>
            <a:r>
              <a:rPr lang="ko-KR" altLang="en-US" dirty="0"/>
              <a:t>모양</a:t>
            </a:r>
            <a:r>
              <a:rPr lang="en-US" altLang="ko-KR" dirty="0"/>
              <a:t>, </a:t>
            </a:r>
            <a:r>
              <a:rPr lang="ko-KR" altLang="en-US" dirty="0"/>
              <a:t>질감 등의 특징을 사용할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다음으로</a:t>
            </a:r>
            <a:r>
              <a:rPr lang="en-US" altLang="ko-KR" dirty="0"/>
              <a:t>, </a:t>
            </a:r>
            <a:r>
              <a:rPr lang="ko-KR" altLang="en-US" dirty="0"/>
              <a:t>추출한 특징을 기반으로 물체를 검출하는 알고리즘을 </a:t>
            </a:r>
            <a:r>
              <a:rPr lang="ko-KR" altLang="en-US" dirty="0" smtClean="0"/>
              <a:t>적용한다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이 </a:t>
            </a:r>
            <a:r>
              <a:rPr lang="ko-KR" altLang="en-US" dirty="0"/>
              <a:t>알고리즘은 입력 이미지에서 물체의 위치와 경계를 </a:t>
            </a:r>
            <a:r>
              <a:rPr lang="ko-KR" altLang="en-US" dirty="0" smtClean="0"/>
              <a:t>찾아낸다</a:t>
            </a:r>
            <a:r>
              <a:rPr lang="en-US" altLang="ko-KR" dirty="0" smtClean="0"/>
              <a:t>. </a:t>
            </a:r>
            <a:r>
              <a:rPr lang="ko-KR" altLang="en-US" dirty="0"/>
              <a:t>일반적으로는 기계 학습이나 </a:t>
            </a:r>
            <a:r>
              <a:rPr lang="ko-KR" altLang="en-US" dirty="0" err="1"/>
              <a:t>딥러닝</a:t>
            </a:r>
            <a:r>
              <a:rPr lang="ko-KR" altLang="en-US" dirty="0"/>
              <a:t> 기술을 사용하여 이미지 데이터를 분석하고 </a:t>
            </a:r>
            <a:r>
              <a:rPr lang="ko-KR" altLang="en-US" dirty="0" smtClean="0"/>
              <a:t>학습한다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마지막으로</a:t>
            </a:r>
            <a:r>
              <a:rPr lang="en-US" altLang="ko-KR" dirty="0"/>
              <a:t>, </a:t>
            </a:r>
            <a:r>
              <a:rPr lang="ko-KR" altLang="en-US" dirty="0"/>
              <a:t>알고리즘이 검출한 결과를 </a:t>
            </a:r>
            <a:r>
              <a:rPr lang="ko-KR" altLang="en-US" dirty="0" smtClean="0"/>
              <a:t>출력한다</a:t>
            </a:r>
            <a:r>
              <a:rPr lang="en-US" altLang="ko-KR" dirty="0"/>
              <a:t>. </a:t>
            </a:r>
            <a:r>
              <a:rPr lang="ko-KR" altLang="en-US" dirty="0"/>
              <a:t>이 결과로는 물체의 위치와 경계 정보가 </a:t>
            </a:r>
            <a:r>
              <a:rPr lang="ko-KR" altLang="en-US" dirty="0" smtClean="0"/>
              <a:t>포함된다</a:t>
            </a:r>
            <a:r>
              <a:rPr lang="en-US" altLang="ko-KR" dirty="0" smtClean="0"/>
              <a:t>. </a:t>
            </a:r>
            <a:r>
              <a:rPr lang="ko-KR" altLang="en-US" dirty="0"/>
              <a:t>이를 통해 입력 이미지에서 물체가 어디에 있는지를 알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26" name="Freeform 9">
            <a:extLst>
              <a:ext uri="{FF2B5EF4-FFF2-40B4-BE49-F238E27FC236}">
                <a16:creationId xmlns:a16="http://schemas.microsoft.com/office/drawing/2014/main" id="{A310BEBB-CC1A-4880-B698-7787AEC64E52}"/>
              </a:ext>
            </a:extLst>
          </p:cNvPr>
          <p:cNvSpPr>
            <a:spLocks/>
          </p:cNvSpPr>
          <p:nvPr/>
        </p:nvSpPr>
        <p:spPr bwMode="auto">
          <a:xfrm flipH="1">
            <a:off x="674722" y="512446"/>
            <a:ext cx="196815" cy="259735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930754" y="5557963"/>
            <a:ext cx="2244902" cy="910608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이미지나 비디오를 입력으로 받는다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661762" y="5557963"/>
            <a:ext cx="2244902" cy="910608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입력 된 이미지를 사전 처리한다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6319857" y="5549453"/>
            <a:ext cx="2244902" cy="910608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물체를 식별 할 수 있는 특정 패턴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속성 추출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9050865" y="5549453"/>
            <a:ext cx="2244902" cy="910608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알고리즘이 검출한 결과를 </a:t>
            </a:r>
            <a:endParaRPr lang="en-US" altLang="ko-KR" sz="12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출력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오른쪽 화살표 1"/>
          <p:cNvSpPr/>
          <p:nvPr/>
        </p:nvSpPr>
        <p:spPr>
          <a:xfrm>
            <a:off x="3255264" y="5961888"/>
            <a:ext cx="310896" cy="1554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른쪽 화살표 29"/>
          <p:cNvSpPr/>
          <p:nvPr/>
        </p:nvSpPr>
        <p:spPr>
          <a:xfrm>
            <a:off x="5963121" y="5961727"/>
            <a:ext cx="310896" cy="1554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른쪽 화살표 30"/>
          <p:cNvSpPr/>
          <p:nvPr/>
        </p:nvSpPr>
        <p:spPr>
          <a:xfrm>
            <a:off x="8667056" y="5961727"/>
            <a:ext cx="310896" cy="1554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04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48FBDA04-6043-4CEF-9660-D831CFD23432}"/>
              </a:ext>
            </a:extLst>
          </p:cNvPr>
          <p:cNvSpPr/>
          <p:nvPr/>
        </p:nvSpPr>
        <p:spPr>
          <a:xfrm>
            <a:off x="230981" y="314325"/>
            <a:ext cx="11730037" cy="6543675"/>
          </a:xfrm>
          <a:custGeom>
            <a:avLst/>
            <a:gdLst>
              <a:gd name="connsiteX0" fmla="*/ 157572 w 11730037"/>
              <a:gd name="connsiteY0" fmla="*/ 0 h 6543675"/>
              <a:gd name="connsiteX1" fmla="*/ 11572465 w 11730037"/>
              <a:gd name="connsiteY1" fmla="*/ 0 h 6543675"/>
              <a:gd name="connsiteX2" fmla="*/ 11730037 w 11730037"/>
              <a:gd name="connsiteY2" fmla="*/ 157572 h 6543675"/>
              <a:gd name="connsiteX3" fmla="*/ 11730037 w 11730037"/>
              <a:gd name="connsiteY3" fmla="*/ 6543675 h 6543675"/>
              <a:gd name="connsiteX4" fmla="*/ 11730036 w 11730037"/>
              <a:gd name="connsiteY4" fmla="*/ 6543675 h 6543675"/>
              <a:gd name="connsiteX5" fmla="*/ 11730036 w 11730037"/>
              <a:gd name="connsiteY5" fmla="*/ 810034 h 6543675"/>
              <a:gd name="connsiteX6" fmla="*/ 11572464 w 11730037"/>
              <a:gd name="connsiteY6" fmla="*/ 652462 h 6543675"/>
              <a:gd name="connsiteX7" fmla="*/ 157571 w 11730037"/>
              <a:gd name="connsiteY7" fmla="*/ 652462 h 6543675"/>
              <a:gd name="connsiteX8" fmla="*/ 12382 w 11730037"/>
              <a:gd name="connsiteY8" fmla="*/ 748700 h 6543675"/>
              <a:gd name="connsiteX9" fmla="*/ 0 w 11730037"/>
              <a:gd name="connsiteY9" fmla="*/ 810029 h 6543675"/>
              <a:gd name="connsiteX10" fmla="*/ 0 w 11730037"/>
              <a:gd name="connsiteY10" fmla="*/ 157572 h 6543675"/>
              <a:gd name="connsiteX11" fmla="*/ 157572 w 11730037"/>
              <a:gd name="connsiteY11" fmla="*/ 0 h 654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30037" h="6543675">
                <a:moveTo>
                  <a:pt x="157572" y="0"/>
                </a:moveTo>
                <a:lnTo>
                  <a:pt x="11572465" y="0"/>
                </a:lnTo>
                <a:cubicBezTo>
                  <a:pt x="11659490" y="0"/>
                  <a:pt x="11730037" y="70547"/>
                  <a:pt x="11730037" y="157572"/>
                </a:cubicBezTo>
                <a:lnTo>
                  <a:pt x="11730037" y="6543675"/>
                </a:lnTo>
                <a:lnTo>
                  <a:pt x="11730036" y="6543675"/>
                </a:lnTo>
                <a:lnTo>
                  <a:pt x="11730036" y="810034"/>
                </a:lnTo>
                <a:cubicBezTo>
                  <a:pt x="11730036" y="723009"/>
                  <a:pt x="11659489" y="652462"/>
                  <a:pt x="11572464" y="652462"/>
                </a:cubicBezTo>
                <a:lnTo>
                  <a:pt x="157571" y="652462"/>
                </a:lnTo>
                <a:cubicBezTo>
                  <a:pt x="92302" y="652462"/>
                  <a:pt x="36302" y="692145"/>
                  <a:pt x="12382" y="748700"/>
                </a:cubicBezTo>
                <a:lnTo>
                  <a:pt x="0" y="810029"/>
                </a:lnTo>
                <a:lnTo>
                  <a:pt x="0" y="157572"/>
                </a:lnTo>
                <a:cubicBezTo>
                  <a:pt x="0" y="70547"/>
                  <a:pt x="70547" y="0"/>
                  <a:pt x="157572" y="0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dist="203200" dir="16200000" sx="98000" sy="98000" rotWithShape="0">
              <a:srgbClr val="2ED3EF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white"/>
                </a:solidFill>
              </a:rPr>
              <a:t>       2. </a:t>
            </a:r>
            <a:r>
              <a:rPr lang="ko-KR" altLang="en-US" sz="2400" b="1" i="1" kern="0" dirty="0" smtClean="0">
                <a:solidFill>
                  <a:prstClr val="white"/>
                </a:solidFill>
              </a:rPr>
              <a:t>객체 검출의 순서 및 단계</a:t>
            </a:r>
            <a:endParaRPr lang="en-US" altLang="ko-KR" sz="900" kern="0" dirty="0">
              <a:solidFill>
                <a:prstClr val="white"/>
              </a:solidFill>
            </a:endParaRP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3AB2688E-5F4C-4439-92AC-F2F556943A95}"/>
              </a:ext>
            </a:extLst>
          </p:cNvPr>
          <p:cNvSpPr/>
          <p:nvPr/>
        </p:nvSpPr>
        <p:spPr>
          <a:xfrm>
            <a:off x="230981" y="966787"/>
            <a:ext cx="11730036" cy="5891213"/>
          </a:xfrm>
          <a:custGeom>
            <a:avLst/>
            <a:gdLst>
              <a:gd name="connsiteX0" fmla="*/ 157571 w 11730036"/>
              <a:gd name="connsiteY0" fmla="*/ 0 h 5891213"/>
              <a:gd name="connsiteX1" fmla="*/ 11572464 w 11730036"/>
              <a:gd name="connsiteY1" fmla="*/ 0 h 5891213"/>
              <a:gd name="connsiteX2" fmla="*/ 11730036 w 11730036"/>
              <a:gd name="connsiteY2" fmla="*/ 157572 h 5891213"/>
              <a:gd name="connsiteX3" fmla="*/ 11730036 w 11730036"/>
              <a:gd name="connsiteY3" fmla="*/ 5891213 h 5891213"/>
              <a:gd name="connsiteX4" fmla="*/ 0 w 11730036"/>
              <a:gd name="connsiteY4" fmla="*/ 5891213 h 5891213"/>
              <a:gd name="connsiteX5" fmla="*/ 0 w 11730036"/>
              <a:gd name="connsiteY5" fmla="*/ 157567 h 5891213"/>
              <a:gd name="connsiteX6" fmla="*/ 12382 w 11730036"/>
              <a:gd name="connsiteY6" fmla="*/ 96238 h 5891213"/>
              <a:gd name="connsiteX7" fmla="*/ 157571 w 11730036"/>
              <a:gd name="connsiteY7" fmla="*/ 0 h 5891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30036" h="5891213">
                <a:moveTo>
                  <a:pt x="157571" y="0"/>
                </a:moveTo>
                <a:lnTo>
                  <a:pt x="11572464" y="0"/>
                </a:lnTo>
                <a:cubicBezTo>
                  <a:pt x="11659489" y="0"/>
                  <a:pt x="11730036" y="70547"/>
                  <a:pt x="11730036" y="157572"/>
                </a:cubicBezTo>
                <a:lnTo>
                  <a:pt x="11730036" y="5891213"/>
                </a:lnTo>
                <a:lnTo>
                  <a:pt x="0" y="5891213"/>
                </a:lnTo>
                <a:lnTo>
                  <a:pt x="0" y="157567"/>
                </a:lnTo>
                <a:lnTo>
                  <a:pt x="12382" y="96238"/>
                </a:lnTo>
                <a:cubicBezTo>
                  <a:pt x="36302" y="39683"/>
                  <a:pt x="92302" y="0"/>
                  <a:pt x="15757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r>
              <a:rPr lang="ko-KR" altLang="en-US" smtClean="0">
                <a:solidFill>
                  <a:prstClr val="white"/>
                </a:solidFill>
              </a:rPr>
              <a:t>ㅋ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6" name="Freeform 9">
            <a:extLst>
              <a:ext uri="{FF2B5EF4-FFF2-40B4-BE49-F238E27FC236}">
                <a16:creationId xmlns:a16="http://schemas.microsoft.com/office/drawing/2014/main" id="{A310BEBB-CC1A-4880-B698-7787AEC64E52}"/>
              </a:ext>
            </a:extLst>
          </p:cNvPr>
          <p:cNvSpPr>
            <a:spLocks/>
          </p:cNvSpPr>
          <p:nvPr/>
        </p:nvSpPr>
        <p:spPr bwMode="auto">
          <a:xfrm flipH="1">
            <a:off x="674722" y="512446"/>
            <a:ext cx="196815" cy="259735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타원 5"/>
          <p:cNvSpPr>
            <a:spLocks noChangeAspect="1"/>
          </p:cNvSpPr>
          <p:nvPr/>
        </p:nvSpPr>
        <p:spPr>
          <a:xfrm>
            <a:off x="5288879" y="2813398"/>
            <a:ext cx="1673543" cy="167354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자유형 6"/>
          <p:cNvSpPr>
            <a:spLocks noChangeAspect="1"/>
          </p:cNvSpPr>
          <p:nvPr/>
        </p:nvSpPr>
        <p:spPr>
          <a:xfrm>
            <a:off x="818225" y="1558402"/>
            <a:ext cx="2728119" cy="1254996"/>
          </a:xfrm>
          <a:custGeom>
            <a:avLst/>
            <a:gdLst>
              <a:gd name="connsiteX0" fmla="*/ 535668 w 3517661"/>
              <a:gd name="connsiteY0" fmla="*/ 0 h 1071336"/>
              <a:gd name="connsiteX1" fmla="*/ 2991303 w 3517661"/>
              <a:gd name="connsiteY1" fmla="*/ 0 h 1071336"/>
              <a:gd name="connsiteX2" fmla="*/ 3516088 w 3517661"/>
              <a:gd name="connsiteY2" fmla="*/ 427713 h 1071336"/>
              <a:gd name="connsiteX3" fmla="*/ 3517661 w 3517661"/>
              <a:gd name="connsiteY3" fmla="*/ 443309 h 1071336"/>
              <a:gd name="connsiteX4" fmla="*/ 3512924 w 3517661"/>
              <a:gd name="connsiteY4" fmla="*/ 463879 h 1071336"/>
              <a:gd name="connsiteX5" fmla="*/ 3487474 w 3517661"/>
              <a:gd name="connsiteY5" fmla="*/ 479862 h 1071336"/>
              <a:gd name="connsiteX6" fmla="*/ 3458637 w 3517661"/>
              <a:gd name="connsiteY6" fmla="*/ 471409 h 1071336"/>
              <a:gd name="connsiteX7" fmla="*/ 3446841 w 3517661"/>
              <a:gd name="connsiteY7" fmla="*/ 449915 h 1071336"/>
              <a:gd name="connsiteX8" fmla="*/ 3445977 w 3517661"/>
              <a:gd name="connsiteY8" fmla="*/ 441350 h 1071336"/>
              <a:gd name="connsiteX9" fmla="*/ 2987485 w 3517661"/>
              <a:gd name="connsiteY9" fmla="*/ 67668 h 1071336"/>
              <a:gd name="connsiteX10" fmla="*/ 539485 w 3517661"/>
              <a:gd name="connsiteY10" fmla="*/ 67668 h 1071336"/>
              <a:gd name="connsiteX11" fmla="*/ 71485 w 3517661"/>
              <a:gd name="connsiteY11" fmla="*/ 535668 h 1071336"/>
              <a:gd name="connsiteX12" fmla="*/ 539485 w 3517661"/>
              <a:gd name="connsiteY12" fmla="*/ 1003668 h 1071336"/>
              <a:gd name="connsiteX13" fmla="*/ 2987485 w 3517661"/>
              <a:gd name="connsiteY13" fmla="*/ 1003668 h 1071336"/>
              <a:gd name="connsiteX14" fmla="*/ 3387732 w 3517661"/>
              <a:gd name="connsiteY14" fmla="*/ 778344 h 1071336"/>
              <a:gd name="connsiteX15" fmla="*/ 3445364 w 3517661"/>
              <a:gd name="connsiteY15" fmla="*/ 631548 h 1071336"/>
              <a:gd name="connsiteX16" fmla="*/ 3457103 w 3517661"/>
              <a:gd name="connsiteY16" fmla="*/ 614885 h 1071336"/>
              <a:gd name="connsiteX17" fmla="*/ 3486705 w 3517661"/>
              <a:gd name="connsiteY17" fmla="*/ 609702 h 1071336"/>
              <a:gd name="connsiteX18" fmla="*/ 3510212 w 3517661"/>
              <a:gd name="connsiteY18" fmla="*/ 628423 h 1071336"/>
              <a:gd name="connsiteX19" fmla="*/ 3513113 w 3517661"/>
              <a:gd name="connsiteY19" fmla="*/ 653643 h 1071336"/>
              <a:gd name="connsiteX20" fmla="*/ 3489815 w 3517661"/>
              <a:gd name="connsiteY20" fmla="*/ 732084 h 1071336"/>
              <a:gd name="connsiteX21" fmla="*/ 2991303 w 3517661"/>
              <a:gd name="connsiteY21" fmla="*/ 1071336 h 1071336"/>
              <a:gd name="connsiteX22" fmla="*/ 535668 w 3517661"/>
              <a:gd name="connsiteY22" fmla="*/ 1071336 h 1071336"/>
              <a:gd name="connsiteX23" fmla="*/ 0 w 3517661"/>
              <a:gd name="connsiteY23" fmla="*/ 535668 h 1071336"/>
              <a:gd name="connsiteX24" fmla="*/ 535668 w 3517661"/>
              <a:gd name="connsiteY24" fmla="*/ 0 h 107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517661" h="1071336">
                <a:moveTo>
                  <a:pt x="535668" y="0"/>
                </a:moveTo>
                <a:lnTo>
                  <a:pt x="2991303" y="0"/>
                </a:lnTo>
                <a:cubicBezTo>
                  <a:pt x="3250164" y="0"/>
                  <a:pt x="3466139" y="183618"/>
                  <a:pt x="3516088" y="427713"/>
                </a:cubicBezTo>
                <a:lnTo>
                  <a:pt x="3517661" y="443309"/>
                </a:lnTo>
                <a:lnTo>
                  <a:pt x="3512924" y="463879"/>
                </a:lnTo>
                <a:cubicBezTo>
                  <a:pt x="3507024" y="472393"/>
                  <a:pt x="3498074" y="478392"/>
                  <a:pt x="3487474" y="479862"/>
                </a:cubicBezTo>
                <a:cubicBezTo>
                  <a:pt x="3476875" y="481332"/>
                  <a:pt x="3466631" y="477995"/>
                  <a:pt x="3458637" y="471409"/>
                </a:cubicBezTo>
                <a:lnTo>
                  <a:pt x="3446841" y="449915"/>
                </a:lnTo>
                <a:lnTo>
                  <a:pt x="3445977" y="441350"/>
                </a:lnTo>
                <a:cubicBezTo>
                  <a:pt x="3402338" y="228090"/>
                  <a:pt x="3213646" y="67668"/>
                  <a:pt x="2987485" y="67668"/>
                </a:cubicBezTo>
                <a:lnTo>
                  <a:pt x="539485" y="67668"/>
                </a:lnTo>
                <a:cubicBezTo>
                  <a:pt x="281016" y="67668"/>
                  <a:pt x="71485" y="277199"/>
                  <a:pt x="71485" y="535668"/>
                </a:cubicBezTo>
                <a:cubicBezTo>
                  <a:pt x="71485" y="794137"/>
                  <a:pt x="281016" y="1003668"/>
                  <a:pt x="539485" y="1003668"/>
                </a:cubicBezTo>
                <a:lnTo>
                  <a:pt x="2987485" y="1003668"/>
                </a:lnTo>
                <a:cubicBezTo>
                  <a:pt x="3157106" y="1003668"/>
                  <a:pt x="3305650" y="913431"/>
                  <a:pt x="3387732" y="778344"/>
                </a:cubicBezTo>
                <a:lnTo>
                  <a:pt x="3445364" y="631548"/>
                </a:lnTo>
                <a:lnTo>
                  <a:pt x="3457103" y="614885"/>
                </a:lnTo>
                <a:cubicBezTo>
                  <a:pt x="3465782" y="609232"/>
                  <a:pt x="3476335" y="607059"/>
                  <a:pt x="3486705" y="609702"/>
                </a:cubicBezTo>
                <a:cubicBezTo>
                  <a:pt x="3497073" y="612345"/>
                  <a:pt x="3505298" y="619305"/>
                  <a:pt x="3510212" y="628423"/>
                </a:cubicBezTo>
                <a:lnTo>
                  <a:pt x="3513113" y="653643"/>
                </a:lnTo>
                <a:lnTo>
                  <a:pt x="3489815" y="732084"/>
                </a:lnTo>
                <a:cubicBezTo>
                  <a:pt x="3411475" y="930754"/>
                  <a:pt x="3217807" y="1071336"/>
                  <a:pt x="2991303" y="1071336"/>
                </a:cubicBezTo>
                <a:lnTo>
                  <a:pt x="535668" y="1071336"/>
                </a:lnTo>
                <a:cubicBezTo>
                  <a:pt x="239827" y="1071336"/>
                  <a:pt x="0" y="831509"/>
                  <a:pt x="0" y="535668"/>
                </a:cubicBezTo>
                <a:cubicBezTo>
                  <a:pt x="0" y="239827"/>
                  <a:pt x="239827" y="0"/>
                  <a:pt x="535668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8" name="구부러진 연결선 7"/>
          <p:cNvCxnSpPr>
            <a:cxnSpLocks noChangeAspect="1"/>
            <a:stCxn id="7" idx="4"/>
            <a:endCxn id="6" idx="2"/>
          </p:cNvCxnSpPr>
          <p:nvPr/>
        </p:nvCxnSpPr>
        <p:spPr>
          <a:xfrm>
            <a:off x="3542670" y="2101804"/>
            <a:ext cx="1746209" cy="1548366"/>
          </a:xfrm>
          <a:prstGeom prst="curvedConnector3">
            <a:avLst>
              <a:gd name="adj1" fmla="val 50000"/>
            </a:avLst>
          </a:prstGeom>
          <a:ln w="25400" cap="rnd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6"/>
          <p:cNvSpPr>
            <a:spLocks noChangeAspect="1"/>
          </p:cNvSpPr>
          <p:nvPr/>
        </p:nvSpPr>
        <p:spPr bwMode="auto">
          <a:xfrm>
            <a:off x="7059015" y="3237002"/>
            <a:ext cx="303102" cy="268729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자유형 12"/>
          <p:cNvSpPr>
            <a:spLocks noChangeAspect="1"/>
          </p:cNvSpPr>
          <p:nvPr/>
        </p:nvSpPr>
        <p:spPr>
          <a:xfrm>
            <a:off x="818224" y="4486942"/>
            <a:ext cx="2728119" cy="1334888"/>
          </a:xfrm>
          <a:custGeom>
            <a:avLst/>
            <a:gdLst>
              <a:gd name="connsiteX0" fmla="*/ 535668 w 3517661"/>
              <a:gd name="connsiteY0" fmla="*/ 0 h 1071336"/>
              <a:gd name="connsiteX1" fmla="*/ 2991303 w 3517661"/>
              <a:gd name="connsiteY1" fmla="*/ 0 h 1071336"/>
              <a:gd name="connsiteX2" fmla="*/ 3516088 w 3517661"/>
              <a:gd name="connsiteY2" fmla="*/ 427713 h 1071336"/>
              <a:gd name="connsiteX3" fmla="*/ 3517661 w 3517661"/>
              <a:gd name="connsiteY3" fmla="*/ 443309 h 1071336"/>
              <a:gd name="connsiteX4" fmla="*/ 3512924 w 3517661"/>
              <a:gd name="connsiteY4" fmla="*/ 463879 h 1071336"/>
              <a:gd name="connsiteX5" fmla="*/ 3487474 w 3517661"/>
              <a:gd name="connsiteY5" fmla="*/ 479862 h 1071336"/>
              <a:gd name="connsiteX6" fmla="*/ 3458637 w 3517661"/>
              <a:gd name="connsiteY6" fmla="*/ 471409 h 1071336"/>
              <a:gd name="connsiteX7" fmla="*/ 3446841 w 3517661"/>
              <a:gd name="connsiteY7" fmla="*/ 449915 h 1071336"/>
              <a:gd name="connsiteX8" fmla="*/ 3445977 w 3517661"/>
              <a:gd name="connsiteY8" fmla="*/ 441350 h 1071336"/>
              <a:gd name="connsiteX9" fmla="*/ 2987485 w 3517661"/>
              <a:gd name="connsiteY9" fmla="*/ 67668 h 1071336"/>
              <a:gd name="connsiteX10" fmla="*/ 539485 w 3517661"/>
              <a:gd name="connsiteY10" fmla="*/ 67668 h 1071336"/>
              <a:gd name="connsiteX11" fmla="*/ 71485 w 3517661"/>
              <a:gd name="connsiteY11" fmla="*/ 535668 h 1071336"/>
              <a:gd name="connsiteX12" fmla="*/ 539485 w 3517661"/>
              <a:gd name="connsiteY12" fmla="*/ 1003668 h 1071336"/>
              <a:gd name="connsiteX13" fmla="*/ 2987485 w 3517661"/>
              <a:gd name="connsiteY13" fmla="*/ 1003668 h 1071336"/>
              <a:gd name="connsiteX14" fmla="*/ 3387732 w 3517661"/>
              <a:gd name="connsiteY14" fmla="*/ 778344 h 1071336"/>
              <a:gd name="connsiteX15" fmla="*/ 3445364 w 3517661"/>
              <a:gd name="connsiteY15" fmla="*/ 631548 h 1071336"/>
              <a:gd name="connsiteX16" fmla="*/ 3457103 w 3517661"/>
              <a:gd name="connsiteY16" fmla="*/ 614885 h 1071336"/>
              <a:gd name="connsiteX17" fmla="*/ 3486705 w 3517661"/>
              <a:gd name="connsiteY17" fmla="*/ 609702 h 1071336"/>
              <a:gd name="connsiteX18" fmla="*/ 3510212 w 3517661"/>
              <a:gd name="connsiteY18" fmla="*/ 628423 h 1071336"/>
              <a:gd name="connsiteX19" fmla="*/ 3513113 w 3517661"/>
              <a:gd name="connsiteY19" fmla="*/ 653643 h 1071336"/>
              <a:gd name="connsiteX20" fmla="*/ 3489815 w 3517661"/>
              <a:gd name="connsiteY20" fmla="*/ 732084 h 1071336"/>
              <a:gd name="connsiteX21" fmla="*/ 2991303 w 3517661"/>
              <a:gd name="connsiteY21" fmla="*/ 1071336 h 1071336"/>
              <a:gd name="connsiteX22" fmla="*/ 535668 w 3517661"/>
              <a:gd name="connsiteY22" fmla="*/ 1071336 h 1071336"/>
              <a:gd name="connsiteX23" fmla="*/ 0 w 3517661"/>
              <a:gd name="connsiteY23" fmla="*/ 535668 h 1071336"/>
              <a:gd name="connsiteX24" fmla="*/ 535668 w 3517661"/>
              <a:gd name="connsiteY24" fmla="*/ 0 h 107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517661" h="1071336">
                <a:moveTo>
                  <a:pt x="535668" y="0"/>
                </a:moveTo>
                <a:lnTo>
                  <a:pt x="2991303" y="0"/>
                </a:lnTo>
                <a:cubicBezTo>
                  <a:pt x="3250164" y="0"/>
                  <a:pt x="3466139" y="183618"/>
                  <a:pt x="3516088" y="427713"/>
                </a:cubicBezTo>
                <a:lnTo>
                  <a:pt x="3517661" y="443309"/>
                </a:lnTo>
                <a:lnTo>
                  <a:pt x="3512924" y="463879"/>
                </a:lnTo>
                <a:cubicBezTo>
                  <a:pt x="3507024" y="472393"/>
                  <a:pt x="3498074" y="478392"/>
                  <a:pt x="3487474" y="479862"/>
                </a:cubicBezTo>
                <a:cubicBezTo>
                  <a:pt x="3476875" y="481332"/>
                  <a:pt x="3466631" y="477995"/>
                  <a:pt x="3458637" y="471409"/>
                </a:cubicBezTo>
                <a:lnTo>
                  <a:pt x="3446841" y="449915"/>
                </a:lnTo>
                <a:lnTo>
                  <a:pt x="3445977" y="441350"/>
                </a:lnTo>
                <a:cubicBezTo>
                  <a:pt x="3402338" y="228090"/>
                  <a:pt x="3213646" y="67668"/>
                  <a:pt x="2987485" y="67668"/>
                </a:cubicBezTo>
                <a:lnTo>
                  <a:pt x="539485" y="67668"/>
                </a:lnTo>
                <a:cubicBezTo>
                  <a:pt x="281016" y="67668"/>
                  <a:pt x="71485" y="277199"/>
                  <a:pt x="71485" y="535668"/>
                </a:cubicBezTo>
                <a:cubicBezTo>
                  <a:pt x="71485" y="794137"/>
                  <a:pt x="281016" y="1003668"/>
                  <a:pt x="539485" y="1003668"/>
                </a:cubicBezTo>
                <a:lnTo>
                  <a:pt x="2987485" y="1003668"/>
                </a:lnTo>
                <a:cubicBezTo>
                  <a:pt x="3157106" y="1003668"/>
                  <a:pt x="3305650" y="913431"/>
                  <a:pt x="3387732" y="778344"/>
                </a:cubicBezTo>
                <a:lnTo>
                  <a:pt x="3445364" y="631548"/>
                </a:lnTo>
                <a:lnTo>
                  <a:pt x="3457103" y="614885"/>
                </a:lnTo>
                <a:cubicBezTo>
                  <a:pt x="3465782" y="609232"/>
                  <a:pt x="3476335" y="607059"/>
                  <a:pt x="3486705" y="609702"/>
                </a:cubicBezTo>
                <a:cubicBezTo>
                  <a:pt x="3497073" y="612345"/>
                  <a:pt x="3505298" y="619305"/>
                  <a:pt x="3510212" y="628423"/>
                </a:cubicBezTo>
                <a:lnTo>
                  <a:pt x="3513113" y="653643"/>
                </a:lnTo>
                <a:lnTo>
                  <a:pt x="3489815" y="732084"/>
                </a:lnTo>
                <a:cubicBezTo>
                  <a:pt x="3411475" y="930754"/>
                  <a:pt x="3217807" y="1071336"/>
                  <a:pt x="2991303" y="1071336"/>
                </a:cubicBezTo>
                <a:lnTo>
                  <a:pt x="535668" y="1071336"/>
                </a:lnTo>
                <a:cubicBezTo>
                  <a:pt x="239827" y="1071336"/>
                  <a:pt x="0" y="831509"/>
                  <a:pt x="0" y="535668"/>
                </a:cubicBezTo>
                <a:cubicBezTo>
                  <a:pt x="0" y="239827"/>
                  <a:pt x="239827" y="0"/>
                  <a:pt x="535668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15" name="구부러진 연결선 14"/>
          <p:cNvCxnSpPr>
            <a:cxnSpLocks noChangeAspect="1"/>
            <a:stCxn id="13" idx="5"/>
            <a:endCxn id="6" idx="2"/>
          </p:cNvCxnSpPr>
          <p:nvPr/>
        </p:nvCxnSpPr>
        <p:spPr>
          <a:xfrm flipV="1">
            <a:off x="3522931" y="3650170"/>
            <a:ext cx="1765948" cy="1434682"/>
          </a:xfrm>
          <a:prstGeom prst="curvedConnector3">
            <a:avLst>
              <a:gd name="adj1" fmla="val 50000"/>
            </a:avLst>
          </a:prstGeom>
          <a:ln w="25400" cap="rnd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CB353BD-4871-4927-A558-7BF70FD7FE3A}"/>
              </a:ext>
            </a:extLst>
          </p:cNvPr>
          <p:cNvSpPr>
            <a:spLocks noChangeAspect="1"/>
          </p:cNvSpPr>
          <p:nvPr/>
        </p:nvSpPr>
        <p:spPr>
          <a:xfrm>
            <a:off x="5300924" y="3142337"/>
            <a:ext cx="159722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i="1" kern="0" smtClean="0">
                <a:solidFill>
                  <a:prstClr val="white"/>
                </a:solidFill>
              </a:rPr>
              <a:t>객체 검출 기술</a:t>
            </a:r>
            <a:endParaRPr lang="ko-KR" altLang="en-US" sz="3600" kern="0" dirty="0">
              <a:solidFill>
                <a:prstClr val="white"/>
              </a:solidFill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6898152" y="1516384"/>
            <a:ext cx="4554107" cy="4267570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3C5C92D5-31AA-4317-9C39-746445B030AC}"/>
              </a:ext>
            </a:extLst>
          </p:cNvPr>
          <p:cNvSpPr/>
          <p:nvPr/>
        </p:nvSpPr>
        <p:spPr>
          <a:xfrm>
            <a:off x="1295760" y="1177883"/>
            <a:ext cx="261633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prstClr val="white">
                    <a:lumMod val="50000"/>
                  </a:prstClr>
                </a:solidFill>
              </a:rPr>
              <a:t>1. </a:t>
            </a:r>
            <a:r>
              <a:rPr lang="ko-KR" altLang="en-US" sz="1400" b="1" dirty="0" smtClean="0">
                <a:solidFill>
                  <a:prstClr val="white">
                    <a:lumMod val="50000"/>
                  </a:prstClr>
                </a:solidFill>
              </a:rPr>
              <a:t>입력 이미지 준비</a:t>
            </a:r>
            <a:endParaRPr lang="en-US" altLang="ko-KR" sz="1400" b="1" dirty="0" smtClean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C5C92D5-31AA-4317-9C39-746445B030AC}"/>
              </a:ext>
            </a:extLst>
          </p:cNvPr>
          <p:cNvSpPr/>
          <p:nvPr/>
        </p:nvSpPr>
        <p:spPr>
          <a:xfrm>
            <a:off x="9083765" y="1142499"/>
            <a:ext cx="261633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prstClr val="white">
                    <a:lumMod val="50000"/>
                  </a:prstClr>
                </a:solidFill>
              </a:rPr>
              <a:t>2. </a:t>
            </a:r>
            <a:r>
              <a:rPr lang="ko-KR" altLang="en-US" sz="1400" b="1" dirty="0" smtClean="0">
                <a:solidFill>
                  <a:prstClr val="white">
                    <a:lumMod val="50000"/>
                  </a:prstClr>
                </a:solidFill>
              </a:rPr>
              <a:t>객체 검출 모델 선택</a:t>
            </a:r>
            <a:endParaRPr lang="en-US" altLang="ko-KR" sz="1400" b="1" dirty="0" smtClean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C5C92D5-31AA-4317-9C39-746445B030AC}"/>
              </a:ext>
            </a:extLst>
          </p:cNvPr>
          <p:cNvSpPr/>
          <p:nvPr/>
        </p:nvSpPr>
        <p:spPr>
          <a:xfrm>
            <a:off x="1769459" y="4105499"/>
            <a:ext cx="87179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prstClr val="white">
                    <a:lumMod val="50000"/>
                  </a:prstClr>
                </a:solidFill>
              </a:rPr>
              <a:t>3. </a:t>
            </a:r>
            <a:r>
              <a:rPr lang="ko-KR" altLang="en-US" sz="1400" b="1" dirty="0" smtClean="0">
                <a:solidFill>
                  <a:prstClr val="white">
                    <a:lumMod val="50000"/>
                  </a:prstClr>
                </a:solidFill>
              </a:rPr>
              <a:t>학습</a:t>
            </a:r>
            <a:endParaRPr lang="en-US" altLang="ko-KR" sz="1400" b="1" dirty="0" smtClean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C5C92D5-31AA-4317-9C39-746445B030AC}"/>
              </a:ext>
            </a:extLst>
          </p:cNvPr>
          <p:cNvSpPr/>
          <p:nvPr/>
        </p:nvSpPr>
        <p:spPr>
          <a:xfrm>
            <a:off x="9422884" y="4180568"/>
            <a:ext cx="261633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prstClr val="white">
                    <a:lumMod val="50000"/>
                  </a:prstClr>
                </a:solidFill>
              </a:rPr>
              <a:t>5. </a:t>
            </a:r>
            <a:r>
              <a:rPr lang="ko-KR" altLang="en-US" sz="1400" b="1" dirty="0" smtClean="0">
                <a:solidFill>
                  <a:prstClr val="white">
                    <a:lumMod val="50000"/>
                  </a:prstClr>
                </a:solidFill>
              </a:rPr>
              <a:t>결과 시각화</a:t>
            </a:r>
            <a:endParaRPr lang="en-US" altLang="ko-KR" sz="1400" b="1" dirty="0" smtClean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3" name="자유형 52"/>
          <p:cNvSpPr>
            <a:spLocks noChangeAspect="1"/>
          </p:cNvSpPr>
          <p:nvPr/>
        </p:nvSpPr>
        <p:spPr>
          <a:xfrm>
            <a:off x="4741219" y="5181715"/>
            <a:ext cx="2728119" cy="1334888"/>
          </a:xfrm>
          <a:custGeom>
            <a:avLst/>
            <a:gdLst>
              <a:gd name="connsiteX0" fmla="*/ 535668 w 3517661"/>
              <a:gd name="connsiteY0" fmla="*/ 0 h 1071336"/>
              <a:gd name="connsiteX1" fmla="*/ 2991303 w 3517661"/>
              <a:gd name="connsiteY1" fmla="*/ 0 h 1071336"/>
              <a:gd name="connsiteX2" fmla="*/ 3516088 w 3517661"/>
              <a:gd name="connsiteY2" fmla="*/ 427713 h 1071336"/>
              <a:gd name="connsiteX3" fmla="*/ 3517661 w 3517661"/>
              <a:gd name="connsiteY3" fmla="*/ 443309 h 1071336"/>
              <a:gd name="connsiteX4" fmla="*/ 3512924 w 3517661"/>
              <a:gd name="connsiteY4" fmla="*/ 463879 h 1071336"/>
              <a:gd name="connsiteX5" fmla="*/ 3487474 w 3517661"/>
              <a:gd name="connsiteY5" fmla="*/ 479862 h 1071336"/>
              <a:gd name="connsiteX6" fmla="*/ 3458637 w 3517661"/>
              <a:gd name="connsiteY6" fmla="*/ 471409 h 1071336"/>
              <a:gd name="connsiteX7" fmla="*/ 3446841 w 3517661"/>
              <a:gd name="connsiteY7" fmla="*/ 449915 h 1071336"/>
              <a:gd name="connsiteX8" fmla="*/ 3445977 w 3517661"/>
              <a:gd name="connsiteY8" fmla="*/ 441350 h 1071336"/>
              <a:gd name="connsiteX9" fmla="*/ 2987485 w 3517661"/>
              <a:gd name="connsiteY9" fmla="*/ 67668 h 1071336"/>
              <a:gd name="connsiteX10" fmla="*/ 539485 w 3517661"/>
              <a:gd name="connsiteY10" fmla="*/ 67668 h 1071336"/>
              <a:gd name="connsiteX11" fmla="*/ 71485 w 3517661"/>
              <a:gd name="connsiteY11" fmla="*/ 535668 h 1071336"/>
              <a:gd name="connsiteX12" fmla="*/ 539485 w 3517661"/>
              <a:gd name="connsiteY12" fmla="*/ 1003668 h 1071336"/>
              <a:gd name="connsiteX13" fmla="*/ 2987485 w 3517661"/>
              <a:gd name="connsiteY13" fmla="*/ 1003668 h 1071336"/>
              <a:gd name="connsiteX14" fmla="*/ 3387732 w 3517661"/>
              <a:gd name="connsiteY14" fmla="*/ 778344 h 1071336"/>
              <a:gd name="connsiteX15" fmla="*/ 3445364 w 3517661"/>
              <a:gd name="connsiteY15" fmla="*/ 631548 h 1071336"/>
              <a:gd name="connsiteX16" fmla="*/ 3457103 w 3517661"/>
              <a:gd name="connsiteY16" fmla="*/ 614885 h 1071336"/>
              <a:gd name="connsiteX17" fmla="*/ 3486705 w 3517661"/>
              <a:gd name="connsiteY17" fmla="*/ 609702 h 1071336"/>
              <a:gd name="connsiteX18" fmla="*/ 3510212 w 3517661"/>
              <a:gd name="connsiteY18" fmla="*/ 628423 h 1071336"/>
              <a:gd name="connsiteX19" fmla="*/ 3513113 w 3517661"/>
              <a:gd name="connsiteY19" fmla="*/ 653643 h 1071336"/>
              <a:gd name="connsiteX20" fmla="*/ 3489815 w 3517661"/>
              <a:gd name="connsiteY20" fmla="*/ 732084 h 1071336"/>
              <a:gd name="connsiteX21" fmla="*/ 2991303 w 3517661"/>
              <a:gd name="connsiteY21" fmla="*/ 1071336 h 1071336"/>
              <a:gd name="connsiteX22" fmla="*/ 535668 w 3517661"/>
              <a:gd name="connsiteY22" fmla="*/ 1071336 h 1071336"/>
              <a:gd name="connsiteX23" fmla="*/ 0 w 3517661"/>
              <a:gd name="connsiteY23" fmla="*/ 535668 h 1071336"/>
              <a:gd name="connsiteX24" fmla="*/ 535668 w 3517661"/>
              <a:gd name="connsiteY24" fmla="*/ 0 h 107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517661" h="1071336">
                <a:moveTo>
                  <a:pt x="535668" y="0"/>
                </a:moveTo>
                <a:lnTo>
                  <a:pt x="2991303" y="0"/>
                </a:lnTo>
                <a:cubicBezTo>
                  <a:pt x="3250164" y="0"/>
                  <a:pt x="3466139" y="183618"/>
                  <a:pt x="3516088" y="427713"/>
                </a:cubicBezTo>
                <a:lnTo>
                  <a:pt x="3517661" y="443309"/>
                </a:lnTo>
                <a:lnTo>
                  <a:pt x="3512924" y="463879"/>
                </a:lnTo>
                <a:cubicBezTo>
                  <a:pt x="3507024" y="472393"/>
                  <a:pt x="3498074" y="478392"/>
                  <a:pt x="3487474" y="479862"/>
                </a:cubicBezTo>
                <a:cubicBezTo>
                  <a:pt x="3476875" y="481332"/>
                  <a:pt x="3466631" y="477995"/>
                  <a:pt x="3458637" y="471409"/>
                </a:cubicBezTo>
                <a:lnTo>
                  <a:pt x="3446841" y="449915"/>
                </a:lnTo>
                <a:lnTo>
                  <a:pt x="3445977" y="441350"/>
                </a:lnTo>
                <a:cubicBezTo>
                  <a:pt x="3402338" y="228090"/>
                  <a:pt x="3213646" y="67668"/>
                  <a:pt x="2987485" y="67668"/>
                </a:cubicBezTo>
                <a:lnTo>
                  <a:pt x="539485" y="67668"/>
                </a:lnTo>
                <a:cubicBezTo>
                  <a:pt x="281016" y="67668"/>
                  <a:pt x="71485" y="277199"/>
                  <a:pt x="71485" y="535668"/>
                </a:cubicBezTo>
                <a:cubicBezTo>
                  <a:pt x="71485" y="794137"/>
                  <a:pt x="281016" y="1003668"/>
                  <a:pt x="539485" y="1003668"/>
                </a:cubicBezTo>
                <a:lnTo>
                  <a:pt x="2987485" y="1003668"/>
                </a:lnTo>
                <a:cubicBezTo>
                  <a:pt x="3157106" y="1003668"/>
                  <a:pt x="3305650" y="913431"/>
                  <a:pt x="3387732" y="778344"/>
                </a:cubicBezTo>
                <a:lnTo>
                  <a:pt x="3445364" y="631548"/>
                </a:lnTo>
                <a:lnTo>
                  <a:pt x="3457103" y="614885"/>
                </a:lnTo>
                <a:cubicBezTo>
                  <a:pt x="3465782" y="609232"/>
                  <a:pt x="3476335" y="607059"/>
                  <a:pt x="3486705" y="609702"/>
                </a:cubicBezTo>
                <a:cubicBezTo>
                  <a:pt x="3497073" y="612345"/>
                  <a:pt x="3505298" y="619305"/>
                  <a:pt x="3510212" y="628423"/>
                </a:cubicBezTo>
                <a:lnTo>
                  <a:pt x="3513113" y="653643"/>
                </a:lnTo>
                <a:lnTo>
                  <a:pt x="3489815" y="732084"/>
                </a:lnTo>
                <a:cubicBezTo>
                  <a:pt x="3411475" y="930754"/>
                  <a:pt x="3217807" y="1071336"/>
                  <a:pt x="2991303" y="1071336"/>
                </a:cubicBezTo>
                <a:lnTo>
                  <a:pt x="535668" y="1071336"/>
                </a:lnTo>
                <a:cubicBezTo>
                  <a:pt x="239827" y="1071336"/>
                  <a:pt x="0" y="831509"/>
                  <a:pt x="0" y="535668"/>
                </a:cubicBezTo>
                <a:cubicBezTo>
                  <a:pt x="0" y="239827"/>
                  <a:pt x="239827" y="0"/>
                  <a:pt x="535668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C5C92D5-31AA-4317-9C39-746445B030AC}"/>
              </a:ext>
            </a:extLst>
          </p:cNvPr>
          <p:cNvSpPr/>
          <p:nvPr/>
        </p:nvSpPr>
        <p:spPr>
          <a:xfrm>
            <a:off x="5173035" y="4807829"/>
            <a:ext cx="261633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prstClr val="white">
                    <a:lumMod val="50000"/>
                  </a:prstClr>
                </a:solidFill>
              </a:rPr>
              <a:t>4. </a:t>
            </a:r>
            <a:r>
              <a:rPr lang="ko-KR" altLang="en-US" sz="1400" b="1" dirty="0" smtClean="0">
                <a:solidFill>
                  <a:prstClr val="white">
                    <a:lumMod val="50000"/>
                  </a:prstClr>
                </a:solidFill>
              </a:rPr>
              <a:t>추론과 객체 검출</a:t>
            </a:r>
            <a:endParaRPr lang="en-US" altLang="ko-KR" sz="1400" b="1" dirty="0" smtClean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C5C92D5-31AA-4317-9C39-746445B030AC}"/>
              </a:ext>
            </a:extLst>
          </p:cNvPr>
          <p:cNvSpPr/>
          <p:nvPr/>
        </p:nvSpPr>
        <p:spPr>
          <a:xfrm>
            <a:off x="888309" y="1699513"/>
            <a:ext cx="261633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000" dirty="0"/>
              <a:t>객체 검출 작업의 시작은 입력 이미지 또는 비디오의 준비이다</a:t>
            </a:r>
            <a:r>
              <a:rPr lang="en-US" altLang="ko-KR" sz="1000" dirty="0"/>
              <a:t>. 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/>
              <a:t>일반적으로 디지털 이미지 형식인 </a:t>
            </a:r>
            <a:r>
              <a:rPr lang="en-US" altLang="ko-KR" sz="1000" dirty="0"/>
              <a:t>JPEG, PNG </a:t>
            </a:r>
            <a:r>
              <a:rPr lang="ko-KR" altLang="en-US" sz="1000" dirty="0"/>
              <a:t>등을 사용한다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C5C92D5-31AA-4317-9C39-746445B030AC}"/>
              </a:ext>
            </a:extLst>
          </p:cNvPr>
          <p:cNvSpPr/>
          <p:nvPr/>
        </p:nvSpPr>
        <p:spPr>
          <a:xfrm>
            <a:off x="8835925" y="1710990"/>
            <a:ext cx="2616334" cy="991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800" dirty="0"/>
              <a:t>객체 검출에는 다양한 </a:t>
            </a:r>
            <a:r>
              <a:rPr lang="ko-KR" altLang="en-US" sz="800" dirty="0" err="1"/>
              <a:t>딥러닝</a:t>
            </a:r>
            <a:r>
              <a:rPr lang="ko-KR" altLang="en-US" sz="800" dirty="0"/>
              <a:t> 기반 모델이 사용되는데</a:t>
            </a:r>
            <a:r>
              <a:rPr lang="en-US" altLang="ko-KR" sz="800" dirty="0"/>
              <a:t>, </a:t>
            </a:r>
            <a:r>
              <a:rPr lang="ko-KR" altLang="en-US" sz="800" dirty="0"/>
              <a:t>대표적인 모델로는 </a:t>
            </a:r>
            <a:r>
              <a:rPr lang="en-US" altLang="ko-KR" sz="800" dirty="0"/>
              <a:t>YOLO (You Only Look Once), Faster R-CNN (Region Convolutional Neural Network), SSD (Single Shot </a:t>
            </a:r>
            <a:r>
              <a:rPr lang="en-US" altLang="ko-KR" sz="800" dirty="0" err="1"/>
              <a:t>MultiBox</a:t>
            </a:r>
            <a:r>
              <a:rPr lang="en-US" altLang="ko-KR" sz="800" dirty="0"/>
              <a:t> Detector) </a:t>
            </a:r>
            <a:r>
              <a:rPr lang="ko-KR" altLang="en-US" sz="800" dirty="0"/>
              <a:t>등이 있다</a:t>
            </a:r>
            <a:r>
              <a:rPr lang="en-US" altLang="ko-KR" sz="800" dirty="0"/>
              <a:t>.</a:t>
            </a:r>
            <a:endParaRPr lang="ko-KR" altLang="en-US" sz="8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C5C92D5-31AA-4317-9C39-746445B030AC}"/>
              </a:ext>
            </a:extLst>
          </p:cNvPr>
          <p:cNvSpPr/>
          <p:nvPr/>
        </p:nvSpPr>
        <p:spPr>
          <a:xfrm>
            <a:off x="874116" y="4658448"/>
            <a:ext cx="261633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800" dirty="0"/>
              <a:t>객체 검출 모델은 사전 훈련된 모델을 사용하거나</a:t>
            </a:r>
            <a:r>
              <a:rPr lang="en-US" altLang="ko-KR" sz="800" dirty="0"/>
              <a:t>, </a:t>
            </a:r>
            <a:r>
              <a:rPr lang="ko-KR" altLang="en-US" sz="800" dirty="0"/>
              <a:t>직접 </a:t>
            </a:r>
            <a:r>
              <a:rPr lang="ko-KR" altLang="en-US" sz="800" dirty="0" err="1"/>
              <a:t>데이터셋을</a:t>
            </a:r>
            <a:r>
              <a:rPr lang="ko-KR" altLang="en-US" sz="800" dirty="0"/>
              <a:t> 이용하여 모델을 학습시킬 수 </a:t>
            </a:r>
            <a:r>
              <a:rPr lang="ko-KR" altLang="en-US" sz="800" dirty="0" smtClean="0"/>
              <a:t>있다</a:t>
            </a:r>
            <a:r>
              <a:rPr lang="en-US" altLang="ko-KR" sz="800" dirty="0" smtClean="0"/>
              <a:t>. </a:t>
            </a:r>
            <a:r>
              <a:rPr lang="ko-KR" altLang="en-US" sz="800" dirty="0"/>
              <a:t>사전 </a:t>
            </a:r>
            <a:r>
              <a:rPr lang="ko-KR" altLang="en-US" sz="800" dirty="0" smtClean="0"/>
              <a:t>훈련 된 </a:t>
            </a:r>
            <a:r>
              <a:rPr lang="ko-KR" altLang="en-US" sz="800" dirty="0"/>
              <a:t>모델은 일반적인 객체와 특정 클래스에 대한 특성을 이미 학습한 상태이므로</a:t>
            </a:r>
            <a:r>
              <a:rPr lang="en-US" altLang="ko-KR" sz="800" dirty="0"/>
              <a:t>, </a:t>
            </a:r>
            <a:r>
              <a:rPr lang="ko-KR" altLang="en-US" sz="800" dirty="0"/>
              <a:t>빠르게 객체 검출을 수행할 수 </a:t>
            </a:r>
            <a:r>
              <a:rPr lang="ko-KR" altLang="en-US" sz="800" dirty="0" smtClean="0"/>
              <a:t>있다</a:t>
            </a:r>
            <a:r>
              <a:rPr lang="en-US" altLang="ko-KR" sz="800" dirty="0" smtClean="0"/>
              <a:t>.</a:t>
            </a:r>
            <a:endParaRPr lang="ko-KR" altLang="en-US" sz="8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C5C92D5-31AA-4317-9C39-746445B030AC}"/>
              </a:ext>
            </a:extLst>
          </p:cNvPr>
          <p:cNvSpPr/>
          <p:nvPr/>
        </p:nvSpPr>
        <p:spPr>
          <a:xfrm>
            <a:off x="4797111" y="5333612"/>
            <a:ext cx="261633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800" dirty="0"/>
              <a:t>학습된 모델을 사용하여 입력 이미지에서 객체를 </a:t>
            </a:r>
            <a:r>
              <a:rPr lang="ko-KR" altLang="en-US" sz="800" dirty="0" smtClean="0"/>
              <a:t>검출한다</a:t>
            </a:r>
            <a:r>
              <a:rPr lang="en-US" altLang="ko-KR" sz="800" dirty="0" smtClean="0"/>
              <a:t>. </a:t>
            </a:r>
            <a:r>
              <a:rPr lang="ko-KR" altLang="en-US" sz="800" dirty="0"/>
              <a:t>모델은 이미지를 분석하고</a:t>
            </a:r>
            <a:r>
              <a:rPr lang="en-US" altLang="ko-KR" sz="800" dirty="0"/>
              <a:t>, </a:t>
            </a:r>
            <a:r>
              <a:rPr lang="ko-KR" altLang="en-US" sz="800" dirty="0"/>
              <a:t>객체의 위치를 식별하여 </a:t>
            </a:r>
            <a:r>
              <a:rPr lang="en-US" altLang="ko-KR" sz="800" dirty="0" smtClean="0"/>
              <a:t>box</a:t>
            </a:r>
            <a:r>
              <a:rPr lang="ko-KR" altLang="en-US" sz="800" dirty="0" smtClean="0"/>
              <a:t>를 그리고</a:t>
            </a:r>
            <a:r>
              <a:rPr lang="en-US" altLang="ko-KR" sz="800" dirty="0"/>
              <a:t>, </a:t>
            </a:r>
            <a:r>
              <a:rPr lang="ko-KR" altLang="en-US" sz="800" dirty="0"/>
              <a:t>객체의 클래스 레이블을 </a:t>
            </a:r>
            <a:r>
              <a:rPr lang="ko-KR" altLang="en-US" sz="800" dirty="0" smtClean="0"/>
              <a:t>할당한다</a:t>
            </a:r>
            <a:r>
              <a:rPr lang="en-US" altLang="ko-KR" sz="800" dirty="0" smtClean="0"/>
              <a:t>. </a:t>
            </a:r>
            <a:r>
              <a:rPr lang="ko-KR" altLang="en-US" sz="800" dirty="0"/>
              <a:t>이를 통해 이미지 내에 존재하는 여러 객체를 식별하고</a:t>
            </a:r>
            <a:r>
              <a:rPr lang="en-US" altLang="ko-KR" sz="800" dirty="0"/>
              <a:t>, </a:t>
            </a:r>
            <a:r>
              <a:rPr lang="ko-KR" altLang="en-US" sz="800" dirty="0"/>
              <a:t>객체의 위치와 클래스 정보를 얻을 수 </a:t>
            </a:r>
            <a:r>
              <a:rPr lang="ko-KR" altLang="en-US" sz="800" dirty="0" smtClean="0"/>
              <a:t>있다</a:t>
            </a:r>
            <a:r>
              <a:rPr lang="en-US" altLang="ko-KR" sz="800" dirty="0" smtClean="0"/>
              <a:t>.</a:t>
            </a:r>
            <a:endParaRPr lang="ko-KR" altLang="en-US" sz="8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C5C92D5-31AA-4317-9C39-746445B030AC}"/>
              </a:ext>
            </a:extLst>
          </p:cNvPr>
          <p:cNvSpPr/>
          <p:nvPr/>
        </p:nvSpPr>
        <p:spPr>
          <a:xfrm>
            <a:off x="8780779" y="4722455"/>
            <a:ext cx="26163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900" dirty="0"/>
              <a:t>객체 검출 결과를 시각화하여 확인할 수 </a:t>
            </a:r>
            <a:r>
              <a:rPr lang="ko-KR" altLang="en-US" sz="900" dirty="0" smtClean="0"/>
              <a:t>있다</a:t>
            </a:r>
            <a:r>
              <a:rPr lang="en-US" altLang="ko-KR" sz="900" dirty="0" smtClean="0"/>
              <a:t>. </a:t>
            </a:r>
            <a:r>
              <a:rPr lang="ko-KR" altLang="en-US" sz="900" dirty="0"/>
              <a:t>이는 입력 이미지 위에 경계 상자와 클래스 레이블을 표시하여 객체 검출 결과를 시각적으로 이해하기 쉽게 만드는 </a:t>
            </a:r>
            <a:r>
              <a:rPr lang="ko-KR" altLang="en-US" sz="900" dirty="0" smtClean="0"/>
              <a:t>과정이다</a:t>
            </a:r>
            <a:r>
              <a:rPr lang="en-US" altLang="ko-KR" sz="900" dirty="0" smtClean="0"/>
              <a:t>.</a:t>
            </a:r>
            <a:endParaRPr lang="ko-KR" altLang="en-US" sz="900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35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48FBDA04-6043-4CEF-9660-D831CFD23432}"/>
              </a:ext>
            </a:extLst>
          </p:cNvPr>
          <p:cNvSpPr/>
          <p:nvPr/>
        </p:nvSpPr>
        <p:spPr>
          <a:xfrm>
            <a:off x="230981" y="314325"/>
            <a:ext cx="11730037" cy="6543675"/>
          </a:xfrm>
          <a:custGeom>
            <a:avLst/>
            <a:gdLst>
              <a:gd name="connsiteX0" fmla="*/ 157572 w 11730037"/>
              <a:gd name="connsiteY0" fmla="*/ 0 h 6543675"/>
              <a:gd name="connsiteX1" fmla="*/ 11572465 w 11730037"/>
              <a:gd name="connsiteY1" fmla="*/ 0 h 6543675"/>
              <a:gd name="connsiteX2" fmla="*/ 11730037 w 11730037"/>
              <a:gd name="connsiteY2" fmla="*/ 157572 h 6543675"/>
              <a:gd name="connsiteX3" fmla="*/ 11730037 w 11730037"/>
              <a:gd name="connsiteY3" fmla="*/ 6543675 h 6543675"/>
              <a:gd name="connsiteX4" fmla="*/ 11730036 w 11730037"/>
              <a:gd name="connsiteY4" fmla="*/ 6543675 h 6543675"/>
              <a:gd name="connsiteX5" fmla="*/ 11730036 w 11730037"/>
              <a:gd name="connsiteY5" fmla="*/ 810034 h 6543675"/>
              <a:gd name="connsiteX6" fmla="*/ 11572464 w 11730037"/>
              <a:gd name="connsiteY6" fmla="*/ 652462 h 6543675"/>
              <a:gd name="connsiteX7" fmla="*/ 157571 w 11730037"/>
              <a:gd name="connsiteY7" fmla="*/ 652462 h 6543675"/>
              <a:gd name="connsiteX8" fmla="*/ 12382 w 11730037"/>
              <a:gd name="connsiteY8" fmla="*/ 748700 h 6543675"/>
              <a:gd name="connsiteX9" fmla="*/ 0 w 11730037"/>
              <a:gd name="connsiteY9" fmla="*/ 810029 h 6543675"/>
              <a:gd name="connsiteX10" fmla="*/ 0 w 11730037"/>
              <a:gd name="connsiteY10" fmla="*/ 157572 h 6543675"/>
              <a:gd name="connsiteX11" fmla="*/ 157572 w 11730037"/>
              <a:gd name="connsiteY11" fmla="*/ 0 h 654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30037" h="6543675">
                <a:moveTo>
                  <a:pt x="157572" y="0"/>
                </a:moveTo>
                <a:lnTo>
                  <a:pt x="11572465" y="0"/>
                </a:lnTo>
                <a:cubicBezTo>
                  <a:pt x="11659490" y="0"/>
                  <a:pt x="11730037" y="70547"/>
                  <a:pt x="11730037" y="157572"/>
                </a:cubicBezTo>
                <a:lnTo>
                  <a:pt x="11730037" y="6543675"/>
                </a:lnTo>
                <a:lnTo>
                  <a:pt x="11730036" y="6543675"/>
                </a:lnTo>
                <a:lnTo>
                  <a:pt x="11730036" y="810034"/>
                </a:lnTo>
                <a:cubicBezTo>
                  <a:pt x="11730036" y="723009"/>
                  <a:pt x="11659489" y="652462"/>
                  <a:pt x="11572464" y="652462"/>
                </a:cubicBezTo>
                <a:lnTo>
                  <a:pt x="157571" y="652462"/>
                </a:lnTo>
                <a:cubicBezTo>
                  <a:pt x="92302" y="652462"/>
                  <a:pt x="36302" y="692145"/>
                  <a:pt x="12382" y="748700"/>
                </a:cubicBezTo>
                <a:lnTo>
                  <a:pt x="0" y="810029"/>
                </a:lnTo>
                <a:lnTo>
                  <a:pt x="0" y="157572"/>
                </a:lnTo>
                <a:cubicBezTo>
                  <a:pt x="0" y="70547"/>
                  <a:pt x="70547" y="0"/>
                  <a:pt x="157572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dist="203200" dir="16200000" sx="98000" sy="98000" rotWithShape="0">
              <a:srgbClr val="2ED3EF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white"/>
                </a:solidFill>
              </a:rPr>
              <a:t>       3. </a:t>
            </a:r>
            <a:r>
              <a:rPr lang="ko-KR" altLang="en-US" sz="2400" b="1" i="1" kern="0" dirty="0" smtClean="0">
                <a:solidFill>
                  <a:prstClr val="white"/>
                </a:solidFill>
              </a:rPr>
              <a:t>객체 분할의 개요</a:t>
            </a:r>
            <a:endParaRPr lang="en-US" altLang="ko-KR" sz="900" kern="0" dirty="0">
              <a:solidFill>
                <a:prstClr val="white"/>
              </a:solidFill>
            </a:endParaRP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3AB2688E-5F4C-4439-92AC-F2F556943A95}"/>
              </a:ext>
            </a:extLst>
          </p:cNvPr>
          <p:cNvSpPr/>
          <p:nvPr/>
        </p:nvSpPr>
        <p:spPr>
          <a:xfrm>
            <a:off x="230982" y="966787"/>
            <a:ext cx="11730036" cy="5891213"/>
          </a:xfrm>
          <a:custGeom>
            <a:avLst/>
            <a:gdLst>
              <a:gd name="connsiteX0" fmla="*/ 157571 w 11730036"/>
              <a:gd name="connsiteY0" fmla="*/ 0 h 5891213"/>
              <a:gd name="connsiteX1" fmla="*/ 11572464 w 11730036"/>
              <a:gd name="connsiteY1" fmla="*/ 0 h 5891213"/>
              <a:gd name="connsiteX2" fmla="*/ 11730036 w 11730036"/>
              <a:gd name="connsiteY2" fmla="*/ 157572 h 5891213"/>
              <a:gd name="connsiteX3" fmla="*/ 11730036 w 11730036"/>
              <a:gd name="connsiteY3" fmla="*/ 5891213 h 5891213"/>
              <a:gd name="connsiteX4" fmla="*/ 0 w 11730036"/>
              <a:gd name="connsiteY4" fmla="*/ 5891213 h 5891213"/>
              <a:gd name="connsiteX5" fmla="*/ 0 w 11730036"/>
              <a:gd name="connsiteY5" fmla="*/ 157567 h 5891213"/>
              <a:gd name="connsiteX6" fmla="*/ 12382 w 11730036"/>
              <a:gd name="connsiteY6" fmla="*/ 96238 h 5891213"/>
              <a:gd name="connsiteX7" fmla="*/ 157571 w 11730036"/>
              <a:gd name="connsiteY7" fmla="*/ 0 h 5891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30036" h="5891213">
                <a:moveTo>
                  <a:pt x="157571" y="0"/>
                </a:moveTo>
                <a:lnTo>
                  <a:pt x="11572464" y="0"/>
                </a:lnTo>
                <a:cubicBezTo>
                  <a:pt x="11659489" y="0"/>
                  <a:pt x="11730036" y="70547"/>
                  <a:pt x="11730036" y="157572"/>
                </a:cubicBezTo>
                <a:lnTo>
                  <a:pt x="11730036" y="5891213"/>
                </a:lnTo>
                <a:lnTo>
                  <a:pt x="0" y="5891213"/>
                </a:lnTo>
                <a:lnTo>
                  <a:pt x="0" y="157567"/>
                </a:lnTo>
                <a:lnTo>
                  <a:pt x="12382" y="96238"/>
                </a:lnTo>
                <a:cubicBezTo>
                  <a:pt x="36302" y="39683"/>
                  <a:pt x="92302" y="0"/>
                  <a:pt x="15757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1C90A4D-9483-451F-8615-6BEADABEB2E1}"/>
              </a:ext>
            </a:extLst>
          </p:cNvPr>
          <p:cNvSpPr/>
          <p:nvPr/>
        </p:nvSpPr>
        <p:spPr>
          <a:xfrm>
            <a:off x="674722" y="1373236"/>
            <a:ext cx="9820838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객체 분할</a:t>
            </a:r>
            <a:r>
              <a:rPr lang="en-US" altLang="ko-KR" dirty="0"/>
              <a:t>(Object Segmentation)</a:t>
            </a:r>
            <a:r>
              <a:rPr lang="ko-KR" altLang="en-US" dirty="0"/>
              <a:t>은 컴퓨터 비전 분야에서 사용되는 기술로</a:t>
            </a:r>
            <a:r>
              <a:rPr lang="en-US" altLang="ko-KR" dirty="0"/>
              <a:t>, </a:t>
            </a:r>
            <a:r>
              <a:rPr lang="ko-KR" altLang="en-US" dirty="0"/>
              <a:t>이미지나 비디오에서 픽셀 수준에서 객체를 식별하고 분할하는 작업을 </a:t>
            </a:r>
            <a:r>
              <a:rPr lang="ko-KR" altLang="en-US" dirty="0" smtClean="0"/>
              <a:t>의미한다</a:t>
            </a:r>
            <a:r>
              <a:rPr lang="en-US" altLang="ko-KR" dirty="0" smtClean="0"/>
              <a:t>. </a:t>
            </a:r>
            <a:r>
              <a:rPr lang="ko-KR" altLang="en-US" dirty="0"/>
              <a:t>이는 컴퓨터가 이미지의 각 픽셀을 개별 객체로 분류하여 객체의 경계를 정확하게 추정하는 </a:t>
            </a:r>
            <a:r>
              <a:rPr lang="ko-KR" altLang="en-US" dirty="0" smtClean="0"/>
              <a:t>작업이다</a:t>
            </a:r>
            <a:r>
              <a:rPr lang="en-US" altLang="ko-KR" dirty="0" smtClean="0"/>
              <a:t>. </a:t>
            </a:r>
            <a:r>
              <a:rPr lang="ko-KR" altLang="en-US" dirty="0"/>
              <a:t>객체 분할은 객체 인식</a:t>
            </a:r>
            <a:r>
              <a:rPr lang="en-US" altLang="ko-KR" dirty="0"/>
              <a:t>(Object Recognition)</a:t>
            </a:r>
            <a:r>
              <a:rPr lang="ko-KR" altLang="en-US" dirty="0"/>
              <a:t>과 객체 검출</a:t>
            </a:r>
            <a:r>
              <a:rPr lang="en-US" altLang="ko-KR" dirty="0"/>
              <a:t>(Object Detection)</a:t>
            </a:r>
            <a:r>
              <a:rPr lang="ko-KR" altLang="en-US" dirty="0"/>
              <a:t>과는 다르게</a:t>
            </a:r>
            <a:r>
              <a:rPr lang="en-US" altLang="ko-KR" dirty="0"/>
              <a:t>, </a:t>
            </a:r>
            <a:r>
              <a:rPr lang="ko-KR" altLang="en-US" dirty="0"/>
              <a:t>픽셀 단위로 객체를 분리해내는 세밀한 작업을 </a:t>
            </a:r>
            <a:r>
              <a:rPr lang="ko-KR" altLang="en-US" dirty="0" smtClean="0"/>
              <a:t>수행한다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26" name="Freeform 9">
            <a:extLst>
              <a:ext uri="{FF2B5EF4-FFF2-40B4-BE49-F238E27FC236}">
                <a16:creationId xmlns:a16="http://schemas.microsoft.com/office/drawing/2014/main" id="{A310BEBB-CC1A-4880-B698-7787AEC64E52}"/>
              </a:ext>
            </a:extLst>
          </p:cNvPr>
          <p:cNvSpPr>
            <a:spLocks/>
          </p:cNvSpPr>
          <p:nvPr/>
        </p:nvSpPr>
        <p:spPr bwMode="auto">
          <a:xfrm flipH="1">
            <a:off x="674722" y="512446"/>
            <a:ext cx="196815" cy="259735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2298162" y="4721749"/>
            <a:ext cx="2244902" cy="910608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세그멘테이션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모델 학습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5029170" y="4721749"/>
            <a:ext cx="2244902" cy="910608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객체 분할 수행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7687265" y="4713239"/>
            <a:ext cx="2244902" cy="910608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후처리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오른쪽 화살표 1"/>
          <p:cNvSpPr/>
          <p:nvPr/>
        </p:nvSpPr>
        <p:spPr>
          <a:xfrm>
            <a:off x="4622672" y="5125674"/>
            <a:ext cx="310896" cy="1554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른쪽 화살표 29"/>
          <p:cNvSpPr/>
          <p:nvPr/>
        </p:nvSpPr>
        <p:spPr>
          <a:xfrm>
            <a:off x="7330529" y="5125513"/>
            <a:ext cx="310896" cy="1554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04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48FBDA04-6043-4CEF-9660-D831CFD23432}"/>
              </a:ext>
            </a:extLst>
          </p:cNvPr>
          <p:cNvSpPr/>
          <p:nvPr/>
        </p:nvSpPr>
        <p:spPr>
          <a:xfrm>
            <a:off x="230981" y="314325"/>
            <a:ext cx="11730037" cy="6543675"/>
          </a:xfrm>
          <a:custGeom>
            <a:avLst/>
            <a:gdLst>
              <a:gd name="connsiteX0" fmla="*/ 157572 w 11730037"/>
              <a:gd name="connsiteY0" fmla="*/ 0 h 6543675"/>
              <a:gd name="connsiteX1" fmla="*/ 11572465 w 11730037"/>
              <a:gd name="connsiteY1" fmla="*/ 0 h 6543675"/>
              <a:gd name="connsiteX2" fmla="*/ 11730037 w 11730037"/>
              <a:gd name="connsiteY2" fmla="*/ 157572 h 6543675"/>
              <a:gd name="connsiteX3" fmla="*/ 11730037 w 11730037"/>
              <a:gd name="connsiteY3" fmla="*/ 6543675 h 6543675"/>
              <a:gd name="connsiteX4" fmla="*/ 11730036 w 11730037"/>
              <a:gd name="connsiteY4" fmla="*/ 6543675 h 6543675"/>
              <a:gd name="connsiteX5" fmla="*/ 11730036 w 11730037"/>
              <a:gd name="connsiteY5" fmla="*/ 810034 h 6543675"/>
              <a:gd name="connsiteX6" fmla="*/ 11572464 w 11730037"/>
              <a:gd name="connsiteY6" fmla="*/ 652462 h 6543675"/>
              <a:gd name="connsiteX7" fmla="*/ 157571 w 11730037"/>
              <a:gd name="connsiteY7" fmla="*/ 652462 h 6543675"/>
              <a:gd name="connsiteX8" fmla="*/ 12382 w 11730037"/>
              <a:gd name="connsiteY8" fmla="*/ 748700 h 6543675"/>
              <a:gd name="connsiteX9" fmla="*/ 0 w 11730037"/>
              <a:gd name="connsiteY9" fmla="*/ 810029 h 6543675"/>
              <a:gd name="connsiteX10" fmla="*/ 0 w 11730037"/>
              <a:gd name="connsiteY10" fmla="*/ 157572 h 6543675"/>
              <a:gd name="connsiteX11" fmla="*/ 157572 w 11730037"/>
              <a:gd name="connsiteY11" fmla="*/ 0 h 654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30037" h="6543675">
                <a:moveTo>
                  <a:pt x="157572" y="0"/>
                </a:moveTo>
                <a:lnTo>
                  <a:pt x="11572465" y="0"/>
                </a:lnTo>
                <a:cubicBezTo>
                  <a:pt x="11659490" y="0"/>
                  <a:pt x="11730037" y="70547"/>
                  <a:pt x="11730037" y="157572"/>
                </a:cubicBezTo>
                <a:lnTo>
                  <a:pt x="11730037" y="6543675"/>
                </a:lnTo>
                <a:lnTo>
                  <a:pt x="11730036" y="6543675"/>
                </a:lnTo>
                <a:lnTo>
                  <a:pt x="11730036" y="810034"/>
                </a:lnTo>
                <a:cubicBezTo>
                  <a:pt x="11730036" y="723009"/>
                  <a:pt x="11659489" y="652462"/>
                  <a:pt x="11572464" y="652462"/>
                </a:cubicBezTo>
                <a:lnTo>
                  <a:pt x="157571" y="652462"/>
                </a:lnTo>
                <a:cubicBezTo>
                  <a:pt x="92302" y="652462"/>
                  <a:pt x="36302" y="692145"/>
                  <a:pt x="12382" y="748700"/>
                </a:cubicBezTo>
                <a:lnTo>
                  <a:pt x="0" y="810029"/>
                </a:lnTo>
                <a:lnTo>
                  <a:pt x="0" y="157572"/>
                </a:lnTo>
                <a:cubicBezTo>
                  <a:pt x="0" y="70547"/>
                  <a:pt x="70547" y="0"/>
                  <a:pt x="157572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dist="203200" dir="16200000" sx="98000" sy="98000" rotWithShape="0">
              <a:srgbClr val="2ED3EF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white"/>
                </a:solidFill>
              </a:rPr>
              <a:t>       3. </a:t>
            </a:r>
            <a:r>
              <a:rPr lang="ko-KR" altLang="en-US" sz="2400" b="1" i="1" kern="0" dirty="0" smtClean="0">
                <a:solidFill>
                  <a:prstClr val="white"/>
                </a:solidFill>
              </a:rPr>
              <a:t>객체 분할의 기술</a:t>
            </a:r>
            <a:endParaRPr lang="en-US" altLang="ko-KR" sz="900" kern="0" dirty="0">
              <a:solidFill>
                <a:prstClr val="white"/>
              </a:solidFill>
            </a:endParaRP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3AB2688E-5F4C-4439-92AC-F2F556943A95}"/>
              </a:ext>
            </a:extLst>
          </p:cNvPr>
          <p:cNvSpPr/>
          <p:nvPr/>
        </p:nvSpPr>
        <p:spPr>
          <a:xfrm>
            <a:off x="230982" y="966787"/>
            <a:ext cx="11730036" cy="5891213"/>
          </a:xfrm>
          <a:custGeom>
            <a:avLst/>
            <a:gdLst>
              <a:gd name="connsiteX0" fmla="*/ 157571 w 11730036"/>
              <a:gd name="connsiteY0" fmla="*/ 0 h 5891213"/>
              <a:gd name="connsiteX1" fmla="*/ 11572464 w 11730036"/>
              <a:gd name="connsiteY1" fmla="*/ 0 h 5891213"/>
              <a:gd name="connsiteX2" fmla="*/ 11730036 w 11730036"/>
              <a:gd name="connsiteY2" fmla="*/ 157572 h 5891213"/>
              <a:gd name="connsiteX3" fmla="*/ 11730036 w 11730036"/>
              <a:gd name="connsiteY3" fmla="*/ 5891213 h 5891213"/>
              <a:gd name="connsiteX4" fmla="*/ 0 w 11730036"/>
              <a:gd name="connsiteY4" fmla="*/ 5891213 h 5891213"/>
              <a:gd name="connsiteX5" fmla="*/ 0 w 11730036"/>
              <a:gd name="connsiteY5" fmla="*/ 157567 h 5891213"/>
              <a:gd name="connsiteX6" fmla="*/ 12382 w 11730036"/>
              <a:gd name="connsiteY6" fmla="*/ 96238 h 5891213"/>
              <a:gd name="connsiteX7" fmla="*/ 157571 w 11730036"/>
              <a:gd name="connsiteY7" fmla="*/ 0 h 5891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30036" h="5891213">
                <a:moveTo>
                  <a:pt x="157571" y="0"/>
                </a:moveTo>
                <a:lnTo>
                  <a:pt x="11572464" y="0"/>
                </a:lnTo>
                <a:cubicBezTo>
                  <a:pt x="11659489" y="0"/>
                  <a:pt x="11730036" y="70547"/>
                  <a:pt x="11730036" y="157572"/>
                </a:cubicBezTo>
                <a:lnTo>
                  <a:pt x="11730036" y="5891213"/>
                </a:lnTo>
                <a:lnTo>
                  <a:pt x="0" y="5891213"/>
                </a:lnTo>
                <a:lnTo>
                  <a:pt x="0" y="157567"/>
                </a:lnTo>
                <a:lnTo>
                  <a:pt x="12382" y="96238"/>
                </a:lnTo>
                <a:cubicBezTo>
                  <a:pt x="36302" y="39683"/>
                  <a:pt x="92302" y="0"/>
                  <a:pt x="15757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Freeform 9">
            <a:extLst>
              <a:ext uri="{FF2B5EF4-FFF2-40B4-BE49-F238E27FC236}">
                <a16:creationId xmlns:a16="http://schemas.microsoft.com/office/drawing/2014/main" id="{A310BEBB-CC1A-4880-B698-7787AEC64E52}"/>
              </a:ext>
            </a:extLst>
          </p:cNvPr>
          <p:cNvSpPr>
            <a:spLocks/>
          </p:cNvSpPr>
          <p:nvPr/>
        </p:nvSpPr>
        <p:spPr bwMode="auto">
          <a:xfrm flipH="1">
            <a:off x="674722" y="512446"/>
            <a:ext cx="196815" cy="259735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A51125B-3B74-49A6-9429-6F3D7E7FE451}"/>
              </a:ext>
            </a:extLst>
          </p:cNvPr>
          <p:cNvGrpSpPr/>
          <p:nvPr/>
        </p:nvGrpSpPr>
        <p:grpSpPr>
          <a:xfrm>
            <a:off x="4431086" y="2605225"/>
            <a:ext cx="2845487" cy="2080004"/>
            <a:chOff x="4532245" y="2784096"/>
            <a:chExt cx="2845487" cy="2080004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E7B3B6FD-E326-43BC-A8B0-BBA58DBF94EE}"/>
                </a:ext>
              </a:extLst>
            </p:cNvPr>
            <p:cNvGrpSpPr/>
            <p:nvPr/>
          </p:nvGrpSpPr>
          <p:grpSpPr>
            <a:xfrm>
              <a:off x="4532245" y="2784096"/>
              <a:ext cx="2845487" cy="2080004"/>
              <a:chOff x="5959101" y="3764633"/>
              <a:chExt cx="2278305" cy="1665403"/>
            </a:xfrm>
          </p:grpSpPr>
          <p:sp>
            <p:nvSpPr>
              <p:cNvPr id="13" name="평행 사변형 12">
                <a:extLst>
                  <a:ext uri="{FF2B5EF4-FFF2-40B4-BE49-F238E27FC236}">
                    <a16:creationId xmlns:a16="http://schemas.microsoft.com/office/drawing/2014/main" id="{54CE3D28-1AEC-4637-88D9-907CDF728281}"/>
                  </a:ext>
                </a:extLst>
              </p:cNvPr>
              <p:cNvSpPr/>
              <p:nvPr/>
            </p:nvSpPr>
            <p:spPr>
              <a:xfrm rot="18900000">
                <a:off x="5959101" y="3982406"/>
                <a:ext cx="1461536" cy="848635"/>
              </a:xfrm>
              <a:prstGeom prst="parallelogram">
                <a:avLst>
                  <a:gd name="adj" fmla="val 57936"/>
                </a:avLst>
              </a:prstGeom>
              <a:solidFill>
                <a:schemeClr val="accent2"/>
              </a:solidFill>
              <a:ln w="25400">
                <a:noFill/>
              </a:ln>
              <a:scene3d>
                <a:camera prst="orthographicFront"/>
                <a:lightRig rig="threePt" dir="t"/>
              </a:scene3d>
              <a:sp3d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평행 사변형 13">
                <a:extLst>
                  <a:ext uri="{FF2B5EF4-FFF2-40B4-BE49-F238E27FC236}">
                    <a16:creationId xmlns:a16="http://schemas.microsoft.com/office/drawing/2014/main" id="{B6FC4674-8E4D-445D-B0E4-1D7B6043565E}"/>
                  </a:ext>
                </a:extLst>
              </p:cNvPr>
              <p:cNvSpPr/>
              <p:nvPr/>
            </p:nvSpPr>
            <p:spPr>
              <a:xfrm rot="900000" flipV="1">
                <a:off x="6775870" y="3764633"/>
                <a:ext cx="1461536" cy="848635"/>
              </a:xfrm>
              <a:prstGeom prst="parallelogram">
                <a:avLst>
                  <a:gd name="adj" fmla="val 5793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 w="25400">
                <a:noFill/>
              </a:ln>
              <a:scene3d>
                <a:camera prst="orthographicFront"/>
                <a:lightRig rig="threePt" dir="t"/>
              </a:scene3d>
              <a:sp3d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평행 사변형 14">
                <a:extLst>
                  <a:ext uri="{FF2B5EF4-FFF2-40B4-BE49-F238E27FC236}">
                    <a16:creationId xmlns:a16="http://schemas.microsoft.com/office/drawing/2014/main" id="{C20455F7-9303-4E7D-833E-614DF4D03DFD}"/>
                  </a:ext>
                </a:extLst>
              </p:cNvPr>
              <p:cNvSpPr/>
              <p:nvPr/>
            </p:nvSpPr>
            <p:spPr>
              <a:xfrm rot="18900000" flipV="1">
                <a:off x="6556796" y="4581401"/>
                <a:ext cx="1461536" cy="848635"/>
              </a:xfrm>
              <a:prstGeom prst="parallelogram">
                <a:avLst>
                  <a:gd name="adj" fmla="val 57936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 w="25400">
                <a:noFill/>
              </a:ln>
              <a:scene3d>
                <a:camera prst="orthographicFront"/>
                <a:lightRig rig="threePt" dir="t"/>
              </a:scene3d>
              <a:sp3d prstMaterial="plastic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17F52AC-0B81-4DE8-A158-AFB5508864BD}"/>
                </a:ext>
              </a:extLst>
            </p:cNvPr>
            <p:cNvSpPr txBox="1"/>
            <p:nvPr/>
          </p:nvSpPr>
          <p:spPr>
            <a:xfrm>
              <a:off x="5895402" y="2823535"/>
              <a:ext cx="1180901" cy="769441"/>
            </a:xfrm>
            <a:prstGeom prst="rect">
              <a:avLst/>
            </a:prstGeom>
            <a:noFill/>
            <a:scene3d>
              <a:camera prst="perspectiveRelaxedModerately">
                <a:rot lat="19014545" lon="19219125" rev="1103873"/>
              </a:camera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4400" b="1" dirty="0">
                  <a:solidFill>
                    <a:prstClr val="white"/>
                  </a:solidFill>
                </a:rPr>
                <a:t>02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5863C2D-576D-4268-BD90-DBC84FC00887}"/>
                </a:ext>
              </a:extLst>
            </p:cNvPr>
            <p:cNvSpPr txBox="1"/>
            <p:nvPr/>
          </p:nvSpPr>
          <p:spPr>
            <a:xfrm>
              <a:off x="5547626" y="3938768"/>
              <a:ext cx="1180901" cy="769441"/>
            </a:xfrm>
            <a:prstGeom prst="rect">
              <a:avLst/>
            </a:prstGeom>
            <a:noFill/>
            <a:scene3d>
              <a:camera prst="perspectiveRelaxedModerately">
                <a:rot lat="2074744" lon="19621099" rev="19518161"/>
              </a:camera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4400" b="1" dirty="0">
                  <a:solidFill>
                    <a:prstClr val="white"/>
                  </a:solidFill>
                </a:rPr>
                <a:t>03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4A01190-434E-4C85-A3D3-6A074CEB5DB9}"/>
                </a:ext>
              </a:extLst>
            </p:cNvPr>
            <p:cNvSpPr txBox="1"/>
            <p:nvPr/>
          </p:nvSpPr>
          <p:spPr>
            <a:xfrm>
              <a:off x="4870232" y="3127853"/>
              <a:ext cx="1180901" cy="769441"/>
            </a:xfrm>
            <a:prstGeom prst="rect">
              <a:avLst/>
            </a:prstGeom>
            <a:noFill/>
            <a:scene3d>
              <a:camera prst="perspectiveRelaxedModerately">
                <a:rot lat="2074744" lon="19621099" rev="1218161"/>
              </a:camera>
              <a:lightRig rig="threePt" dir="t"/>
            </a:scene3d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4400" b="1" dirty="0">
                  <a:solidFill>
                    <a:prstClr val="white"/>
                  </a:solidFill>
                </a:rPr>
                <a:t>01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5B47638-7C78-4B46-9E27-CA4DAFBFDA86}"/>
              </a:ext>
            </a:extLst>
          </p:cNvPr>
          <p:cNvGrpSpPr/>
          <p:nvPr/>
        </p:nvGrpSpPr>
        <p:grpSpPr>
          <a:xfrm>
            <a:off x="4468691" y="2398884"/>
            <a:ext cx="2845487" cy="2080004"/>
            <a:chOff x="4569850" y="2577755"/>
            <a:chExt cx="2845487" cy="2080004"/>
          </a:xfrm>
        </p:grpSpPr>
        <p:sp>
          <p:nvSpPr>
            <p:cNvPr id="17" name="평행 사변형 16">
              <a:extLst>
                <a:ext uri="{FF2B5EF4-FFF2-40B4-BE49-F238E27FC236}">
                  <a16:creationId xmlns:a16="http://schemas.microsoft.com/office/drawing/2014/main" id="{2B0AB4B3-1789-402F-B2DA-89E6F6AA0479}"/>
                </a:ext>
              </a:extLst>
            </p:cNvPr>
            <p:cNvSpPr/>
            <p:nvPr/>
          </p:nvSpPr>
          <p:spPr>
            <a:xfrm rot="18900000">
              <a:off x="4569850" y="2849742"/>
              <a:ext cx="1825384" cy="1059902"/>
            </a:xfrm>
            <a:prstGeom prst="parallelogram">
              <a:avLst>
                <a:gd name="adj" fmla="val 57936"/>
              </a:avLst>
            </a:prstGeom>
            <a:noFill/>
            <a:ln w="254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평행 사변형 17">
              <a:extLst>
                <a:ext uri="{FF2B5EF4-FFF2-40B4-BE49-F238E27FC236}">
                  <a16:creationId xmlns:a16="http://schemas.microsoft.com/office/drawing/2014/main" id="{703C3D2A-56E7-4742-B68D-4D7E208F127F}"/>
                </a:ext>
              </a:extLst>
            </p:cNvPr>
            <p:cNvSpPr/>
            <p:nvPr/>
          </p:nvSpPr>
          <p:spPr>
            <a:xfrm rot="900000" flipV="1">
              <a:off x="5589953" y="2577755"/>
              <a:ext cx="1825384" cy="1059902"/>
            </a:xfrm>
            <a:prstGeom prst="parallelogram">
              <a:avLst>
                <a:gd name="adj" fmla="val 57936"/>
              </a:avLst>
            </a:prstGeom>
            <a:noFill/>
            <a:ln w="254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평행 사변형 18">
              <a:extLst>
                <a:ext uri="{FF2B5EF4-FFF2-40B4-BE49-F238E27FC236}">
                  <a16:creationId xmlns:a16="http://schemas.microsoft.com/office/drawing/2014/main" id="{7456E02A-B1ED-46B9-AB06-9C629D46CF40}"/>
                </a:ext>
              </a:extLst>
            </p:cNvPr>
            <p:cNvSpPr/>
            <p:nvPr/>
          </p:nvSpPr>
          <p:spPr>
            <a:xfrm rot="18900000" flipV="1">
              <a:off x="5316340" y="3597857"/>
              <a:ext cx="1825384" cy="1059902"/>
            </a:xfrm>
            <a:prstGeom prst="parallelogram">
              <a:avLst>
                <a:gd name="adj" fmla="val 57936"/>
              </a:avLst>
            </a:prstGeom>
            <a:noFill/>
            <a:ln w="254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05C1F5B-9A83-4452-83C5-EC72FD2EE152}"/>
              </a:ext>
            </a:extLst>
          </p:cNvPr>
          <p:cNvCxnSpPr>
            <a:cxnSpLocks/>
          </p:cNvCxnSpPr>
          <p:nvPr/>
        </p:nvCxnSpPr>
        <p:spPr>
          <a:xfrm>
            <a:off x="6363881" y="4321040"/>
            <a:ext cx="611263" cy="885284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43AB47A-AF7B-4CC5-84D4-F0F5DD0656DF}"/>
              </a:ext>
            </a:extLst>
          </p:cNvPr>
          <p:cNvSpPr/>
          <p:nvPr/>
        </p:nvSpPr>
        <p:spPr>
          <a:xfrm>
            <a:off x="7086311" y="4726785"/>
            <a:ext cx="26052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객체 경계 추정과 </a:t>
            </a:r>
            <a:r>
              <a:rPr lang="ko-KR" altLang="en-US" sz="1600" b="1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마스킹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smtClean="0"/>
              <a:t>객체 경계 추정과 이진 마스크를 생성하는 과정이다</a:t>
            </a:r>
            <a:r>
              <a:rPr lang="en-US" altLang="ko-KR" sz="1000" dirty="0" smtClean="0"/>
              <a:t>.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68E5097-A75E-4584-BB75-1FAE4161F31A}"/>
              </a:ext>
            </a:extLst>
          </p:cNvPr>
          <p:cNvCxnSpPr>
            <a:cxnSpLocks/>
          </p:cNvCxnSpPr>
          <p:nvPr/>
        </p:nvCxnSpPr>
        <p:spPr>
          <a:xfrm flipV="1">
            <a:off x="6728709" y="2179218"/>
            <a:ext cx="715205" cy="595163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820E519-0AF4-4BF2-B1E8-5F8A1704A267}"/>
              </a:ext>
            </a:extLst>
          </p:cNvPr>
          <p:cNvSpPr/>
          <p:nvPr/>
        </p:nvSpPr>
        <p:spPr>
          <a:xfrm>
            <a:off x="7615919" y="1467870"/>
            <a:ext cx="4137057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컨볼루션</a:t>
            </a: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신경망을 이용한 객체 분할 기법</a:t>
            </a:r>
            <a:endParaRPr lang="en-US" altLang="ko-KR" sz="16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err="1"/>
              <a:t>세그멘테이션</a:t>
            </a:r>
            <a:r>
              <a:rPr lang="ko-KR" altLang="en-US" sz="1000" dirty="0"/>
              <a:t> 기법 중 </a:t>
            </a:r>
            <a:r>
              <a:rPr lang="ko-KR" altLang="en-US" sz="1000" dirty="0" smtClean="0"/>
              <a:t>하나로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CNN</a:t>
            </a:r>
            <a:r>
              <a:rPr lang="ko-KR" altLang="en-US" sz="1000" dirty="0"/>
              <a:t>은 이미지 처리에 효과적인 </a:t>
            </a:r>
            <a:r>
              <a:rPr lang="ko-KR" altLang="en-US" sz="1000" dirty="0" err="1"/>
              <a:t>딥러닝</a:t>
            </a:r>
            <a:r>
              <a:rPr lang="ko-KR" altLang="en-US" sz="1000" dirty="0"/>
              <a:t> 알고리즘이며</a:t>
            </a:r>
            <a:r>
              <a:rPr lang="en-US" altLang="ko-KR" sz="1000" dirty="0"/>
              <a:t>, </a:t>
            </a:r>
            <a:r>
              <a:rPr lang="ko-KR" altLang="en-US" sz="1000" dirty="0"/>
              <a:t>객체 분할 작업에 적용될 때 </a:t>
            </a:r>
            <a:r>
              <a:rPr lang="en-US" altLang="ko-KR" sz="1000" dirty="0" smtClean="0"/>
              <a:t>FCN, U-NET, DEEPLAB</a:t>
            </a:r>
            <a:r>
              <a:rPr lang="ko-KR" altLang="en-US" sz="1000" dirty="0" smtClean="0"/>
              <a:t>등의 기법들이 </a:t>
            </a:r>
            <a:r>
              <a:rPr lang="ko-KR" altLang="en-US" sz="1000" dirty="0"/>
              <a:t>주로 </a:t>
            </a:r>
            <a:r>
              <a:rPr lang="ko-KR" altLang="en-US" sz="1000" dirty="0" smtClean="0"/>
              <a:t>사용된다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C6BC79A-2BBA-4D40-BCFC-584AF3F4B941}"/>
              </a:ext>
            </a:extLst>
          </p:cNvPr>
          <p:cNvCxnSpPr>
            <a:cxnSpLocks/>
          </p:cNvCxnSpPr>
          <p:nvPr/>
        </p:nvCxnSpPr>
        <p:spPr>
          <a:xfrm flipH="1">
            <a:off x="3938047" y="3560429"/>
            <a:ext cx="1091151" cy="968909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651D49B-1F34-49FC-AFE9-6B407A50BE3B}"/>
              </a:ext>
            </a:extLst>
          </p:cNvPr>
          <p:cNvSpPr/>
          <p:nvPr/>
        </p:nvSpPr>
        <p:spPr>
          <a:xfrm>
            <a:off x="780177" y="3936746"/>
            <a:ext cx="303799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00" b="1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세그멘테이션</a:t>
            </a:r>
            <a:r>
              <a:rPr lang="ko-KR" altLang="en-US" sz="16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모델 학습</a:t>
            </a:r>
            <a:endParaRPr lang="en-US" altLang="ko-KR" sz="1600" b="1" dirty="0" smtClean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000" dirty="0"/>
              <a:t>이미지의 각 픽셀을 객체 또는 배경으로 분류하는 능력을 갖추고 있으며</a:t>
            </a:r>
            <a:r>
              <a:rPr lang="en-US" altLang="ko-KR" sz="1000" dirty="0"/>
              <a:t>, </a:t>
            </a:r>
            <a:r>
              <a:rPr lang="ko-KR" altLang="en-US" sz="1000" dirty="0"/>
              <a:t>주로 심층 학습 알고리즘인 </a:t>
            </a:r>
            <a:r>
              <a:rPr lang="ko-KR" altLang="en-US" sz="1000" dirty="0" err="1"/>
              <a:t>컨볼루션</a:t>
            </a:r>
            <a:r>
              <a:rPr lang="ko-KR" altLang="en-US" sz="1000" dirty="0"/>
              <a:t> 신경망</a:t>
            </a:r>
            <a:r>
              <a:rPr lang="en-US" altLang="ko-KR" sz="1000" dirty="0"/>
              <a:t>(Convolutional Neural Network, CNN)</a:t>
            </a:r>
            <a:r>
              <a:rPr lang="ko-KR" altLang="en-US" sz="1000" dirty="0"/>
              <a:t>을 기반으로 </a:t>
            </a:r>
            <a:r>
              <a:rPr lang="ko-KR" altLang="en-US" sz="1000" dirty="0" smtClean="0"/>
              <a:t>구축된다</a:t>
            </a:r>
            <a:r>
              <a:rPr lang="en-US" altLang="ko-KR" sz="1000" dirty="0" smtClean="0"/>
              <a:t>.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57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48FBDA04-6043-4CEF-9660-D831CFD23432}"/>
              </a:ext>
            </a:extLst>
          </p:cNvPr>
          <p:cNvSpPr/>
          <p:nvPr/>
        </p:nvSpPr>
        <p:spPr>
          <a:xfrm>
            <a:off x="230981" y="314325"/>
            <a:ext cx="11730037" cy="6543675"/>
          </a:xfrm>
          <a:custGeom>
            <a:avLst/>
            <a:gdLst>
              <a:gd name="connsiteX0" fmla="*/ 157572 w 11730037"/>
              <a:gd name="connsiteY0" fmla="*/ 0 h 6543675"/>
              <a:gd name="connsiteX1" fmla="*/ 11572465 w 11730037"/>
              <a:gd name="connsiteY1" fmla="*/ 0 h 6543675"/>
              <a:gd name="connsiteX2" fmla="*/ 11730037 w 11730037"/>
              <a:gd name="connsiteY2" fmla="*/ 157572 h 6543675"/>
              <a:gd name="connsiteX3" fmla="*/ 11730037 w 11730037"/>
              <a:gd name="connsiteY3" fmla="*/ 6543675 h 6543675"/>
              <a:gd name="connsiteX4" fmla="*/ 11730036 w 11730037"/>
              <a:gd name="connsiteY4" fmla="*/ 6543675 h 6543675"/>
              <a:gd name="connsiteX5" fmla="*/ 11730036 w 11730037"/>
              <a:gd name="connsiteY5" fmla="*/ 810034 h 6543675"/>
              <a:gd name="connsiteX6" fmla="*/ 11572464 w 11730037"/>
              <a:gd name="connsiteY6" fmla="*/ 652462 h 6543675"/>
              <a:gd name="connsiteX7" fmla="*/ 157571 w 11730037"/>
              <a:gd name="connsiteY7" fmla="*/ 652462 h 6543675"/>
              <a:gd name="connsiteX8" fmla="*/ 12382 w 11730037"/>
              <a:gd name="connsiteY8" fmla="*/ 748700 h 6543675"/>
              <a:gd name="connsiteX9" fmla="*/ 0 w 11730037"/>
              <a:gd name="connsiteY9" fmla="*/ 810029 h 6543675"/>
              <a:gd name="connsiteX10" fmla="*/ 0 w 11730037"/>
              <a:gd name="connsiteY10" fmla="*/ 157572 h 6543675"/>
              <a:gd name="connsiteX11" fmla="*/ 157572 w 11730037"/>
              <a:gd name="connsiteY11" fmla="*/ 0 h 654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30037" h="6543675">
                <a:moveTo>
                  <a:pt x="157572" y="0"/>
                </a:moveTo>
                <a:lnTo>
                  <a:pt x="11572465" y="0"/>
                </a:lnTo>
                <a:cubicBezTo>
                  <a:pt x="11659490" y="0"/>
                  <a:pt x="11730037" y="70547"/>
                  <a:pt x="11730037" y="157572"/>
                </a:cubicBezTo>
                <a:lnTo>
                  <a:pt x="11730037" y="6543675"/>
                </a:lnTo>
                <a:lnTo>
                  <a:pt x="11730036" y="6543675"/>
                </a:lnTo>
                <a:lnTo>
                  <a:pt x="11730036" y="810034"/>
                </a:lnTo>
                <a:cubicBezTo>
                  <a:pt x="11730036" y="723009"/>
                  <a:pt x="11659489" y="652462"/>
                  <a:pt x="11572464" y="652462"/>
                </a:cubicBezTo>
                <a:lnTo>
                  <a:pt x="157571" y="652462"/>
                </a:lnTo>
                <a:cubicBezTo>
                  <a:pt x="92302" y="652462"/>
                  <a:pt x="36302" y="692145"/>
                  <a:pt x="12382" y="748700"/>
                </a:cubicBezTo>
                <a:lnTo>
                  <a:pt x="0" y="810029"/>
                </a:lnTo>
                <a:lnTo>
                  <a:pt x="0" y="157572"/>
                </a:lnTo>
                <a:cubicBezTo>
                  <a:pt x="0" y="70547"/>
                  <a:pt x="70547" y="0"/>
                  <a:pt x="157572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dist="203200" dir="16200000" sx="98000" sy="98000" rotWithShape="0">
              <a:srgbClr val="2ED3EF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white"/>
                </a:solidFill>
              </a:rPr>
              <a:t>       3. </a:t>
            </a:r>
            <a:r>
              <a:rPr lang="ko-KR" altLang="en-US" sz="2400" b="1" i="1" kern="0" dirty="0" err="1" smtClean="0">
                <a:solidFill>
                  <a:prstClr val="white"/>
                </a:solidFill>
              </a:rPr>
              <a:t>세그멘테이션</a:t>
            </a:r>
            <a:r>
              <a:rPr lang="ko-KR" altLang="en-US" sz="2400" b="1" i="1" kern="0" dirty="0" smtClean="0">
                <a:solidFill>
                  <a:prstClr val="white"/>
                </a:solidFill>
              </a:rPr>
              <a:t> 알고리즘</a:t>
            </a:r>
            <a:endParaRPr lang="en-US" altLang="ko-KR" sz="900" kern="0" dirty="0">
              <a:solidFill>
                <a:prstClr val="white"/>
              </a:solidFill>
            </a:endParaRP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3AB2688E-5F4C-4439-92AC-F2F556943A95}"/>
              </a:ext>
            </a:extLst>
          </p:cNvPr>
          <p:cNvSpPr/>
          <p:nvPr/>
        </p:nvSpPr>
        <p:spPr>
          <a:xfrm>
            <a:off x="230982" y="966787"/>
            <a:ext cx="11730036" cy="5891213"/>
          </a:xfrm>
          <a:custGeom>
            <a:avLst/>
            <a:gdLst>
              <a:gd name="connsiteX0" fmla="*/ 157571 w 11730036"/>
              <a:gd name="connsiteY0" fmla="*/ 0 h 5891213"/>
              <a:gd name="connsiteX1" fmla="*/ 11572464 w 11730036"/>
              <a:gd name="connsiteY1" fmla="*/ 0 h 5891213"/>
              <a:gd name="connsiteX2" fmla="*/ 11730036 w 11730036"/>
              <a:gd name="connsiteY2" fmla="*/ 157572 h 5891213"/>
              <a:gd name="connsiteX3" fmla="*/ 11730036 w 11730036"/>
              <a:gd name="connsiteY3" fmla="*/ 5891213 h 5891213"/>
              <a:gd name="connsiteX4" fmla="*/ 0 w 11730036"/>
              <a:gd name="connsiteY4" fmla="*/ 5891213 h 5891213"/>
              <a:gd name="connsiteX5" fmla="*/ 0 w 11730036"/>
              <a:gd name="connsiteY5" fmla="*/ 157567 h 5891213"/>
              <a:gd name="connsiteX6" fmla="*/ 12382 w 11730036"/>
              <a:gd name="connsiteY6" fmla="*/ 96238 h 5891213"/>
              <a:gd name="connsiteX7" fmla="*/ 157571 w 11730036"/>
              <a:gd name="connsiteY7" fmla="*/ 0 h 5891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30036" h="5891213">
                <a:moveTo>
                  <a:pt x="157571" y="0"/>
                </a:moveTo>
                <a:lnTo>
                  <a:pt x="11572464" y="0"/>
                </a:lnTo>
                <a:cubicBezTo>
                  <a:pt x="11659489" y="0"/>
                  <a:pt x="11730036" y="70547"/>
                  <a:pt x="11730036" y="157572"/>
                </a:cubicBezTo>
                <a:lnTo>
                  <a:pt x="11730036" y="5891213"/>
                </a:lnTo>
                <a:lnTo>
                  <a:pt x="0" y="5891213"/>
                </a:lnTo>
                <a:lnTo>
                  <a:pt x="0" y="157567"/>
                </a:lnTo>
                <a:lnTo>
                  <a:pt x="12382" y="96238"/>
                </a:lnTo>
                <a:cubicBezTo>
                  <a:pt x="36302" y="39683"/>
                  <a:pt x="92302" y="0"/>
                  <a:pt x="15757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821968" y="1710101"/>
            <a:ext cx="2244902" cy="4095080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dirty="0" err="1">
                <a:solidFill>
                  <a:schemeClr val="tx1"/>
                </a:solidFill>
              </a:rPr>
              <a:t>세그멘테이션</a:t>
            </a:r>
            <a:r>
              <a:rPr lang="ko-KR" altLang="en-US" sz="1200" dirty="0">
                <a:solidFill>
                  <a:schemeClr val="tx1"/>
                </a:solidFill>
              </a:rPr>
              <a:t> 모델을 학습시키기 위해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레이블링</a:t>
            </a:r>
            <a:r>
              <a:rPr lang="ko-KR" altLang="en-US" sz="1200" dirty="0" smtClean="0">
                <a:solidFill>
                  <a:schemeClr val="tx1"/>
                </a:solidFill>
              </a:rPr>
              <a:t> 된 </a:t>
            </a:r>
            <a:r>
              <a:rPr lang="ko-KR" altLang="en-US" sz="1200" dirty="0">
                <a:solidFill>
                  <a:schemeClr val="tx1"/>
                </a:solidFill>
              </a:rPr>
              <a:t>훈련 데이터가 </a:t>
            </a:r>
            <a:r>
              <a:rPr lang="ko-KR" altLang="en-US" sz="1200" dirty="0" smtClean="0">
                <a:solidFill>
                  <a:schemeClr val="tx1"/>
                </a:solidFill>
              </a:rPr>
              <a:t>필요하다</a:t>
            </a:r>
            <a:r>
              <a:rPr lang="en-US" altLang="ko-KR" sz="1200" dirty="0" smtClean="0">
                <a:solidFill>
                  <a:schemeClr val="tx1"/>
                </a:solidFill>
              </a:rPr>
              <a:t>. 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/>
                </a:solidFill>
              </a:rPr>
              <a:t>훈련 </a:t>
            </a:r>
            <a:r>
              <a:rPr lang="ko-KR" altLang="en-US" sz="1200" dirty="0">
                <a:solidFill>
                  <a:schemeClr val="tx1"/>
                </a:solidFill>
              </a:rPr>
              <a:t>데이터는 입력 이미지와 해당 이미지의 </a:t>
            </a:r>
            <a:r>
              <a:rPr lang="ko-KR" altLang="en-US" sz="1200" dirty="0" smtClean="0">
                <a:solidFill>
                  <a:schemeClr val="tx1"/>
                </a:solidFill>
              </a:rPr>
              <a:t>픽셀 별 </a:t>
            </a:r>
            <a:r>
              <a:rPr lang="ko-KR" altLang="en-US" sz="1200" dirty="0">
                <a:solidFill>
                  <a:schemeClr val="tx1"/>
                </a:solidFill>
              </a:rPr>
              <a:t>정답 마스크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객체 또는 배경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로 </a:t>
            </a:r>
            <a:r>
              <a:rPr lang="ko-KR" altLang="en-US" sz="1200" dirty="0" smtClean="0">
                <a:solidFill>
                  <a:schemeClr val="tx1"/>
                </a:solidFill>
              </a:rPr>
              <a:t>구성된다</a:t>
            </a:r>
            <a:r>
              <a:rPr lang="en-US" altLang="ko-KR" sz="1200" dirty="0" smtClean="0">
                <a:solidFill>
                  <a:schemeClr val="tx1"/>
                </a:solidFill>
              </a:rPr>
              <a:t>. </a:t>
            </a:r>
            <a:r>
              <a:rPr lang="ko-KR" altLang="en-US" sz="1200" dirty="0">
                <a:solidFill>
                  <a:schemeClr val="tx1"/>
                </a:solidFill>
              </a:rPr>
              <a:t>일반적으로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이러한 데이터는 사람이 직접 픽셀을 레이블링하는 작업을 거쳐 </a:t>
            </a:r>
            <a:r>
              <a:rPr lang="ko-KR" altLang="en-US" sz="1200" dirty="0" smtClean="0">
                <a:solidFill>
                  <a:schemeClr val="tx1"/>
                </a:solidFill>
              </a:rPr>
              <a:t>생성된다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26" name="Freeform 9">
            <a:extLst>
              <a:ext uri="{FF2B5EF4-FFF2-40B4-BE49-F238E27FC236}">
                <a16:creationId xmlns:a16="http://schemas.microsoft.com/office/drawing/2014/main" id="{A310BEBB-CC1A-4880-B698-7787AEC64E52}"/>
              </a:ext>
            </a:extLst>
          </p:cNvPr>
          <p:cNvSpPr>
            <a:spLocks/>
          </p:cNvSpPr>
          <p:nvPr/>
        </p:nvSpPr>
        <p:spPr bwMode="auto">
          <a:xfrm flipH="1">
            <a:off x="674722" y="512446"/>
            <a:ext cx="196815" cy="259735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" name="오른쪽 화살표 1"/>
          <p:cNvSpPr/>
          <p:nvPr/>
        </p:nvSpPr>
        <p:spPr>
          <a:xfrm>
            <a:off x="4991788" y="5125674"/>
            <a:ext cx="310896" cy="1554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른쪽 화살표 29"/>
          <p:cNvSpPr/>
          <p:nvPr/>
        </p:nvSpPr>
        <p:spPr>
          <a:xfrm>
            <a:off x="3146127" y="3973532"/>
            <a:ext cx="310896" cy="155448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511113" y="1710101"/>
            <a:ext cx="2244902" cy="4095080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dirty="0" err="1" smtClean="0">
                <a:solidFill>
                  <a:schemeClr val="tx1"/>
                </a:solidFill>
              </a:rPr>
              <a:t>세그멘테이션</a:t>
            </a:r>
            <a:r>
              <a:rPr lang="ko-KR" altLang="en-US" sz="1200" dirty="0" smtClean="0">
                <a:solidFill>
                  <a:schemeClr val="tx1"/>
                </a:solidFill>
              </a:rPr>
              <a:t> 모델을 구축하기 위해 </a:t>
            </a:r>
            <a:r>
              <a:rPr lang="en-US" altLang="ko-KR" sz="1200" dirty="0" smtClean="0">
                <a:solidFill>
                  <a:schemeClr val="tx1"/>
                </a:solidFill>
              </a:rPr>
              <a:t>CNN</a:t>
            </a:r>
            <a:r>
              <a:rPr lang="ko-KR" altLang="en-US" sz="1200" dirty="0" smtClean="0">
                <a:solidFill>
                  <a:schemeClr val="tx1"/>
                </a:solidFill>
              </a:rPr>
              <a:t>과 같은 신경망 구조를 정의한다</a:t>
            </a:r>
            <a:r>
              <a:rPr lang="en-US" altLang="ko-KR" sz="1200" dirty="0" smtClean="0">
                <a:solidFill>
                  <a:schemeClr val="tx1"/>
                </a:solidFill>
              </a:rPr>
              <a:t>. 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tx1"/>
                </a:solidFill>
              </a:rPr>
              <a:t>CNN</a:t>
            </a:r>
            <a:r>
              <a:rPr lang="ko-KR" altLang="en-US" sz="1200" dirty="0" smtClean="0">
                <a:solidFill>
                  <a:schemeClr val="tx1"/>
                </a:solidFill>
              </a:rPr>
              <a:t>은 이미지 처리 작업에 특히 효과적인 구조로 알려져 있으며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주로 인코더</a:t>
            </a:r>
            <a:r>
              <a:rPr lang="en-US" altLang="ko-KR" sz="1200" dirty="0" smtClean="0">
                <a:solidFill>
                  <a:schemeClr val="tx1"/>
                </a:solidFill>
              </a:rPr>
              <a:t>-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디코더</a:t>
            </a:r>
            <a:r>
              <a:rPr lang="ko-KR" altLang="en-US" sz="1200" dirty="0" smtClean="0">
                <a:solidFill>
                  <a:schemeClr val="tx1"/>
                </a:solidFill>
              </a:rPr>
              <a:t> 아키텍처나 </a:t>
            </a:r>
            <a:r>
              <a:rPr lang="en-US" altLang="ko-KR" sz="1200" dirty="0" smtClean="0">
                <a:solidFill>
                  <a:schemeClr val="tx1"/>
                </a:solidFill>
              </a:rPr>
              <a:t>U-Net</a:t>
            </a:r>
            <a:r>
              <a:rPr lang="ko-KR" altLang="en-US" sz="1200" dirty="0" smtClean="0">
                <a:solidFill>
                  <a:schemeClr val="tx1"/>
                </a:solidFill>
              </a:rPr>
              <a:t>과 같은 구조가 사용된다</a:t>
            </a:r>
            <a:r>
              <a:rPr lang="en-US" altLang="ko-KR" sz="1200" dirty="0" smtClean="0">
                <a:solidFill>
                  <a:schemeClr val="tx1"/>
                </a:solidFill>
              </a:rPr>
              <a:t>. 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/>
                </a:solidFill>
              </a:rPr>
              <a:t>구조는 입력 이미지를 효율적으로 인코딩하고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그 결과를 디코딩하여 픽셀 별 분류 결과를 생성한다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246537" y="1710101"/>
            <a:ext cx="2244902" cy="4095080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</a:rPr>
              <a:t>모델은 입력 이미지를 처리하고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예측된 결과와 정답 마스크 간의 손실</a:t>
            </a:r>
            <a:r>
              <a:rPr lang="en-US" altLang="ko-KR" sz="1200" dirty="0">
                <a:solidFill>
                  <a:schemeClr val="tx1"/>
                </a:solidFill>
              </a:rPr>
              <a:t>(loss)</a:t>
            </a:r>
            <a:r>
              <a:rPr lang="ko-KR" altLang="en-US" sz="1200" dirty="0">
                <a:solidFill>
                  <a:schemeClr val="tx1"/>
                </a:solidFill>
              </a:rPr>
              <a:t>을 최소화하는 방향으로 가중치를 </a:t>
            </a:r>
            <a:r>
              <a:rPr lang="ko-KR" altLang="en-US" sz="1200" dirty="0" smtClean="0">
                <a:solidFill>
                  <a:schemeClr val="tx1"/>
                </a:solidFill>
              </a:rPr>
              <a:t>조정한다</a:t>
            </a:r>
            <a:r>
              <a:rPr lang="en-US" altLang="ko-KR" sz="1200" dirty="0" smtClean="0">
                <a:solidFill>
                  <a:schemeClr val="tx1"/>
                </a:solidFill>
              </a:rPr>
              <a:t>. 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 smtClean="0">
                <a:solidFill>
                  <a:schemeClr val="tx1"/>
                </a:solidFill>
              </a:rPr>
              <a:t>일반적으로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 err="1">
                <a:solidFill>
                  <a:schemeClr val="tx1"/>
                </a:solidFill>
              </a:rPr>
              <a:t>역전파</a:t>
            </a:r>
            <a:r>
              <a:rPr lang="ko-KR" altLang="en-US" sz="1200" dirty="0">
                <a:solidFill>
                  <a:schemeClr val="tx1"/>
                </a:solidFill>
              </a:rPr>
              <a:t> 알고리즘과 최적화 기법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예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ko-KR" altLang="en-US" sz="1200" dirty="0">
                <a:solidFill>
                  <a:schemeClr val="tx1"/>
                </a:solidFill>
              </a:rPr>
              <a:t>확률적 경사 </a:t>
            </a:r>
            <a:r>
              <a:rPr lang="ko-KR" altLang="en-US" sz="1200" dirty="0" err="1">
                <a:solidFill>
                  <a:schemeClr val="tx1"/>
                </a:solidFill>
              </a:rPr>
              <a:t>하강법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을 사용하여 </a:t>
            </a:r>
            <a:r>
              <a:rPr lang="ko-KR" altLang="en-US" sz="1200" dirty="0" smtClean="0">
                <a:solidFill>
                  <a:schemeClr val="tx1"/>
                </a:solidFill>
              </a:rPr>
              <a:t>모델을 학습시킨다</a:t>
            </a:r>
            <a:r>
              <a:rPr lang="en-US" altLang="ko-KR" dirty="0" smtClean="0"/>
              <a:t>.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5845828" y="3973532"/>
            <a:ext cx="310896" cy="155448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8981961" y="1710101"/>
            <a:ext cx="2244902" cy="4095080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</a:rPr>
              <a:t>평가는 정량적인 지표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예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ko-KR" altLang="en-US" sz="1200" dirty="0">
                <a:solidFill>
                  <a:schemeClr val="tx1"/>
                </a:solidFill>
              </a:rPr>
              <a:t>정확도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en-US" altLang="ko-KR" sz="1200" dirty="0" err="1">
                <a:solidFill>
                  <a:schemeClr val="tx1"/>
                </a:solidFill>
              </a:rPr>
              <a:t>IoU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등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를 사용하여 수행되며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모델의 객체 분할 능력을 </a:t>
            </a:r>
            <a:r>
              <a:rPr lang="ko-KR" altLang="en-US" sz="1200" dirty="0" smtClean="0">
                <a:solidFill>
                  <a:schemeClr val="tx1"/>
                </a:solidFill>
              </a:rPr>
              <a:t>평가 하고 사용 된다</a:t>
            </a:r>
            <a:r>
              <a:rPr lang="en-US" altLang="ko-KR" sz="1200" dirty="0" smtClean="0">
                <a:solidFill>
                  <a:schemeClr val="tx1"/>
                </a:solidFill>
              </a:rPr>
              <a:t>.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15" name="오른쪽 화살표 14"/>
          <p:cNvSpPr/>
          <p:nvPr/>
        </p:nvSpPr>
        <p:spPr>
          <a:xfrm>
            <a:off x="8581252" y="3973532"/>
            <a:ext cx="310896" cy="155448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20962" y="5889072"/>
            <a:ext cx="2046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학습 데이터 준비</a:t>
            </a: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610107" y="5870197"/>
            <a:ext cx="2046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모델의 구조 정의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743743" y="5889072"/>
            <a:ext cx="125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모델 학습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348711" y="5889072"/>
            <a:ext cx="1511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평가 및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551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48FBDA04-6043-4CEF-9660-D831CFD23432}"/>
              </a:ext>
            </a:extLst>
          </p:cNvPr>
          <p:cNvSpPr/>
          <p:nvPr/>
        </p:nvSpPr>
        <p:spPr>
          <a:xfrm>
            <a:off x="230981" y="314325"/>
            <a:ext cx="11730037" cy="6543675"/>
          </a:xfrm>
          <a:custGeom>
            <a:avLst/>
            <a:gdLst>
              <a:gd name="connsiteX0" fmla="*/ 157572 w 11730037"/>
              <a:gd name="connsiteY0" fmla="*/ 0 h 6543675"/>
              <a:gd name="connsiteX1" fmla="*/ 11572465 w 11730037"/>
              <a:gd name="connsiteY1" fmla="*/ 0 h 6543675"/>
              <a:gd name="connsiteX2" fmla="*/ 11730037 w 11730037"/>
              <a:gd name="connsiteY2" fmla="*/ 157572 h 6543675"/>
              <a:gd name="connsiteX3" fmla="*/ 11730037 w 11730037"/>
              <a:gd name="connsiteY3" fmla="*/ 6543675 h 6543675"/>
              <a:gd name="connsiteX4" fmla="*/ 11730036 w 11730037"/>
              <a:gd name="connsiteY4" fmla="*/ 6543675 h 6543675"/>
              <a:gd name="connsiteX5" fmla="*/ 11730036 w 11730037"/>
              <a:gd name="connsiteY5" fmla="*/ 810034 h 6543675"/>
              <a:gd name="connsiteX6" fmla="*/ 11572464 w 11730037"/>
              <a:gd name="connsiteY6" fmla="*/ 652462 h 6543675"/>
              <a:gd name="connsiteX7" fmla="*/ 157571 w 11730037"/>
              <a:gd name="connsiteY7" fmla="*/ 652462 h 6543675"/>
              <a:gd name="connsiteX8" fmla="*/ 12382 w 11730037"/>
              <a:gd name="connsiteY8" fmla="*/ 748700 h 6543675"/>
              <a:gd name="connsiteX9" fmla="*/ 0 w 11730037"/>
              <a:gd name="connsiteY9" fmla="*/ 810029 h 6543675"/>
              <a:gd name="connsiteX10" fmla="*/ 0 w 11730037"/>
              <a:gd name="connsiteY10" fmla="*/ 157572 h 6543675"/>
              <a:gd name="connsiteX11" fmla="*/ 157572 w 11730037"/>
              <a:gd name="connsiteY11" fmla="*/ 0 h 654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30037" h="6543675">
                <a:moveTo>
                  <a:pt x="157572" y="0"/>
                </a:moveTo>
                <a:lnTo>
                  <a:pt x="11572465" y="0"/>
                </a:lnTo>
                <a:cubicBezTo>
                  <a:pt x="11659490" y="0"/>
                  <a:pt x="11730037" y="70547"/>
                  <a:pt x="11730037" y="157572"/>
                </a:cubicBezTo>
                <a:lnTo>
                  <a:pt x="11730037" y="6543675"/>
                </a:lnTo>
                <a:lnTo>
                  <a:pt x="11730036" y="6543675"/>
                </a:lnTo>
                <a:lnTo>
                  <a:pt x="11730036" y="810034"/>
                </a:lnTo>
                <a:cubicBezTo>
                  <a:pt x="11730036" y="723009"/>
                  <a:pt x="11659489" y="652462"/>
                  <a:pt x="11572464" y="652462"/>
                </a:cubicBezTo>
                <a:lnTo>
                  <a:pt x="157571" y="652462"/>
                </a:lnTo>
                <a:cubicBezTo>
                  <a:pt x="92302" y="652462"/>
                  <a:pt x="36302" y="692145"/>
                  <a:pt x="12382" y="748700"/>
                </a:cubicBezTo>
                <a:lnTo>
                  <a:pt x="0" y="810029"/>
                </a:lnTo>
                <a:lnTo>
                  <a:pt x="0" y="157572"/>
                </a:lnTo>
                <a:cubicBezTo>
                  <a:pt x="0" y="70547"/>
                  <a:pt x="70547" y="0"/>
                  <a:pt x="157572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dist="203200" dir="16200000" sx="98000" sy="98000" rotWithShape="0">
              <a:srgbClr val="2ED3EF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 smtClean="0">
                <a:solidFill>
                  <a:prstClr val="white"/>
                </a:solidFill>
              </a:rPr>
              <a:t>       3. </a:t>
            </a:r>
            <a:r>
              <a:rPr lang="ko-KR" altLang="en-US" sz="2400" b="1" i="1" kern="0" dirty="0" err="1" smtClean="0">
                <a:solidFill>
                  <a:prstClr val="white"/>
                </a:solidFill>
              </a:rPr>
              <a:t>컨볼루션</a:t>
            </a:r>
            <a:r>
              <a:rPr lang="ko-KR" altLang="en-US" sz="2400" b="1" i="1" kern="0" dirty="0" smtClean="0">
                <a:solidFill>
                  <a:prstClr val="white"/>
                </a:solidFill>
              </a:rPr>
              <a:t> 신경망의 기법</a:t>
            </a:r>
            <a:endParaRPr lang="en-US" altLang="ko-KR" sz="900" kern="0" dirty="0">
              <a:solidFill>
                <a:prstClr val="white"/>
              </a:solidFill>
            </a:endParaRP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3AB2688E-5F4C-4439-92AC-F2F556943A95}"/>
              </a:ext>
            </a:extLst>
          </p:cNvPr>
          <p:cNvSpPr/>
          <p:nvPr/>
        </p:nvSpPr>
        <p:spPr>
          <a:xfrm>
            <a:off x="230982" y="966787"/>
            <a:ext cx="11730036" cy="5891213"/>
          </a:xfrm>
          <a:custGeom>
            <a:avLst/>
            <a:gdLst>
              <a:gd name="connsiteX0" fmla="*/ 157571 w 11730036"/>
              <a:gd name="connsiteY0" fmla="*/ 0 h 5891213"/>
              <a:gd name="connsiteX1" fmla="*/ 11572464 w 11730036"/>
              <a:gd name="connsiteY1" fmla="*/ 0 h 5891213"/>
              <a:gd name="connsiteX2" fmla="*/ 11730036 w 11730036"/>
              <a:gd name="connsiteY2" fmla="*/ 157572 h 5891213"/>
              <a:gd name="connsiteX3" fmla="*/ 11730036 w 11730036"/>
              <a:gd name="connsiteY3" fmla="*/ 5891213 h 5891213"/>
              <a:gd name="connsiteX4" fmla="*/ 0 w 11730036"/>
              <a:gd name="connsiteY4" fmla="*/ 5891213 h 5891213"/>
              <a:gd name="connsiteX5" fmla="*/ 0 w 11730036"/>
              <a:gd name="connsiteY5" fmla="*/ 157567 h 5891213"/>
              <a:gd name="connsiteX6" fmla="*/ 12382 w 11730036"/>
              <a:gd name="connsiteY6" fmla="*/ 96238 h 5891213"/>
              <a:gd name="connsiteX7" fmla="*/ 157571 w 11730036"/>
              <a:gd name="connsiteY7" fmla="*/ 0 h 5891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30036" h="5891213">
                <a:moveTo>
                  <a:pt x="157571" y="0"/>
                </a:moveTo>
                <a:lnTo>
                  <a:pt x="11572464" y="0"/>
                </a:lnTo>
                <a:cubicBezTo>
                  <a:pt x="11659489" y="0"/>
                  <a:pt x="11730036" y="70547"/>
                  <a:pt x="11730036" y="157572"/>
                </a:cubicBezTo>
                <a:lnTo>
                  <a:pt x="11730036" y="5891213"/>
                </a:lnTo>
                <a:lnTo>
                  <a:pt x="0" y="5891213"/>
                </a:lnTo>
                <a:lnTo>
                  <a:pt x="0" y="157567"/>
                </a:lnTo>
                <a:lnTo>
                  <a:pt x="12382" y="96238"/>
                </a:lnTo>
                <a:cubicBezTo>
                  <a:pt x="36302" y="39683"/>
                  <a:pt x="92302" y="0"/>
                  <a:pt x="15757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Freeform 9">
            <a:extLst>
              <a:ext uri="{FF2B5EF4-FFF2-40B4-BE49-F238E27FC236}">
                <a16:creationId xmlns:a16="http://schemas.microsoft.com/office/drawing/2014/main" id="{A310BEBB-CC1A-4880-B698-7787AEC64E52}"/>
              </a:ext>
            </a:extLst>
          </p:cNvPr>
          <p:cNvSpPr>
            <a:spLocks/>
          </p:cNvSpPr>
          <p:nvPr/>
        </p:nvSpPr>
        <p:spPr bwMode="auto">
          <a:xfrm flipH="1">
            <a:off x="674722" y="512446"/>
            <a:ext cx="196815" cy="259735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2569511" y="1166589"/>
            <a:ext cx="7732170" cy="1575978"/>
          </a:xfrm>
          <a:custGeom>
            <a:avLst/>
            <a:gdLst>
              <a:gd name="connsiteX0" fmla="*/ 535668 w 3517661"/>
              <a:gd name="connsiteY0" fmla="*/ 0 h 1071336"/>
              <a:gd name="connsiteX1" fmla="*/ 2991303 w 3517661"/>
              <a:gd name="connsiteY1" fmla="*/ 0 h 1071336"/>
              <a:gd name="connsiteX2" fmla="*/ 3516088 w 3517661"/>
              <a:gd name="connsiteY2" fmla="*/ 427713 h 1071336"/>
              <a:gd name="connsiteX3" fmla="*/ 3517661 w 3517661"/>
              <a:gd name="connsiteY3" fmla="*/ 443309 h 1071336"/>
              <a:gd name="connsiteX4" fmla="*/ 3512924 w 3517661"/>
              <a:gd name="connsiteY4" fmla="*/ 463879 h 1071336"/>
              <a:gd name="connsiteX5" fmla="*/ 3487474 w 3517661"/>
              <a:gd name="connsiteY5" fmla="*/ 479862 h 1071336"/>
              <a:gd name="connsiteX6" fmla="*/ 3458637 w 3517661"/>
              <a:gd name="connsiteY6" fmla="*/ 471409 h 1071336"/>
              <a:gd name="connsiteX7" fmla="*/ 3446841 w 3517661"/>
              <a:gd name="connsiteY7" fmla="*/ 449915 h 1071336"/>
              <a:gd name="connsiteX8" fmla="*/ 3445977 w 3517661"/>
              <a:gd name="connsiteY8" fmla="*/ 441350 h 1071336"/>
              <a:gd name="connsiteX9" fmla="*/ 2987485 w 3517661"/>
              <a:gd name="connsiteY9" fmla="*/ 67668 h 1071336"/>
              <a:gd name="connsiteX10" fmla="*/ 539485 w 3517661"/>
              <a:gd name="connsiteY10" fmla="*/ 67668 h 1071336"/>
              <a:gd name="connsiteX11" fmla="*/ 71485 w 3517661"/>
              <a:gd name="connsiteY11" fmla="*/ 535668 h 1071336"/>
              <a:gd name="connsiteX12" fmla="*/ 539485 w 3517661"/>
              <a:gd name="connsiteY12" fmla="*/ 1003668 h 1071336"/>
              <a:gd name="connsiteX13" fmla="*/ 2987485 w 3517661"/>
              <a:gd name="connsiteY13" fmla="*/ 1003668 h 1071336"/>
              <a:gd name="connsiteX14" fmla="*/ 3387732 w 3517661"/>
              <a:gd name="connsiteY14" fmla="*/ 778344 h 1071336"/>
              <a:gd name="connsiteX15" fmla="*/ 3445364 w 3517661"/>
              <a:gd name="connsiteY15" fmla="*/ 631548 h 1071336"/>
              <a:gd name="connsiteX16" fmla="*/ 3457103 w 3517661"/>
              <a:gd name="connsiteY16" fmla="*/ 614885 h 1071336"/>
              <a:gd name="connsiteX17" fmla="*/ 3486705 w 3517661"/>
              <a:gd name="connsiteY17" fmla="*/ 609702 h 1071336"/>
              <a:gd name="connsiteX18" fmla="*/ 3510212 w 3517661"/>
              <a:gd name="connsiteY18" fmla="*/ 628423 h 1071336"/>
              <a:gd name="connsiteX19" fmla="*/ 3513113 w 3517661"/>
              <a:gd name="connsiteY19" fmla="*/ 653643 h 1071336"/>
              <a:gd name="connsiteX20" fmla="*/ 3489815 w 3517661"/>
              <a:gd name="connsiteY20" fmla="*/ 732084 h 1071336"/>
              <a:gd name="connsiteX21" fmla="*/ 2991303 w 3517661"/>
              <a:gd name="connsiteY21" fmla="*/ 1071336 h 1071336"/>
              <a:gd name="connsiteX22" fmla="*/ 535668 w 3517661"/>
              <a:gd name="connsiteY22" fmla="*/ 1071336 h 1071336"/>
              <a:gd name="connsiteX23" fmla="*/ 0 w 3517661"/>
              <a:gd name="connsiteY23" fmla="*/ 535668 h 1071336"/>
              <a:gd name="connsiteX24" fmla="*/ 535668 w 3517661"/>
              <a:gd name="connsiteY24" fmla="*/ 0 h 107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517661" h="1071336">
                <a:moveTo>
                  <a:pt x="535668" y="0"/>
                </a:moveTo>
                <a:lnTo>
                  <a:pt x="2991303" y="0"/>
                </a:lnTo>
                <a:cubicBezTo>
                  <a:pt x="3250164" y="0"/>
                  <a:pt x="3466139" y="183618"/>
                  <a:pt x="3516088" y="427713"/>
                </a:cubicBezTo>
                <a:lnTo>
                  <a:pt x="3517661" y="443309"/>
                </a:lnTo>
                <a:lnTo>
                  <a:pt x="3512924" y="463879"/>
                </a:lnTo>
                <a:cubicBezTo>
                  <a:pt x="3507024" y="472393"/>
                  <a:pt x="3498074" y="478392"/>
                  <a:pt x="3487474" y="479862"/>
                </a:cubicBezTo>
                <a:cubicBezTo>
                  <a:pt x="3476875" y="481332"/>
                  <a:pt x="3466631" y="477995"/>
                  <a:pt x="3458637" y="471409"/>
                </a:cubicBezTo>
                <a:lnTo>
                  <a:pt x="3446841" y="449915"/>
                </a:lnTo>
                <a:lnTo>
                  <a:pt x="3445977" y="441350"/>
                </a:lnTo>
                <a:cubicBezTo>
                  <a:pt x="3402338" y="228090"/>
                  <a:pt x="3213646" y="67668"/>
                  <a:pt x="2987485" y="67668"/>
                </a:cubicBezTo>
                <a:lnTo>
                  <a:pt x="539485" y="67668"/>
                </a:lnTo>
                <a:cubicBezTo>
                  <a:pt x="281016" y="67668"/>
                  <a:pt x="71485" y="277199"/>
                  <a:pt x="71485" y="535668"/>
                </a:cubicBezTo>
                <a:cubicBezTo>
                  <a:pt x="71485" y="794137"/>
                  <a:pt x="281016" y="1003668"/>
                  <a:pt x="539485" y="1003668"/>
                </a:cubicBezTo>
                <a:lnTo>
                  <a:pt x="2987485" y="1003668"/>
                </a:lnTo>
                <a:cubicBezTo>
                  <a:pt x="3157106" y="1003668"/>
                  <a:pt x="3305650" y="913431"/>
                  <a:pt x="3387732" y="778344"/>
                </a:cubicBezTo>
                <a:lnTo>
                  <a:pt x="3445364" y="631548"/>
                </a:lnTo>
                <a:lnTo>
                  <a:pt x="3457103" y="614885"/>
                </a:lnTo>
                <a:cubicBezTo>
                  <a:pt x="3465782" y="609232"/>
                  <a:pt x="3476335" y="607059"/>
                  <a:pt x="3486705" y="609702"/>
                </a:cubicBezTo>
                <a:cubicBezTo>
                  <a:pt x="3497073" y="612345"/>
                  <a:pt x="3505298" y="619305"/>
                  <a:pt x="3510212" y="628423"/>
                </a:cubicBezTo>
                <a:lnTo>
                  <a:pt x="3513113" y="653643"/>
                </a:lnTo>
                <a:lnTo>
                  <a:pt x="3489815" y="732084"/>
                </a:lnTo>
                <a:cubicBezTo>
                  <a:pt x="3411475" y="930754"/>
                  <a:pt x="3217807" y="1071336"/>
                  <a:pt x="2991303" y="1071336"/>
                </a:cubicBezTo>
                <a:lnTo>
                  <a:pt x="535668" y="1071336"/>
                </a:lnTo>
                <a:cubicBezTo>
                  <a:pt x="239827" y="1071336"/>
                  <a:pt x="0" y="831509"/>
                  <a:pt x="0" y="535668"/>
                </a:cubicBezTo>
                <a:cubicBezTo>
                  <a:pt x="0" y="239827"/>
                  <a:pt x="239827" y="0"/>
                  <a:pt x="535668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Fully Convolutional Networks (FCN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altLang="ko-KR" sz="900" b="1" dirty="0" smtClean="0">
                <a:solidFill>
                  <a:schemeClr val="tx1"/>
                </a:solidFill>
              </a:rPr>
              <a:t>FCN</a:t>
            </a:r>
            <a:r>
              <a:rPr lang="ko-KR" altLang="en-US" sz="900" dirty="0" smtClean="0">
                <a:solidFill>
                  <a:schemeClr val="tx1"/>
                </a:solidFill>
              </a:rPr>
              <a:t>은 이미지 분류를 위한 기존의 </a:t>
            </a:r>
            <a:r>
              <a:rPr lang="en-US" altLang="ko-KR" sz="900" dirty="0" smtClean="0">
                <a:solidFill>
                  <a:schemeClr val="tx1"/>
                </a:solidFill>
              </a:rPr>
              <a:t>CNN </a:t>
            </a:r>
            <a:r>
              <a:rPr lang="ko-KR" altLang="en-US" sz="900" dirty="0" smtClean="0">
                <a:solidFill>
                  <a:schemeClr val="tx1"/>
                </a:solidFill>
              </a:rPr>
              <a:t>아키텍처를 객체 분할 작업에 맞게 수정한 것이다</a:t>
            </a:r>
            <a:r>
              <a:rPr lang="en-US" altLang="ko-KR" sz="900" dirty="0" smtClean="0">
                <a:solidFill>
                  <a:schemeClr val="tx1"/>
                </a:solidFill>
              </a:rPr>
              <a:t>. </a:t>
            </a:r>
          </a:p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전형적인 </a:t>
            </a:r>
            <a:r>
              <a:rPr lang="en-US" altLang="ko-KR" sz="900" dirty="0">
                <a:solidFill>
                  <a:schemeClr val="tx1"/>
                </a:solidFill>
              </a:rPr>
              <a:t>CNN </a:t>
            </a:r>
            <a:r>
              <a:rPr lang="ko-KR" altLang="en-US" sz="900" dirty="0">
                <a:solidFill>
                  <a:schemeClr val="tx1"/>
                </a:solidFill>
              </a:rPr>
              <a:t>아키텍처에서는 완전 </a:t>
            </a:r>
            <a:r>
              <a:rPr lang="ko-KR" altLang="en-US" sz="900" dirty="0" err="1">
                <a:solidFill>
                  <a:schemeClr val="tx1"/>
                </a:solidFill>
              </a:rPr>
              <a:t>연결층</a:t>
            </a:r>
            <a:r>
              <a:rPr lang="en-US" altLang="ko-KR" sz="900" dirty="0">
                <a:solidFill>
                  <a:schemeClr val="tx1"/>
                </a:solidFill>
              </a:rPr>
              <a:t>(fully connected layer)</a:t>
            </a:r>
            <a:r>
              <a:rPr lang="ko-KR" altLang="en-US" sz="900" dirty="0">
                <a:solidFill>
                  <a:schemeClr val="tx1"/>
                </a:solidFill>
              </a:rPr>
              <a:t>로 인해 입력 이미지의 크기에 제한이 있지만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/>
                </a:solidFill>
              </a:rPr>
              <a:t>FCN</a:t>
            </a:r>
            <a:r>
              <a:rPr lang="ko-KR" altLang="en-US" sz="900" dirty="0">
                <a:solidFill>
                  <a:schemeClr val="tx1"/>
                </a:solidFill>
              </a:rPr>
              <a:t>은 이를 제거하고 대신 </a:t>
            </a:r>
            <a:r>
              <a:rPr lang="ko-KR" altLang="en-US" sz="900" dirty="0" err="1">
                <a:solidFill>
                  <a:schemeClr val="tx1"/>
                </a:solidFill>
              </a:rPr>
              <a:t>컨볼루션</a:t>
            </a:r>
            <a:r>
              <a:rPr lang="ko-KR" altLang="en-US" sz="900" dirty="0">
                <a:solidFill>
                  <a:schemeClr val="tx1"/>
                </a:solidFill>
              </a:rPr>
              <a:t> 층</a:t>
            </a:r>
            <a:r>
              <a:rPr lang="en-US" altLang="ko-KR" sz="900" dirty="0">
                <a:solidFill>
                  <a:schemeClr val="tx1"/>
                </a:solidFill>
              </a:rPr>
              <a:t>(convolutional layer)</a:t>
            </a:r>
            <a:r>
              <a:rPr lang="ko-KR" altLang="en-US" sz="900" dirty="0">
                <a:solidFill>
                  <a:schemeClr val="tx1"/>
                </a:solidFill>
              </a:rPr>
              <a:t>을 </a:t>
            </a:r>
            <a:r>
              <a:rPr lang="ko-KR" altLang="en-US" sz="900" dirty="0" smtClean="0">
                <a:solidFill>
                  <a:schemeClr val="tx1"/>
                </a:solidFill>
              </a:rPr>
              <a:t>사용한다</a:t>
            </a:r>
            <a:r>
              <a:rPr lang="en-US" altLang="ko-KR" sz="900" dirty="0" smtClean="0">
                <a:solidFill>
                  <a:schemeClr val="tx1"/>
                </a:solidFill>
              </a:rPr>
              <a:t>. </a:t>
            </a:r>
          </a:p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이로써 </a:t>
            </a:r>
            <a:r>
              <a:rPr lang="ko-KR" altLang="en-US" sz="900" dirty="0">
                <a:solidFill>
                  <a:schemeClr val="tx1"/>
                </a:solidFill>
              </a:rPr>
              <a:t>입력 이미지의 크기가 가변적일 수 있으며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객체 </a:t>
            </a:r>
            <a:r>
              <a:rPr lang="ko-KR" altLang="en-US" sz="900" dirty="0">
                <a:solidFill>
                  <a:schemeClr val="tx1"/>
                </a:solidFill>
              </a:rPr>
              <a:t>분할 결과도 입력 이미지와 동일한 크기의 출력 마스크로 얻을 수 </a:t>
            </a:r>
            <a:r>
              <a:rPr lang="ko-KR" altLang="en-US" sz="900" dirty="0" smtClean="0">
                <a:solidFill>
                  <a:schemeClr val="tx1"/>
                </a:solidFill>
              </a:rPr>
              <a:t>있다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2569511" y="3114271"/>
            <a:ext cx="7732170" cy="1575978"/>
          </a:xfrm>
          <a:custGeom>
            <a:avLst/>
            <a:gdLst>
              <a:gd name="connsiteX0" fmla="*/ 535668 w 3517661"/>
              <a:gd name="connsiteY0" fmla="*/ 0 h 1071336"/>
              <a:gd name="connsiteX1" fmla="*/ 2991303 w 3517661"/>
              <a:gd name="connsiteY1" fmla="*/ 0 h 1071336"/>
              <a:gd name="connsiteX2" fmla="*/ 3516088 w 3517661"/>
              <a:gd name="connsiteY2" fmla="*/ 427713 h 1071336"/>
              <a:gd name="connsiteX3" fmla="*/ 3517661 w 3517661"/>
              <a:gd name="connsiteY3" fmla="*/ 443309 h 1071336"/>
              <a:gd name="connsiteX4" fmla="*/ 3512924 w 3517661"/>
              <a:gd name="connsiteY4" fmla="*/ 463879 h 1071336"/>
              <a:gd name="connsiteX5" fmla="*/ 3487474 w 3517661"/>
              <a:gd name="connsiteY5" fmla="*/ 479862 h 1071336"/>
              <a:gd name="connsiteX6" fmla="*/ 3458637 w 3517661"/>
              <a:gd name="connsiteY6" fmla="*/ 471409 h 1071336"/>
              <a:gd name="connsiteX7" fmla="*/ 3446841 w 3517661"/>
              <a:gd name="connsiteY7" fmla="*/ 449915 h 1071336"/>
              <a:gd name="connsiteX8" fmla="*/ 3445977 w 3517661"/>
              <a:gd name="connsiteY8" fmla="*/ 441350 h 1071336"/>
              <a:gd name="connsiteX9" fmla="*/ 2987485 w 3517661"/>
              <a:gd name="connsiteY9" fmla="*/ 67668 h 1071336"/>
              <a:gd name="connsiteX10" fmla="*/ 539485 w 3517661"/>
              <a:gd name="connsiteY10" fmla="*/ 67668 h 1071336"/>
              <a:gd name="connsiteX11" fmla="*/ 71485 w 3517661"/>
              <a:gd name="connsiteY11" fmla="*/ 535668 h 1071336"/>
              <a:gd name="connsiteX12" fmla="*/ 539485 w 3517661"/>
              <a:gd name="connsiteY12" fmla="*/ 1003668 h 1071336"/>
              <a:gd name="connsiteX13" fmla="*/ 2987485 w 3517661"/>
              <a:gd name="connsiteY13" fmla="*/ 1003668 h 1071336"/>
              <a:gd name="connsiteX14" fmla="*/ 3387732 w 3517661"/>
              <a:gd name="connsiteY14" fmla="*/ 778344 h 1071336"/>
              <a:gd name="connsiteX15" fmla="*/ 3445364 w 3517661"/>
              <a:gd name="connsiteY15" fmla="*/ 631548 h 1071336"/>
              <a:gd name="connsiteX16" fmla="*/ 3457103 w 3517661"/>
              <a:gd name="connsiteY16" fmla="*/ 614885 h 1071336"/>
              <a:gd name="connsiteX17" fmla="*/ 3486705 w 3517661"/>
              <a:gd name="connsiteY17" fmla="*/ 609702 h 1071336"/>
              <a:gd name="connsiteX18" fmla="*/ 3510212 w 3517661"/>
              <a:gd name="connsiteY18" fmla="*/ 628423 h 1071336"/>
              <a:gd name="connsiteX19" fmla="*/ 3513113 w 3517661"/>
              <a:gd name="connsiteY19" fmla="*/ 653643 h 1071336"/>
              <a:gd name="connsiteX20" fmla="*/ 3489815 w 3517661"/>
              <a:gd name="connsiteY20" fmla="*/ 732084 h 1071336"/>
              <a:gd name="connsiteX21" fmla="*/ 2991303 w 3517661"/>
              <a:gd name="connsiteY21" fmla="*/ 1071336 h 1071336"/>
              <a:gd name="connsiteX22" fmla="*/ 535668 w 3517661"/>
              <a:gd name="connsiteY22" fmla="*/ 1071336 h 1071336"/>
              <a:gd name="connsiteX23" fmla="*/ 0 w 3517661"/>
              <a:gd name="connsiteY23" fmla="*/ 535668 h 1071336"/>
              <a:gd name="connsiteX24" fmla="*/ 535668 w 3517661"/>
              <a:gd name="connsiteY24" fmla="*/ 0 h 107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517661" h="1071336">
                <a:moveTo>
                  <a:pt x="535668" y="0"/>
                </a:moveTo>
                <a:lnTo>
                  <a:pt x="2991303" y="0"/>
                </a:lnTo>
                <a:cubicBezTo>
                  <a:pt x="3250164" y="0"/>
                  <a:pt x="3466139" y="183618"/>
                  <a:pt x="3516088" y="427713"/>
                </a:cubicBezTo>
                <a:lnTo>
                  <a:pt x="3517661" y="443309"/>
                </a:lnTo>
                <a:lnTo>
                  <a:pt x="3512924" y="463879"/>
                </a:lnTo>
                <a:cubicBezTo>
                  <a:pt x="3507024" y="472393"/>
                  <a:pt x="3498074" y="478392"/>
                  <a:pt x="3487474" y="479862"/>
                </a:cubicBezTo>
                <a:cubicBezTo>
                  <a:pt x="3476875" y="481332"/>
                  <a:pt x="3466631" y="477995"/>
                  <a:pt x="3458637" y="471409"/>
                </a:cubicBezTo>
                <a:lnTo>
                  <a:pt x="3446841" y="449915"/>
                </a:lnTo>
                <a:lnTo>
                  <a:pt x="3445977" y="441350"/>
                </a:lnTo>
                <a:cubicBezTo>
                  <a:pt x="3402338" y="228090"/>
                  <a:pt x="3213646" y="67668"/>
                  <a:pt x="2987485" y="67668"/>
                </a:cubicBezTo>
                <a:lnTo>
                  <a:pt x="539485" y="67668"/>
                </a:lnTo>
                <a:cubicBezTo>
                  <a:pt x="281016" y="67668"/>
                  <a:pt x="71485" y="277199"/>
                  <a:pt x="71485" y="535668"/>
                </a:cubicBezTo>
                <a:cubicBezTo>
                  <a:pt x="71485" y="794137"/>
                  <a:pt x="281016" y="1003668"/>
                  <a:pt x="539485" y="1003668"/>
                </a:cubicBezTo>
                <a:lnTo>
                  <a:pt x="2987485" y="1003668"/>
                </a:lnTo>
                <a:cubicBezTo>
                  <a:pt x="3157106" y="1003668"/>
                  <a:pt x="3305650" y="913431"/>
                  <a:pt x="3387732" y="778344"/>
                </a:cubicBezTo>
                <a:lnTo>
                  <a:pt x="3445364" y="631548"/>
                </a:lnTo>
                <a:lnTo>
                  <a:pt x="3457103" y="614885"/>
                </a:lnTo>
                <a:cubicBezTo>
                  <a:pt x="3465782" y="609232"/>
                  <a:pt x="3476335" y="607059"/>
                  <a:pt x="3486705" y="609702"/>
                </a:cubicBezTo>
                <a:cubicBezTo>
                  <a:pt x="3497073" y="612345"/>
                  <a:pt x="3505298" y="619305"/>
                  <a:pt x="3510212" y="628423"/>
                </a:cubicBezTo>
                <a:lnTo>
                  <a:pt x="3513113" y="653643"/>
                </a:lnTo>
                <a:lnTo>
                  <a:pt x="3489815" y="732084"/>
                </a:lnTo>
                <a:cubicBezTo>
                  <a:pt x="3411475" y="930754"/>
                  <a:pt x="3217807" y="1071336"/>
                  <a:pt x="2991303" y="1071336"/>
                </a:cubicBezTo>
                <a:lnTo>
                  <a:pt x="535668" y="1071336"/>
                </a:lnTo>
                <a:cubicBezTo>
                  <a:pt x="239827" y="1071336"/>
                  <a:pt x="0" y="831509"/>
                  <a:pt x="0" y="535668"/>
                </a:cubicBezTo>
                <a:cubicBezTo>
                  <a:pt x="0" y="239827"/>
                  <a:pt x="239827" y="0"/>
                  <a:pt x="53566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U-Net</a:t>
            </a: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</a:rPr>
              <a:t>인코더</a:t>
            </a:r>
            <a:r>
              <a:rPr lang="en-US" altLang="ko-KR" sz="900" dirty="0">
                <a:solidFill>
                  <a:schemeClr val="tx1"/>
                </a:solidFill>
              </a:rPr>
              <a:t>-</a:t>
            </a:r>
            <a:r>
              <a:rPr lang="ko-KR" altLang="en-US" sz="900" dirty="0" err="1">
                <a:solidFill>
                  <a:schemeClr val="tx1"/>
                </a:solidFill>
              </a:rPr>
              <a:t>디코더</a:t>
            </a:r>
            <a:r>
              <a:rPr lang="ko-KR" altLang="en-US" sz="900" dirty="0">
                <a:solidFill>
                  <a:schemeClr val="tx1"/>
                </a:solidFill>
              </a:rPr>
              <a:t> 구조를 가진 </a:t>
            </a:r>
            <a:r>
              <a:rPr lang="ko-KR" altLang="en-US" sz="900" dirty="0" err="1">
                <a:solidFill>
                  <a:schemeClr val="tx1"/>
                </a:solidFill>
              </a:rPr>
              <a:t>세그멘테이션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smtClean="0">
                <a:solidFill>
                  <a:schemeClr val="tx1"/>
                </a:solidFill>
              </a:rPr>
              <a:t>네트워크이다</a:t>
            </a:r>
            <a:r>
              <a:rPr lang="en-US" altLang="ko-KR" sz="900" dirty="0" smtClean="0">
                <a:solidFill>
                  <a:schemeClr val="tx1"/>
                </a:solidFill>
              </a:rPr>
              <a:t>. </a:t>
            </a:r>
          </a:p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인코더는 </a:t>
            </a:r>
            <a:r>
              <a:rPr lang="ko-KR" altLang="en-US" sz="900" dirty="0" err="1">
                <a:solidFill>
                  <a:schemeClr val="tx1"/>
                </a:solidFill>
              </a:rPr>
              <a:t>컨볼루션과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err="1">
                <a:solidFill>
                  <a:schemeClr val="tx1"/>
                </a:solidFill>
              </a:rPr>
              <a:t>풀링</a:t>
            </a:r>
            <a:r>
              <a:rPr lang="ko-KR" altLang="en-US" sz="900" dirty="0">
                <a:solidFill>
                  <a:schemeClr val="tx1"/>
                </a:solidFill>
              </a:rPr>
              <a:t> 작업을 통해 입력 이미지를 다운샘플링하고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 err="1" smtClean="0">
                <a:solidFill>
                  <a:schemeClr val="tx1"/>
                </a:solidFill>
              </a:rPr>
              <a:t>디코더는</a:t>
            </a:r>
            <a:r>
              <a:rPr lang="ko-KR" altLang="en-US" sz="900" dirty="0" smtClean="0">
                <a:solidFill>
                  <a:schemeClr val="tx1"/>
                </a:solidFill>
              </a:rPr>
              <a:t> </a:t>
            </a:r>
            <a:r>
              <a:rPr lang="ko-KR" altLang="en-US" sz="900" dirty="0" err="1">
                <a:solidFill>
                  <a:schemeClr val="tx1"/>
                </a:solidFill>
              </a:rPr>
              <a:t>업샘플링과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 err="1">
                <a:solidFill>
                  <a:schemeClr val="tx1"/>
                </a:solidFill>
              </a:rPr>
              <a:t>스킵</a:t>
            </a:r>
            <a:r>
              <a:rPr lang="ko-KR" altLang="en-US" sz="900" dirty="0">
                <a:solidFill>
                  <a:schemeClr val="tx1"/>
                </a:solidFill>
              </a:rPr>
              <a:t> 연결</a:t>
            </a:r>
            <a:r>
              <a:rPr lang="en-US" altLang="ko-KR" sz="900" dirty="0">
                <a:solidFill>
                  <a:schemeClr val="tx1"/>
                </a:solidFill>
              </a:rPr>
              <a:t>(skip connection)</a:t>
            </a:r>
            <a:r>
              <a:rPr lang="ko-KR" altLang="en-US" sz="900" dirty="0">
                <a:solidFill>
                  <a:schemeClr val="tx1"/>
                </a:solidFill>
              </a:rPr>
              <a:t>을 통해 객체 분할 결과를 </a:t>
            </a:r>
            <a:r>
              <a:rPr lang="ko-KR" altLang="en-US" sz="900" dirty="0" smtClean="0">
                <a:solidFill>
                  <a:schemeClr val="tx1"/>
                </a:solidFill>
              </a:rPr>
              <a:t>생성한다</a:t>
            </a:r>
            <a:r>
              <a:rPr lang="en-US" altLang="ko-KR" sz="900" dirty="0" smtClean="0">
                <a:solidFill>
                  <a:schemeClr val="tx1"/>
                </a:solidFill>
              </a:rPr>
              <a:t>. </a:t>
            </a:r>
          </a:p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이 </a:t>
            </a:r>
            <a:r>
              <a:rPr lang="ko-KR" altLang="en-US" sz="900" dirty="0">
                <a:solidFill>
                  <a:schemeClr val="tx1"/>
                </a:solidFill>
              </a:rPr>
              <a:t>구조는 객체의 구조적인 정보를 보존하면서 고해상도의 객체 분할 결과를 얻을 수 </a:t>
            </a:r>
            <a:r>
              <a:rPr lang="ko-KR" altLang="en-US" sz="900" dirty="0" smtClean="0">
                <a:solidFill>
                  <a:schemeClr val="tx1"/>
                </a:solidFill>
              </a:rPr>
              <a:t>있다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2569510" y="5061953"/>
            <a:ext cx="7732170" cy="1575978"/>
          </a:xfrm>
          <a:custGeom>
            <a:avLst/>
            <a:gdLst>
              <a:gd name="connsiteX0" fmla="*/ 535668 w 3517661"/>
              <a:gd name="connsiteY0" fmla="*/ 0 h 1071336"/>
              <a:gd name="connsiteX1" fmla="*/ 2991303 w 3517661"/>
              <a:gd name="connsiteY1" fmla="*/ 0 h 1071336"/>
              <a:gd name="connsiteX2" fmla="*/ 3516088 w 3517661"/>
              <a:gd name="connsiteY2" fmla="*/ 427713 h 1071336"/>
              <a:gd name="connsiteX3" fmla="*/ 3517661 w 3517661"/>
              <a:gd name="connsiteY3" fmla="*/ 443309 h 1071336"/>
              <a:gd name="connsiteX4" fmla="*/ 3512924 w 3517661"/>
              <a:gd name="connsiteY4" fmla="*/ 463879 h 1071336"/>
              <a:gd name="connsiteX5" fmla="*/ 3487474 w 3517661"/>
              <a:gd name="connsiteY5" fmla="*/ 479862 h 1071336"/>
              <a:gd name="connsiteX6" fmla="*/ 3458637 w 3517661"/>
              <a:gd name="connsiteY6" fmla="*/ 471409 h 1071336"/>
              <a:gd name="connsiteX7" fmla="*/ 3446841 w 3517661"/>
              <a:gd name="connsiteY7" fmla="*/ 449915 h 1071336"/>
              <a:gd name="connsiteX8" fmla="*/ 3445977 w 3517661"/>
              <a:gd name="connsiteY8" fmla="*/ 441350 h 1071336"/>
              <a:gd name="connsiteX9" fmla="*/ 2987485 w 3517661"/>
              <a:gd name="connsiteY9" fmla="*/ 67668 h 1071336"/>
              <a:gd name="connsiteX10" fmla="*/ 539485 w 3517661"/>
              <a:gd name="connsiteY10" fmla="*/ 67668 h 1071336"/>
              <a:gd name="connsiteX11" fmla="*/ 71485 w 3517661"/>
              <a:gd name="connsiteY11" fmla="*/ 535668 h 1071336"/>
              <a:gd name="connsiteX12" fmla="*/ 539485 w 3517661"/>
              <a:gd name="connsiteY12" fmla="*/ 1003668 h 1071336"/>
              <a:gd name="connsiteX13" fmla="*/ 2987485 w 3517661"/>
              <a:gd name="connsiteY13" fmla="*/ 1003668 h 1071336"/>
              <a:gd name="connsiteX14" fmla="*/ 3387732 w 3517661"/>
              <a:gd name="connsiteY14" fmla="*/ 778344 h 1071336"/>
              <a:gd name="connsiteX15" fmla="*/ 3445364 w 3517661"/>
              <a:gd name="connsiteY15" fmla="*/ 631548 h 1071336"/>
              <a:gd name="connsiteX16" fmla="*/ 3457103 w 3517661"/>
              <a:gd name="connsiteY16" fmla="*/ 614885 h 1071336"/>
              <a:gd name="connsiteX17" fmla="*/ 3486705 w 3517661"/>
              <a:gd name="connsiteY17" fmla="*/ 609702 h 1071336"/>
              <a:gd name="connsiteX18" fmla="*/ 3510212 w 3517661"/>
              <a:gd name="connsiteY18" fmla="*/ 628423 h 1071336"/>
              <a:gd name="connsiteX19" fmla="*/ 3513113 w 3517661"/>
              <a:gd name="connsiteY19" fmla="*/ 653643 h 1071336"/>
              <a:gd name="connsiteX20" fmla="*/ 3489815 w 3517661"/>
              <a:gd name="connsiteY20" fmla="*/ 732084 h 1071336"/>
              <a:gd name="connsiteX21" fmla="*/ 2991303 w 3517661"/>
              <a:gd name="connsiteY21" fmla="*/ 1071336 h 1071336"/>
              <a:gd name="connsiteX22" fmla="*/ 535668 w 3517661"/>
              <a:gd name="connsiteY22" fmla="*/ 1071336 h 1071336"/>
              <a:gd name="connsiteX23" fmla="*/ 0 w 3517661"/>
              <a:gd name="connsiteY23" fmla="*/ 535668 h 1071336"/>
              <a:gd name="connsiteX24" fmla="*/ 535668 w 3517661"/>
              <a:gd name="connsiteY24" fmla="*/ 0 h 107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517661" h="1071336">
                <a:moveTo>
                  <a:pt x="535668" y="0"/>
                </a:moveTo>
                <a:lnTo>
                  <a:pt x="2991303" y="0"/>
                </a:lnTo>
                <a:cubicBezTo>
                  <a:pt x="3250164" y="0"/>
                  <a:pt x="3466139" y="183618"/>
                  <a:pt x="3516088" y="427713"/>
                </a:cubicBezTo>
                <a:lnTo>
                  <a:pt x="3517661" y="443309"/>
                </a:lnTo>
                <a:lnTo>
                  <a:pt x="3512924" y="463879"/>
                </a:lnTo>
                <a:cubicBezTo>
                  <a:pt x="3507024" y="472393"/>
                  <a:pt x="3498074" y="478392"/>
                  <a:pt x="3487474" y="479862"/>
                </a:cubicBezTo>
                <a:cubicBezTo>
                  <a:pt x="3476875" y="481332"/>
                  <a:pt x="3466631" y="477995"/>
                  <a:pt x="3458637" y="471409"/>
                </a:cubicBezTo>
                <a:lnTo>
                  <a:pt x="3446841" y="449915"/>
                </a:lnTo>
                <a:lnTo>
                  <a:pt x="3445977" y="441350"/>
                </a:lnTo>
                <a:cubicBezTo>
                  <a:pt x="3402338" y="228090"/>
                  <a:pt x="3213646" y="67668"/>
                  <a:pt x="2987485" y="67668"/>
                </a:cubicBezTo>
                <a:lnTo>
                  <a:pt x="539485" y="67668"/>
                </a:lnTo>
                <a:cubicBezTo>
                  <a:pt x="281016" y="67668"/>
                  <a:pt x="71485" y="277199"/>
                  <a:pt x="71485" y="535668"/>
                </a:cubicBezTo>
                <a:cubicBezTo>
                  <a:pt x="71485" y="794137"/>
                  <a:pt x="281016" y="1003668"/>
                  <a:pt x="539485" y="1003668"/>
                </a:cubicBezTo>
                <a:lnTo>
                  <a:pt x="2987485" y="1003668"/>
                </a:lnTo>
                <a:cubicBezTo>
                  <a:pt x="3157106" y="1003668"/>
                  <a:pt x="3305650" y="913431"/>
                  <a:pt x="3387732" y="778344"/>
                </a:cubicBezTo>
                <a:lnTo>
                  <a:pt x="3445364" y="631548"/>
                </a:lnTo>
                <a:lnTo>
                  <a:pt x="3457103" y="614885"/>
                </a:lnTo>
                <a:cubicBezTo>
                  <a:pt x="3465782" y="609232"/>
                  <a:pt x="3476335" y="607059"/>
                  <a:pt x="3486705" y="609702"/>
                </a:cubicBezTo>
                <a:cubicBezTo>
                  <a:pt x="3497073" y="612345"/>
                  <a:pt x="3505298" y="619305"/>
                  <a:pt x="3510212" y="628423"/>
                </a:cubicBezTo>
                <a:lnTo>
                  <a:pt x="3513113" y="653643"/>
                </a:lnTo>
                <a:lnTo>
                  <a:pt x="3489815" y="732084"/>
                </a:lnTo>
                <a:cubicBezTo>
                  <a:pt x="3411475" y="930754"/>
                  <a:pt x="3217807" y="1071336"/>
                  <a:pt x="2991303" y="1071336"/>
                </a:cubicBezTo>
                <a:lnTo>
                  <a:pt x="535668" y="1071336"/>
                </a:lnTo>
                <a:cubicBezTo>
                  <a:pt x="239827" y="1071336"/>
                  <a:pt x="0" y="831509"/>
                  <a:pt x="0" y="535668"/>
                </a:cubicBezTo>
                <a:cubicBezTo>
                  <a:pt x="0" y="239827"/>
                  <a:pt x="239827" y="0"/>
                  <a:pt x="535668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schemeClr val="tx1"/>
                </a:solidFill>
              </a:rPr>
              <a:t>Mask R-CNN</a:t>
            </a: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chemeClr val="tx1"/>
                </a:solidFill>
              </a:rPr>
              <a:t>객체 검출과 객체 분할을 결합한 종합적인 </a:t>
            </a:r>
            <a:r>
              <a:rPr lang="ko-KR" altLang="en-US" sz="900" dirty="0" smtClean="0">
                <a:solidFill>
                  <a:schemeClr val="tx1"/>
                </a:solidFill>
              </a:rPr>
              <a:t>모델이다</a:t>
            </a:r>
            <a:r>
              <a:rPr lang="en-US" altLang="ko-KR" sz="900" dirty="0" smtClean="0">
                <a:solidFill>
                  <a:schemeClr val="tx1"/>
                </a:solidFill>
              </a:rPr>
              <a:t>. </a:t>
            </a:r>
          </a:p>
          <a:p>
            <a:pPr algn="ctr">
              <a:lnSpc>
                <a:spcPct val="150000"/>
              </a:lnSpc>
            </a:pPr>
            <a:r>
              <a:rPr lang="ko-KR" altLang="en-US" sz="900" dirty="0" smtClean="0">
                <a:solidFill>
                  <a:schemeClr val="tx1"/>
                </a:solidFill>
              </a:rPr>
              <a:t>객체 </a:t>
            </a:r>
            <a:r>
              <a:rPr lang="ko-KR" altLang="en-US" sz="900" dirty="0">
                <a:solidFill>
                  <a:schemeClr val="tx1"/>
                </a:solidFill>
              </a:rPr>
              <a:t>검출을 위해 </a:t>
            </a:r>
            <a:r>
              <a:rPr lang="en-US" altLang="ko-KR" sz="900" dirty="0">
                <a:solidFill>
                  <a:schemeClr val="tx1"/>
                </a:solidFill>
              </a:rPr>
              <a:t>R-CNN(Region-based Convolutional Neural Network)</a:t>
            </a:r>
            <a:r>
              <a:rPr lang="ko-KR" altLang="en-US" sz="900" dirty="0">
                <a:solidFill>
                  <a:schemeClr val="tx1"/>
                </a:solidFill>
              </a:rPr>
              <a:t>을 사용하며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객체 분할을 위해 </a:t>
            </a:r>
            <a:r>
              <a:rPr lang="en-US" altLang="ko-KR" sz="900" dirty="0">
                <a:solidFill>
                  <a:schemeClr val="tx1"/>
                </a:solidFill>
              </a:rPr>
              <a:t>FCN</a:t>
            </a:r>
            <a:r>
              <a:rPr lang="ko-KR" altLang="en-US" sz="900" dirty="0">
                <a:solidFill>
                  <a:schemeClr val="tx1"/>
                </a:solidFill>
              </a:rPr>
              <a:t>을 </a:t>
            </a:r>
            <a:r>
              <a:rPr lang="ko-KR" altLang="en-US" sz="900" dirty="0" smtClean="0">
                <a:solidFill>
                  <a:schemeClr val="tx1"/>
                </a:solidFill>
              </a:rPr>
              <a:t>사용한다</a:t>
            </a:r>
            <a:r>
              <a:rPr lang="en-US" altLang="ko-KR" sz="900" dirty="0" smtClean="0">
                <a:solidFill>
                  <a:schemeClr val="tx1"/>
                </a:solidFill>
              </a:rPr>
              <a:t>. 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 smtClean="0">
                <a:solidFill>
                  <a:schemeClr val="tx1"/>
                </a:solidFill>
              </a:rPr>
              <a:t>Mask </a:t>
            </a:r>
            <a:r>
              <a:rPr lang="en-US" altLang="ko-KR" sz="900" dirty="0">
                <a:solidFill>
                  <a:schemeClr val="tx1"/>
                </a:solidFill>
              </a:rPr>
              <a:t>R-CNN</a:t>
            </a:r>
            <a:r>
              <a:rPr lang="ko-KR" altLang="en-US" sz="900" dirty="0">
                <a:solidFill>
                  <a:schemeClr val="tx1"/>
                </a:solidFill>
              </a:rPr>
              <a:t>은 객체의 위치를 찾아내는 동시에 객체의 영역을 정확하게 분할하여 마스크를 </a:t>
            </a:r>
            <a:r>
              <a:rPr lang="ko-KR" altLang="en-US" sz="900" dirty="0" smtClean="0">
                <a:solidFill>
                  <a:schemeClr val="tx1"/>
                </a:solidFill>
              </a:rPr>
              <a:t>생성한다</a:t>
            </a:r>
            <a:r>
              <a:rPr lang="en-US" altLang="ko-KR" sz="900" dirty="0" smtClean="0">
                <a:solidFill>
                  <a:schemeClr val="tx1"/>
                </a:solidFill>
              </a:rPr>
              <a:t>.</a:t>
            </a:r>
            <a:r>
              <a:rPr lang="en-US" altLang="ko-KR" dirty="0" smtClean="0"/>
              <a:t>.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65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5400" cap="rnd">
          <a:solidFill>
            <a:schemeClr val="bg1">
              <a:lumMod val="75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17228</TotalTime>
  <Words>1526</Words>
  <Application>Microsoft Office PowerPoint</Application>
  <PresentationFormat>와이드스크린</PresentationFormat>
  <Paragraphs>136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user</cp:lastModifiedBy>
  <cp:revision>33</cp:revision>
  <dcterms:created xsi:type="dcterms:W3CDTF">2021-06-29T03:07:19Z</dcterms:created>
  <dcterms:modified xsi:type="dcterms:W3CDTF">2023-06-05T04:30:06Z</dcterms:modified>
</cp:coreProperties>
</file>