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75" r:id="rId5"/>
    <p:sldId id="264" r:id="rId6"/>
    <p:sldId id="262" r:id="rId7"/>
    <p:sldId id="265" r:id="rId8"/>
    <p:sldId id="266" r:id="rId9"/>
    <p:sldId id="267" r:id="rId10"/>
    <p:sldId id="268" r:id="rId11"/>
    <p:sldId id="273" r:id="rId12"/>
    <p:sldId id="274" r:id="rId13"/>
    <p:sldId id="272" r:id="rId14"/>
    <p:sldId id="269" r:id="rId15"/>
    <p:sldId id="277" r:id="rId16"/>
    <p:sldId id="278" r:id="rId17"/>
    <p:sldId id="279" r:id="rId18"/>
    <p:sldId id="280" r:id="rId19"/>
    <p:sldId id="282" r:id="rId20"/>
    <p:sldId id="276" r:id="rId21"/>
    <p:sldId id="281" r:id="rId22"/>
    <p:sldId id="270" r:id="rId23"/>
    <p:sldId id="271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1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3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2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2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0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7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56E7E-F968-47F8-BB36-07A336D33E16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75874-22F6-4A62-AB7D-F81411A5C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5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1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8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732662" y="1366896"/>
            <a:ext cx="7683723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 latinLnBrk="0"/>
            <a:r>
              <a:rPr lang="ko-KR" altLang="en-US" sz="3600" b="1" dirty="0">
                <a:solidFill>
                  <a:schemeClr val="bg1"/>
                </a:solidFill>
                <a:latin typeface="+mj-ea"/>
                <a:ea typeface="+mj-ea"/>
              </a:rPr>
              <a:t>기상 변화에 따른 자율주행 시스템의 </a:t>
            </a:r>
            <a:endParaRPr lang="en-US" altLang="ko-KR" sz="36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 latinLnBrk="0"/>
            <a:r>
              <a:rPr lang="ko-KR" altLang="en-US" sz="3600" b="1" dirty="0">
                <a:solidFill>
                  <a:schemeClr val="bg1"/>
                </a:solidFill>
                <a:latin typeface="+mj-ea"/>
                <a:ea typeface="+mj-ea"/>
              </a:rPr>
              <a:t>센서 </a:t>
            </a:r>
            <a:r>
              <a:rPr lang="ko-KR" altLang="en-US" sz="3600" b="1" dirty="0" err="1">
                <a:solidFill>
                  <a:schemeClr val="bg1"/>
                </a:solidFill>
                <a:latin typeface="+mj-ea"/>
                <a:ea typeface="+mj-ea"/>
              </a:rPr>
              <a:t>미인식</a:t>
            </a:r>
            <a:r>
              <a:rPr lang="en-US" altLang="ko-KR" sz="3600" b="1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3600" b="1" dirty="0">
                <a:solidFill>
                  <a:schemeClr val="bg1"/>
                </a:solidFill>
                <a:latin typeface="+mj-ea"/>
                <a:ea typeface="+mj-ea"/>
              </a:rPr>
              <a:t>오인식 진단 및 검증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3311750" y="6057780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3569156" y="6457890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산업인공지능학과 이진우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1029" y="2794050"/>
            <a:ext cx="814699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</a:rPr>
              <a:t>Diagnosis and Verification of Sensor Unrecognition and Misrecognition </a:t>
            </a:r>
            <a:r>
              <a:rPr lang="en-US" altLang="ko-KR" b="1" dirty="0" smtClean="0">
                <a:solidFill>
                  <a:schemeClr val="bg1"/>
                </a:solidFill>
              </a:rPr>
              <a:t>in Autonomous </a:t>
            </a:r>
            <a:r>
              <a:rPr lang="en-US" altLang="ko-KR" b="1" dirty="0">
                <a:solidFill>
                  <a:schemeClr val="bg1"/>
                </a:solidFill>
              </a:rPr>
              <a:t>Driving Systems Due to Weather Changes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시험 환경 조건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7709" y="1483531"/>
            <a:ext cx="80068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비교를 위해 일반 시험 환경과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악천우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시험 환경 조건을 설정 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시험 환경 조건은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KS R ISO 23150(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자율주행차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주행 환경 모델 국제 표준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를 기준으로 하였다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 smtClean="0">
              <a:solidFill>
                <a:schemeClr val="bg1"/>
              </a:solidFill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일반 환경 조건은 주간에 날씨가 맑음 인 상태로 설정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6372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온도는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10°C ~ 30°C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영역 내에 있어야 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6372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조도 조건은 주간을 고려하여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2000 lx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이상이여야 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6372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건조한 습도와 맑은 날씨의 대기환경을 기준으로 측정한다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시험 환경 조건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7709" y="1483531"/>
            <a:ext cx="8006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solidFill>
                  <a:schemeClr val="bg1"/>
                </a:solidFill>
              </a:rPr>
              <a:t>악천우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환경 조건은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ISO 34503, KS R ISO 23150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NHTSA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기준을 기 반으로 조도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연무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강우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강설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역광 조건을 고려할 수 있다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>
            <a:grpSpLocks noGrp="1" noUngrp="1" noChangeAspect="1"/>
          </p:cNvGrpSpPr>
          <p:nvPr/>
        </p:nvGrpSpPr>
        <p:grpSpPr>
          <a:xfrm>
            <a:off x="402671" y="2496864"/>
            <a:ext cx="5638800" cy="2128837"/>
            <a:chOff x="342900" y="827088"/>
            <a:chExt cx="5638800" cy="2128837"/>
          </a:xfrm>
        </p:grpSpPr>
        <p:pic>
          <p:nvPicPr>
            <p:cNvPr id="17" name="그림 16" descr="강설"/>
            <p:cNvPicPr>
              <a:picLocks noRot="1" noChangeAspect="1" noMove="1" noResize="1"/>
            </p:cNvPicPr>
            <p:nvPr isPhoto="1"/>
          </p:nvPicPr>
          <p:blipFill>
            <a:blip r:embed="rId5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827088"/>
              <a:ext cx="5638800" cy="1773237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342900" y="2613025"/>
              <a:ext cx="5638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&lt;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강설 환경 조건의 단계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&gt;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>
            <a:grpSpLocks noGrp="1" noUngrp="1" noChangeAspect="1"/>
          </p:cNvGrpSpPr>
          <p:nvPr/>
        </p:nvGrpSpPr>
        <p:grpSpPr>
          <a:xfrm>
            <a:off x="402671" y="4841652"/>
            <a:ext cx="5638800" cy="1652587"/>
            <a:chOff x="6210300" y="1065213"/>
            <a:chExt cx="5638800" cy="1652587"/>
          </a:xfrm>
        </p:grpSpPr>
        <p:pic>
          <p:nvPicPr>
            <p:cNvPr id="20" name="그림 19" descr="바람"/>
            <p:cNvPicPr>
              <a:picLocks noRot="1" noChangeAspect="1" noMove="1" noResize="1"/>
            </p:cNvPicPr>
            <p:nvPr isPhoto="1"/>
          </p:nvPicPr>
          <p:blipFill>
            <a:blip r:embed="rId6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300" y="1065213"/>
              <a:ext cx="5638800" cy="1296987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6210300" y="2374900"/>
              <a:ext cx="5638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&lt;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강우 환경 조건의 단계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&gt;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2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시험 환경 조건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2" name="그룹 21"/>
          <p:cNvGrpSpPr>
            <a:grpSpLocks noGrp="1" noUngrp="1" noChangeAspect="1"/>
          </p:cNvGrpSpPr>
          <p:nvPr/>
        </p:nvGrpSpPr>
        <p:grpSpPr>
          <a:xfrm>
            <a:off x="327710" y="1802596"/>
            <a:ext cx="5638800" cy="2162175"/>
            <a:chOff x="342900" y="3897313"/>
            <a:chExt cx="5638800" cy="2162175"/>
          </a:xfrm>
        </p:grpSpPr>
        <p:pic>
          <p:nvPicPr>
            <p:cNvPr id="24" name="그림 23" descr="연무"/>
            <p:cNvPicPr>
              <a:picLocks noRot="1" noChangeAspect="1" noMove="1" noResize="1"/>
            </p:cNvPicPr>
            <p:nvPr isPhoto="1"/>
          </p:nvPicPr>
          <p:blipFill>
            <a:blip r:embed="rId5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" y="3897313"/>
              <a:ext cx="5638800" cy="1806575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42900" y="5716588"/>
              <a:ext cx="56388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</a:rPr>
                <a:t>&lt;</a:t>
              </a:r>
              <a:r>
                <a:rPr lang="ko-KR" altLang="en-US" sz="1600" b="1" dirty="0" smtClean="0">
                  <a:solidFill>
                    <a:schemeClr val="bg1"/>
                  </a:solidFill>
                </a:rPr>
                <a:t>안개 환경 조건의 단계</a:t>
              </a:r>
              <a:r>
                <a:rPr lang="en-US" altLang="ko-KR" sz="1600" b="1" dirty="0" smtClean="0">
                  <a:solidFill>
                    <a:schemeClr val="bg1"/>
                  </a:solidFill>
                </a:rPr>
                <a:t>&gt;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45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LiDAR SPEC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>
                <a:solidFill>
                  <a:schemeClr val="bg1"/>
                </a:solidFill>
              </a:rPr>
              <a:t>Velodyne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Alpha Prime 128ch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선정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선정 이유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고해상도 및 정확성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장거리 탐지 가능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신속한 데이터 수집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 smtClean="0">
              <a:solidFill>
                <a:schemeClr val="bg1"/>
              </a:solidFill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29" y="2514093"/>
            <a:ext cx="5134692" cy="141942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4975" y="4011233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1600" b="1" dirty="0" err="1" smtClean="0">
                <a:solidFill>
                  <a:schemeClr val="bg1"/>
                </a:solidFill>
              </a:rPr>
              <a:t>Velodyne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Alpha Prime 128ch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LiDAR </a:t>
              </a: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성능 테스트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맑은 날과 비교했을 때 상대적으로 물체의 반사 강도와 정확도가 떨어짐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smtClean="0">
                <a:solidFill>
                  <a:schemeClr val="bg1"/>
                </a:solidFill>
              </a:rPr>
              <a:t>905nm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레이저의 특성으로 인해 물기가 있는 곳은 레이저가 굴절 및 흡수되어 정확도와 반사 강도가 떨어지는 것으로 유추 가능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0" y="2605824"/>
            <a:ext cx="5687219" cy="14098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0" y="4646016"/>
            <a:ext cx="5687219" cy="140989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846869" y="4090655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맑은날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2660" y="6073740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비오는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6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LiDAR </a:t>
              </a: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성능 테스트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물방울로 인하여 레이저가 산란 및 흡수가 되어서 모든 물체의 반사 강도가 현저하게 떨어지는 것을 알 수 있다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9" y="2605824"/>
            <a:ext cx="5519004" cy="140989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662311" y="4090655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비 외부 환경을 임의로 만들었을 경우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LiDAR </a:t>
              </a: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성능 테스트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떨어지는 빗방울이 파란색 점으로 표현이 되는 것을 확인할 수 있다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74" y="2558029"/>
            <a:ext cx="1733073" cy="2767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769285" y="5426435"/>
            <a:ext cx="2759212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비 환경 재현을 통한 측정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355" y="2558029"/>
            <a:ext cx="1733073" cy="276754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36" y="2558030"/>
            <a:ext cx="1733073" cy="276754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103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LiDAR </a:t>
              </a: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성능 테스트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05" y="1615922"/>
            <a:ext cx="5649051" cy="14098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721" y="3690580"/>
            <a:ext cx="5687219" cy="1340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1257930" y="3100753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맑은날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3721" y="5083838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눈오는날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9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LiDAR </a:t>
              </a: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성능 테스트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주차장 사이에 떨어지는 눈이 파란색 점으로 표현이 되는 것을 확인할 수 있다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80" y="2527972"/>
            <a:ext cx="1733073" cy="269343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736378" y="5317425"/>
            <a:ext cx="2831651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눈 환경 재현을 통한 측정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61" y="2541158"/>
            <a:ext cx="1733073" cy="26670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7521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LiDAR </a:t>
              </a: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성능 테스트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92" y="2958162"/>
            <a:ext cx="4610276" cy="140989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92" y="5032820"/>
            <a:ext cx="4610276" cy="134096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1257930" y="4442993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맑은날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3721" y="6426078"/>
            <a:ext cx="5638800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안개 낀 날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안개 낀 날의 아래의 나무 부분의 데이터가 상대적으로 비어 보이는 이유는 겨울에 스캔을 하여서 나뭇가지밖에 없는 나무가 스캔 되었기 때문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근거리에서 전반적인 반사 강도는 비슷하게 나왔으나 원거리로 갈수록 안개 낀 날의 반사 강도가 상대적으로 떨어지는 것을 볼 수 있다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" y="512748"/>
            <a:ext cx="158952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158952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591" y="660691"/>
            <a:ext cx="3858749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bg1"/>
                </a:solidFill>
                <a:latin typeface="+mj-lt"/>
              </a:rPr>
              <a:t>서론</a:t>
            </a:r>
            <a:endParaRPr lang="en-US" altLang="ko-KR" sz="2200" b="1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연구의 배경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프로젝트의 목적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프로젝트의 기대효과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bg1"/>
                </a:solidFill>
                <a:latin typeface="+mj-lt"/>
              </a:rPr>
              <a:t>이론적 배경</a:t>
            </a:r>
            <a:endParaRPr lang="en-US" altLang="ko-KR" sz="2200" b="1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시장 동향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관련 연구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기존 연구의 한계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200" b="1" dirty="0" smtClean="0">
                <a:solidFill>
                  <a:schemeClr val="bg1"/>
                </a:solidFill>
                <a:latin typeface="+mj-lt"/>
              </a:rPr>
              <a:t>본론</a:t>
            </a:r>
            <a:endParaRPr lang="en-US" altLang="ko-KR" sz="2200" b="1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연구 방법론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기상 환경 재현 시스템 구축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시험 환경 조건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LiDAR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SPEC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LiDAR </a:t>
            </a:r>
            <a:r>
              <a:rPr lang="ko-KR" altLang="en-US" dirty="0" smtClean="0">
                <a:solidFill>
                  <a:schemeClr val="bg1"/>
                </a:solidFill>
              </a:rPr>
              <a:t>성능 테스트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결론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60961" y="1062344"/>
            <a:ext cx="863126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91170" y="2787170"/>
            <a:ext cx="1864409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291882" y="4489729"/>
            <a:ext cx="932205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240675" y="1062344"/>
            <a:ext cx="2930203" cy="0"/>
          </a:xfrm>
          <a:prstGeom prst="line">
            <a:avLst/>
          </a:prstGeom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58792" y="660691"/>
            <a:ext cx="32015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ko-KR" altLang="en-US" sz="2200" b="1" dirty="0" smtClean="0">
                <a:solidFill>
                  <a:schemeClr val="bg1"/>
                </a:solidFill>
                <a:latin typeface="+mj-lt"/>
              </a:rPr>
              <a:t>한계점 및 발전 방향</a:t>
            </a:r>
            <a:endParaRPr lang="en-US" altLang="ko-KR" sz="2200" b="1" dirty="0" smtClean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한계점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발전 방향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1"/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빗방울의 데이터를 살펴보면 반사 강도가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으로 나타난다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눈의 경우에는 반사 강도가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0~35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사이로 나타났다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 smtClean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58" y="2667085"/>
            <a:ext cx="1733073" cy="2767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1572568" y="5539651"/>
            <a:ext cx="2831651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비에 대한 결과값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219" y="2667085"/>
            <a:ext cx="1733073" cy="27675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3854929" y="5539651"/>
            <a:ext cx="2831651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눈에 대한 결과값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97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두 데이터의 최대 검출 거리를 비교해보았을 때 약간의 차이가 있다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가시거리가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라이다의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최대 검출 거리 보다 짧게 나올 경우는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라이다의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최대 검출 거리 또한 줄어든다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 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bg1"/>
                </a:solidFill>
              </a:rPr>
              <a:t>레이저 펄스가 물 분자에 흡수가 되어서 나타나는 현상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49" y="3221471"/>
            <a:ext cx="3291770" cy="213909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2562222" y="5515169"/>
            <a:ext cx="2831651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스모그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머신을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통한 안개 재현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&gt;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35" y="3228978"/>
            <a:ext cx="3291770" cy="212408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653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30955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31710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발전 방향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한계점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날씨 환경을 국제 표준 시험 조건과 동일하게 맞추기 어렵다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LiDAR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의 성능이 생각보다 좋아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악천우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상황에서도 인지가 가능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309553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317104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한계점 및 발전 방향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발전 방향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카메라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GNSS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의 측정 진행 예정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Ouster,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허사이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LiDAR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제품 성능 테스트 진행 및 비교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시험 환경 재현에 따른 강우량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강설량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안개 분포도에 대한 공인 성적서 발급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결과값을 통한 차량의 사전 알림 경보 및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TOR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전환 가능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SOTIF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환경에서의 시뮬레이션 값과 비교 가능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추후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YOLO V8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을 활용하여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객체탐지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알고리즘을 통해 카메라의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인식율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결과값 도출 예정</a:t>
            </a:r>
            <a:r>
              <a:rPr lang="en-US" altLang="ko-KR" sz="1600" b="1" smtClean="0">
                <a:solidFill>
                  <a:schemeClr val="bg1"/>
                </a:solidFill>
              </a:rPr>
              <a:t>.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2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1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8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741051" y="2105561"/>
            <a:ext cx="7683723" cy="18466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 latinLnBrk="0"/>
            <a:r>
              <a:rPr lang="en-US" altLang="ko-KR" sz="12000" b="1" dirty="0" smtClean="0">
                <a:solidFill>
                  <a:schemeClr val="bg1"/>
                </a:solidFill>
                <a:latin typeface="+mj-ea"/>
                <a:ea typeface="+mj-ea"/>
              </a:rPr>
              <a:t>Q &amp; A</a:t>
            </a:r>
            <a:endParaRPr lang="ko-KR" altLang="en-US" sz="1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80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1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8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749440" y="2502730"/>
            <a:ext cx="7683723" cy="15388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 latinLnBrk="0"/>
            <a:r>
              <a:rPr lang="ko-KR" altLang="en-US" sz="10000" b="1" dirty="0" smtClean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  <a:endParaRPr lang="ko-KR" altLang="en-US" sz="10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396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" y="512748"/>
            <a:ext cx="87405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-1" y="35694"/>
            <a:ext cx="8740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3895805" cy="381458"/>
            <a:chOff x="430306" y="1408458"/>
            <a:chExt cx="3895805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연구의 배경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327707" y="1501425"/>
            <a:ext cx="98512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최근 자율주행시스템 내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SW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의 문제로 발생하는 인명 사고가 늘고 있음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자율주행차의 기능 안전을 다루는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ISO 26262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의 범위를 벗어나는 문제 발생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외부 환경에 의한 사고 사례 급증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센서의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오인식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기준 정의 필요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3" name="Picture 24">
            <a:extLst>
              <a:ext uri="{FF2B5EF4-FFF2-40B4-BE49-F238E27FC236}">
                <a16:creationId xmlns:a16="http://schemas.microsoft.com/office/drawing/2014/main" id="{5B2EDDF5-D793-405C-AE8B-C7A20C1D9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18" y="3130787"/>
            <a:ext cx="2463779" cy="3043975"/>
          </a:xfrm>
          <a:prstGeom prst="rect">
            <a:avLst/>
          </a:prstGeom>
          <a:noFill/>
          <a:ln w="0" cap="rnd">
            <a:solidFill>
              <a:srgbClr val="000000"/>
            </a:solidFill>
            <a:prstDash val="solid"/>
            <a:miter/>
          </a:ln>
          <a:effectLst/>
        </p:spPr>
      </p:pic>
      <p:sp>
        <p:nvSpPr>
          <p:cNvPr id="24" name="직사각형 23"/>
          <p:cNvSpPr/>
          <p:nvPr/>
        </p:nvSpPr>
        <p:spPr>
          <a:xfrm>
            <a:off x="679507" y="6240068"/>
            <a:ext cx="2516246" cy="3429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 lnSpcReduction="10000"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</a:rPr>
              <a:t>&lt;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외부 환경에 의한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오인식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" y="512748"/>
            <a:ext cx="87405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-1" y="35694"/>
            <a:ext cx="8740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0" y="840865"/>
            <a:ext cx="5009989" cy="381458"/>
            <a:chOff x="430306" y="1408458"/>
            <a:chExt cx="5009989" cy="38145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8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3385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목적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  <a:grpFill/>
          </p:grpSpPr>
          <p:sp>
            <p:nvSpPr>
              <p:cNvPr id="20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7707" y="1357828"/>
            <a:ext cx="65345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/>
                </a:solidFill>
              </a:rPr>
              <a:t>ISO 21448 SOTIF (Safety Of The Intended Functionality</a:t>
            </a:r>
            <a:r>
              <a:rPr lang="en-US" altLang="ko-KR" b="1" dirty="0" smtClean="0">
                <a:solidFill>
                  <a:schemeClr val="bg1"/>
                </a:solidFill>
              </a:rPr>
              <a:t>) </a:t>
            </a:r>
            <a:r>
              <a:rPr lang="ko-KR" altLang="en-US" b="1" dirty="0" smtClean="0">
                <a:solidFill>
                  <a:schemeClr val="bg1"/>
                </a:solidFill>
              </a:rPr>
              <a:t>환경을 구성하여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실차</a:t>
            </a:r>
            <a:r>
              <a:rPr lang="ko-KR" altLang="en-US" b="1" dirty="0" smtClean="0">
                <a:solidFill>
                  <a:schemeClr val="bg1"/>
                </a:solidFill>
              </a:rPr>
              <a:t> 테스트 진행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날씨에 의한 센서의 </a:t>
            </a:r>
            <a:r>
              <a:rPr lang="ko-KR" altLang="en-US" b="1" dirty="0">
                <a:solidFill>
                  <a:schemeClr val="bg1"/>
                </a:solidFill>
              </a:rPr>
              <a:t>오인식 기준 </a:t>
            </a:r>
            <a:r>
              <a:rPr lang="ko-KR" altLang="en-US" b="1" dirty="0" smtClean="0">
                <a:solidFill>
                  <a:schemeClr val="bg1"/>
                </a:solidFill>
              </a:rPr>
              <a:t>정의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bg1"/>
                </a:solidFill>
              </a:rPr>
              <a:t>센서 </a:t>
            </a:r>
            <a:r>
              <a:rPr lang="ko-KR" altLang="en-US" b="1" dirty="0" err="1" smtClean="0">
                <a:solidFill>
                  <a:schemeClr val="bg1"/>
                </a:solidFill>
              </a:rPr>
              <a:t>오인식</a:t>
            </a:r>
            <a:r>
              <a:rPr lang="ko-KR" altLang="en-US" b="1" dirty="0" smtClean="0">
                <a:solidFill>
                  <a:schemeClr val="bg1"/>
                </a:solidFill>
              </a:rPr>
              <a:t> 예방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" y="512748"/>
            <a:ext cx="87405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-1" y="35694"/>
            <a:ext cx="87405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3895805" cy="381458"/>
            <a:chOff x="430306" y="1408458"/>
            <a:chExt cx="3895805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프로젝트의 기대효과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327707" y="1501425"/>
            <a:ext cx="98512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기준 정의를 통한 자율주행 시스템의 안전성 평가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외부 환경에 의한 사고의 원인 분석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기상 변화에 따른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TOR(Take Over Request :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운전자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제어권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전환 요청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)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을 통한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사고율 감소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70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18875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199658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이론적 배경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3895805" cy="381458"/>
            <a:chOff x="430306" y="1408458"/>
            <a:chExt cx="3895805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시장 동향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0" y="3515468"/>
            <a:ext cx="5009989" cy="381458"/>
            <a:chOff x="430306" y="1408458"/>
            <a:chExt cx="5009989" cy="381458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8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338554"/>
            </a:xfrm>
            <a:prstGeom prst="rect">
              <a:avLst/>
            </a:prstGeom>
            <a:grp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관련 연구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  <a:grpFill/>
          </p:grpSpPr>
          <p:sp>
            <p:nvSpPr>
              <p:cNvPr id="20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7707" y="4194805"/>
            <a:ext cx="72978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인지 성능 한계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판단 기능 부족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오사용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관련 시나리오 개발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SOTIF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위험 분석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적합성 평가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bg1"/>
                </a:solidFill>
              </a:rPr>
              <a:t>오사용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대책 가이드라인 개발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SOTIF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요소 시뮬레이션 및 대규모 자동 시나리오 생성 환경 구축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국제표준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ISO 21448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제정에 따른 국내 표준 및 시험 표준 제정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bg1"/>
                </a:solidFill>
              </a:rPr>
              <a:t>SOTIF </a:t>
            </a:r>
            <a:r>
              <a:rPr lang="ko-KR" altLang="en-US" sz="1600" b="1" dirty="0">
                <a:solidFill>
                  <a:schemeClr val="bg1"/>
                </a:solidFill>
              </a:rPr>
              <a:t>개념과 방법론을 현실적인 주행 환경에서 검증하는 다양한 실증 연구 및 산업 적용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사례 증가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bg1"/>
                </a:solidFill>
              </a:rPr>
              <a:t>시뮬레이션을 기반으로 한 안전성 평가</a:t>
            </a:r>
            <a:r>
              <a:rPr lang="en-US" altLang="ko-KR" sz="1600" b="1" dirty="0">
                <a:solidFill>
                  <a:schemeClr val="bg1"/>
                </a:solidFill>
              </a:rPr>
              <a:t>, </a:t>
            </a:r>
            <a:r>
              <a:rPr lang="ko-KR" altLang="en-US" sz="1600" b="1" dirty="0">
                <a:solidFill>
                  <a:schemeClr val="bg1"/>
                </a:solidFill>
              </a:rPr>
              <a:t>데이터 중심의 평가 방법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등을 연구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188752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199658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이론적 배경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3895805" cy="381458"/>
            <a:chOff x="430306" y="1408458"/>
            <a:chExt cx="3895805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연구의 한계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시뮬레이션을 기반으로 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SOTIF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환경 개발 및 검증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시뮬레이션을 통한 결과값과 실제 데이터 값이 다르다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임의로 차량에 외부 환경을 주입 할 수 있는 테스트 공간 부족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SOTIF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환경 시나리오 부족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3895805" cy="381458"/>
            <a:chOff x="430306" y="1408458"/>
            <a:chExt cx="3895805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기상 환경 재현 시스템 구축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시험 환경 조건 설정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chemeClr val="bg1"/>
                </a:solidFill>
              </a:rPr>
              <a:t>LiDAR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선정 및 측정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결과값 확인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 smtClean="0">
                <a:solidFill>
                  <a:schemeClr val="bg1"/>
                </a:solidFill>
              </a:rPr>
              <a:t>오인식을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줄이고 성능을 높이는 방법 모색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959" y="6234889"/>
            <a:ext cx="2013041" cy="2991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1839" y="6534086"/>
            <a:ext cx="1550161" cy="32391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512748"/>
            <a:ext cx="80534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0" y="35694"/>
            <a:ext cx="87405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kern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본론</a:t>
            </a:r>
            <a:endParaRPr lang="ko-KR" altLang="en-US" sz="2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2" y="989802"/>
            <a:ext cx="4404217" cy="381458"/>
            <a:chOff x="430306" y="1408458"/>
            <a:chExt cx="4404217" cy="381458"/>
          </a:xfrm>
        </p:grpSpPr>
        <p:sp>
          <p:nvSpPr>
            <p:cNvPr id="10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530159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2200" b="1" dirty="0" smtClean="0">
                  <a:ln w="1270">
                    <a:noFil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기상 환경 재현 시스템 구축</a:t>
              </a:r>
              <a:endParaRPr lang="ko-KR" altLang="en-US" sz="2200" b="1" dirty="0">
                <a:ln w="1270">
                  <a:noFil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4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kumimoji="1" lang="en-US" altLang="ko-KR" b="1" spc="-80" dirty="0" smtClean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329105" y="1528501"/>
            <a:ext cx="72978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기상 환경을 재현 할 수 있는 시스템 설계 진행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bg1"/>
                </a:solidFill>
              </a:rPr>
              <a:t>조립 및 외부 환경에 대한 테스트 진행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93" y="2524310"/>
            <a:ext cx="4851280" cy="35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916</Words>
  <Application>Microsoft Office PowerPoint</Application>
  <PresentationFormat>와이드스크린</PresentationFormat>
  <Paragraphs>172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</cp:revision>
  <dcterms:created xsi:type="dcterms:W3CDTF">2023-12-11T13:35:49Z</dcterms:created>
  <dcterms:modified xsi:type="dcterms:W3CDTF">2023-12-12T04:14:37Z</dcterms:modified>
</cp:coreProperties>
</file>