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325" r:id="rId3"/>
    <p:sldId id="295" r:id="rId4"/>
    <p:sldId id="258" r:id="rId5"/>
    <p:sldId id="289" r:id="rId6"/>
    <p:sldId id="299" r:id="rId7"/>
    <p:sldId id="300" r:id="rId8"/>
    <p:sldId id="288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23" r:id="rId17"/>
    <p:sldId id="310" r:id="rId18"/>
    <p:sldId id="308" r:id="rId19"/>
    <p:sldId id="311" r:id="rId20"/>
    <p:sldId id="312" r:id="rId21"/>
    <p:sldId id="349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6" r:id="rId31"/>
    <p:sldId id="327" r:id="rId32"/>
    <p:sldId id="328" r:id="rId33"/>
    <p:sldId id="329" r:id="rId34"/>
    <p:sldId id="330" r:id="rId35"/>
    <p:sldId id="331" r:id="rId36"/>
    <p:sldId id="333" r:id="rId37"/>
    <p:sldId id="334" r:id="rId38"/>
    <p:sldId id="350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51" r:id="rId53"/>
    <p:sldId id="261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9EE"/>
    <a:srgbClr val="F2EAE3"/>
    <a:srgbClr val="01B1D0"/>
    <a:srgbClr val="0F518E"/>
    <a:srgbClr val="4B5C75"/>
    <a:srgbClr val="EFD5B2"/>
    <a:srgbClr val="6BC0FF"/>
    <a:srgbClr val="4785B8"/>
    <a:srgbClr val="396E9A"/>
    <a:srgbClr val="1743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08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img.freepik.com/premium-vector/coding-programmer-developer-flat-vector-illustration-template_128772-814.jpg&amp;imgrefurl=https://kr.freepik.com/premium-vector/coding-programmer-developer-flat-vector-illustration-template_16243825.htm&amp;tbnid=m5oupmJFVnuAAM&amp;vet=12ahUKEwi38bXbs_b6AhWiRvUHHX8wBUAQMygAegUIARDAAQ..i&amp;docid=66MIufcF84rmlM&amp;w=626&amp;h=438&amp;q=%ED%94%84%EB%A1%9C%EA%B7%B8%EB%9E%98%EB%A8%B8%20%EC%9D%BC%EB%9F%AC%EC%8A%A4%ED%8A%B8&amp;client=firefox-b-d&amp;ved=2ahUKEwi38bXbs_b6AhWiRvUHHX8wBUAQMygAegUIARDAAQ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ykc0627.tistory.com/entry/SW%EA%B0%9C%EB%B0%9C-%EA%B3%84%ED%9A%8D-%EB%8B%A8%EA%B3%84-2-%EB%B9%84%EC%9A%A9-%EC%82%B0%EC%A0%95-%EA%B8%B0%EB%B2%95%EA%B8%B0%EB%8A%A5%EC%A0%90%EC%88%98%EB%B2%95Function-Point" TargetMode="External"/><Relationship Id="rId2" Type="http://schemas.openxmlformats.org/officeDocument/2006/relationships/hyperlink" Target="https://www.youtube.com/watch?v=eeMvhCDKmdU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4C8082A-3C2A-444D-813D-DF6F0E15686D}"/>
              </a:ext>
            </a:extLst>
          </p:cNvPr>
          <p:cNvGrpSpPr/>
          <p:nvPr/>
        </p:nvGrpSpPr>
        <p:grpSpPr>
          <a:xfrm>
            <a:off x="3984088" y="1356827"/>
            <a:ext cx="4422510" cy="4144346"/>
            <a:chOff x="3884745" y="714735"/>
            <a:chExt cx="4422510" cy="41443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4A2E3D7-91A6-4EEF-82B1-5629029CE8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89813" y="714735"/>
              <a:ext cx="4011060" cy="4011060"/>
            </a:xfrm>
            <a:prstGeom prst="ellipse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A231D34-A997-4FA9-AB4B-04B0E2BA2E28}"/>
                </a:ext>
              </a:extLst>
            </p:cNvPr>
            <p:cNvSpPr/>
            <p:nvPr/>
          </p:nvSpPr>
          <p:spPr>
            <a:xfrm>
              <a:off x="3884745" y="714735"/>
              <a:ext cx="4011060" cy="401106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22D3392-C542-49BC-BB5B-6DE5C8EFA770}"/>
                </a:ext>
              </a:extLst>
            </p:cNvPr>
            <p:cNvSpPr/>
            <p:nvPr/>
          </p:nvSpPr>
          <p:spPr>
            <a:xfrm>
              <a:off x="4296195" y="848021"/>
              <a:ext cx="4011060" cy="401106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1880700" y="2367171"/>
            <a:ext cx="862928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kern="1800" spc="300" dirty="0" err="1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파밍</a:t>
            </a:r>
            <a:r>
              <a:rPr lang="ko-KR" altLang="en-US" sz="6600" kern="1800" spc="300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서바이벌</a:t>
            </a:r>
            <a:endParaRPr lang="en-US" altLang="ko-KR" sz="6600" kern="1800" spc="300" dirty="0">
              <a:solidFill>
                <a:schemeClr val="accent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6600" kern="1800" spc="300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Farming Survival</a:t>
            </a:r>
            <a:endParaRPr lang="ko-KR" altLang="en-US" sz="6600" kern="1800" spc="300" dirty="0">
              <a:solidFill>
                <a:schemeClr val="accent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2B35F-D2DC-4B7E-B61A-3EC67ED23479}"/>
              </a:ext>
            </a:extLst>
          </p:cNvPr>
          <p:cNvSpPr txBox="1"/>
          <p:nvPr/>
        </p:nvSpPr>
        <p:spPr>
          <a:xfrm>
            <a:off x="83273" y="72643"/>
            <a:ext cx="347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kern="1800" spc="300" dirty="0">
                <a:solidFill>
                  <a:schemeClr val="accent6"/>
                </a:solidFill>
              </a:rPr>
              <a:t>2019136035 </a:t>
            </a:r>
            <a:r>
              <a:rPr lang="ko-KR" altLang="en-US" sz="2400" kern="1800" spc="300" dirty="0">
                <a:solidFill>
                  <a:schemeClr val="accent6"/>
                </a:solidFill>
              </a:rPr>
              <a:t>김재윤</a:t>
            </a:r>
            <a:endParaRPr lang="en-US" altLang="ko-KR" sz="2400" kern="1800" spc="300" dirty="0">
              <a:solidFill>
                <a:schemeClr val="accent6"/>
              </a:solidFill>
            </a:endParaRPr>
          </a:p>
          <a:p>
            <a:pPr algn="ctr"/>
            <a:r>
              <a:rPr lang="en-US" altLang="ko-KR" sz="2400" kern="1800" spc="300" dirty="0">
                <a:solidFill>
                  <a:schemeClr val="accent6"/>
                </a:solidFill>
              </a:rPr>
              <a:t>2017120097 </a:t>
            </a:r>
            <a:r>
              <a:rPr lang="ko-KR" altLang="en-US" sz="2400" kern="1800" spc="300" dirty="0">
                <a:solidFill>
                  <a:schemeClr val="accent6"/>
                </a:solidFill>
              </a:rPr>
              <a:t>이지우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DA1B9D-FAFD-4584-8612-3E3EB2E5F37F}"/>
              </a:ext>
            </a:extLst>
          </p:cNvPr>
          <p:cNvSpPr/>
          <p:nvPr/>
        </p:nvSpPr>
        <p:spPr>
          <a:xfrm>
            <a:off x="765343" y="1746405"/>
            <a:ext cx="10661313" cy="4416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22C1C-2CB8-4E24-8468-13CD63D51107}"/>
              </a:ext>
            </a:extLst>
          </p:cNvPr>
          <p:cNvSpPr txBox="1"/>
          <p:nvPr/>
        </p:nvSpPr>
        <p:spPr>
          <a:xfrm>
            <a:off x="906455" y="1862753"/>
            <a:ext cx="4610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비슷한 게임 비교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18020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예상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E69953-13E8-4EFB-8EB1-DE0B5208645C}"/>
              </a:ext>
            </a:extLst>
          </p:cNvPr>
          <p:cNvSpPr txBox="1"/>
          <p:nvPr/>
        </p:nvSpPr>
        <p:spPr>
          <a:xfrm>
            <a:off x="1226645" y="2827313"/>
            <a:ext cx="21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 Vampire Survivors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DEE328-16A8-4903-A408-BFFFFC901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192"/>
          <a:stretch/>
        </p:blipFill>
        <p:spPr>
          <a:xfrm>
            <a:off x="1226645" y="4539212"/>
            <a:ext cx="2850011" cy="14194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095B57-2C62-4AD7-BB59-EB5B8CF5B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5605"/>
          <a:stretch/>
        </p:blipFill>
        <p:spPr>
          <a:xfrm>
            <a:off x="4608505" y="4528087"/>
            <a:ext cx="2850011" cy="1438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9E4C3-71A9-4A90-97DD-4146FC4BD147}"/>
              </a:ext>
            </a:extLst>
          </p:cNvPr>
          <p:cNvSpPr txBox="1"/>
          <p:nvPr/>
        </p:nvSpPr>
        <p:spPr>
          <a:xfrm>
            <a:off x="4537958" y="2818705"/>
            <a:ext cx="24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- 20 Minutes Till Dawn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43EB30-DE8E-4022-9048-E4E38CE74EF5}"/>
              </a:ext>
            </a:extLst>
          </p:cNvPr>
          <p:cNvSpPr txBox="1"/>
          <p:nvPr/>
        </p:nvSpPr>
        <p:spPr>
          <a:xfrm>
            <a:off x="7990367" y="283032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Brotato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C07EE9-C083-4901-A423-A351263E8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45" y="3196645"/>
            <a:ext cx="2850011" cy="13320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54B72C-FA2A-427E-BD20-F410CBF05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05" y="3188037"/>
            <a:ext cx="2850013" cy="13320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FD9B07-7A00-4E5C-948A-73289DC11D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368" y="3195129"/>
            <a:ext cx="2833886" cy="13178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C70B844-4490-4989-BF38-8F6BFE0066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271"/>
          <a:stretch/>
        </p:blipFill>
        <p:spPr>
          <a:xfrm>
            <a:off x="7990368" y="4513015"/>
            <a:ext cx="2833886" cy="12860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6ED09B-81F9-4A35-9C64-D22A53B4CE63}"/>
              </a:ext>
            </a:extLst>
          </p:cNvPr>
          <p:cNvSpPr txBox="1"/>
          <p:nvPr/>
        </p:nvSpPr>
        <p:spPr>
          <a:xfrm>
            <a:off x="6217642" y="1960378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최근 기준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성능이 좋지 않은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컴퓨터로도 플레이 가능</a:t>
            </a:r>
          </a:p>
        </p:txBody>
      </p:sp>
    </p:spTree>
    <p:extLst>
      <p:ext uri="{BB962C8B-B14F-4D97-AF65-F5344CB8AC3E}">
        <p14:creationId xmlns:p14="http://schemas.microsoft.com/office/powerpoint/2010/main" val="266074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DAD3A2-CFF0-4D0A-9AC5-E83BFA79D8AE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FD786-C859-4AD4-BA6F-D81458F26C0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576B35-CD3C-423D-93D2-0646784DDD4A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F2E44-F418-45DF-9F1F-1481BFD71AA0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B27EB-7DFE-4CC4-9C8C-061B7221C6BB}"/>
              </a:ext>
            </a:extLst>
          </p:cNvPr>
          <p:cNvSpPr txBox="1"/>
          <p:nvPr/>
        </p:nvSpPr>
        <p:spPr>
          <a:xfrm>
            <a:off x="3316300" y="3159992"/>
            <a:ext cx="2544287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캐릭터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플레이어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B6928-56CE-4D1B-961F-55CB97BB2BAE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81E3D-7089-4C8A-B2D1-03CEBADC5A41}"/>
              </a:ext>
            </a:extLst>
          </p:cNvPr>
          <p:cNvSpPr txBox="1"/>
          <p:nvPr/>
        </p:nvSpPr>
        <p:spPr>
          <a:xfrm>
            <a:off x="6335143" y="3159992"/>
            <a:ext cx="1928733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몬스터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좀비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23E8F-973B-43C3-B25B-CC44EF733504}"/>
              </a:ext>
            </a:extLst>
          </p:cNvPr>
          <p:cNvSpPr txBox="1"/>
          <p:nvPr/>
        </p:nvSpPr>
        <p:spPr>
          <a:xfrm>
            <a:off x="5060368" y="5553282"/>
            <a:ext cx="80021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0CDF5-90D6-4A74-B086-B27B1F63784E}"/>
              </a:ext>
            </a:extLst>
          </p:cNvPr>
          <p:cNvSpPr txBox="1"/>
          <p:nvPr/>
        </p:nvSpPr>
        <p:spPr>
          <a:xfrm>
            <a:off x="6335143" y="5553281"/>
            <a:ext cx="80021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자원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F00C6-FDDF-48AB-A8B6-E47D459D5CEC}"/>
              </a:ext>
            </a:extLst>
          </p:cNvPr>
          <p:cNvSpPr txBox="1"/>
          <p:nvPr/>
        </p:nvSpPr>
        <p:spPr>
          <a:xfrm>
            <a:off x="1312409" y="1762535"/>
            <a:ext cx="3259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키보드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자판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pc="-150" dirty="0" err="1">
                <a:solidFill>
                  <a:schemeClr val="bg1"/>
                </a:solidFill>
                <a:latin typeface="+mn-ea"/>
              </a:rPr>
              <a:t>wasd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으로 이동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크기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: 1 x 1 (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맵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: 50 x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50)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레벨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10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을 달성하면 게임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종료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종류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CA3DC-5113-4F8D-B6C9-D94E83FFAB91}"/>
              </a:ext>
            </a:extLst>
          </p:cNvPr>
          <p:cNvSpPr txBox="1"/>
          <p:nvPr/>
        </p:nvSpPr>
        <p:spPr>
          <a:xfrm>
            <a:off x="6004236" y="1762535"/>
            <a:ext cx="4839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종류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(Common, Fat, Fast, Tank)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일정 시간마다 랜덤 위치에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생성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캐릭터 레벨이 오를 수록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몬스터의 체력이 증가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자원 및 경험치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획득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051E8-FA4A-471B-BAA3-612D1166F082}"/>
              </a:ext>
            </a:extLst>
          </p:cNvPr>
          <p:cNvSpPr txBox="1"/>
          <p:nvPr/>
        </p:nvSpPr>
        <p:spPr>
          <a:xfrm>
            <a:off x="1312409" y="4194800"/>
            <a:ext cx="47804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종류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권총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돌격소총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저격총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수류탄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미사일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발사체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생성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자동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공격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자원을 모으면 업그레이드 가능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획득과 업그레이드는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종류 중 선택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86438-EAA1-4375-BB4C-3DFE7A49DC33}"/>
              </a:ext>
            </a:extLst>
          </p:cNvPr>
          <p:cNvSpPr txBox="1"/>
          <p:nvPr/>
        </p:nvSpPr>
        <p:spPr>
          <a:xfrm>
            <a:off x="7389230" y="4194800"/>
            <a:ext cx="3454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바이오 에너지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종류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좀비를 처치할 시 획득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일정 시간마다 랜덤 위치에 생성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캐릭터가 가까이 가면 자동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습득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인게임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기획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0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BA712-6BAE-484F-97C2-E24F30E8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3063"/>
              </p:ext>
            </p:extLst>
          </p:nvPr>
        </p:nvGraphicFramePr>
        <p:xfrm>
          <a:off x="1105355" y="2249081"/>
          <a:ext cx="9981290" cy="32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464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099566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676526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  <a:gridCol w="676526">
                  <a:extLst>
                    <a:ext uri="{9D8B030D-6E8A-4147-A177-3AD203B41FA5}">
                      <a16:colId xmlns:a16="http://schemas.microsoft.com/office/drawing/2014/main" val="270086006"/>
                    </a:ext>
                  </a:extLst>
                </a:gridCol>
                <a:gridCol w="676526">
                  <a:extLst>
                    <a:ext uri="{9D8B030D-6E8A-4147-A177-3AD203B41FA5}">
                      <a16:colId xmlns:a16="http://schemas.microsoft.com/office/drawing/2014/main" val="1445786975"/>
                    </a:ext>
                  </a:extLst>
                </a:gridCol>
                <a:gridCol w="676526">
                  <a:extLst>
                    <a:ext uri="{9D8B030D-6E8A-4147-A177-3AD203B41FA5}">
                      <a16:colId xmlns:a16="http://schemas.microsoft.com/office/drawing/2014/main" val="4292734770"/>
                    </a:ext>
                  </a:extLst>
                </a:gridCol>
                <a:gridCol w="676526">
                  <a:extLst>
                    <a:ext uri="{9D8B030D-6E8A-4147-A177-3AD203B41FA5}">
                      <a16:colId xmlns:a16="http://schemas.microsoft.com/office/drawing/2014/main" val="3594455756"/>
                    </a:ext>
                  </a:extLst>
                </a:gridCol>
                <a:gridCol w="676526">
                  <a:extLst>
                    <a:ext uri="{9D8B030D-6E8A-4147-A177-3AD203B41FA5}">
                      <a16:colId xmlns:a16="http://schemas.microsoft.com/office/drawing/2014/main" val="3510151805"/>
                    </a:ext>
                  </a:extLst>
                </a:gridCol>
                <a:gridCol w="676526">
                  <a:extLst>
                    <a:ext uri="{9D8B030D-6E8A-4147-A177-3AD203B41FA5}">
                      <a16:colId xmlns:a16="http://schemas.microsoft.com/office/drawing/2014/main" val="2911169688"/>
                    </a:ext>
                  </a:extLst>
                </a:gridCol>
                <a:gridCol w="676526">
                  <a:extLst>
                    <a:ext uri="{9D8B030D-6E8A-4147-A177-3AD203B41FA5}">
                      <a16:colId xmlns:a16="http://schemas.microsoft.com/office/drawing/2014/main" val="540133278"/>
                    </a:ext>
                  </a:extLst>
                </a:gridCol>
                <a:gridCol w="676526">
                  <a:extLst>
                    <a:ext uri="{9D8B030D-6E8A-4147-A177-3AD203B41FA5}">
                      <a16:colId xmlns:a16="http://schemas.microsoft.com/office/drawing/2014/main" val="3859388866"/>
                    </a:ext>
                  </a:extLst>
                </a:gridCol>
                <a:gridCol w="676526">
                  <a:extLst>
                    <a:ext uri="{9D8B030D-6E8A-4147-A177-3AD203B41FA5}">
                      <a16:colId xmlns:a16="http://schemas.microsoft.com/office/drawing/2014/main" val="17687280"/>
                    </a:ext>
                  </a:extLst>
                </a:gridCol>
              </a:tblGrid>
              <a:tr h="34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종류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스폰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비율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크기</a:t>
                      </a:r>
                      <a:endParaRPr lang="en-US" altLang="ko-KR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일반 좀비 기준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체력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캐릭터 기준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 ~ 10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레벨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Common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100% / 1 x 1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70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80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90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401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덩치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Fat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10% / 2 x 2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70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90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130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150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170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190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210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401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러너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Fast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5% / 1 x 1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401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탱크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Tank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3% / 3 x 3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300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700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900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1100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1300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1500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1700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2000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BF058-DAFC-4B16-A830-CA24218C48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90262-CCA1-493D-86E2-04D39543DF7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6F9-CA3E-473F-BB8B-6E262CF3790B}"/>
              </a:ext>
            </a:extLst>
          </p:cNvPr>
          <p:cNvSpPr txBox="1"/>
          <p:nvPr/>
        </p:nvSpPr>
        <p:spPr>
          <a:xfrm>
            <a:off x="660400" y="138935"/>
            <a:ext cx="3429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몬스터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좀비 상세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DCEB5-7E86-4D28-A382-12D8F51E41C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051F70-8454-4C07-BBDD-76908C9B9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BA712-6BAE-484F-97C2-E24F30E8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28063"/>
              </p:ext>
            </p:extLst>
          </p:nvPr>
        </p:nvGraphicFramePr>
        <p:xfrm>
          <a:off x="940157" y="2184686"/>
          <a:ext cx="10728100" cy="359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25666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727144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  <a:gridCol w="727144">
                  <a:extLst>
                    <a:ext uri="{9D8B030D-6E8A-4147-A177-3AD203B41FA5}">
                      <a16:colId xmlns:a16="http://schemas.microsoft.com/office/drawing/2014/main" val="270086006"/>
                    </a:ext>
                  </a:extLst>
                </a:gridCol>
                <a:gridCol w="727144">
                  <a:extLst>
                    <a:ext uri="{9D8B030D-6E8A-4147-A177-3AD203B41FA5}">
                      <a16:colId xmlns:a16="http://schemas.microsoft.com/office/drawing/2014/main" val="1445786975"/>
                    </a:ext>
                  </a:extLst>
                </a:gridCol>
                <a:gridCol w="727144">
                  <a:extLst>
                    <a:ext uri="{9D8B030D-6E8A-4147-A177-3AD203B41FA5}">
                      <a16:colId xmlns:a16="http://schemas.microsoft.com/office/drawing/2014/main" val="4292734770"/>
                    </a:ext>
                  </a:extLst>
                </a:gridCol>
                <a:gridCol w="727144">
                  <a:extLst>
                    <a:ext uri="{9D8B030D-6E8A-4147-A177-3AD203B41FA5}">
                      <a16:colId xmlns:a16="http://schemas.microsoft.com/office/drawing/2014/main" val="3594455756"/>
                    </a:ext>
                  </a:extLst>
                </a:gridCol>
                <a:gridCol w="727144">
                  <a:extLst>
                    <a:ext uri="{9D8B030D-6E8A-4147-A177-3AD203B41FA5}">
                      <a16:colId xmlns:a16="http://schemas.microsoft.com/office/drawing/2014/main" val="3510151805"/>
                    </a:ext>
                  </a:extLst>
                </a:gridCol>
                <a:gridCol w="727144">
                  <a:extLst>
                    <a:ext uri="{9D8B030D-6E8A-4147-A177-3AD203B41FA5}">
                      <a16:colId xmlns:a16="http://schemas.microsoft.com/office/drawing/2014/main" val="2911169688"/>
                    </a:ext>
                  </a:extLst>
                </a:gridCol>
                <a:gridCol w="727144">
                  <a:extLst>
                    <a:ext uri="{9D8B030D-6E8A-4147-A177-3AD203B41FA5}">
                      <a16:colId xmlns:a16="http://schemas.microsoft.com/office/drawing/2014/main" val="540133278"/>
                    </a:ext>
                  </a:extLst>
                </a:gridCol>
                <a:gridCol w="727144">
                  <a:extLst>
                    <a:ext uri="{9D8B030D-6E8A-4147-A177-3AD203B41FA5}">
                      <a16:colId xmlns:a16="http://schemas.microsoft.com/office/drawing/2014/main" val="3859388866"/>
                    </a:ext>
                  </a:extLst>
                </a:gridCol>
                <a:gridCol w="727144">
                  <a:extLst>
                    <a:ext uri="{9D8B030D-6E8A-4147-A177-3AD203B41FA5}">
                      <a16:colId xmlns:a16="http://schemas.microsoft.com/office/drawing/2014/main" val="17687280"/>
                    </a:ext>
                  </a:extLst>
                </a:gridCol>
              </a:tblGrid>
              <a:tr h="34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종류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공격력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권총은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10,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나머지는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 최대 업그레이드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45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권총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움직이는 방향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초에 </a:t>
                      </a:r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70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445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돌격소총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가장 가까운 적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초에 </a:t>
                      </a:r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445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err="1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저격총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체력이 가장 높은 적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초에 </a:t>
                      </a:r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80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150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445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수류탄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방향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초에 한 번 발사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445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미사일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무작위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초에 한 번 폭격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90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200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50506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BF058-DAFC-4B16-A830-CA24218C48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90262-CCA1-493D-86E2-04D39543DF7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6F9-CA3E-473F-BB8B-6E262CF3790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무기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총 상세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DCEB5-7E86-4D28-A382-12D8F51E41C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051F70-8454-4C07-BBDD-76908C9B9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0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CA1E36-9C36-447C-BE92-3ABA5BB94B03}"/>
              </a:ext>
            </a:extLst>
          </p:cNvPr>
          <p:cNvSpPr/>
          <p:nvPr/>
        </p:nvSpPr>
        <p:spPr>
          <a:xfrm>
            <a:off x="2230702" y="1603706"/>
            <a:ext cx="3493706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5E6F9-8ECD-4A6A-B8D5-C8AC3F8B23DD}"/>
              </a:ext>
            </a:extLst>
          </p:cNvPr>
          <p:cNvSpPr/>
          <p:nvPr/>
        </p:nvSpPr>
        <p:spPr>
          <a:xfrm>
            <a:off x="2230702" y="1603704"/>
            <a:ext cx="3493706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3A27-6B43-4F1B-9139-C667006C05EE}"/>
              </a:ext>
            </a:extLst>
          </p:cNvPr>
          <p:cNvSpPr/>
          <p:nvPr/>
        </p:nvSpPr>
        <p:spPr>
          <a:xfrm>
            <a:off x="6313886" y="1603706"/>
            <a:ext cx="4177902" cy="3220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7B8A0-A68D-47A5-AC70-AF524F503FFC}"/>
              </a:ext>
            </a:extLst>
          </p:cNvPr>
          <p:cNvSpPr txBox="1"/>
          <p:nvPr/>
        </p:nvSpPr>
        <p:spPr>
          <a:xfrm>
            <a:off x="3364768" y="1679682"/>
            <a:ext cx="12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탑 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89217B-71CA-4834-B7CA-41EC0207C89E}"/>
              </a:ext>
            </a:extLst>
          </p:cNvPr>
          <p:cNvSpPr/>
          <p:nvPr/>
        </p:nvSpPr>
        <p:spPr>
          <a:xfrm>
            <a:off x="6313885" y="1603704"/>
            <a:ext cx="4177902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99B6-0F6A-4262-85CA-588BF3B3B920}"/>
              </a:ext>
            </a:extLst>
          </p:cNvPr>
          <p:cNvSpPr txBox="1"/>
          <p:nvPr/>
        </p:nvSpPr>
        <p:spPr>
          <a:xfrm>
            <a:off x="7377481" y="1657727"/>
            <a:ext cx="205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인게임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UI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A449A-C329-4DE0-A470-C5168FA175D1}"/>
              </a:ext>
            </a:extLst>
          </p:cNvPr>
          <p:cNvSpPr txBox="1"/>
          <p:nvPr/>
        </p:nvSpPr>
        <p:spPr>
          <a:xfrm>
            <a:off x="2724665" y="2452702"/>
            <a:ext cx="2496062" cy="72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캐릭터를 위에서 아래로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내려다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보는 시점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46592-F5FB-4197-A214-7F4047E5B1F0}"/>
              </a:ext>
            </a:extLst>
          </p:cNvPr>
          <p:cNvSpPr txBox="1"/>
          <p:nvPr/>
        </p:nvSpPr>
        <p:spPr>
          <a:xfrm>
            <a:off x="6949767" y="2350187"/>
            <a:ext cx="2906138" cy="105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체력 바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경험치 바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얻은 자원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에너지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량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얻은 무기를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기준 위쪽에 표시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기타 게임 시스템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78F8A73B-50A6-47E0-AB81-6FDF57613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01" y="3716663"/>
            <a:ext cx="3483991" cy="260963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88ED1-D96A-400B-9672-EC3C80528E16}"/>
              </a:ext>
            </a:extLst>
          </p:cNvPr>
          <p:cNvSpPr txBox="1"/>
          <p:nvPr/>
        </p:nvSpPr>
        <p:spPr>
          <a:xfrm>
            <a:off x="4131781" y="6326293"/>
            <a:ext cx="1547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- The Binding of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</a:rPr>
              <a:t>Issac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877D80-DA26-4FA0-89A5-21B0FAC9BE7E}"/>
              </a:ext>
            </a:extLst>
          </p:cNvPr>
          <p:cNvSpPr txBox="1"/>
          <p:nvPr/>
        </p:nvSpPr>
        <p:spPr>
          <a:xfrm>
            <a:off x="9069603" y="6310674"/>
            <a:ext cx="1422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- Vampire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Survivors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80901EA-F826-4103-AF60-34E22E4350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84" y="3697217"/>
            <a:ext cx="4177903" cy="26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7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37737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요구 추출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사례 조사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20C627E-E0CF-4CFF-8CF3-05ACD4799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15" y="1446622"/>
            <a:ext cx="1463313" cy="14633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19C5C6-B611-4839-A959-4A8936ED8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64" y="4994394"/>
            <a:ext cx="3135421" cy="14654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D5772C-F967-4F67-BAF9-111F02194F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61" y="3219928"/>
            <a:ext cx="2605823" cy="1464473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3AD4F89-F501-49BE-AA7A-9CD98C77E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0613"/>
              </p:ext>
            </p:extLst>
          </p:nvPr>
        </p:nvGraphicFramePr>
        <p:xfrm>
          <a:off x="1763441" y="2677914"/>
          <a:ext cx="5239702" cy="2121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65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4163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34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 이름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장르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참고한 특징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4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Magic</a:t>
                      </a:r>
                      <a:r>
                        <a:rPr lang="en-US" altLang="ko-KR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Survivor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핵 앤 슬래시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로그 </a:t>
                      </a:r>
                      <a:r>
                        <a:rPr lang="ko-KR" altLang="en-US" sz="1800" spc="-150" dirty="0" err="1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라이크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플레이 방식</a:t>
                      </a:r>
                      <a:endParaRPr lang="en-US" altLang="ko-KR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공격</a:t>
                      </a:r>
                      <a:endParaRPr lang="en-US" altLang="ko-KR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44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Vampire</a:t>
                      </a:r>
                      <a:r>
                        <a:rPr lang="en-US" altLang="ko-KR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Survivors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핵 앤 슬래시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로그 </a:t>
                      </a:r>
                      <a:r>
                        <a:rPr lang="ko-KR" altLang="en-US" sz="1800" spc="-150" dirty="0" err="1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라이크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44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Eternal Return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자원 획득 관련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88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774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요구 사항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기능적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비기능적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1D9F19-BE20-4479-B2E6-DF58C9D4B852}"/>
              </a:ext>
            </a:extLst>
          </p:cNvPr>
          <p:cNvSpPr txBox="1"/>
          <p:nvPr/>
        </p:nvSpPr>
        <p:spPr>
          <a:xfrm>
            <a:off x="1140691" y="1666429"/>
            <a:ext cx="281558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+mn-ea"/>
              </a:rPr>
              <a:t>&lt;</a:t>
            </a:r>
            <a:r>
              <a:rPr lang="ko-KR" altLang="en-US" spc="-150" dirty="0">
                <a:latin typeface="+mn-ea"/>
              </a:rPr>
              <a:t>기능적 요구사항</a:t>
            </a:r>
            <a:r>
              <a:rPr lang="en-US" altLang="ko-KR" spc="-150" dirty="0">
                <a:latin typeface="+mn-ea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회원가입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유저 정보 조회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버그 신고 및 수용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캐릭터 이동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공격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>
                <a:latin typeface="+mn-ea"/>
              </a:rPr>
              <a:t>레벨업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무기 업그레이드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자원 획득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>
                <a:latin typeface="+mn-ea"/>
              </a:rPr>
              <a:t>스폰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맵 생성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채팅</a:t>
            </a:r>
            <a:r>
              <a:rPr lang="en-US" altLang="ko-KR" spc="-150" dirty="0">
                <a:latin typeface="+mn-ea"/>
              </a:rPr>
              <a:t>/</a:t>
            </a:r>
            <a:r>
              <a:rPr lang="ko-KR" altLang="en-US" spc="-150" dirty="0">
                <a:latin typeface="+mn-ea"/>
              </a:rPr>
              <a:t>보이스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CCC47-F275-4E1F-AFD2-FC7AB899A67A}"/>
              </a:ext>
            </a:extLst>
          </p:cNvPr>
          <p:cNvSpPr txBox="1"/>
          <p:nvPr/>
        </p:nvSpPr>
        <p:spPr>
          <a:xfrm>
            <a:off x="4210050" y="1666429"/>
            <a:ext cx="443230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+mn-ea"/>
              </a:rPr>
              <a:t>&lt;</a:t>
            </a:r>
            <a:r>
              <a:rPr lang="ko-KR" altLang="en-US" spc="-150" dirty="0">
                <a:latin typeface="+mn-ea"/>
              </a:rPr>
              <a:t>비기능적 요구사항</a:t>
            </a:r>
            <a:r>
              <a:rPr lang="en-US" altLang="ko-KR" spc="-150" dirty="0">
                <a:latin typeface="+mn-ea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240 x 180 </a:t>
            </a:r>
            <a:r>
              <a:rPr lang="ko-KR" altLang="en-US" spc="-150" dirty="0">
                <a:latin typeface="+mn-ea"/>
              </a:rPr>
              <a:t>해상도 지원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500MB </a:t>
            </a:r>
            <a:r>
              <a:rPr lang="ko-KR" altLang="en-US" spc="-150" dirty="0">
                <a:latin typeface="+mn-ea"/>
              </a:rPr>
              <a:t>이하의 용량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개발 엔진 </a:t>
            </a:r>
            <a:r>
              <a:rPr lang="en-US" altLang="ko-KR" spc="-150" dirty="0">
                <a:latin typeface="+mn-ea"/>
              </a:rPr>
              <a:t>: </a:t>
            </a:r>
            <a:r>
              <a:rPr lang="ko-KR" altLang="en-US" spc="-150" dirty="0">
                <a:latin typeface="+mn-ea"/>
              </a:rPr>
              <a:t>유니티</a:t>
            </a:r>
            <a:r>
              <a:rPr lang="en-US" altLang="ko-KR" spc="-150" dirty="0">
                <a:latin typeface="+mn-ea"/>
              </a:rPr>
              <a:t>(Unity)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프로그래밍 언어 </a:t>
            </a:r>
            <a:r>
              <a:rPr lang="en-US" altLang="ko-KR" spc="-150" dirty="0">
                <a:latin typeface="+mn-ea"/>
              </a:rPr>
              <a:t>: C#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윈도우</a:t>
            </a:r>
            <a:r>
              <a:rPr lang="en-US" altLang="ko-KR" spc="-150" dirty="0">
                <a:latin typeface="+mn-ea"/>
              </a:rPr>
              <a:t>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DBMS</a:t>
            </a:r>
            <a:r>
              <a:rPr lang="ko-KR" altLang="en-US" spc="-150" dirty="0">
                <a:latin typeface="+mn-ea"/>
              </a:rPr>
              <a:t>로 </a:t>
            </a:r>
            <a:r>
              <a:rPr lang="en-US" altLang="ko-KR" spc="-150" dirty="0">
                <a:latin typeface="+mn-ea"/>
              </a:rPr>
              <a:t>Oracle </a:t>
            </a:r>
            <a:r>
              <a:rPr lang="ko-KR" altLang="en-US" spc="-150" dirty="0">
                <a:latin typeface="+mn-ea"/>
              </a:rPr>
              <a:t>사용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게임 소프트웨어 개발 및 </a:t>
            </a:r>
            <a:r>
              <a:rPr lang="ko-KR" altLang="en-US" spc="-150" dirty="0" err="1">
                <a:latin typeface="+mn-ea"/>
              </a:rPr>
              <a:t>공급업</a:t>
            </a:r>
            <a:r>
              <a:rPr lang="ko-KR" altLang="en-US" spc="-150" dirty="0">
                <a:latin typeface="+mn-ea"/>
              </a:rPr>
              <a:t> 표준 준수</a:t>
            </a:r>
            <a:endParaRPr lang="en-US" altLang="ko-KR" spc="-150" dirty="0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DA3A641-7A69-49F3-B455-6AEBEE5D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09" y="1882560"/>
            <a:ext cx="38100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2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DA1B9D-FAFD-4584-8612-3E3EB2E5F37F}"/>
              </a:ext>
            </a:extLst>
          </p:cNvPr>
          <p:cNvSpPr/>
          <p:nvPr/>
        </p:nvSpPr>
        <p:spPr>
          <a:xfrm>
            <a:off x="911204" y="1405000"/>
            <a:ext cx="9789042" cy="2127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6B3E73-BD7F-4BA1-B2F6-C8B4BA281BFC}"/>
              </a:ext>
            </a:extLst>
          </p:cNvPr>
          <p:cNvSpPr/>
          <p:nvPr/>
        </p:nvSpPr>
        <p:spPr>
          <a:xfrm>
            <a:off x="911204" y="4142158"/>
            <a:ext cx="9541539" cy="2277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BDED6-B754-4FB0-A536-2CA816478641}"/>
              </a:ext>
            </a:extLst>
          </p:cNvPr>
          <p:cNvSpPr txBox="1"/>
          <p:nvPr/>
        </p:nvSpPr>
        <p:spPr>
          <a:xfrm>
            <a:off x="5530644" y="3510623"/>
            <a:ext cx="1127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4B5C75"/>
                </a:solidFill>
                <a:latin typeface="+mj-ea"/>
                <a:ea typeface="+mj-ea"/>
              </a:rPr>
              <a:t>VS</a:t>
            </a:r>
            <a:endParaRPr lang="ko-KR" altLang="en-US" sz="6000" b="1" dirty="0">
              <a:solidFill>
                <a:srgbClr val="4B5C75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22C1C-2CB8-4E24-8468-13CD63D51107}"/>
              </a:ext>
            </a:extLst>
          </p:cNvPr>
          <p:cNvSpPr txBox="1"/>
          <p:nvPr/>
        </p:nvSpPr>
        <p:spPr>
          <a:xfrm>
            <a:off x="911204" y="1424886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폭포수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19C84-9D2D-4500-914C-75FC97D76A31}"/>
              </a:ext>
            </a:extLst>
          </p:cNvPr>
          <p:cNvSpPr txBox="1"/>
          <p:nvPr/>
        </p:nvSpPr>
        <p:spPr>
          <a:xfrm>
            <a:off x="911204" y="4142158"/>
            <a:ext cx="2104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반복적</a:t>
            </a:r>
            <a:endParaRPr lang="ko-KR" altLang="en-US" sz="4800" spc="-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34195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프로세스 모델 선정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3EF794-41F4-4874-8431-835E4BE71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80" y="3991689"/>
            <a:ext cx="2482879" cy="24281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9DF13A1-5FD3-4C65-9729-6EA63CE49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64" y="1415321"/>
            <a:ext cx="3735025" cy="238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15BD66-C2F7-4D83-8449-00AF4DF63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42851"/>
              </p:ext>
            </p:extLst>
          </p:nvPr>
        </p:nvGraphicFramePr>
        <p:xfrm>
          <a:off x="911204" y="2223963"/>
          <a:ext cx="70586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80">
                  <a:extLst>
                    <a:ext uri="{9D8B030D-6E8A-4147-A177-3AD203B41FA5}">
                      <a16:colId xmlns:a16="http://schemas.microsoft.com/office/drawing/2014/main" val="311079320"/>
                    </a:ext>
                  </a:extLst>
                </a:gridCol>
                <a:gridCol w="3370580">
                  <a:extLst>
                    <a:ext uri="{9D8B030D-6E8A-4147-A177-3AD203B41FA5}">
                      <a16:colId xmlns:a16="http://schemas.microsoft.com/office/drawing/2014/main" val="2822665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9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프로세스 단순 </a:t>
                      </a:r>
                      <a:r>
                        <a:rPr lang="en-US" altLang="ko-KR" sz="1600" dirty="0"/>
                        <a:t>-&gt; </a:t>
                      </a:r>
                      <a:r>
                        <a:rPr lang="ko-KR" altLang="en-US" sz="1600" dirty="0"/>
                        <a:t>쉽게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각 단계 전환 어려움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85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 산출물 명확 </a:t>
                      </a:r>
                      <a:r>
                        <a:rPr lang="en-US" altLang="ko-KR" sz="1600" dirty="0"/>
                        <a:t>-&gt; </a:t>
                      </a:r>
                      <a:r>
                        <a:rPr lang="ko-KR" altLang="en-US" sz="1600" dirty="0"/>
                        <a:t>쉽게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과정 변경이 어려움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코드 생성 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충분한 연구와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분석 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작업이 시스템 완성 후 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4848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5CCD511-D2BA-49F2-87F2-73E41DEF7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23959"/>
              </p:ext>
            </p:extLst>
          </p:nvPr>
        </p:nvGraphicFramePr>
        <p:xfrm>
          <a:off x="929020" y="4936519"/>
          <a:ext cx="64649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905">
                  <a:extLst>
                    <a:ext uri="{9D8B030D-6E8A-4147-A177-3AD203B41FA5}">
                      <a16:colId xmlns:a16="http://schemas.microsoft.com/office/drawing/2014/main" val="311079320"/>
                    </a:ext>
                  </a:extLst>
                </a:gridCol>
                <a:gridCol w="2907030">
                  <a:extLst>
                    <a:ext uri="{9D8B030D-6E8A-4147-A177-3AD203B41FA5}">
                      <a16:colId xmlns:a16="http://schemas.microsoft.com/office/drawing/2014/main" val="2822665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9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계획에 걸리는 시간 최소화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반복적 유지보수 작업이 많음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85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계획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기능 수정 및 변경에 유연함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공동 작업이 많을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점진적으로 테스트 </a:t>
                      </a:r>
                      <a:r>
                        <a:rPr lang="en-US" altLang="ko-KR" sz="1600" dirty="0"/>
                        <a:t>-&gt; </a:t>
                      </a:r>
                      <a:r>
                        <a:rPr lang="ko-KR" altLang="en-US" sz="1600" dirty="0"/>
                        <a:t>버그 쉽게 발견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규모가 작은 팀은 적용이 </a:t>
                      </a:r>
                      <a:r>
                        <a:rPr lang="ko-KR" altLang="en-US" sz="1600" dirty="0" smtClean="0"/>
                        <a:t>힘듦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48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4CCACE-6D87-436E-BBE7-B2F9B260CAF7}"/>
              </a:ext>
            </a:extLst>
          </p:cNvPr>
          <p:cNvSpPr/>
          <p:nvPr/>
        </p:nvSpPr>
        <p:spPr>
          <a:xfrm>
            <a:off x="7277100" y="2433729"/>
            <a:ext cx="3624043" cy="1092889"/>
          </a:xfrm>
          <a:prstGeom prst="rect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34925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프로세스 모델 선정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D49493-4EEB-46EF-9A4C-C8EFC38A2E1C}"/>
              </a:ext>
            </a:extLst>
          </p:cNvPr>
          <p:cNvSpPr txBox="1"/>
          <p:nvPr/>
        </p:nvSpPr>
        <p:spPr>
          <a:xfrm>
            <a:off x="7411544" y="2549743"/>
            <a:ext cx="3248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폭포수 모델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4DBBE9-E0E5-4CD1-9A72-D2B07E43F9F6}"/>
              </a:ext>
            </a:extLst>
          </p:cNvPr>
          <p:cNvSpPr txBox="1"/>
          <p:nvPr/>
        </p:nvSpPr>
        <p:spPr>
          <a:xfrm>
            <a:off x="1583232" y="2234772"/>
            <a:ext cx="3724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팀원들의 게임 개발 경험 적음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요구사항을 변경할 여지 </a:t>
            </a:r>
            <a:r>
              <a:rPr lang="ko-KR" altLang="en-US" spc="-150" dirty="0" smtClean="0">
                <a:latin typeface="+mn-ea"/>
              </a:rPr>
              <a:t>있음</a:t>
            </a:r>
            <a:endParaRPr lang="en-US" altLang="ko-KR" spc="-15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latin typeface="+mn-ea"/>
              </a:rPr>
              <a:t>팀원들이 </a:t>
            </a:r>
            <a:r>
              <a:rPr lang="ko-KR" altLang="en-US" spc="-150" dirty="0">
                <a:latin typeface="+mn-ea"/>
              </a:rPr>
              <a:t>게임 분야를 잘 알고 있음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latin typeface="+mn-ea"/>
              </a:rPr>
              <a:t>참고할 </a:t>
            </a:r>
            <a:r>
              <a:rPr lang="ko-KR" altLang="en-US" spc="-150" dirty="0">
                <a:latin typeface="+mn-ea"/>
              </a:rPr>
              <a:t>프로젝트 사례 많음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AEF0D0A-1CB6-4DB7-AF62-8A299538E1B2}"/>
              </a:ext>
            </a:extLst>
          </p:cNvPr>
          <p:cNvSpPr/>
          <p:nvPr/>
        </p:nvSpPr>
        <p:spPr>
          <a:xfrm>
            <a:off x="5649933" y="27378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AF4985-EDD4-4D6F-A886-8D938DDA207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7614"/>
            <a:ext cx="12192000" cy="11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34925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방법론 선정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9B9F3A-8CDC-4BC9-81F3-C7C0F135D05A}"/>
              </a:ext>
            </a:extLst>
          </p:cNvPr>
          <p:cNvSpPr/>
          <p:nvPr/>
        </p:nvSpPr>
        <p:spPr>
          <a:xfrm>
            <a:off x="1220771" y="1468649"/>
            <a:ext cx="3749501" cy="501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A5EA7-4FFC-4B9C-9A95-F31C5ACB41EA}"/>
              </a:ext>
            </a:extLst>
          </p:cNvPr>
          <p:cNvSpPr/>
          <p:nvPr/>
        </p:nvSpPr>
        <p:spPr>
          <a:xfrm>
            <a:off x="7221730" y="1468642"/>
            <a:ext cx="3784415" cy="5014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97C098-0DF7-466B-96EA-8CBC58FDB468}"/>
              </a:ext>
            </a:extLst>
          </p:cNvPr>
          <p:cNvSpPr txBox="1"/>
          <p:nvPr/>
        </p:nvSpPr>
        <p:spPr>
          <a:xfrm>
            <a:off x="5532095" y="3157245"/>
            <a:ext cx="1127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4B5C75"/>
                </a:solidFill>
                <a:latin typeface="+mj-ea"/>
                <a:ea typeface="+mj-ea"/>
              </a:rPr>
              <a:t>VS</a:t>
            </a:r>
            <a:endParaRPr lang="ko-KR" altLang="en-US" sz="6000" b="1" dirty="0">
              <a:solidFill>
                <a:srgbClr val="4B5C75"/>
              </a:solidFill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F45FB1-EA2B-4172-86BE-4DC1695CA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62149" y="1468625"/>
            <a:ext cx="2266744" cy="328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830F07-6D62-4CA3-9707-BE522F9F6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80566" y="1468642"/>
            <a:ext cx="2266742" cy="328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474B376-C00B-4936-BCC5-E76F389A0A51}"/>
              </a:ext>
            </a:extLst>
          </p:cNvPr>
          <p:cNvSpPr txBox="1"/>
          <p:nvPr/>
        </p:nvSpPr>
        <p:spPr>
          <a:xfrm>
            <a:off x="1185855" y="5053519"/>
            <a:ext cx="374950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F2EAE3"/>
                </a:solidFill>
                <a:latin typeface="+mn-ea"/>
              </a:rPr>
              <a:t>기능에 따라 분할하여 설계 및 개발</a:t>
            </a:r>
            <a:endParaRPr lang="en-US" altLang="ko-KR" spc="-150" dirty="0">
              <a:solidFill>
                <a:srgbClr val="F2EAE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F2EAE3"/>
                </a:solidFill>
                <a:latin typeface="+mn-ea"/>
              </a:rPr>
              <a:t>명확한 요구사항 설계에 반영 가능</a:t>
            </a:r>
            <a:endParaRPr lang="en-US" altLang="ko-KR" spc="-150" dirty="0">
              <a:solidFill>
                <a:srgbClr val="F2EAE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F2EAE3"/>
                </a:solidFill>
                <a:latin typeface="+mn-ea"/>
              </a:rPr>
              <a:t>규모가 큰 프로젝트에 적용 어려움</a:t>
            </a:r>
            <a:endParaRPr lang="en-US" altLang="ko-KR" spc="-150" dirty="0">
              <a:solidFill>
                <a:srgbClr val="F2EAE3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15C69-730E-49F1-8969-B783806E45E4}"/>
              </a:ext>
            </a:extLst>
          </p:cNvPr>
          <p:cNvSpPr txBox="1"/>
          <p:nvPr/>
        </p:nvSpPr>
        <p:spPr>
          <a:xfrm>
            <a:off x="7619777" y="4977702"/>
            <a:ext cx="2988319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4B5C75"/>
                </a:solidFill>
                <a:latin typeface="+mn-ea"/>
              </a:rPr>
              <a:t>규모가 큰 프로젝트에 적합</a:t>
            </a:r>
            <a:endParaRPr lang="en-US" altLang="ko-KR" spc="-150" dirty="0">
              <a:solidFill>
                <a:srgbClr val="4B5C75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4B5C75"/>
                </a:solidFill>
                <a:latin typeface="+mn-ea"/>
              </a:rPr>
              <a:t>신속한 개발 가능</a:t>
            </a:r>
            <a:endParaRPr lang="en-US" altLang="ko-KR" spc="-150" dirty="0">
              <a:solidFill>
                <a:srgbClr val="4B5C75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4B5C75"/>
                </a:solidFill>
                <a:latin typeface="+mn-ea"/>
              </a:rPr>
              <a:t>설계 어려움</a:t>
            </a:r>
            <a:endParaRPr lang="en-US" altLang="ko-KR" spc="-150" dirty="0">
              <a:solidFill>
                <a:srgbClr val="4B5C7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86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774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팀원 및 역할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0CCC47-F275-4E1F-AFD2-FC7AB899A67A}"/>
              </a:ext>
            </a:extLst>
          </p:cNvPr>
          <p:cNvSpPr txBox="1"/>
          <p:nvPr/>
        </p:nvSpPr>
        <p:spPr>
          <a:xfrm>
            <a:off x="3721100" y="2701946"/>
            <a:ext cx="4686300" cy="259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spc="-150" dirty="0">
                <a:latin typeface="+mn-ea"/>
              </a:rPr>
              <a:t>개발자 </a:t>
            </a:r>
            <a:r>
              <a:rPr lang="en-US" altLang="ko-KR" sz="2800" spc="-150" dirty="0">
                <a:latin typeface="+mn-ea"/>
              </a:rPr>
              <a:t>2</a:t>
            </a:r>
            <a:r>
              <a:rPr lang="ko-KR" altLang="en-US" sz="2800" spc="-150" dirty="0">
                <a:latin typeface="+mn-ea"/>
              </a:rPr>
              <a:t>명</a:t>
            </a:r>
            <a:r>
              <a:rPr lang="en-US" altLang="ko-KR" sz="2800" spc="-150" dirty="0">
                <a:latin typeface="+mn-ea"/>
              </a:rPr>
              <a:t>(</a:t>
            </a:r>
            <a:r>
              <a:rPr lang="ko-KR" altLang="en-US" sz="2800" spc="-150" dirty="0">
                <a:latin typeface="+mn-ea"/>
              </a:rPr>
              <a:t>김재윤</a:t>
            </a:r>
            <a:r>
              <a:rPr lang="en-US" altLang="ko-KR" sz="2800" spc="-150" dirty="0">
                <a:latin typeface="+mn-ea"/>
              </a:rPr>
              <a:t>, </a:t>
            </a:r>
            <a:r>
              <a:rPr lang="ko-KR" altLang="en-US" sz="2800" spc="-150" dirty="0">
                <a:latin typeface="+mn-ea"/>
              </a:rPr>
              <a:t>이지우</a:t>
            </a:r>
            <a:r>
              <a:rPr lang="en-US" altLang="ko-KR" sz="2800" spc="-150" dirty="0">
                <a:latin typeface="+mn-ea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spc="-150" dirty="0">
                <a:latin typeface="+mn-ea"/>
              </a:rPr>
              <a:t>그래픽 </a:t>
            </a:r>
            <a:r>
              <a:rPr lang="en-US" altLang="ko-KR" sz="2800" spc="-150" dirty="0">
                <a:latin typeface="+mn-ea"/>
              </a:rPr>
              <a:t>1</a:t>
            </a:r>
            <a:r>
              <a:rPr lang="ko-KR" altLang="en-US" sz="2800" spc="-150" dirty="0">
                <a:latin typeface="+mn-ea"/>
              </a:rPr>
              <a:t>명</a:t>
            </a:r>
            <a:r>
              <a:rPr lang="en-US" altLang="ko-KR" sz="2800" spc="-150" dirty="0">
                <a:latin typeface="+mn-ea"/>
              </a:rPr>
              <a:t>(</a:t>
            </a:r>
            <a:r>
              <a:rPr lang="ko-KR" altLang="en-US" sz="2800" spc="-150" dirty="0">
                <a:latin typeface="+mn-ea"/>
              </a:rPr>
              <a:t>외주</a:t>
            </a:r>
            <a:r>
              <a:rPr lang="en-US" altLang="ko-KR" sz="2800" spc="-150" dirty="0">
                <a:latin typeface="+mn-ea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spc="-150" dirty="0">
                <a:latin typeface="+mn-ea"/>
              </a:rPr>
              <a:t>사운드 </a:t>
            </a:r>
            <a:r>
              <a:rPr lang="en-US" altLang="ko-KR" sz="2800" spc="-150" dirty="0">
                <a:latin typeface="+mn-ea"/>
              </a:rPr>
              <a:t>1</a:t>
            </a:r>
            <a:r>
              <a:rPr lang="ko-KR" altLang="en-US" sz="2800" spc="-150" dirty="0">
                <a:latin typeface="+mn-ea"/>
              </a:rPr>
              <a:t>명</a:t>
            </a:r>
            <a:r>
              <a:rPr lang="en-US" altLang="ko-KR" sz="2800" spc="-150" dirty="0">
                <a:latin typeface="+mn-ea"/>
              </a:rPr>
              <a:t>(</a:t>
            </a:r>
            <a:r>
              <a:rPr lang="ko-KR" altLang="en-US" sz="2800" spc="-150" dirty="0">
                <a:latin typeface="+mn-ea"/>
              </a:rPr>
              <a:t>외주</a:t>
            </a:r>
            <a:r>
              <a:rPr lang="en-US" altLang="ko-KR" sz="2800" spc="-15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latin typeface="+mn-ea"/>
              </a:rPr>
              <a:t>=&gt;</a:t>
            </a:r>
            <a:r>
              <a:rPr lang="ko-KR" altLang="en-US" sz="2800" spc="-150" dirty="0">
                <a:latin typeface="+mn-ea"/>
              </a:rPr>
              <a:t> 총 </a:t>
            </a:r>
            <a:r>
              <a:rPr lang="en-US" altLang="ko-KR" sz="2800" spc="-150" dirty="0">
                <a:latin typeface="+mn-ea"/>
              </a:rPr>
              <a:t>4</a:t>
            </a:r>
            <a:r>
              <a:rPr lang="ko-KR" altLang="en-US" sz="2800" spc="-150" dirty="0">
                <a:latin typeface="+mn-ea"/>
              </a:rPr>
              <a:t>명</a:t>
            </a:r>
            <a:endParaRPr lang="en-US" altLang="ko-KR" sz="2800" spc="-15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95AFD9-ACD6-4BDA-B5A1-469005BDC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" y="4231561"/>
            <a:ext cx="2181225" cy="2095500"/>
          </a:xfrm>
          <a:prstGeom prst="rect">
            <a:avLst/>
          </a:prstGeom>
        </p:spPr>
      </p:pic>
      <p:pic>
        <p:nvPicPr>
          <p:cNvPr id="1026" name="Picture 2" descr="코딩 프로그래머 개발자 평면 벡터 일러스트 템플릿 | 프리미엄 벡터">
            <a:hlinkClick r:id="rId3"/>
            <a:extLst>
              <a:ext uri="{FF2B5EF4-FFF2-40B4-BE49-F238E27FC236}">
                <a16:creationId xmlns:a16="http://schemas.microsoft.com/office/drawing/2014/main" id="{CD593FE7-448E-4CF9-94F9-C312F2710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781186"/>
            <a:ext cx="24860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375179-37BD-4109-B4C6-F038296C3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04" y="1408672"/>
            <a:ext cx="3009798" cy="26101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7495AE-501E-4846-8CCB-D2523342B2A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04" y="4353615"/>
            <a:ext cx="3009797" cy="20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4CCACE-6D87-436E-BBE7-B2F9B260CAF7}"/>
              </a:ext>
            </a:extLst>
          </p:cNvPr>
          <p:cNvSpPr/>
          <p:nvPr/>
        </p:nvSpPr>
        <p:spPr>
          <a:xfrm>
            <a:off x="7042597" y="2306728"/>
            <a:ext cx="3985900" cy="1092889"/>
          </a:xfrm>
          <a:prstGeom prst="rect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34925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방법론 선정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D49493-4EEB-46EF-9A4C-C8EFC38A2E1C}"/>
              </a:ext>
            </a:extLst>
          </p:cNvPr>
          <p:cNvSpPr txBox="1"/>
          <p:nvPr/>
        </p:nvSpPr>
        <p:spPr>
          <a:xfrm>
            <a:off x="7123005" y="2422743"/>
            <a:ext cx="3825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구조적 방법론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4DBBE9-E0E5-4CD1-9A72-D2B07E43F9F6}"/>
              </a:ext>
            </a:extLst>
          </p:cNvPr>
          <p:cNvSpPr txBox="1"/>
          <p:nvPr/>
        </p:nvSpPr>
        <p:spPr>
          <a:xfrm>
            <a:off x="1581541" y="2376576"/>
            <a:ext cx="2550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개발 규모 작음</a:t>
            </a:r>
            <a:r>
              <a:rPr lang="en-US" altLang="ko-KR" spc="-150" dirty="0">
                <a:latin typeface="+mn-ea"/>
              </a:rPr>
              <a:t>(4</a:t>
            </a:r>
            <a:r>
              <a:rPr lang="ko-KR" altLang="en-US" spc="-150" dirty="0">
                <a:latin typeface="+mn-ea"/>
              </a:rPr>
              <a:t>명</a:t>
            </a:r>
            <a:r>
              <a:rPr lang="en-US" altLang="ko-KR" spc="-15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함수 위주의 게임 </a:t>
            </a:r>
            <a:r>
              <a:rPr lang="ko-KR" altLang="en-US" spc="-150" dirty="0" smtClean="0">
                <a:latin typeface="+mn-ea"/>
              </a:rPr>
              <a:t>개발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AEF0D0A-1CB6-4DB7-AF62-8A299538E1B2}"/>
              </a:ext>
            </a:extLst>
          </p:cNvPr>
          <p:cNvSpPr/>
          <p:nvPr/>
        </p:nvSpPr>
        <p:spPr>
          <a:xfrm>
            <a:off x="5447792" y="26108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E8FC4-4E89-44EF-AEE3-6B49D6F148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954" y="3509075"/>
            <a:ext cx="4298092" cy="323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8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38781" y="3429000"/>
            <a:ext cx="21595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spc="-300" dirty="0">
                <a:solidFill>
                  <a:schemeClr val="accent6"/>
                </a:solidFill>
              </a:rPr>
              <a:t>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4821570" y="2413337"/>
            <a:ext cx="2793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600" dirty="0">
                <a:solidFill>
                  <a:schemeClr val="accent6"/>
                </a:solidFill>
              </a:rPr>
              <a:t>Part </a:t>
            </a:r>
            <a:r>
              <a:rPr lang="en-US" altLang="ko-KR" sz="6000" spc="600" dirty="0" smtClean="0">
                <a:solidFill>
                  <a:schemeClr val="accent6"/>
                </a:solidFill>
              </a:rPr>
              <a:t>2 </a:t>
            </a:r>
            <a:endParaRPr lang="ko-KR" altLang="en-US" sz="60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6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391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작업 분해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WBS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3F0A9305-4FA0-4A8C-8C37-3CF0C6FD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609" y="1512615"/>
            <a:ext cx="7536782" cy="49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391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WBS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요구분석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설계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B6D8402-C45E-41CF-921C-6F51731E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49" y="1512615"/>
            <a:ext cx="7332902" cy="50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391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WBS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코딩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테스트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3AF11A9-3483-4F1B-9BC7-F4D94449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522" y="1696883"/>
            <a:ext cx="6409573" cy="502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4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72034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스케줄링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CPM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기간 추정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3">
            <a:extLst>
              <a:ext uri="{FF2B5EF4-FFF2-40B4-BE49-F238E27FC236}">
                <a16:creationId xmlns:a16="http://schemas.microsoft.com/office/drawing/2014/main" id="{80D01246-28EC-402E-8E79-A3FBB2542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6257"/>
            <a:ext cx="10515600" cy="43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1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4711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CPM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요구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00BBA65-411B-4364-9232-A2A7F3A8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75" y="2147729"/>
            <a:ext cx="10624850" cy="27671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94520" y="5212080"/>
            <a:ext cx="11139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3</a:t>
            </a:r>
            <a:r>
              <a:rPr lang="en-US" altLang="ko-KR" sz="2700" dirty="0" smtClean="0"/>
              <a:t>4</a:t>
            </a:r>
            <a:r>
              <a:rPr lang="ko-KR" altLang="en-US" sz="2700" dirty="0" smtClean="0"/>
              <a:t>일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4909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4711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CPM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설계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9AD448F-2E49-4E57-A52B-6E798186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235" y="2466841"/>
            <a:ext cx="6059529" cy="2448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19459" y="5258019"/>
            <a:ext cx="11139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 smtClean="0"/>
              <a:t>30</a:t>
            </a:r>
            <a:r>
              <a:rPr lang="ko-KR" altLang="en-US" sz="2700" dirty="0" smtClean="0"/>
              <a:t>일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8506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85725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CPM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및 테스트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클라이언트 개발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73BE033-B797-4C22-BEA9-3794F5CA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195" y="4628439"/>
            <a:ext cx="6878010" cy="207674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1315F18-D000-4D0A-B957-EDA8505F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597" y="1191191"/>
            <a:ext cx="5267805" cy="3547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61270" y="5898098"/>
            <a:ext cx="11139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 smtClean="0"/>
              <a:t>30</a:t>
            </a:r>
            <a:r>
              <a:rPr lang="ko-KR" altLang="en-US" sz="2700" dirty="0" smtClean="0"/>
              <a:t>일</a:t>
            </a:r>
            <a:endParaRPr lang="ko-KR" altLang="en-US" sz="2700" dirty="0"/>
          </a:p>
        </p:txBody>
      </p:sp>
      <p:sp>
        <p:nvSpPr>
          <p:cNvPr id="10" name="TextBox 9"/>
          <p:cNvSpPr txBox="1"/>
          <p:nvPr/>
        </p:nvSpPr>
        <p:spPr>
          <a:xfrm>
            <a:off x="10261270" y="3232076"/>
            <a:ext cx="11139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 smtClean="0"/>
              <a:t>13</a:t>
            </a:r>
            <a:r>
              <a:rPr lang="ko-KR" altLang="en-US" sz="2700" dirty="0" smtClean="0"/>
              <a:t>일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83625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48702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CPM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3">
            <a:extLst>
              <a:ext uri="{FF2B5EF4-FFF2-40B4-BE49-F238E27FC236}">
                <a16:creationId xmlns:a16="http://schemas.microsoft.com/office/drawing/2014/main" id="{80D01246-28EC-402E-8E79-A3FBB2542D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474085"/>
            <a:ext cx="10515600" cy="15306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BA154F-90B0-4659-9290-13C7C816E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19022"/>
            <a:ext cx="12192000" cy="1530636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7CC7FE00-E14C-4858-BFD7-BCBCDC8861F5}"/>
              </a:ext>
            </a:extLst>
          </p:cNvPr>
          <p:cNvSpPr/>
          <p:nvPr/>
        </p:nvSpPr>
        <p:spPr>
          <a:xfrm>
            <a:off x="5924041" y="2722715"/>
            <a:ext cx="343916" cy="7783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95790-9EBA-4DB6-9E04-5CCC8F958110}"/>
              </a:ext>
            </a:extLst>
          </p:cNvPr>
          <p:cNvSpPr txBox="1"/>
          <p:nvPr/>
        </p:nvSpPr>
        <p:spPr>
          <a:xfrm>
            <a:off x="5059498" y="4963959"/>
            <a:ext cx="207300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예상 기간 </a:t>
            </a:r>
            <a:r>
              <a:rPr lang="en-US" altLang="ko-KR" spc="-150" dirty="0">
                <a:latin typeface="+mn-ea"/>
              </a:rPr>
              <a:t>: 114</a:t>
            </a:r>
            <a:r>
              <a:rPr lang="ko-KR" altLang="en-US" spc="-150" dirty="0">
                <a:latin typeface="+mn-ea"/>
              </a:rPr>
              <a:t>일</a:t>
            </a: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919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357779"/>
            <a:ext cx="1406523" cy="707886"/>
            <a:chOff x="939800" y="1442839"/>
            <a:chExt cx="1406523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651109"/>
            <a:ext cx="1406523" cy="707886"/>
            <a:chOff x="939800" y="1442839"/>
            <a:chExt cx="1406523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계획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944439"/>
            <a:ext cx="2429239" cy="707886"/>
            <a:chOff x="939800" y="1442839"/>
            <a:chExt cx="2429239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8485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요구 모델링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70A6DE-2F4E-4237-8E57-FDBF22BA9ADD}"/>
              </a:ext>
            </a:extLst>
          </p:cNvPr>
          <p:cNvGrpSpPr/>
          <p:nvPr/>
        </p:nvGrpSpPr>
        <p:grpSpPr>
          <a:xfrm>
            <a:off x="939800" y="5237768"/>
            <a:ext cx="1508539" cy="707886"/>
            <a:chOff x="939800" y="1442839"/>
            <a:chExt cx="1508539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A4652-189F-4F7A-8733-88CE2127DA4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1DDD34-AA67-466E-B208-A533DB29085E}"/>
                </a:ext>
              </a:extLst>
            </p:cNvPr>
            <p:cNvSpPr txBox="1"/>
            <p:nvPr/>
          </p:nvSpPr>
          <p:spPr>
            <a:xfrm>
              <a:off x="1520456" y="1535172"/>
              <a:ext cx="927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 &amp; A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774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비용 추정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 점수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(Function Point)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FA60A0D-4013-4501-96F2-645351EB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199" y="3931250"/>
            <a:ext cx="4505325" cy="514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76DD40-BDF5-4731-A9F3-5F0758B5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3429000"/>
            <a:ext cx="4505325" cy="495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12A663-F3D4-4AB5-9EC2-EC4125438C20}"/>
              </a:ext>
            </a:extLst>
          </p:cNvPr>
          <p:cNvSpPr txBox="1"/>
          <p:nvPr/>
        </p:nvSpPr>
        <p:spPr>
          <a:xfrm>
            <a:off x="1619380" y="2456388"/>
            <a:ext cx="36312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RET, DET, FTR</a:t>
            </a:r>
            <a:r>
              <a:rPr lang="ko-KR" altLang="en-US" sz="2000" spc="-150" dirty="0">
                <a:latin typeface="+mn-ea"/>
              </a:rPr>
              <a:t>측정 어려움</a:t>
            </a:r>
            <a:r>
              <a:rPr lang="en-US" altLang="ko-KR" sz="2000" spc="-150" dirty="0">
                <a:latin typeface="+mn-ea"/>
              </a:rPr>
              <a:t>(</a:t>
            </a:r>
            <a:r>
              <a:rPr lang="ko-KR" altLang="en-US" sz="2000" spc="-150" dirty="0">
                <a:latin typeface="+mn-ea"/>
              </a:rPr>
              <a:t>설계 전</a:t>
            </a:r>
            <a:r>
              <a:rPr lang="en-US" altLang="ko-KR" sz="2000" spc="-15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spc="-150" dirty="0">
                <a:latin typeface="+mn-ea"/>
              </a:rPr>
              <a:t>간이법으로 기능 점수 측정</a:t>
            </a:r>
            <a:endParaRPr lang="en-US" altLang="ko-KR" sz="2000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2000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&lt;</a:t>
            </a:r>
            <a:r>
              <a:rPr lang="ko-KR" altLang="en-US" sz="2000" spc="-150" dirty="0">
                <a:latin typeface="+mn-ea"/>
              </a:rPr>
              <a:t>요구분석의 결과 사용</a:t>
            </a:r>
            <a:r>
              <a:rPr lang="en-US" altLang="ko-KR" sz="2000" spc="-150" dirty="0">
                <a:latin typeface="+mn-ea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atin typeface="+mn-ea"/>
              </a:rPr>
              <a:t>데이터 기능</a:t>
            </a:r>
            <a:endParaRPr lang="en-US" altLang="ko-KR" sz="2000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latin typeface="+mn-ea"/>
              </a:rPr>
              <a:t>단위 프로세스 </a:t>
            </a:r>
            <a:r>
              <a:rPr lang="ko-KR" altLang="en-US" sz="2000" spc="-150" dirty="0" smtClean="0">
                <a:latin typeface="+mn-ea"/>
              </a:rPr>
              <a:t>기능</a:t>
            </a:r>
            <a:endParaRPr lang="en-US" altLang="ko-KR" sz="2000" spc="-15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670FD-E936-47C6-8108-925756FC16F4}"/>
              </a:ext>
            </a:extLst>
          </p:cNvPr>
          <p:cNvSpPr txBox="1"/>
          <p:nvPr/>
        </p:nvSpPr>
        <p:spPr>
          <a:xfrm>
            <a:off x="6742762" y="2892177"/>
            <a:ext cx="398780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pc="-150" dirty="0">
                <a:latin typeface="+mn-ea"/>
              </a:rPr>
              <a:t>평균 복잡도</a:t>
            </a:r>
            <a:r>
              <a:rPr lang="en-US" altLang="ko-KR" spc="-150" dirty="0">
                <a:latin typeface="+mn-ea"/>
              </a:rPr>
              <a:t>(SW</a:t>
            </a:r>
            <a:r>
              <a:rPr lang="ko-KR" altLang="en-US" spc="-150" dirty="0">
                <a:latin typeface="+mn-ea"/>
              </a:rPr>
              <a:t>사업 대가산정 가이드</a:t>
            </a:r>
            <a:r>
              <a:rPr lang="en-US" altLang="ko-KR" spc="-15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pc="-150" dirty="0">
                <a:latin typeface="+mn-ea"/>
              </a:rPr>
              <a:t>기능점수 당 표준 단가 </a:t>
            </a:r>
            <a:r>
              <a:rPr lang="en-US" altLang="ko-KR" spc="-150" dirty="0">
                <a:latin typeface="+mn-ea"/>
              </a:rPr>
              <a:t>: 519,203\</a:t>
            </a:r>
          </a:p>
        </p:txBody>
      </p:sp>
    </p:spTree>
    <p:extLst>
      <p:ext uri="{BB962C8B-B14F-4D97-AF65-F5344CB8AC3E}">
        <p14:creationId xmlns:p14="http://schemas.microsoft.com/office/powerpoint/2010/main" val="312880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774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 점수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FP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유형 결정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69E09A-547B-4FB9-B155-A03F7C44D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34468"/>
              </p:ext>
            </p:extLst>
          </p:nvPr>
        </p:nvGraphicFramePr>
        <p:xfrm>
          <a:off x="4365425" y="1241490"/>
          <a:ext cx="3461149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804093653"/>
                    </a:ext>
                  </a:extLst>
                </a:gridCol>
                <a:gridCol w="1030369">
                  <a:extLst>
                    <a:ext uri="{9D8B030D-6E8A-4147-A177-3AD203B41FA5}">
                      <a16:colId xmlns:a16="http://schemas.microsoft.com/office/drawing/2014/main" val="555680574"/>
                    </a:ext>
                  </a:extLst>
                </a:gridCol>
              </a:tblGrid>
              <a:tr h="30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파일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단위 </a:t>
                      </a:r>
                      <a:r>
                        <a:rPr lang="ko-KR" altLang="en-US" sz="1600" dirty="0" err="1"/>
                        <a:t>프로세스명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FP</a:t>
                      </a:r>
                      <a:r>
                        <a:rPr lang="ko-KR" altLang="en-US" sz="1600" dirty="0"/>
                        <a:t>유형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8341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ILF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03801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ILF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86568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유저 정보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22320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유저 정보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EQ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334161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유저 정보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72743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유저 정보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77112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실행 게임 정보 추가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06748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실행 게임 정보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93001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버그 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ILF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523059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버그</a:t>
                      </a:r>
                      <a:r>
                        <a:rPr lang="ko-KR" altLang="en-US" sz="1600" baseline="0" dirty="0"/>
                        <a:t>신고 정보 추가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02161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신고내용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EQ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734946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채팅 정보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31506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채팅 정보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EQ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72718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보이스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EIF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24683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보이스 정보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EQ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47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35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774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 점수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계산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기능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69E09A-547B-4FB9-B155-A03F7C44D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24352"/>
              </p:ext>
            </p:extLst>
          </p:nvPr>
        </p:nvGraphicFramePr>
        <p:xfrm>
          <a:off x="1072751" y="1271794"/>
          <a:ext cx="3461149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804093653"/>
                    </a:ext>
                  </a:extLst>
                </a:gridCol>
                <a:gridCol w="1030369">
                  <a:extLst>
                    <a:ext uri="{9D8B030D-6E8A-4147-A177-3AD203B41FA5}">
                      <a16:colId xmlns:a16="http://schemas.microsoft.com/office/drawing/2014/main" val="555680574"/>
                    </a:ext>
                  </a:extLst>
                </a:gridCol>
              </a:tblGrid>
              <a:tr h="30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파일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단위 </a:t>
                      </a:r>
                      <a:r>
                        <a:rPr lang="ko-KR" altLang="en-US" sz="1600" dirty="0" err="1"/>
                        <a:t>프로세스명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FP</a:t>
                      </a:r>
                      <a:r>
                        <a:rPr lang="ko-KR" altLang="en-US" sz="1600" dirty="0"/>
                        <a:t>유형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8341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ILF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03801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ILF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86568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유저 정보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22320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유저 정보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EQ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334161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유저 정보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72743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유저 정보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77112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실행 게임 정보 추가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06748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실행 게임 정보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93001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버그 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ILF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523059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버그</a:t>
                      </a:r>
                      <a:r>
                        <a:rPr lang="ko-KR" altLang="en-US" sz="1600" baseline="0" dirty="0"/>
                        <a:t>신고 정보 추가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02161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신고내용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EQ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734946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채팅 정보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31506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채팅 정보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EQ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72718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보이스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EIF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24683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보이스 정보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EQ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47306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E0E4A07-1E01-4841-B19A-BD33416C6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88472"/>
              </p:ext>
            </p:extLst>
          </p:nvPr>
        </p:nvGraphicFramePr>
        <p:xfrm>
          <a:off x="6717746" y="1742257"/>
          <a:ext cx="4401503" cy="1686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30">
                  <a:extLst>
                    <a:ext uri="{9D8B030D-6E8A-4147-A177-3AD203B41FA5}">
                      <a16:colId xmlns:a16="http://schemas.microsoft.com/office/drawing/2014/main" val="804093653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555680574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4153348682"/>
                    </a:ext>
                  </a:extLst>
                </a:gridCol>
              </a:tblGrid>
              <a:tr h="345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파일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단위 </a:t>
                      </a:r>
                      <a:r>
                        <a:rPr lang="ko-KR" altLang="en-US" sz="1600" dirty="0" err="1"/>
                        <a:t>프로세스명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FP</a:t>
                      </a:r>
                      <a:r>
                        <a:rPr lang="ko-KR" altLang="en-US" sz="1600" dirty="0"/>
                        <a:t>유형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평균 복잡도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78341"/>
                  </a:ext>
                </a:extLst>
              </a:tr>
              <a:tr h="3251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ILF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03801"/>
                  </a:ext>
                </a:extLst>
              </a:tr>
              <a:tr h="3251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ILF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86568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버그 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ILF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7.5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523059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보이스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EIF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5.4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24683"/>
                  </a:ext>
                </a:extLst>
              </a:tr>
            </a:tbl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D2FF244-26A8-4F43-A3E1-ED1E4D39D020}"/>
              </a:ext>
            </a:extLst>
          </p:cNvPr>
          <p:cNvSpPr/>
          <p:nvPr/>
        </p:nvSpPr>
        <p:spPr>
          <a:xfrm>
            <a:off x="5137174" y="23433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0D944-F703-4D66-B837-0E43DAFDBD3E}"/>
              </a:ext>
            </a:extLst>
          </p:cNvPr>
          <p:cNvSpPr txBox="1"/>
          <p:nvPr/>
        </p:nvSpPr>
        <p:spPr>
          <a:xfrm>
            <a:off x="6285992" y="4162554"/>
            <a:ext cx="3923362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+mn-ea"/>
              </a:rPr>
              <a:t>ILF/ELF </a:t>
            </a:r>
            <a:r>
              <a:rPr lang="ko-KR" altLang="en-US" sz="2000" spc="-150" dirty="0">
                <a:latin typeface="+mn-ea"/>
              </a:rPr>
              <a:t>유형 </a:t>
            </a:r>
            <a:r>
              <a:rPr lang="en-US" altLang="ko-KR" sz="2000" spc="-150" dirty="0">
                <a:latin typeface="+mn-ea"/>
              </a:rPr>
              <a:t>FP(</a:t>
            </a:r>
            <a:r>
              <a:rPr lang="ko-KR" altLang="en-US" sz="2000" spc="-150" dirty="0">
                <a:latin typeface="+mn-ea"/>
              </a:rPr>
              <a:t>데이터 </a:t>
            </a:r>
            <a:r>
              <a:rPr lang="en-US" altLang="ko-KR" sz="2000" spc="-150" dirty="0">
                <a:latin typeface="+mn-ea"/>
              </a:rPr>
              <a:t>FP) </a:t>
            </a:r>
            <a:r>
              <a:rPr lang="ko-KR" altLang="en-US" sz="2000" spc="-150" dirty="0">
                <a:latin typeface="+mn-ea"/>
              </a:rPr>
              <a:t>계산</a:t>
            </a:r>
            <a:endParaRPr lang="en-US" altLang="ko-KR" sz="2000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( 7.5 x 3 ) + ( 5.4 x 1)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= </a:t>
            </a:r>
            <a:r>
              <a:rPr lang="en-US" altLang="ko-KR" sz="2500" b="1" spc="-150" dirty="0">
                <a:latin typeface="+mn-ea"/>
              </a:rPr>
              <a:t>27.9</a:t>
            </a:r>
          </a:p>
        </p:txBody>
      </p:sp>
    </p:spTree>
    <p:extLst>
      <p:ext uri="{BB962C8B-B14F-4D97-AF65-F5344CB8AC3E}">
        <p14:creationId xmlns:p14="http://schemas.microsoft.com/office/powerpoint/2010/main" val="388622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774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 점수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계산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트랜잭션 기능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80D944-F703-4D66-B837-0E43DAFDBD3E}"/>
              </a:ext>
            </a:extLst>
          </p:cNvPr>
          <p:cNvSpPr txBox="1"/>
          <p:nvPr/>
        </p:nvSpPr>
        <p:spPr>
          <a:xfrm>
            <a:off x="5365800" y="1954525"/>
            <a:ext cx="4266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+mn-ea"/>
              </a:rPr>
              <a:t>EI/EO/EQ </a:t>
            </a:r>
            <a:r>
              <a:rPr lang="ko-KR" altLang="en-US" sz="2000" spc="-150" dirty="0">
                <a:latin typeface="+mn-ea"/>
              </a:rPr>
              <a:t>유형 </a:t>
            </a:r>
            <a:r>
              <a:rPr lang="en-US" altLang="ko-KR" sz="2000" spc="-150" dirty="0">
                <a:latin typeface="+mn-ea"/>
              </a:rPr>
              <a:t>FP(</a:t>
            </a:r>
            <a:r>
              <a:rPr lang="ko-KR" altLang="en-US" sz="2000" spc="-150" dirty="0">
                <a:latin typeface="+mn-ea"/>
              </a:rPr>
              <a:t>트랜잭션 </a:t>
            </a:r>
            <a:r>
              <a:rPr lang="en-US" altLang="ko-KR" sz="2000" spc="-150" dirty="0">
                <a:latin typeface="+mn-ea"/>
              </a:rPr>
              <a:t>FP) </a:t>
            </a:r>
            <a:r>
              <a:rPr lang="ko-KR" altLang="en-US" sz="2000" spc="-150" dirty="0">
                <a:latin typeface="+mn-ea"/>
              </a:rPr>
              <a:t>계산</a:t>
            </a:r>
            <a:endParaRPr lang="en-US" altLang="ko-KR" sz="2000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( 4.0 x 6) + ( 5.3 x 1) + ( 3.9 x 4 )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= </a:t>
            </a:r>
            <a:r>
              <a:rPr lang="en-US" altLang="ko-KR" sz="2000" b="1" spc="-150" dirty="0">
                <a:latin typeface="+mn-ea"/>
              </a:rPr>
              <a:t>44.9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A2D1B3B-A730-475E-B4C9-7DEB7984B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017189"/>
              </p:ext>
            </p:extLst>
          </p:nvPr>
        </p:nvGraphicFramePr>
        <p:xfrm>
          <a:off x="538480" y="1942596"/>
          <a:ext cx="4401503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30">
                  <a:extLst>
                    <a:ext uri="{9D8B030D-6E8A-4147-A177-3AD203B41FA5}">
                      <a16:colId xmlns:a16="http://schemas.microsoft.com/office/drawing/2014/main" val="804093653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555680574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41533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파일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단위 </a:t>
                      </a:r>
                      <a:r>
                        <a:rPr lang="ko-KR" altLang="en-US" sz="1600" dirty="0" err="1"/>
                        <a:t>프로세스명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FP</a:t>
                      </a:r>
                      <a:r>
                        <a:rPr lang="ko-KR" altLang="en-US" sz="16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평균 복잡도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유저 정보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2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유저 정보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7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유저 정보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7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실행 게임 정보 추가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4.0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06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버그</a:t>
                      </a:r>
                      <a:r>
                        <a:rPr lang="ko-KR" altLang="en-US" sz="1600" baseline="0" dirty="0"/>
                        <a:t>신고 정보 추가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4.0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02161"/>
                  </a:ext>
                </a:extLst>
              </a:tr>
              <a:tr h="153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채팅 정보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4.0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3150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실행 게임 정보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5.3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47817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유저 정보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EQ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69301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채팅 정보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EQ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3.9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225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보이스 정보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EQ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3.9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69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신고내용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EQ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3.9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0183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8F4631C-9E6D-44E4-A59B-789C92A75B66}"/>
              </a:ext>
            </a:extLst>
          </p:cNvPr>
          <p:cNvSpPr txBox="1"/>
          <p:nvPr/>
        </p:nvSpPr>
        <p:spPr>
          <a:xfrm>
            <a:off x="9632722" y="1940046"/>
            <a:ext cx="2293620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latin typeface="+mn-ea"/>
              </a:rPr>
              <a:t>총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ko-KR" altLang="en-US" sz="2000" spc="-150" dirty="0">
                <a:latin typeface="+mn-ea"/>
              </a:rPr>
              <a:t>기능 점수 </a:t>
            </a:r>
            <a:r>
              <a:rPr lang="en-US" altLang="ko-KR" sz="2000" spc="-150" dirty="0">
                <a:latin typeface="+mn-ea"/>
              </a:rPr>
              <a:t>(FP)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27.9 + 44.9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= </a:t>
            </a:r>
            <a:r>
              <a:rPr lang="en-US" altLang="ko-KR" sz="2500" b="1" spc="-150" dirty="0">
                <a:latin typeface="+mn-ea"/>
              </a:rPr>
              <a:t>72.8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8442B3-5DC7-46D1-885F-18FBBCFF1E05}"/>
              </a:ext>
            </a:extLst>
          </p:cNvPr>
          <p:cNvSpPr txBox="1"/>
          <p:nvPr/>
        </p:nvSpPr>
        <p:spPr>
          <a:xfrm>
            <a:off x="6807477" y="3767042"/>
            <a:ext cx="45643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latin typeface="+mn-ea"/>
              </a:rPr>
              <a:t>보정 전 개발 원가</a:t>
            </a:r>
            <a:endParaRPr lang="en-US" altLang="ko-KR" sz="2000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[</a:t>
            </a:r>
            <a:r>
              <a:rPr lang="ko-KR" altLang="en-US" sz="2000" spc="-150" dirty="0">
                <a:latin typeface="+mn-ea"/>
              </a:rPr>
              <a:t>기능점수</a:t>
            </a:r>
            <a:r>
              <a:rPr lang="en-US" altLang="ko-KR" sz="2000" spc="-150" dirty="0">
                <a:latin typeface="+mn-ea"/>
              </a:rPr>
              <a:t>] x [</a:t>
            </a:r>
            <a:r>
              <a:rPr lang="ko-KR" altLang="en-US" sz="2000" spc="-150" dirty="0">
                <a:latin typeface="+mn-ea"/>
              </a:rPr>
              <a:t>기능점수 당 표준 단가</a:t>
            </a:r>
            <a:r>
              <a:rPr lang="en-US" altLang="ko-KR" sz="2000" spc="-15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= ( </a:t>
            </a:r>
            <a:r>
              <a:rPr lang="ko-KR" altLang="en-US" sz="2000" spc="-150" dirty="0">
                <a:latin typeface="+mn-ea"/>
              </a:rPr>
              <a:t>데이터</a:t>
            </a:r>
            <a:r>
              <a:rPr lang="en-US" altLang="ko-KR" sz="2000" spc="-150" dirty="0">
                <a:latin typeface="+mn-ea"/>
              </a:rPr>
              <a:t>FP + </a:t>
            </a:r>
            <a:r>
              <a:rPr lang="ko-KR" altLang="en-US" sz="2000" spc="-150" dirty="0" smtClean="0">
                <a:latin typeface="+mn-ea"/>
              </a:rPr>
              <a:t>트랜잭션</a:t>
            </a:r>
            <a:r>
              <a:rPr lang="en-US" altLang="ko-KR" sz="2000" spc="-150" dirty="0" smtClean="0">
                <a:latin typeface="+mn-ea"/>
              </a:rPr>
              <a:t>FP </a:t>
            </a:r>
            <a:r>
              <a:rPr lang="en-US" altLang="ko-KR" sz="2000" spc="-150" dirty="0">
                <a:latin typeface="+mn-ea"/>
              </a:rPr>
              <a:t>) x 519,203 \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= 72.8 x 519,203 = 37,797,978.4 \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= </a:t>
            </a:r>
            <a:r>
              <a:rPr lang="ko-KR" altLang="en-US" sz="2400" b="1" spc="-150" dirty="0">
                <a:latin typeface="+mn-ea"/>
              </a:rPr>
              <a:t>약 </a:t>
            </a:r>
            <a:r>
              <a:rPr lang="en-US" altLang="ko-KR" sz="2400" b="1" spc="-150" dirty="0">
                <a:latin typeface="+mn-ea"/>
              </a:rPr>
              <a:t>3780</a:t>
            </a:r>
            <a:r>
              <a:rPr lang="ko-KR" altLang="en-US" sz="2400" b="1" spc="-150" dirty="0">
                <a:latin typeface="+mn-ea"/>
              </a:rPr>
              <a:t>만원</a:t>
            </a:r>
            <a:endParaRPr lang="en-US" altLang="ko-KR" sz="2400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73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774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 점수 계산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보정 계수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F4631C-9E6D-44E4-A59B-789C92A75B66}"/>
              </a:ext>
            </a:extLst>
          </p:cNvPr>
          <p:cNvSpPr txBox="1"/>
          <p:nvPr/>
        </p:nvSpPr>
        <p:spPr>
          <a:xfrm>
            <a:off x="538480" y="1312732"/>
            <a:ext cx="5100320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1. </a:t>
            </a:r>
            <a:r>
              <a:rPr lang="ko-KR" altLang="en-US" sz="2000" spc="-150" dirty="0">
                <a:latin typeface="+mn-ea"/>
              </a:rPr>
              <a:t>규모 보정 계수</a:t>
            </a:r>
            <a:r>
              <a:rPr lang="en-US" altLang="ko-KR" sz="2000" spc="-150" dirty="0">
                <a:latin typeface="+mn-ea"/>
              </a:rPr>
              <a:t>( FP = 72.8 &lt; 300 )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-&gt; 0.65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2. </a:t>
            </a:r>
            <a:r>
              <a:rPr lang="ko-KR" altLang="en-US" sz="2000" spc="-150" dirty="0">
                <a:latin typeface="+mn-ea"/>
              </a:rPr>
              <a:t>어플리케이션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ko-KR" altLang="en-US" sz="2000" spc="-150" dirty="0">
                <a:latin typeface="+mn-ea"/>
              </a:rPr>
              <a:t>유형 보정 계수 </a:t>
            </a:r>
            <a:r>
              <a:rPr lang="en-US" altLang="ko-KR" sz="2000" spc="-150" dirty="0">
                <a:latin typeface="+mn-ea"/>
              </a:rPr>
              <a:t>(</a:t>
            </a:r>
            <a:r>
              <a:rPr lang="ko-KR" altLang="en-US" sz="2000" spc="-150" dirty="0">
                <a:latin typeface="+mn-ea"/>
              </a:rPr>
              <a:t>멀티미디어용</a:t>
            </a:r>
            <a:r>
              <a:rPr lang="en-US" altLang="ko-KR" sz="2000" spc="-15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-&gt; 1.3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3. </a:t>
            </a:r>
            <a:r>
              <a:rPr lang="ko-KR" altLang="en-US" sz="2000" spc="-150" dirty="0">
                <a:latin typeface="+mn-ea"/>
              </a:rPr>
              <a:t>언어 보정 계수</a:t>
            </a:r>
            <a:r>
              <a:rPr lang="en-US" altLang="ko-KR" sz="2000" spc="-150" dirty="0">
                <a:latin typeface="+mn-ea"/>
              </a:rPr>
              <a:t>( C# )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-&gt; 1.2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ED52F-A2AB-4485-9A99-D2218D089FAB}"/>
              </a:ext>
            </a:extLst>
          </p:cNvPr>
          <p:cNvSpPr txBox="1"/>
          <p:nvPr/>
        </p:nvSpPr>
        <p:spPr>
          <a:xfrm>
            <a:off x="5977751" y="1297423"/>
            <a:ext cx="5849620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4. </a:t>
            </a:r>
            <a:r>
              <a:rPr lang="ko-KR" altLang="en-US" sz="2000" spc="-150" dirty="0">
                <a:latin typeface="+mn-ea"/>
              </a:rPr>
              <a:t>품질 및 특성 계수</a:t>
            </a:r>
            <a:endParaRPr lang="en-US" altLang="ko-KR" sz="2000" spc="-15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latin typeface="+mn-ea"/>
              </a:rPr>
              <a:t>분산 처리</a:t>
            </a:r>
            <a:r>
              <a:rPr lang="en-US" altLang="ko-KR" sz="2000" spc="-150" dirty="0">
                <a:latin typeface="+mn-ea"/>
              </a:rPr>
              <a:t>(</a:t>
            </a:r>
            <a:r>
              <a:rPr lang="ko-KR" altLang="en-US" sz="2000" spc="-150" dirty="0">
                <a:latin typeface="+mn-ea"/>
              </a:rPr>
              <a:t>클라이언트 서버</a:t>
            </a:r>
            <a:r>
              <a:rPr lang="en-US" altLang="ko-KR" sz="2000" spc="-150" dirty="0">
                <a:latin typeface="+mn-ea"/>
              </a:rPr>
              <a:t>, </a:t>
            </a:r>
            <a:r>
              <a:rPr lang="ko-KR" altLang="en-US" sz="2000" spc="-150" dirty="0">
                <a:latin typeface="+mn-ea"/>
              </a:rPr>
              <a:t>온라인 자료 전송</a:t>
            </a:r>
            <a:r>
              <a:rPr lang="en-US" altLang="ko-KR" sz="2000" spc="-15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-&gt; 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latin typeface="+mn-ea"/>
              </a:rPr>
              <a:t>신뢰성</a:t>
            </a:r>
            <a:r>
              <a:rPr lang="en-US" altLang="ko-KR" sz="2000" spc="-150" dirty="0">
                <a:latin typeface="+mn-ea"/>
              </a:rPr>
              <a:t>(</a:t>
            </a:r>
            <a:r>
              <a:rPr lang="ko-KR" altLang="en-US" sz="2000" spc="-150" dirty="0">
                <a:latin typeface="+mn-ea"/>
              </a:rPr>
              <a:t>고장 시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ko-KR" altLang="en-US" sz="2000" spc="-150" dirty="0">
                <a:latin typeface="+mn-ea"/>
              </a:rPr>
              <a:t>쉽게 복구되는 수준의 불편한 손실</a:t>
            </a:r>
            <a:r>
              <a:rPr lang="en-US" altLang="ko-KR" sz="2000" spc="-15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-&gt; 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latin typeface="+mn-ea"/>
              </a:rPr>
              <a:t>다중 사이트</a:t>
            </a:r>
            <a:r>
              <a:rPr lang="en-US" altLang="ko-KR" sz="2000" spc="-150" dirty="0">
                <a:latin typeface="+mn-ea"/>
              </a:rPr>
              <a:t>(</a:t>
            </a:r>
            <a:r>
              <a:rPr lang="ko-KR" altLang="en-US" sz="2000" spc="-150" dirty="0">
                <a:latin typeface="+mn-ea"/>
              </a:rPr>
              <a:t>동일한 </a:t>
            </a:r>
            <a:r>
              <a:rPr lang="en-US" altLang="ko-KR" sz="2000" spc="-150" dirty="0">
                <a:latin typeface="+mn-ea"/>
              </a:rPr>
              <a:t>H/W </a:t>
            </a:r>
            <a:r>
              <a:rPr lang="ko-KR" altLang="en-US" sz="2000" spc="-150" dirty="0">
                <a:latin typeface="+mn-ea"/>
              </a:rPr>
              <a:t>또는</a:t>
            </a:r>
            <a:r>
              <a:rPr lang="en-US" altLang="ko-KR" sz="2000" spc="-150" dirty="0">
                <a:latin typeface="+mn-ea"/>
              </a:rPr>
              <a:t> S/W</a:t>
            </a:r>
            <a:r>
              <a:rPr lang="ko-KR" altLang="en-US" sz="2000" spc="-150" dirty="0">
                <a:latin typeface="+mn-ea"/>
              </a:rPr>
              <a:t>환경에서만 운용</a:t>
            </a:r>
            <a:r>
              <a:rPr lang="en-US" altLang="ko-KR" sz="2000" spc="-15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-&gt; 0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=&gt; { 0.025 x ( 1 + 1 + 1 + 0 ) } + 1 = 1.075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17F58-0D5E-4BAE-8F78-F7DC36974F1C}"/>
              </a:ext>
            </a:extLst>
          </p:cNvPr>
          <p:cNvSpPr txBox="1"/>
          <p:nvPr/>
        </p:nvSpPr>
        <p:spPr>
          <a:xfrm>
            <a:off x="2826575" y="5262417"/>
            <a:ext cx="6075986" cy="50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+mn-ea"/>
              </a:rPr>
              <a:t>∴ 총 보정 계수 </a:t>
            </a:r>
            <a:r>
              <a:rPr lang="en-US" altLang="ko-KR" sz="2000" spc="-150" dirty="0">
                <a:latin typeface="+mn-ea"/>
              </a:rPr>
              <a:t>= 0.65 x</a:t>
            </a:r>
            <a:r>
              <a:rPr lang="ko-KR" altLang="en-US" sz="2000" spc="-150" dirty="0">
                <a:latin typeface="+mn-ea"/>
              </a:rPr>
              <a:t> </a:t>
            </a:r>
            <a:r>
              <a:rPr lang="en-US" altLang="ko-KR" sz="2000" spc="-150" dirty="0">
                <a:latin typeface="+mn-ea"/>
              </a:rPr>
              <a:t>1.3</a:t>
            </a:r>
            <a:r>
              <a:rPr lang="ko-KR" altLang="en-US" sz="2000" spc="-150" dirty="0">
                <a:latin typeface="+mn-ea"/>
              </a:rPr>
              <a:t> </a:t>
            </a:r>
            <a:r>
              <a:rPr lang="en-US" altLang="ko-KR" sz="2000" spc="-150" dirty="0">
                <a:latin typeface="+mn-ea"/>
              </a:rPr>
              <a:t>x</a:t>
            </a:r>
            <a:r>
              <a:rPr lang="ko-KR" altLang="en-US" sz="2000" spc="-150" dirty="0">
                <a:latin typeface="+mn-ea"/>
              </a:rPr>
              <a:t> </a:t>
            </a:r>
            <a:r>
              <a:rPr lang="en-US" altLang="ko-KR" sz="2000" spc="-150" dirty="0">
                <a:latin typeface="+mn-ea"/>
              </a:rPr>
              <a:t>1.2</a:t>
            </a:r>
            <a:r>
              <a:rPr lang="ko-KR" altLang="en-US" sz="2000" spc="-150" dirty="0">
                <a:latin typeface="+mn-ea"/>
              </a:rPr>
              <a:t> </a:t>
            </a:r>
            <a:r>
              <a:rPr lang="en-US" altLang="ko-KR" sz="2000" spc="-150" dirty="0">
                <a:latin typeface="+mn-ea"/>
              </a:rPr>
              <a:t>x 1.075 = 1.09005 </a:t>
            </a:r>
            <a:r>
              <a:rPr lang="en-US" altLang="ko-KR" sz="2000" spc="-150" dirty="0">
                <a:latin typeface="Bell MT" panose="02020503060305020303" pitchFamily="18" charset="0"/>
              </a:rPr>
              <a:t>≒ </a:t>
            </a:r>
            <a:r>
              <a:rPr lang="en-US" altLang="ko-KR" sz="2000" spc="-150" dirty="0">
                <a:latin typeface="+mn-ea"/>
              </a:rPr>
              <a:t>1.09</a:t>
            </a:r>
          </a:p>
        </p:txBody>
      </p:sp>
    </p:spTree>
    <p:extLst>
      <p:ext uri="{BB962C8B-B14F-4D97-AF65-F5344CB8AC3E}">
        <p14:creationId xmlns:p14="http://schemas.microsoft.com/office/powerpoint/2010/main" val="152838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774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 점수 계산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DFEEF5-081D-4796-BCFE-6FCEA2B13717}"/>
              </a:ext>
            </a:extLst>
          </p:cNvPr>
          <p:cNvSpPr txBox="1"/>
          <p:nvPr/>
        </p:nvSpPr>
        <p:spPr>
          <a:xfrm>
            <a:off x="4240992" y="1722600"/>
            <a:ext cx="3771900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latin typeface="+mn-ea"/>
              </a:rPr>
              <a:t>보정 후 개발 원가</a:t>
            </a:r>
            <a:endParaRPr lang="en-US" altLang="ko-KR" sz="2000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= [</a:t>
            </a:r>
            <a:r>
              <a:rPr lang="ko-KR" altLang="en-US" sz="2000" spc="-150" dirty="0">
                <a:latin typeface="+mn-ea"/>
              </a:rPr>
              <a:t>보정 전 개발 원가</a:t>
            </a:r>
            <a:r>
              <a:rPr lang="en-US" altLang="ko-KR" sz="2000" spc="-150" dirty="0">
                <a:latin typeface="+mn-ea"/>
              </a:rPr>
              <a:t>] x [</a:t>
            </a:r>
            <a:r>
              <a:rPr lang="ko-KR" altLang="en-US" sz="2000" spc="-150" dirty="0">
                <a:latin typeface="+mn-ea"/>
              </a:rPr>
              <a:t>보정 계수</a:t>
            </a:r>
            <a:r>
              <a:rPr lang="en-US" altLang="ko-KR" sz="2000" spc="-15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= 37,797,978.4 x 1.09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= 41,199,796.456 \</a:t>
            </a: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+mn-ea"/>
              </a:rPr>
              <a:t>= </a:t>
            </a:r>
            <a:r>
              <a:rPr lang="ko-KR" altLang="en-US" sz="2000" spc="-150" dirty="0">
                <a:latin typeface="+mn-ea"/>
              </a:rPr>
              <a:t>약 </a:t>
            </a:r>
            <a:r>
              <a:rPr lang="en-US" altLang="ko-KR" sz="2000" spc="-150" dirty="0">
                <a:latin typeface="+mn-ea"/>
              </a:rPr>
              <a:t>4120</a:t>
            </a:r>
            <a:r>
              <a:rPr lang="ko-KR" altLang="en-US" sz="2000" spc="-150" dirty="0">
                <a:latin typeface="+mn-ea"/>
              </a:rPr>
              <a:t>만원</a:t>
            </a:r>
            <a:endParaRPr lang="en-US" altLang="ko-KR" sz="2000" spc="-150" dirty="0">
              <a:latin typeface="+mn-ea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1CABABD-68D5-4B99-988E-1C3F9ABD3A2C}"/>
              </a:ext>
            </a:extLst>
          </p:cNvPr>
          <p:cNvSpPr txBox="1">
            <a:spLocks/>
          </p:cNvSpPr>
          <p:nvPr/>
        </p:nvSpPr>
        <p:spPr>
          <a:xfrm>
            <a:off x="164688" y="4712469"/>
            <a:ext cx="5365956" cy="20065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기능점수의 구체적인 방법 및 영상</a:t>
            </a:r>
            <a:endParaRPr lang="en-US" altLang="ko-KR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https://www.youtube.com/watch?v=eeMvhCDKmdU</a:t>
            </a:r>
            <a:endParaRPr lang="en-US" altLang="ko-K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https://ykc0627.tistory.com/entry/SW%EA%B0%9C%EB%B0%9C-%EA%B3%84%ED%9A%8D-%EB%8B%A8%EA%B3%84-2-%EB%B9%84%EC%9A%A9-%EC%82%B0%EC%A0%95-%EA%B8%B0%EB%B2%95%EA%B8%B0%EB%8A%A5%EC%A0%90%EC%88%98%EB%B2%95Function-Point</a:t>
            </a:r>
            <a:endParaRPr lang="en-US" altLang="ko-K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080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3E08ED-89CA-484C-8CA2-4933AC5CF275}"/>
              </a:ext>
            </a:extLst>
          </p:cNvPr>
          <p:cNvSpPr/>
          <p:nvPr/>
        </p:nvSpPr>
        <p:spPr>
          <a:xfrm>
            <a:off x="1605969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8B282-45FE-47B0-A45E-A877513B5372}"/>
              </a:ext>
            </a:extLst>
          </p:cNvPr>
          <p:cNvSpPr txBox="1"/>
          <p:nvPr/>
        </p:nvSpPr>
        <p:spPr>
          <a:xfrm>
            <a:off x="2398751" y="4256761"/>
            <a:ext cx="193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경험 부족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DBD1C-D3D5-4D74-A220-B490871B11E5}"/>
              </a:ext>
            </a:extLst>
          </p:cNvPr>
          <p:cNvSpPr/>
          <p:nvPr/>
        </p:nvSpPr>
        <p:spPr>
          <a:xfrm>
            <a:off x="6838200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26CD6-A56C-429A-A77E-DFBBB03821E6}"/>
              </a:ext>
            </a:extLst>
          </p:cNvPr>
          <p:cNvSpPr txBox="1"/>
          <p:nvPr/>
        </p:nvSpPr>
        <p:spPr>
          <a:xfrm>
            <a:off x="7058405" y="4864220"/>
            <a:ext cx="3085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그래픽과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사운드는 겪어보지 않은 작업이므로 예상외로 기간이 오래 걸릴 수 있음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E46A00-ADA5-414B-9841-BD09AF54FB19}"/>
              </a:ext>
            </a:extLst>
          </p:cNvPr>
          <p:cNvSpPr txBox="1"/>
          <p:nvPr/>
        </p:nvSpPr>
        <p:spPr>
          <a:xfrm>
            <a:off x="7619226" y="4273064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직접 하기 힘든 작업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리스크 파악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85B6DC6-DD98-4340-83B1-FBC911FD3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09" y="1732731"/>
            <a:ext cx="3277440" cy="22942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4F509F-0837-4D46-9BB6-E83A26B68A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40" y="1732732"/>
            <a:ext cx="3277440" cy="2294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026CD6-A56C-429A-A77E-DFBBB03821E6}"/>
              </a:ext>
            </a:extLst>
          </p:cNvPr>
          <p:cNvSpPr txBox="1"/>
          <p:nvPr/>
        </p:nvSpPr>
        <p:spPr>
          <a:xfrm>
            <a:off x="1922340" y="4864220"/>
            <a:ext cx="30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정확한 개발 일정 추정에 어려움이 있음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3E08ED-89CA-484C-8CA2-4933AC5CF275}"/>
              </a:ext>
            </a:extLst>
          </p:cNvPr>
          <p:cNvSpPr/>
          <p:nvPr/>
        </p:nvSpPr>
        <p:spPr>
          <a:xfrm>
            <a:off x="1655333" y="1716088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A2B78B-197E-48A6-ADDB-4756F1B262B7}"/>
              </a:ext>
            </a:extLst>
          </p:cNvPr>
          <p:cNvSpPr txBox="1"/>
          <p:nvPr/>
        </p:nvSpPr>
        <p:spPr>
          <a:xfrm>
            <a:off x="1655333" y="4840330"/>
            <a:ext cx="352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개발하려는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게임과 퀄리티가 유사하거나 장르가 비슷한 여러 게임을 조사하면서 개발 기간을 비교 분석함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8B282-45FE-47B0-A45E-A877513B5372}"/>
              </a:ext>
            </a:extLst>
          </p:cNvPr>
          <p:cNvSpPr txBox="1"/>
          <p:nvPr/>
        </p:nvSpPr>
        <p:spPr>
          <a:xfrm>
            <a:off x="2448114" y="4256742"/>
            <a:ext cx="193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비슷한 자료 수집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DBD1C-D3D5-4D74-A220-B490871B11E5}"/>
              </a:ext>
            </a:extLst>
          </p:cNvPr>
          <p:cNvSpPr/>
          <p:nvPr/>
        </p:nvSpPr>
        <p:spPr>
          <a:xfrm>
            <a:off x="6814880" y="1716088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26CD6-A56C-429A-A77E-DFBBB03821E6}"/>
              </a:ext>
            </a:extLst>
          </p:cNvPr>
          <p:cNvSpPr txBox="1"/>
          <p:nvPr/>
        </p:nvSpPr>
        <p:spPr>
          <a:xfrm>
            <a:off x="6977825" y="4840330"/>
            <a:ext cx="3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그래픽과 사운드를 담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E46A00-ADA5-414B-9841-BD09AF54FB19}"/>
              </a:ext>
            </a:extLst>
          </p:cNvPr>
          <p:cNvSpPr txBox="1"/>
          <p:nvPr/>
        </p:nvSpPr>
        <p:spPr>
          <a:xfrm>
            <a:off x="8033258" y="424064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인재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리스크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7619E76-CB93-4888-9E76-BF04B674C3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38" y="1716089"/>
            <a:ext cx="3073509" cy="229420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12FE1BA-EB24-452A-8CCF-D07B7E7F35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37" y="1716091"/>
            <a:ext cx="2294205" cy="229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534176" y="3429000"/>
            <a:ext cx="53687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spc="-300" dirty="0">
                <a:solidFill>
                  <a:schemeClr val="accent6"/>
                </a:solidFill>
              </a:rPr>
              <a:t>요구 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4821570" y="2413337"/>
            <a:ext cx="2793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600" dirty="0">
                <a:solidFill>
                  <a:schemeClr val="accent6"/>
                </a:solidFill>
              </a:rPr>
              <a:t>Part 3</a:t>
            </a:r>
            <a:r>
              <a:rPr lang="en-US" altLang="ko-KR" sz="6000" spc="600" dirty="0" smtClean="0">
                <a:solidFill>
                  <a:schemeClr val="accent6"/>
                </a:solidFill>
              </a:rPr>
              <a:t> </a:t>
            </a:r>
            <a:endParaRPr lang="ko-KR" altLang="en-US" sz="60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5232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–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유즈케이스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다이어그램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A1FAD7B-12D6-4A62-9A8D-1E16650C6E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98" y="1129855"/>
            <a:ext cx="4870244" cy="57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38781" y="3429000"/>
            <a:ext cx="2159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spc="-300" dirty="0">
                <a:solidFill>
                  <a:schemeClr val="accent6"/>
                </a:solidFill>
              </a:rPr>
              <a:t>기획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4821570" y="2413337"/>
            <a:ext cx="2793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600" dirty="0">
                <a:solidFill>
                  <a:schemeClr val="accent6"/>
                </a:solidFill>
              </a:rPr>
              <a:t>Part 1 </a:t>
            </a:r>
            <a:endParaRPr lang="ko-KR" altLang="en-US" sz="60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94615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–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유즈케이스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다이어그램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&lt;-&gt;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1FAD7B-12D6-4A62-9A8D-1E16650C6E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1245" y="1073885"/>
            <a:ext cx="7609909" cy="5361995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8331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–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유즈케이스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다이어그램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&lt;-&gt;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관리자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A1FAD7B-12D6-4A62-9A8D-1E16650C6E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4998" y="1191191"/>
            <a:ext cx="4688102" cy="559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79926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–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유즈케이스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다이어그램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&lt;-&gt;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관리자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A1FAD7B-12D6-4A62-9A8D-1E16650C6E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6229" y="1181632"/>
            <a:ext cx="4779542" cy="56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5232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시퀀스 다이어그램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639D0E-C7B0-47C2-ADF8-495B5820C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97" y="1219390"/>
            <a:ext cx="8145406" cy="543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9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6731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시퀀스 다이어그램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시작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639D0E-C7B0-47C2-ADF8-495B5820C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253" y="1382996"/>
            <a:ext cx="10532093" cy="40920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33272EE-5073-49DB-AC1E-F14955F8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498" y="3314684"/>
            <a:ext cx="2715004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6743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시퀀스 다이어그램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인게임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종료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39D0E-C7B0-47C2-ADF8-495B5820C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469" y="1436340"/>
            <a:ext cx="11033508" cy="493897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D621067-2E18-4592-BE66-A66C40990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" y="1080468"/>
            <a:ext cx="4147820" cy="349290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0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81454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시퀀스 다이어그램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버그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신고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5DC1F-F555-4442-BCE4-24A268216C92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639D0E-C7B0-47C2-ADF8-495B5820C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7345" y="3655269"/>
            <a:ext cx="8037309" cy="13104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5E05BB-360F-4A86-AEF5-1125DE796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19" y="2843538"/>
            <a:ext cx="9639300" cy="8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81454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클래스 다이어그램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49D808-7517-4145-B695-6D2B041E219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92" y="1073885"/>
            <a:ext cx="5379914" cy="5784115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9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88773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클래스 다이어그램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정보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캐릭터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49D808-7517-4145-B695-6D2B041E21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7398" y="1073885"/>
            <a:ext cx="5377204" cy="5784115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9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81454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클래스 다이어그램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무기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49D808-7517-4145-B695-6D2B041E21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2914" y="1291366"/>
            <a:ext cx="8506571" cy="5030223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DA1B9D-FAFD-4584-8612-3E3EB2E5F37F}"/>
              </a:ext>
            </a:extLst>
          </p:cNvPr>
          <p:cNvSpPr/>
          <p:nvPr/>
        </p:nvSpPr>
        <p:spPr>
          <a:xfrm>
            <a:off x="1201479" y="1563715"/>
            <a:ext cx="4894521" cy="2127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6B3E73-BD7F-4BA1-B2F6-C8B4BA281BFC}"/>
              </a:ext>
            </a:extLst>
          </p:cNvPr>
          <p:cNvSpPr/>
          <p:nvPr/>
        </p:nvSpPr>
        <p:spPr>
          <a:xfrm>
            <a:off x="1201479" y="4035777"/>
            <a:ext cx="4894521" cy="21272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BDED6-B754-4FB0-A536-2CA816478641}"/>
              </a:ext>
            </a:extLst>
          </p:cNvPr>
          <p:cNvSpPr txBox="1"/>
          <p:nvPr/>
        </p:nvSpPr>
        <p:spPr>
          <a:xfrm>
            <a:off x="8208052" y="1842164"/>
            <a:ext cx="25250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rgbClr val="4B5C75"/>
                </a:solidFill>
                <a:latin typeface="+mj-ea"/>
                <a:ea typeface="+mj-ea"/>
              </a:rPr>
              <a:t>로그라이크</a:t>
            </a:r>
            <a:endParaRPr lang="en-US" altLang="ko-KR" sz="3200" b="1" dirty="0">
              <a:solidFill>
                <a:srgbClr val="4B5C75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3200" b="1" dirty="0">
                <a:solidFill>
                  <a:srgbClr val="4B5C75"/>
                </a:solidFill>
                <a:latin typeface="+mj-ea"/>
                <a:ea typeface="+mj-ea"/>
              </a:rPr>
              <a:t>+</a:t>
            </a:r>
          </a:p>
          <a:p>
            <a:pPr algn="ctr"/>
            <a:r>
              <a:rPr lang="ko-KR" altLang="en-US" sz="3200" b="1" dirty="0">
                <a:solidFill>
                  <a:srgbClr val="4B5C75"/>
                </a:solidFill>
                <a:latin typeface="+mj-ea"/>
                <a:ea typeface="+mj-ea"/>
              </a:rPr>
              <a:t>핵 앤 슬래시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22C1C-2CB8-4E24-8468-13CD63D51107}"/>
              </a:ext>
            </a:extLst>
          </p:cNvPr>
          <p:cNvSpPr txBox="1"/>
          <p:nvPr/>
        </p:nvSpPr>
        <p:spPr>
          <a:xfrm>
            <a:off x="1201479" y="1563715"/>
            <a:ext cx="113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장르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45432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요구 추출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브레인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스토밍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7334D1-9C69-4969-9E70-24174E62894E}"/>
              </a:ext>
            </a:extLst>
          </p:cNvPr>
          <p:cNvSpPr txBox="1"/>
          <p:nvPr/>
        </p:nvSpPr>
        <p:spPr>
          <a:xfrm>
            <a:off x="1768301" y="2252959"/>
            <a:ext cx="3694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로그라이크</a:t>
            </a:r>
            <a:r>
              <a:rPr lang="en-US" altLang="ko-KR" sz="2800" spc="-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2800" spc="-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플랫폼</a:t>
            </a:r>
            <a:r>
              <a:rPr lang="en-US" altLang="ko-KR" sz="2800" spc="-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</a:t>
            </a:r>
            <a:r>
              <a:rPr lang="ko-KR" altLang="en-US" sz="2800" spc="-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대전</a:t>
            </a:r>
            <a:r>
              <a:rPr lang="en-US" altLang="ko-KR" sz="2800" spc="-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</a:t>
            </a:r>
            <a:r>
              <a:rPr lang="ko-KR" altLang="en-US" sz="2800" spc="-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디펜스</a:t>
            </a:r>
            <a:r>
              <a:rPr lang="en-US" altLang="ko-KR" sz="2800" spc="-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,</a:t>
            </a:r>
            <a:r>
              <a:rPr lang="ko-KR" altLang="en-US" sz="2800" spc="-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en-US" altLang="ko-KR" sz="2800" spc="-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RTS, </a:t>
            </a:r>
            <a:r>
              <a:rPr lang="ko-KR" altLang="en-US" sz="2800" spc="-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핵 앤 슬래시</a:t>
            </a:r>
            <a:r>
              <a:rPr lang="en-US" altLang="ko-KR" sz="2800" spc="-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…</a:t>
            </a:r>
            <a:endParaRPr lang="ko-KR" altLang="en-US" sz="2800" spc="-3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52706D-BFB3-49E2-B8C9-D85DCB2F49D5}"/>
              </a:ext>
            </a:extLst>
          </p:cNvPr>
          <p:cNvSpPr txBox="1"/>
          <p:nvPr/>
        </p:nvSpPr>
        <p:spPr>
          <a:xfrm>
            <a:off x="1201479" y="404670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latin typeface="+mn-ea"/>
              </a:rPr>
              <a:t>게임 시스템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2B691-58F2-468F-910F-54D2CF47F69B}"/>
              </a:ext>
            </a:extLst>
          </p:cNvPr>
          <p:cNvSpPr txBox="1"/>
          <p:nvPr/>
        </p:nvSpPr>
        <p:spPr>
          <a:xfrm>
            <a:off x="1768301" y="4743663"/>
            <a:ext cx="390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재화 종류</a:t>
            </a:r>
            <a:r>
              <a:rPr lang="en-US" altLang="ko-KR" sz="2800" spc="-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800" spc="-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건물 유무</a:t>
            </a:r>
            <a:r>
              <a:rPr lang="en-US" altLang="ko-KR" sz="2800" spc="-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800" spc="-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싱글 </a:t>
            </a:r>
            <a:r>
              <a:rPr lang="en-US" altLang="ko-KR" sz="2800" spc="-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or </a:t>
            </a:r>
            <a:r>
              <a:rPr lang="ko-KR" altLang="en-US" sz="2800" spc="-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멀티</a:t>
            </a:r>
            <a:r>
              <a:rPr lang="en-US" altLang="ko-KR" sz="2800" spc="-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800" spc="-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자원 채집 방법</a:t>
            </a:r>
            <a:endParaRPr lang="en-US" altLang="ko-KR" sz="2800" spc="-3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800" spc="-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…</a:t>
            </a:r>
            <a:endParaRPr lang="ko-KR" altLang="en-US" sz="2800" spc="-3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00C0AE1-F159-47D1-A3F1-1766377B6BC6}"/>
              </a:ext>
            </a:extLst>
          </p:cNvPr>
          <p:cNvSpPr/>
          <p:nvPr/>
        </p:nvSpPr>
        <p:spPr>
          <a:xfrm>
            <a:off x="6662822" y="2385025"/>
            <a:ext cx="978408" cy="484632"/>
          </a:xfrm>
          <a:prstGeom prst="rightArrow">
            <a:avLst/>
          </a:prstGeom>
          <a:solidFill>
            <a:srgbClr val="F2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0A77CF0-C55B-4106-AC4E-2FC3230F9669}"/>
              </a:ext>
            </a:extLst>
          </p:cNvPr>
          <p:cNvSpPr/>
          <p:nvPr/>
        </p:nvSpPr>
        <p:spPr>
          <a:xfrm>
            <a:off x="6662822" y="4857087"/>
            <a:ext cx="978408" cy="484632"/>
          </a:xfrm>
          <a:prstGeom prst="rightArrow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02F735-860F-415E-B45C-E241D21CECA0}"/>
              </a:ext>
            </a:extLst>
          </p:cNvPr>
          <p:cNvSpPr txBox="1"/>
          <p:nvPr/>
        </p:nvSpPr>
        <p:spPr>
          <a:xfrm>
            <a:off x="8389993" y="4050483"/>
            <a:ext cx="21611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4B5C75"/>
                </a:solidFill>
                <a:latin typeface="+mj-ea"/>
                <a:ea typeface="+mj-ea"/>
              </a:rPr>
              <a:t>재화 </a:t>
            </a:r>
            <a:r>
              <a:rPr lang="en-US" altLang="ko-KR" sz="3200" b="1" dirty="0">
                <a:solidFill>
                  <a:srgbClr val="4B5C75"/>
                </a:solidFill>
                <a:latin typeface="+mj-ea"/>
                <a:ea typeface="+mj-ea"/>
              </a:rPr>
              <a:t>1</a:t>
            </a:r>
            <a:r>
              <a:rPr lang="ko-KR" altLang="en-US" sz="3200" b="1" dirty="0">
                <a:solidFill>
                  <a:srgbClr val="4B5C75"/>
                </a:solidFill>
                <a:latin typeface="+mj-ea"/>
                <a:ea typeface="+mj-ea"/>
              </a:rPr>
              <a:t>종류</a:t>
            </a:r>
            <a:endParaRPr lang="en-US" altLang="ko-KR" sz="3200" b="1" dirty="0">
              <a:solidFill>
                <a:srgbClr val="4B5C75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3200" b="1" dirty="0" smtClean="0">
                <a:solidFill>
                  <a:srgbClr val="4B5C75"/>
                </a:solidFill>
                <a:latin typeface="+mj-ea"/>
                <a:ea typeface="+mj-ea"/>
              </a:rPr>
              <a:t>멀티</a:t>
            </a:r>
            <a:endParaRPr lang="en-US" altLang="ko-KR" sz="3200" b="1" dirty="0">
              <a:solidFill>
                <a:srgbClr val="4B5C75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3200" b="1" dirty="0" smtClean="0">
                <a:solidFill>
                  <a:srgbClr val="4B5C75"/>
                </a:solidFill>
                <a:latin typeface="+mj-ea"/>
                <a:ea typeface="+mj-ea"/>
              </a:rPr>
              <a:t>채집</a:t>
            </a:r>
            <a:endParaRPr lang="ko-KR" altLang="en-US" sz="3200" b="1" dirty="0">
              <a:solidFill>
                <a:srgbClr val="4B5C7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92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81454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클래스 다이어그램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좀비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49D808-7517-4145-B695-6D2B041E21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8816" y="1073885"/>
            <a:ext cx="6254368" cy="5784115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08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81454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클래스 다이어그램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자원 및 좀비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스폰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49D808-7517-4145-B695-6D2B041E21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9501" y="1071665"/>
            <a:ext cx="5972997" cy="5786335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881759" y="2770823"/>
            <a:ext cx="26736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300" dirty="0" smtClean="0">
                <a:solidFill>
                  <a:schemeClr val="accent6"/>
                </a:solidFill>
              </a:rPr>
              <a:t>Q &amp; A</a:t>
            </a:r>
            <a:endParaRPr lang="ko-KR" altLang="en-US" sz="8000" spc="-3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9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CA1E36-9C36-447C-BE92-3ABA5BB94B03}"/>
              </a:ext>
            </a:extLst>
          </p:cNvPr>
          <p:cNvSpPr/>
          <p:nvPr/>
        </p:nvSpPr>
        <p:spPr>
          <a:xfrm>
            <a:off x="1029824" y="1493368"/>
            <a:ext cx="4876800" cy="2381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5E6F9-8ECD-4A6A-B8D5-C8AC3F8B23DD}"/>
              </a:ext>
            </a:extLst>
          </p:cNvPr>
          <p:cNvSpPr/>
          <p:nvPr/>
        </p:nvSpPr>
        <p:spPr>
          <a:xfrm>
            <a:off x="1029824" y="1493365"/>
            <a:ext cx="4876800" cy="61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3A27-6B43-4F1B-9139-C667006C05EE}"/>
              </a:ext>
            </a:extLst>
          </p:cNvPr>
          <p:cNvSpPr/>
          <p:nvPr/>
        </p:nvSpPr>
        <p:spPr>
          <a:xfrm>
            <a:off x="6488572" y="1493365"/>
            <a:ext cx="4876800" cy="2381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BBBAA-623B-4ADD-BD4B-809851D1D3C4}"/>
              </a:ext>
            </a:extLst>
          </p:cNvPr>
          <p:cNvSpPr txBox="1"/>
          <p:nvPr/>
        </p:nvSpPr>
        <p:spPr>
          <a:xfrm>
            <a:off x="5961796" y="2625544"/>
            <a:ext cx="47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+</a:t>
            </a:r>
            <a:endParaRPr lang="ko-KR" altLang="en-US" sz="32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7B8A0-A68D-47A5-AC70-AF524F503FFC}"/>
              </a:ext>
            </a:extLst>
          </p:cNvPr>
          <p:cNvSpPr txBox="1"/>
          <p:nvPr/>
        </p:nvSpPr>
        <p:spPr>
          <a:xfrm>
            <a:off x="1965250" y="1616086"/>
            <a:ext cx="30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핵 앤 슬래시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(Hack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Slash)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89217B-71CA-4834-B7CA-41EC0207C89E}"/>
              </a:ext>
            </a:extLst>
          </p:cNvPr>
          <p:cNvSpPr/>
          <p:nvPr/>
        </p:nvSpPr>
        <p:spPr>
          <a:xfrm>
            <a:off x="6488572" y="1493366"/>
            <a:ext cx="487680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99B6-0F6A-4262-85CA-588BF3B3B920}"/>
              </a:ext>
            </a:extLst>
          </p:cNvPr>
          <p:cNvSpPr txBox="1"/>
          <p:nvPr/>
        </p:nvSpPr>
        <p:spPr>
          <a:xfrm>
            <a:off x="7629183" y="161084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로그라이크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(Rogue-like)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A449A-C329-4DE0-A470-C5168FA175D1}"/>
              </a:ext>
            </a:extLst>
          </p:cNvPr>
          <p:cNvSpPr txBox="1"/>
          <p:nvPr/>
        </p:nvSpPr>
        <p:spPr>
          <a:xfrm>
            <a:off x="1353207" y="2551101"/>
            <a:ext cx="4245336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 다수로 적을 상대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Ex)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매직서바이벌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뱀파이어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서바이버즈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46592-F5FB-4197-A214-7F4047E5B1F0}"/>
              </a:ext>
            </a:extLst>
          </p:cNvPr>
          <p:cNvSpPr txBox="1"/>
          <p:nvPr/>
        </p:nvSpPr>
        <p:spPr>
          <a:xfrm>
            <a:off x="6952831" y="2361188"/>
            <a:ext cx="3986101" cy="116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게임오버 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이어하기 없이 처음부터 시작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랜덤요소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Ex)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던전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엔터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더 건전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60400" y="154324"/>
            <a:ext cx="3048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BF0ADCC5-C95A-41D3-977E-9BF49C1DA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23" y="3876594"/>
            <a:ext cx="4876800" cy="23812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531A881-750F-48EF-8886-F1214DCEB6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24" y="3874615"/>
            <a:ext cx="2420648" cy="241422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FB19079-471E-46AF-8F39-5E9D4C156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46" y="3874615"/>
            <a:ext cx="3275377" cy="237073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44419D-9867-42FB-968E-858AFB628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748" y="3891109"/>
            <a:ext cx="2424573" cy="238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0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3E08ED-89CA-484C-8CA2-4933AC5CF275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A2B78B-197E-48A6-ADDB-4756F1B262B7}"/>
              </a:ext>
            </a:extLst>
          </p:cNvPr>
          <p:cNvSpPr txBox="1"/>
          <p:nvPr/>
        </p:nvSpPr>
        <p:spPr>
          <a:xfrm>
            <a:off x="768070" y="4888520"/>
            <a:ext cx="326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미래의 핵 전쟁으로 인한 포스트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아포칼립스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8B282-45FE-47B0-A45E-A877513B5372}"/>
              </a:ext>
            </a:extLst>
          </p:cNvPr>
          <p:cNvSpPr txBox="1"/>
          <p:nvPr/>
        </p:nvSpPr>
        <p:spPr>
          <a:xfrm>
            <a:off x="1957765" y="4273064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핵 전쟁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DBD1C-D3D5-4D74-A220-B490871B11E5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26CD6-A56C-429A-A77E-DFBBB03821E6}"/>
              </a:ext>
            </a:extLst>
          </p:cNvPr>
          <p:cNvSpPr txBox="1"/>
          <p:nvPr/>
        </p:nvSpPr>
        <p:spPr>
          <a:xfrm>
            <a:off x="4445990" y="4888520"/>
            <a:ext cx="3261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전쟁을 피해 몇몇 사람들은 우주선을 타고 지구 밖으로 피신하였으나 시간이 지나고 식량 및 자원이 부족해짐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E46A00-ADA5-414B-9841-BD09AF54FB19}"/>
              </a:ext>
            </a:extLst>
          </p:cNvPr>
          <p:cNvSpPr txBox="1"/>
          <p:nvPr/>
        </p:nvSpPr>
        <p:spPr>
          <a:xfrm>
            <a:off x="5424089" y="427306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우주로 대피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51B32B-4449-4A50-81FB-81DE93EC374E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BB84E-1344-41FE-A472-2A421764B74A}"/>
              </a:ext>
            </a:extLst>
          </p:cNvPr>
          <p:cNvSpPr txBox="1"/>
          <p:nvPr/>
        </p:nvSpPr>
        <p:spPr>
          <a:xfrm>
            <a:off x="8123911" y="4888520"/>
            <a:ext cx="326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결국 자원이 다 떨어지기 전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지구로 우주선을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착륙시켰으나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핵 전쟁으로 인해 많은 사람들이 돌연변이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좀비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되어버림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지구에서 살기 위한 자원 채집과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파밍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생존을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서바이벌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시도함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06C64-55D5-4231-A826-E4EDDD810771}"/>
              </a:ext>
            </a:extLst>
          </p:cNvPr>
          <p:cNvSpPr txBox="1"/>
          <p:nvPr/>
        </p:nvSpPr>
        <p:spPr>
          <a:xfrm>
            <a:off x="9102009" y="427306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지구로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복귀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42464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세계관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설정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442F583-5F37-47FA-9721-A159C94D0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64" y="1732731"/>
            <a:ext cx="2921772" cy="22981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7274F5-BD17-4CA7-97EF-E8B887E936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09" y="1889163"/>
            <a:ext cx="3525521" cy="1981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ACD955-B4A5-4D8D-9E63-BAEBC3F0C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28" y="1896221"/>
            <a:ext cx="3525509" cy="197428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FCBD783-5F17-4C12-BB8A-B282ED02DBE3}"/>
              </a:ext>
            </a:extLst>
          </p:cNvPr>
          <p:cNvSpPr txBox="1"/>
          <p:nvPr/>
        </p:nvSpPr>
        <p:spPr>
          <a:xfrm>
            <a:off x="10011797" y="3985825"/>
            <a:ext cx="150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-World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WarZ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(Game)-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0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1095548" y="248015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2505248" y="248015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9509-1FA4-4223-8933-B25B2B77AE73}"/>
              </a:ext>
            </a:extLst>
          </p:cNvPr>
          <p:cNvSpPr txBox="1"/>
          <p:nvPr/>
        </p:nvSpPr>
        <p:spPr>
          <a:xfrm>
            <a:off x="1418084" y="2646713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DA5B-24CA-491E-94A7-289D924A9942}"/>
              </a:ext>
            </a:extLst>
          </p:cNvPr>
          <p:cNvSpPr txBox="1"/>
          <p:nvPr/>
        </p:nvSpPr>
        <p:spPr>
          <a:xfrm>
            <a:off x="2762342" y="2677491"/>
            <a:ext cx="3662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PC – Steam(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스팀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9FF96-0F59-4044-8C06-615B0BACF7B3}"/>
              </a:ext>
            </a:extLst>
          </p:cNvPr>
          <p:cNvSpPr/>
          <p:nvPr/>
        </p:nvSpPr>
        <p:spPr>
          <a:xfrm>
            <a:off x="1095548" y="3799657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950DD-74D9-42BD-8E19-44E7030EF154}"/>
              </a:ext>
            </a:extLst>
          </p:cNvPr>
          <p:cNvSpPr/>
          <p:nvPr/>
        </p:nvSpPr>
        <p:spPr>
          <a:xfrm>
            <a:off x="2505248" y="3799657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CB27B-6DDB-41CD-B741-0D5D752D082A}"/>
              </a:ext>
            </a:extLst>
          </p:cNvPr>
          <p:cNvSpPr txBox="1"/>
          <p:nvPr/>
        </p:nvSpPr>
        <p:spPr>
          <a:xfrm>
            <a:off x="1428717" y="3953692"/>
            <a:ext cx="50206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45437-E3D1-4A2E-9095-D5829B34093B}"/>
              </a:ext>
            </a:extLst>
          </p:cNvPr>
          <p:cNvSpPr txBox="1"/>
          <p:nvPr/>
        </p:nvSpPr>
        <p:spPr>
          <a:xfrm>
            <a:off x="2762342" y="3984470"/>
            <a:ext cx="417870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모바일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(android, </a:t>
            </a:r>
            <a:r>
              <a:rPr lang="en-US" altLang="ko-KR" sz="3600" b="1" spc="-150" dirty="0" err="1">
                <a:solidFill>
                  <a:schemeClr val="bg1"/>
                </a:solidFill>
                <a:latin typeface="+mj-ea"/>
                <a:ea typeface="+mj-ea"/>
              </a:rPr>
              <a:t>ios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31917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플랫폼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1B08D537-5959-46DA-80F1-7C27F708D5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753" y="2480156"/>
            <a:ext cx="1060796" cy="106079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87748D9-C741-415B-A29B-AA2C24AF3E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752" y="3799658"/>
            <a:ext cx="1060796" cy="106079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73CA3ED-C7B4-4AA6-A2AE-611AFAF97B8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60" y="3777237"/>
            <a:ext cx="1594092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DA1B9D-FAFD-4584-8612-3E3EB2E5F37F}"/>
              </a:ext>
            </a:extLst>
          </p:cNvPr>
          <p:cNvSpPr/>
          <p:nvPr/>
        </p:nvSpPr>
        <p:spPr>
          <a:xfrm>
            <a:off x="1201479" y="1842501"/>
            <a:ext cx="9789042" cy="4416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22C1C-2CB8-4E24-8468-13CD63D51107}"/>
              </a:ext>
            </a:extLst>
          </p:cNvPr>
          <p:cNvSpPr txBox="1"/>
          <p:nvPr/>
        </p:nvSpPr>
        <p:spPr>
          <a:xfrm>
            <a:off x="1201479" y="1872310"/>
            <a:ext cx="6910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픽셀 아트</a:t>
            </a:r>
            <a:r>
              <a:rPr lang="en-US" altLang="ko-KR" sz="4800" spc="-300" dirty="0">
                <a:solidFill>
                  <a:schemeClr val="bg1"/>
                </a:solidFill>
                <a:latin typeface="+mn-ea"/>
              </a:rPr>
              <a:t>(pixel art/graphic)</a:t>
            </a:r>
            <a:endParaRPr lang="ko-KR" altLang="en-US" sz="48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13388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그래픽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E69953-13E8-4EFB-8EB1-DE0B5208645C}"/>
              </a:ext>
            </a:extLst>
          </p:cNvPr>
          <p:cNvSpPr txBox="1"/>
          <p:nvPr/>
        </p:nvSpPr>
        <p:spPr>
          <a:xfrm>
            <a:off x="1437114" y="2795782"/>
            <a:ext cx="4134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비교적 단순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-&gt;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작업에 용이함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좀비의 잔인함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불쾌함을 낮출 수 있음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이러한 그림체를 선호하는 사람이 많음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86CE81-F746-438D-B69C-60A3FD44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21" y="3825288"/>
            <a:ext cx="2066925" cy="2219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B9A2F9-1BA5-45EB-BDF5-4700BAA8E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11" y="3239386"/>
            <a:ext cx="4595228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3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1664</Words>
  <Application>Microsoft Office PowerPoint</Application>
  <PresentationFormat>와이드스크린</PresentationFormat>
  <Paragraphs>530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HY견고딕</vt:lpstr>
      <vt:lpstr>나눔스퀘어 ExtraBold</vt:lpstr>
      <vt:lpstr>나눔스퀘어 Light</vt:lpstr>
      <vt:lpstr>Arial</vt:lpstr>
      <vt:lpstr>Bell MT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이지우 2017120097</cp:lastModifiedBy>
  <cp:revision>113</cp:revision>
  <dcterms:created xsi:type="dcterms:W3CDTF">2021-02-14T00:18:03Z</dcterms:created>
  <dcterms:modified xsi:type="dcterms:W3CDTF">2022-10-24T12:58:07Z</dcterms:modified>
</cp:coreProperties>
</file>