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327" r:id="rId5"/>
    <p:sldId id="328" r:id="rId6"/>
    <p:sldId id="302" r:id="rId7"/>
    <p:sldId id="321" r:id="rId8"/>
    <p:sldId id="320" r:id="rId9"/>
    <p:sldId id="329" r:id="rId10"/>
    <p:sldId id="332" r:id="rId11"/>
    <p:sldId id="340" r:id="rId12"/>
    <p:sldId id="341" r:id="rId13"/>
    <p:sldId id="335" r:id="rId14"/>
    <p:sldId id="338" r:id="rId15"/>
    <p:sldId id="339" r:id="rId16"/>
    <p:sldId id="264" r:id="rId17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9"/>
    </p:embeddedFont>
    <p:embeddedFont>
      <p:font typeface="KoPubWorld돋움체 Light" panose="00000300000000000000" pitchFamily="2" charset="-127"/>
      <p:regular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함초롬돋움" panose="020B0604000101010101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E9E9E9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3325" autoAdjust="0"/>
  </p:normalViewPr>
  <p:slideViewPr>
    <p:cSldViewPr snapToGrid="0">
      <p:cViewPr varScale="1">
        <p:scale>
          <a:sx n="80" d="100"/>
          <a:sy n="80" d="100"/>
        </p:scale>
        <p:origin x="10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0CDE7-7B98-482F-A0CC-299A9FC3D4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91A9-B556-4DC0-9AD6-E5A1C0D56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5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2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2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1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7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17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76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9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927F-76FE-437D-9B49-2CD32340E255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D2BA-F7B6-4A1D-9DC7-232CE0EA56C0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F6B-C4B0-416A-B178-071BC438F625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8EE4-6D92-45D7-9FAD-33D5C79471BE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60C-6A89-4660-9B4C-BC45D49BBF84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67B-BED6-4EC3-B741-9FDF601324E9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05B-A117-45D1-A063-522812BC7B98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FDD0-F513-445D-B867-4B92246A0387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3D85-417B-4E16-B741-0D052618AECB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4B9-1A75-4AED-8312-9F151EEE2352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8D4-42C1-452C-9EB2-D941BD76315D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19CA-8124-42D4-B9CB-4DEBF92A2790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1554976" y="1925935"/>
            <a:ext cx="2147664" cy="49305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GBB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4FD52CE-2220-4B6F-955B-A474E28F6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997" y="389670"/>
            <a:ext cx="2152650" cy="71437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712233-263F-4C71-BEFF-327B144F34DB}"/>
              </a:ext>
            </a:extLst>
          </p:cNvPr>
          <p:cNvGrpSpPr/>
          <p:nvPr/>
        </p:nvGrpSpPr>
        <p:grpSpPr>
          <a:xfrm>
            <a:off x="1438433" y="2514114"/>
            <a:ext cx="6419645" cy="2273617"/>
            <a:chOff x="381214" y="2693112"/>
            <a:chExt cx="4859818" cy="150056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3F93F6-368F-4D7B-A78C-807B03C9D4AA}"/>
                </a:ext>
              </a:extLst>
            </p:cNvPr>
            <p:cNvSpPr txBox="1"/>
            <p:nvPr/>
          </p:nvSpPr>
          <p:spPr>
            <a:xfrm>
              <a:off x="381214" y="4030772"/>
              <a:ext cx="2964329" cy="162908"/>
            </a:xfrm>
            <a:prstGeom prst="rect">
              <a:avLst/>
            </a:prstGeom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en-US" altLang="ko-KR" sz="900" b="1" spc="30" dirty="0">
                  <a:gradFill flip="none" rotWithShape="1">
                    <a:gsLst>
                      <a:gs pos="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Date- 2020 . 12. 02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42BBD2-31CB-4E21-9CDB-CF7A95AC233C}"/>
                </a:ext>
              </a:extLst>
            </p:cNvPr>
            <p:cNvSpPr txBox="1"/>
            <p:nvPr/>
          </p:nvSpPr>
          <p:spPr>
            <a:xfrm>
              <a:off x="381214" y="2693112"/>
              <a:ext cx="4859818" cy="640263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ko-KR" altLang="en-US" sz="2800" b="1" spc="-150" dirty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블록체인을 이용한</a:t>
              </a:r>
              <a:endParaRPr lang="en-US" altLang="ko-KR" sz="2800" b="1" spc="-15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2800" b="1" spc="-150" dirty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전공 도서 공유 서비스 제공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4A375-885D-4596-9F2A-D4F682B9D8E6}"/>
                </a:ext>
              </a:extLst>
            </p:cNvPr>
            <p:cNvSpPr txBox="1"/>
            <p:nvPr/>
          </p:nvSpPr>
          <p:spPr>
            <a:xfrm>
              <a:off x="381214" y="3744977"/>
              <a:ext cx="3537882" cy="19337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defTabSz="914400">
                <a:spcBef>
                  <a:spcPct val="0"/>
                </a:spcBef>
              </a:pPr>
              <a:r>
                <a:rPr lang="en-US" altLang="ko-KR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2020</a:t>
              </a:r>
              <a:r>
                <a:rPr lang="ko-KR" altLang="en-US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블록체인 </a:t>
              </a:r>
              <a:r>
                <a:rPr lang="en-US" altLang="ko-KR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P-</a:t>
              </a:r>
              <a:r>
                <a:rPr lang="ko-KR" altLang="en-US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프로젝트 설계</a:t>
              </a:r>
              <a:endPara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2782F13-1649-493B-8C14-3CB26364F05D}"/>
              </a:ext>
            </a:extLst>
          </p:cNvPr>
          <p:cNvSpPr txBox="1"/>
          <p:nvPr/>
        </p:nvSpPr>
        <p:spPr>
          <a:xfrm>
            <a:off x="7543745" y="4942276"/>
            <a:ext cx="3931702" cy="14009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 defTabSz="914400">
              <a:spcBef>
                <a:spcPct val="0"/>
              </a:spcBef>
            </a:pP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 </a:t>
            </a: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201636040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이정일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201635922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김동주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201635924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김민석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201635995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심민수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201636042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이지윤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201636084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최윤호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3EEE76-BF0B-46F2-A148-DF17FD4F3F20}"/>
              </a:ext>
            </a:extLst>
          </p:cNvPr>
          <p:cNvSpPr txBox="1"/>
          <p:nvPr/>
        </p:nvSpPr>
        <p:spPr>
          <a:xfrm>
            <a:off x="7543745" y="4217121"/>
            <a:ext cx="3931702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 defTabSz="914400">
              <a:spcBef>
                <a:spcPct val="0"/>
              </a:spcBef>
            </a:pP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 교수 </a:t>
            </a: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김우성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9447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1091D3E-0C8D-4069-9EB4-2CF8FFDF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94765"/>
              </p:ext>
            </p:extLst>
          </p:nvPr>
        </p:nvGraphicFramePr>
        <p:xfrm>
          <a:off x="2635996" y="1353291"/>
          <a:ext cx="8127999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Password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UserWallet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지갑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Ticket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보유 식권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Profile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사진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307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3B074D-BD51-49A3-8DCB-6BC3DE90DD60}"/>
              </a:ext>
            </a:extLst>
          </p:cNvPr>
          <p:cNvSpPr txBox="1"/>
          <p:nvPr/>
        </p:nvSpPr>
        <p:spPr>
          <a:xfrm>
            <a:off x="557400" y="235383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회원 정보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5079E052-1743-4472-A998-3AD2A9878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13064"/>
              </p:ext>
            </p:extLst>
          </p:nvPr>
        </p:nvGraphicFramePr>
        <p:xfrm>
          <a:off x="2635995" y="3967705"/>
          <a:ext cx="8127999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Title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Picture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Publisher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출판사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Major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 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30728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RemainingAmount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잔여량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531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6482466-9C79-4BAF-AAA3-B3595C2C7107}"/>
              </a:ext>
            </a:extLst>
          </p:cNvPr>
          <p:cNvSpPr txBox="1"/>
          <p:nvPr/>
        </p:nvSpPr>
        <p:spPr>
          <a:xfrm>
            <a:off x="557400" y="4977474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전공 서적 리스트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56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9447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1091D3E-0C8D-4069-9EB4-2CF8FFDF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71303"/>
              </p:ext>
            </p:extLst>
          </p:nvPr>
        </p:nvGraphicFramePr>
        <p:xfrm>
          <a:off x="2635996" y="1353291"/>
          <a:ext cx="8127999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Title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ProviderWallet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제공자 지갑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ProvideDate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RentState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대여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RentCount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대여 횟수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우선순위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307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3B074D-BD51-49A3-8DCB-6BC3DE90DD60}"/>
              </a:ext>
            </a:extLst>
          </p:cNvPr>
          <p:cNvSpPr txBox="1"/>
          <p:nvPr/>
        </p:nvSpPr>
        <p:spPr>
          <a:xfrm>
            <a:off x="557400" y="235383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전공 서적 세부사항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5079E052-1743-4472-A998-3AD2A9878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73098"/>
              </p:ext>
            </p:extLst>
          </p:nvPr>
        </p:nvGraphicFramePr>
        <p:xfrm>
          <a:off x="2635995" y="3967705"/>
          <a:ext cx="8127999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ProductName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ProductType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종류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식권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TradeDate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거래 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ProductPrice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WalletFrom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구매자 지갑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30728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WalletTo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판매자 지갑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531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6482466-9C79-4BAF-AAA3-B3595C2C7107}"/>
              </a:ext>
            </a:extLst>
          </p:cNvPr>
          <p:cNvSpPr txBox="1"/>
          <p:nvPr/>
        </p:nvSpPr>
        <p:spPr>
          <a:xfrm>
            <a:off x="557400" y="4977474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거래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내역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5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endParaRPr lang="ko-KR" alt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791D28-8ECD-488F-9F7C-29CBBAAC7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20" y="2219780"/>
            <a:ext cx="2831499" cy="33447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B8BCE4-2E56-418B-9A50-10E503624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27" y="1228127"/>
            <a:ext cx="3000399" cy="53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9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endParaRPr lang="ko-KR" alt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29FD01-27C9-4913-A303-DEA5DBD5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07" y="1112717"/>
            <a:ext cx="2640844" cy="55751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E389D0-767D-4218-90E0-3865DCD08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48" y="1112714"/>
            <a:ext cx="2640845" cy="5575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18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endParaRPr lang="ko-KR" alt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3F9996-68D5-4753-B66D-048F2C78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48" y="1112717"/>
            <a:ext cx="2640845" cy="5575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9FAC0A-F7B7-4C87-B3DF-8204507F3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809" y="1112717"/>
            <a:ext cx="2640845" cy="5575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20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endParaRPr lang="ko-KR" alt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49EBCC-48F1-4DAD-BA55-C503109F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46" y="1112717"/>
            <a:ext cx="2640845" cy="5575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BDBD9C-28A7-447B-B326-AB5A1CCA0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307" y="1112717"/>
            <a:ext cx="2640845" cy="5575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31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81081" y="138077"/>
            <a:ext cx="265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CONTENT</a:t>
            </a:r>
            <a:endParaRPr lang="ko-KR" altLang="en-US" sz="3200" b="1" spc="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5E166F0-844C-4177-B32A-4B63AA39BC28}"/>
              </a:ext>
            </a:extLst>
          </p:cNvPr>
          <p:cNvGrpSpPr/>
          <p:nvPr/>
        </p:nvGrpSpPr>
        <p:grpSpPr>
          <a:xfrm>
            <a:off x="6612513" y="3031399"/>
            <a:ext cx="4199106" cy="860932"/>
            <a:chOff x="1614791" y="1834120"/>
            <a:chExt cx="4199106" cy="86093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BAC5B3F-4D8F-486D-B708-442B8FF357A7}"/>
                </a:ext>
              </a:extLst>
            </p:cNvPr>
            <p:cNvSpPr/>
            <p:nvPr/>
          </p:nvSpPr>
          <p:spPr>
            <a:xfrm>
              <a:off x="1614791" y="1834120"/>
              <a:ext cx="4199106" cy="860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9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5BDA23D-EDCA-4E76-A25A-128B156209F9}"/>
                </a:ext>
              </a:extLst>
            </p:cNvPr>
            <p:cNvSpPr/>
            <p:nvPr/>
          </p:nvSpPr>
          <p:spPr>
            <a:xfrm>
              <a:off x="2500007" y="1883215"/>
              <a:ext cx="3166290" cy="68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dirty="0">
                  <a:solidFill>
                    <a:schemeClr val="tx1"/>
                  </a:solidFill>
                </a:rPr>
                <a:t> DB</a:t>
              </a:r>
              <a:r>
                <a:rPr lang="ko-KR" altLang="en-US" sz="2800" b="1" dirty="0">
                  <a:solidFill>
                    <a:schemeClr val="tx1"/>
                  </a:solidFill>
                </a:rPr>
                <a:t> 구조도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E134FA-1AAD-40E8-9E99-ECAB1D3A3FAC}"/>
              </a:ext>
            </a:extLst>
          </p:cNvPr>
          <p:cNvGrpSpPr/>
          <p:nvPr/>
        </p:nvGrpSpPr>
        <p:grpSpPr>
          <a:xfrm>
            <a:off x="1906622" y="1474654"/>
            <a:ext cx="4199106" cy="860932"/>
            <a:chOff x="1614791" y="1834120"/>
            <a:chExt cx="4199106" cy="8609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EB959AC-B098-4F9A-9370-4803DB10610F}"/>
                </a:ext>
              </a:extLst>
            </p:cNvPr>
            <p:cNvSpPr/>
            <p:nvPr/>
          </p:nvSpPr>
          <p:spPr>
            <a:xfrm>
              <a:off x="1614791" y="1834120"/>
              <a:ext cx="4199106" cy="860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9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5F5A650-63F2-4441-B3D0-4D75620A943F}"/>
                </a:ext>
              </a:extLst>
            </p:cNvPr>
            <p:cNvSpPr/>
            <p:nvPr/>
          </p:nvSpPr>
          <p:spPr>
            <a:xfrm>
              <a:off x="2500007" y="1883215"/>
              <a:ext cx="3166290" cy="68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2800" b="1" dirty="0">
                  <a:solidFill>
                    <a:schemeClr val="tx1"/>
                  </a:solidFill>
                </a:rPr>
                <a:t>사용자 시나리오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8610ECF-74D7-4A4D-A0AF-4558660ED0C3}"/>
              </a:ext>
            </a:extLst>
          </p:cNvPr>
          <p:cNvGrpSpPr/>
          <p:nvPr/>
        </p:nvGrpSpPr>
        <p:grpSpPr>
          <a:xfrm>
            <a:off x="1906622" y="3031399"/>
            <a:ext cx="4199106" cy="860932"/>
            <a:chOff x="1614791" y="1834120"/>
            <a:chExt cx="4199106" cy="8609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90CC1F6-5FA7-4415-B700-6CAE1791F435}"/>
                </a:ext>
              </a:extLst>
            </p:cNvPr>
            <p:cNvSpPr/>
            <p:nvPr/>
          </p:nvSpPr>
          <p:spPr>
            <a:xfrm>
              <a:off x="1614791" y="1834120"/>
              <a:ext cx="4199106" cy="860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9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43B2167-78CE-4DF3-91A8-8A581F38C66D}"/>
                </a:ext>
              </a:extLst>
            </p:cNvPr>
            <p:cNvSpPr/>
            <p:nvPr/>
          </p:nvSpPr>
          <p:spPr>
            <a:xfrm>
              <a:off x="2500007" y="1883215"/>
              <a:ext cx="3166290" cy="68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2800" b="1" dirty="0">
                  <a:solidFill>
                    <a:schemeClr val="tx1"/>
                  </a:solidFill>
                </a:rPr>
                <a:t>사용 툴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FAF461B-C1F5-45AA-9DBE-697E27B126B0}"/>
              </a:ext>
            </a:extLst>
          </p:cNvPr>
          <p:cNvGrpSpPr/>
          <p:nvPr/>
        </p:nvGrpSpPr>
        <p:grpSpPr>
          <a:xfrm>
            <a:off x="1906622" y="4582335"/>
            <a:ext cx="4199106" cy="860932"/>
            <a:chOff x="1614791" y="1834120"/>
            <a:chExt cx="4199106" cy="8609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5BB5726-C24C-4687-ACCE-5C5AB23E3271}"/>
                </a:ext>
              </a:extLst>
            </p:cNvPr>
            <p:cNvSpPr/>
            <p:nvPr/>
          </p:nvSpPr>
          <p:spPr>
            <a:xfrm>
              <a:off x="1614791" y="1834120"/>
              <a:ext cx="4199106" cy="860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9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197E160-A00B-454E-B237-AC0A14551D03}"/>
                </a:ext>
              </a:extLst>
            </p:cNvPr>
            <p:cNvSpPr/>
            <p:nvPr/>
          </p:nvSpPr>
          <p:spPr>
            <a:xfrm>
              <a:off x="2500007" y="1883215"/>
              <a:ext cx="3166290" cy="68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2800" b="1" dirty="0">
                  <a:solidFill>
                    <a:schemeClr val="tx1"/>
                  </a:solidFill>
                </a:rPr>
                <a:t>시스템 구조도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6FA63B0-871F-4F3D-B920-E355DB65FAF7}"/>
              </a:ext>
            </a:extLst>
          </p:cNvPr>
          <p:cNvGrpSpPr/>
          <p:nvPr/>
        </p:nvGrpSpPr>
        <p:grpSpPr>
          <a:xfrm>
            <a:off x="6612513" y="1480463"/>
            <a:ext cx="4199106" cy="860932"/>
            <a:chOff x="1614791" y="1834120"/>
            <a:chExt cx="4199106" cy="8609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2E3C4E6-311C-4812-AE1F-B2A39F8EAF9F}"/>
                </a:ext>
              </a:extLst>
            </p:cNvPr>
            <p:cNvSpPr/>
            <p:nvPr/>
          </p:nvSpPr>
          <p:spPr>
            <a:xfrm>
              <a:off x="1614791" y="1834120"/>
              <a:ext cx="4199106" cy="860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9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0AE47F-66D6-4A19-8617-7827CAF3E572}"/>
                </a:ext>
              </a:extLst>
            </p:cNvPr>
            <p:cNvSpPr/>
            <p:nvPr/>
          </p:nvSpPr>
          <p:spPr>
            <a:xfrm>
              <a:off x="2500007" y="1883215"/>
              <a:ext cx="3166290" cy="68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2800" b="1" dirty="0">
                  <a:solidFill>
                    <a:schemeClr val="tx1"/>
                  </a:solidFill>
                </a:rPr>
                <a:t>클래스 구성도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45D1808-739F-42BF-A56A-1EF81019BFD3}"/>
              </a:ext>
            </a:extLst>
          </p:cNvPr>
          <p:cNvGrpSpPr/>
          <p:nvPr/>
        </p:nvGrpSpPr>
        <p:grpSpPr>
          <a:xfrm>
            <a:off x="6612513" y="4582335"/>
            <a:ext cx="4199106" cy="860932"/>
            <a:chOff x="1614791" y="1834120"/>
            <a:chExt cx="4199106" cy="8609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42699F-D9B3-490E-B1D7-63FDC52513DE}"/>
                </a:ext>
              </a:extLst>
            </p:cNvPr>
            <p:cNvSpPr/>
            <p:nvPr/>
          </p:nvSpPr>
          <p:spPr>
            <a:xfrm>
              <a:off x="1614791" y="1834120"/>
              <a:ext cx="4199106" cy="860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900" b="1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574FF1B-78D1-4A53-9F2F-A9CAA4671280}"/>
                </a:ext>
              </a:extLst>
            </p:cNvPr>
            <p:cNvSpPr/>
            <p:nvPr/>
          </p:nvSpPr>
          <p:spPr>
            <a:xfrm>
              <a:off x="2500007" y="1883215"/>
              <a:ext cx="3166290" cy="68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>
                  <a:solidFill>
                    <a:schemeClr val="tx1"/>
                  </a:solidFill>
                </a:rPr>
                <a:t> UI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4275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사용자 시나리오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(</a:t>
            </a:r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제공자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)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1AA2F-EFF1-459B-859A-880081C4C1B5}"/>
              </a:ext>
            </a:extLst>
          </p:cNvPr>
          <p:cNvSpPr txBox="1"/>
          <p:nvPr/>
        </p:nvSpPr>
        <p:spPr>
          <a:xfrm>
            <a:off x="91926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학기 종강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961C43C-AF8B-4DF4-8A42-8CCD80632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4" y="2226455"/>
            <a:ext cx="2330671" cy="233067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9C642AD-2DFA-426A-B6F9-194A2EAA1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44" y="2358764"/>
            <a:ext cx="2066049" cy="206604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A11B5F6-352B-451C-BD7E-BB94053E7063}"/>
              </a:ext>
            </a:extLst>
          </p:cNvPr>
          <p:cNvSpPr txBox="1"/>
          <p:nvPr/>
        </p:nvSpPr>
        <p:spPr>
          <a:xfrm>
            <a:off x="4482205" y="4676050"/>
            <a:ext cx="28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불필요한 전공서적 발생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AF4D0C-9CEC-4BF7-AB2A-D5006878FEBD}"/>
              </a:ext>
            </a:extLst>
          </p:cNvPr>
          <p:cNvSpPr txBox="1"/>
          <p:nvPr/>
        </p:nvSpPr>
        <p:spPr>
          <a:xfrm>
            <a:off x="914165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의미있는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 활용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C089896-3DA9-43E5-BDF7-D7B7A837E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662" y="2165495"/>
            <a:ext cx="2702934" cy="2312671"/>
          </a:xfrm>
          <a:prstGeom prst="rect">
            <a:avLst/>
          </a:prstGeom>
        </p:spPr>
      </p:pic>
      <p:pic>
        <p:nvPicPr>
          <p:cNvPr id="58" name="그림 57" descr="화살이(가) 표시된 사진&#10;&#10;자동 생성된 설명">
            <a:extLst>
              <a:ext uri="{FF2B5EF4-FFF2-40B4-BE49-F238E27FC236}">
                <a16:creationId xmlns:a16="http://schemas.microsoft.com/office/drawing/2014/main" id="{5FE68751-1607-448F-BF0C-E4DB467A8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61" y="3066291"/>
            <a:ext cx="650997" cy="650997"/>
          </a:xfrm>
          <a:prstGeom prst="rect">
            <a:avLst/>
          </a:prstGeom>
        </p:spPr>
      </p:pic>
      <p:pic>
        <p:nvPicPr>
          <p:cNvPr id="59" name="그림 58" descr="화살이(가) 표시된 사진&#10;&#10;자동 생성된 설명">
            <a:extLst>
              <a:ext uri="{FF2B5EF4-FFF2-40B4-BE49-F238E27FC236}">
                <a16:creationId xmlns:a16="http://schemas.microsoft.com/office/drawing/2014/main" id="{81BD4254-AFDD-4E3A-B883-06D9F227B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9" y="3066291"/>
            <a:ext cx="650997" cy="6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7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4275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사용자 시나리오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(</a:t>
            </a:r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대여자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)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1AA2F-EFF1-459B-859A-880081C4C1B5}"/>
              </a:ext>
            </a:extLst>
          </p:cNvPr>
          <p:cNvSpPr txBox="1"/>
          <p:nvPr/>
        </p:nvSpPr>
        <p:spPr>
          <a:xfrm>
            <a:off x="91926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학기 시작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11B5F6-352B-451C-BD7E-BB94053E7063}"/>
              </a:ext>
            </a:extLst>
          </p:cNvPr>
          <p:cNvSpPr txBox="1"/>
          <p:nvPr/>
        </p:nvSpPr>
        <p:spPr>
          <a:xfrm>
            <a:off x="4482205" y="4676050"/>
            <a:ext cx="28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경제적 부담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AF4D0C-9CEC-4BF7-AB2A-D5006878FEBD}"/>
              </a:ext>
            </a:extLst>
          </p:cNvPr>
          <p:cNvSpPr txBox="1"/>
          <p:nvPr/>
        </p:nvSpPr>
        <p:spPr>
          <a:xfrm>
            <a:off x="914165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비용 절감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58" name="그림 57" descr="화살이(가) 표시된 사진&#10;&#10;자동 생성된 설명">
            <a:extLst>
              <a:ext uri="{FF2B5EF4-FFF2-40B4-BE49-F238E27FC236}">
                <a16:creationId xmlns:a16="http://schemas.microsoft.com/office/drawing/2014/main" id="{5FE68751-1607-448F-BF0C-E4DB467A8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61" y="3066291"/>
            <a:ext cx="650997" cy="650997"/>
          </a:xfrm>
          <a:prstGeom prst="rect">
            <a:avLst/>
          </a:prstGeom>
        </p:spPr>
      </p:pic>
      <p:pic>
        <p:nvPicPr>
          <p:cNvPr id="59" name="그림 58" descr="화살이(가) 표시된 사진&#10;&#10;자동 생성된 설명">
            <a:extLst>
              <a:ext uri="{FF2B5EF4-FFF2-40B4-BE49-F238E27FC236}">
                <a16:creationId xmlns:a16="http://schemas.microsoft.com/office/drawing/2014/main" id="{81BD4254-AFDD-4E3A-B883-06D9F227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9" y="3066291"/>
            <a:ext cx="650997" cy="6509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72DCB0-8504-47E2-A989-ADC4EEF37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04" y="2101306"/>
            <a:ext cx="2294671" cy="22946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01B948-2195-4335-B512-E25393EF3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004" y="2288805"/>
            <a:ext cx="2177728" cy="206604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EC596BF-9566-4BE9-9CDA-591F51A02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623" y="2160877"/>
            <a:ext cx="2701157" cy="23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3902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사용자 시나리오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(</a:t>
            </a:r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학교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)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1AA2F-EFF1-459B-859A-880081C4C1B5}"/>
              </a:ext>
            </a:extLst>
          </p:cNvPr>
          <p:cNvSpPr txBox="1"/>
          <p:nvPr/>
        </p:nvSpPr>
        <p:spPr>
          <a:xfrm>
            <a:off x="91926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장소 제공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11B5F6-352B-451C-BD7E-BB94053E7063}"/>
              </a:ext>
            </a:extLst>
          </p:cNvPr>
          <p:cNvSpPr txBox="1"/>
          <p:nvPr/>
        </p:nvSpPr>
        <p:spPr>
          <a:xfrm>
            <a:off x="4482205" y="4676050"/>
            <a:ext cx="28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수수료 발생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AF4D0C-9CEC-4BF7-AB2A-D5006878FEBD}"/>
              </a:ext>
            </a:extLst>
          </p:cNvPr>
          <p:cNvSpPr txBox="1"/>
          <p:nvPr/>
        </p:nvSpPr>
        <p:spPr>
          <a:xfrm>
            <a:off x="914165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추가적인 복지 혜택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58" name="그림 57" descr="화살이(가) 표시된 사진&#10;&#10;자동 생성된 설명">
            <a:extLst>
              <a:ext uri="{FF2B5EF4-FFF2-40B4-BE49-F238E27FC236}">
                <a16:creationId xmlns:a16="http://schemas.microsoft.com/office/drawing/2014/main" id="{5FE68751-1607-448F-BF0C-E4DB467A8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61" y="3066291"/>
            <a:ext cx="650997" cy="650997"/>
          </a:xfrm>
          <a:prstGeom prst="rect">
            <a:avLst/>
          </a:prstGeom>
        </p:spPr>
      </p:pic>
      <p:pic>
        <p:nvPicPr>
          <p:cNvPr id="59" name="그림 58" descr="화살이(가) 표시된 사진&#10;&#10;자동 생성된 설명">
            <a:extLst>
              <a:ext uri="{FF2B5EF4-FFF2-40B4-BE49-F238E27FC236}">
                <a16:creationId xmlns:a16="http://schemas.microsoft.com/office/drawing/2014/main" id="{81BD4254-AFDD-4E3A-B883-06D9F227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9" y="3066291"/>
            <a:ext cx="650997" cy="650997"/>
          </a:xfrm>
          <a:prstGeom prst="rect">
            <a:avLst/>
          </a:prstGeom>
        </p:spPr>
      </p:pic>
      <p:pic>
        <p:nvPicPr>
          <p:cNvPr id="16" name="그림 15" descr="장난감이(가) 표시된 사진&#10;&#10;자동 생성된 설명">
            <a:extLst>
              <a:ext uri="{FF2B5EF4-FFF2-40B4-BE49-F238E27FC236}">
                <a16:creationId xmlns:a16="http://schemas.microsoft.com/office/drawing/2014/main" id="{D512F1FC-DA8D-4517-94D0-6F75D5CD3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4" y="1924816"/>
            <a:ext cx="2471161" cy="2471161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B7C3F2-21A3-443C-8149-CA0EBFE62153}"/>
              </a:ext>
            </a:extLst>
          </p:cNvPr>
          <p:cNvGrpSpPr/>
          <p:nvPr/>
        </p:nvGrpSpPr>
        <p:grpSpPr>
          <a:xfrm>
            <a:off x="4906200" y="2180299"/>
            <a:ext cx="2189360" cy="2189360"/>
            <a:chOff x="4582555" y="4423143"/>
            <a:chExt cx="5300256" cy="5300256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E58D970-5A7D-4661-9F47-663BD806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2555" y="4423143"/>
              <a:ext cx="5300256" cy="5300256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B453129-AEEF-4E05-A03A-EB8FBD58F27A}"/>
                </a:ext>
              </a:extLst>
            </p:cNvPr>
            <p:cNvSpPr/>
            <p:nvPr/>
          </p:nvSpPr>
          <p:spPr>
            <a:xfrm>
              <a:off x="5740034" y="5580622"/>
              <a:ext cx="2985294" cy="298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6C82B86-CEC2-4DB5-BF7D-061F22649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069" y="6197283"/>
              <a:ext cx="2305220" cy="1751969"/>
            </a:xfrm>
            <a:prstGeom prst="rect">
              <a:avLst/>
            </a:prstGeom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4409C22-6436-4927-8B79-955B474D0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00" y="2007416"/>
            <a:ext cx="2535122" cy="25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7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420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사용 툴</a:t>
            </a:r>
            <a:endParaRPr lang="ko-KR" altLang="en-US" sz="3000" dirty="0"/>
          </a:p>
        </p:txBody>
      </p:sp>
      <p:pic>
        <p:nvPicPr>
          <p:cNvPr id="25" name="그림 24" descr="램프, 옅은이(가) 표시된 사진&#10;&#10;자동 생성된 설명">
            <a:extLst>
              <a:ext uri="{FF2B5EF4-FFF2-40B4-BE49-F238E27FC236}">
                <a16:creationId xmlns:a16="http://schemas.microsoft.com/office/drawing/2014/main" id="{4D9B1F2C-4E86-4316-998F-F9F74580E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03" y="3126305"/>
            <a:ext cx="4486653" cy="1775506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5583A61A-A2F7-42A5-9D26-C82340C90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16" y="4331576"/>
            <a:ext cx="4498928" cy="187968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DE99DF7-DCF2-409B-99AB-09AA953B8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2461103"/>
            <a:ext cx="4486652" cy="2291466"/>
          </a:xfrm>
          <a:prstGeom prst="rect">
            <a:avLst/>
          </a:prstGeom>
        </p:spPr>
      </p:pic>
      <p:pic>
        <p:nvPicPr>
          <p:cNvPr id="35" name="Picture 2" descr="제 3회 루니버스 파트너스 데이 현장 스케치! ]. DApp프로젝트 소개부터 네트워킹 세션까지 여기가 맛집이네~ | by Shampoo  | 루니버스 — Luniverse | Medium">
            <a:extLst>
              <a:ext uri="{FF2B5EF4-FFF2-40B4-BE49-F238E27FC236}">
                <a16:creationId xmlns:a16="http://schemas.microsoft.com/office/drawing/2014/main" id="{FD2E30A8-8DAA-4F62-B414-9278D3980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67" y="651413"/>
            <a:ext cx="4671334" cy="350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7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541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시스템 구조도</a:t>
            </a:r>
            <a:endParaRPr lang="ko-KR" altLang="en-US" sz="3000" dirty="0"/>
          </a:p>
        </p:txBody>
      </p: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CB36CFA3-BC0C-4E93-B8B0-F112B0EAEC43}"/>
              </a:ext>
            </a:extLst>
          </p:cNvPr>
          <p:cNvGrpSpPr/>
          <p:nvPr/>
        </p:nvGrpSpPr>
        <p:grpSpPr>
          <a:xfrm>
            <a:off x="947882" y="1169274"/>
            <a:ext cx="10055711" cy="5369638"/>
            <a:chOff x="947882" y="1169274"/>
            <a:chExt cx="10055711" cy="5369638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083C1DF3-454F-4A9B-8768-9881C5656BFE}"/>
                </a:ext>
              </a:extLst>
            </p:cNvPr>
            <p:cNvGrpSpPr/>
            <p:nvPr/>
          </p:nvGrpSpPr>
          <p:grpSpPr>
            <a:xfrm>
              <a:off x="4676025" y="1169274"/>
              <a:ext cx="2656840" cy="5369638"/>
              <a:chOff x="3762209" y="669212"/>
              <a:chExt cx="2656840" cy="5369638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1757FBE8-316F-4D19-A83B-24E5624D57BC}"/>
                  </a:ext>
                </a:extLst>
              </p:cNvPr>
              <p:cNvGrpSpPr/>
              <p:nvPr/>
            </p:nvGrpSpPr>
            <p:grpSpPr>
              <a:xfrm>
                <a:off x="3762209" y="669212"/>
                <a:ext cx="2656840" cy="1362624"/>
                <a:chOff x="3708418" y="1016039"/>
                <a:chExt cx="2656840" cy="136262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F143B91-30A8-4DBA-A574-BF6B18884360}"/>
                    </a:ext>
                  </a:extLst>
                </p:cNvPr>
                <p:cNvSpPr txBox="1"/>
                <p:nvPr/>
              </p:nvSpPr>
              <p:spPr>
                <a:xfrm>
                  <a:off x="4009698" y="2009331"/>
                  <a:ext cx="2082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사용자 애플리케이션</a:t>
                  </a:r>
                </a:p>
              </p:txBody>
            </p: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D28990BC-40C1-47CA-AB3F-87CEB5DFE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8418" y="1016039"/>
                  <a:ext cx="2656840" cy="1356927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D80E4BC0-D893-470D-B984-8416BE9F4B8E}"/>
                  </a:ext>
                </a:extLst>
              </p:cNvPr>
              <p:cNvGrpSpPr/>
              <p:nvPr/>
            </p:nvGrpSpPr>
            <p:grpSpPr>
              <a:xfrm>
                <a:off x="3930029" y="2037645"/>
                <a:ext cx="2288547" cy="4001205"/>
                <a:chOff x="3930029" y="2037645"/>
                <a:chExt cx="2288547" cy="4001205"/>
              </a:xfrm>
            </p:grpSpPr>
            <p:pic>
              <p:nvPicPr>
                <p:cNvPr id="105" name="그림 104">
                  <a:extLst>
                    <a:ext uri="{FF2B5EF4-FFF2-40B4-BE49-F238E27FC236}">
                      <a16:creationId xmlns:a16="http://schemas.microsoft.com/office/drawing/2014/main" id="{45054E0E-08A1-4115-9118-45DD861CB9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30029" y="2037645"/>
                  <a:ext cx="2288547" cy="4001205"/>
                </a:xfrm>
                <a:prstGeom prst="rect">
                  <a:avLst/>
                </a:prstGeom>
                <a:effectLst>
                  <a:softEdge rad="63500"/>
                </a:effectLst>
              </p:spPr>
            </p:pic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6AC741CE-C926-4BDF-B2F0-1174856AC1CE}"/>
                    </a:ext>
                  </a:extLst>
                </p:cNvPr>
                <p:cNvSpPr/>
                <p:nvPr/>
              </p:nvSpPr>
              <p:spPr>
                <a:xfrm>
                  <a:off x="4154493" y="2883248"/>
                  <a:ext cx="1849256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로그인</a:t>
                  </a: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AF74C5F6-7ED0-4089-AC12-80E9CC7785D8}"/>
                    </a:ext>
                  </a:extLst>
                </p:cNvPr>
                <p:cNvSpPr/>
                <p:nvPr/>
              </p:nvSpPr>
              <p:spPr>
                <a:xfrm>
                  <a:off x="4144853" y="4142012"/>
                  <a:ext cx="1858895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토큰 충전</a:t>
                  </a: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0A6FF14-D839-4877-B97B-D81C772E3228}"/>
                    </a:ext>
                  </a:extLst>
                </p:cNvPr>
                <p:cNvSpPr/>
                <p:nvPr/>
              </p:nvSpPr>
              <p:spPr>
                <a:xfrm>
                  <a:off x="4154493" y="5395010"/>
                  <a:ext cx="1858895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식권 교환</a:t>
                  </a: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ED51295D-7184-45C2-95FB-3E32017BEE32}"/>
                    </a:ext>
                  </a:extLst>
                </p:cNvPr>
                <p:cNvSpPr/>
                <p:nvPr/>
              </p:nvSpPr>
              <p:spPr>
                <a:xfrm>
                  <a:off x="4144854" y="2250983"/>
                  <a:ext cx="1858895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회원가입</a:t>
                  </a: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E778CBF9-BA4E-4D24-9716-3E0F4B9F3379}"/>
                    </a:ext>
                  </a:extLst>
                </p:cNvPr>
                <p:cNvSpPr/>
                <p:nvPr/>
              </p:nvSpPr>
              <p:spPr>
                <a:xfrm>
                  <a:off x="4154493" y="3515513"/>
                  <a:ext cx="1858895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책 제공</a:t>
                  </a: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/</a:t>
                  </a:r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반납</a:t>
                  </a: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E2D93A2B-F9B1-4CB0-BBA4-37DC0D5CABC1}"/>
                    </a:ext>
                  </a:extLst>
                </p:cNvPr>
                <p:cNvSpPr/>
                <p:nvPr/>
              </p:nvSpPr>
              <p:spPr>
                <a:xfrm>
                  <a:off x="4144852" y="4768511"/>
                  <a:ext cx="1858895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책 대여</a:t>
                  </a:r>
                </a:p>
              </p:txBody>
            </p:sp>
          </p:grp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2C506578-A7D5-4A1F-A196-467CAC0732A6}"/>
                </a:ext>
              </a:extLst>
            </p:cNvPr>
            <p:cNvGrpSpPr/>
            <p:nvPr/>
          </p:nvGrpSpPr>
          <p:grpSpPr>
            <a:xfrm>
              <a:off x="8240192" y="2695012"/>
              <a:ext cx="2763401" cy="3796982"/>
              <a:chOff x="6779839" y="792197"/>
              <a:chExt cx="2763401" cy="3796982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A825645B-A668-460D-B451-219BD0CC0F7F}"/>
                  </a:ext>
                </a:extLst>
              </p:cNvPr>
              <p:cNvGrpSpPr/>
              <p:nvPr/>
            </p:nvGrpSpPr>
            <p:grpSpPr>
              <a:xfrm>
                <a:off x="6779839" y="792197"/>
                <a:ext cx="2763401" cy="2072551"/>
                <a:chOff x="6759219" y="802287"/>
                <a:chExt cx="2763401" cy="207255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9B7D087-F5E8-43B8-9B6A-AD0D3E82AD31}"/>
                    </a:ext>
                  </a:extLst>
                </p:cNvPr>
                <p:cNvSpPr txBox="1"/>
                <p:nvPr/>
              </p:nvSpPr>
              <p:spPr>
                <a:xfrm>
                  <a:off x="7698885" y="2121169"/>
                  <a:ext cx="1005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err="1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루니버스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pic>
              <p:nvPicPr>
                <p:cNvPr id="1026" name="Picture 2" descr="제 3회 루니버스 파트너스 데이 현장 스케치! ]. DApp프로젝트 소개부터 네트워킹 세션까지 여기가 맛집이네~ | by Shampoo  | 루니버스 — Luniverse | Medium">
                  <a:extLst>
                    <a:ext uri="{FF2B5EF4-FFF2-40B4-BE49-F238E27FC236}">
                      <a16:creationId xmlns:a16="http://schemas.microsoft.com/office/drawing/2014/main" id="{C67D0074-9FE6-4007-9FF7-C00830364D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59219" y="802287"/>
                  <a:ext cx="2763401" cy="20725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FC80FEF8-D831-4570-9B2A-4E6D21761F3C}"/>
                  </a:ext>
                </a:extLst>
              </p:cNvPr>
              <p:cNvGrpSpPr/>
              <p:nvPr/>
            </p:nvGrpSpPr>
            <p:grpSpPr>
              <a:xfrm>
                <a:off x="6936003" y="2556497"/>
                <a:ext cx="2470133" cy="2032682"/>
                <a:chOff x="6966521" y="2580682"/>
                <a:chExt cx="2470133" cy="2032682"/>
              </a:xfrm>
            </p:grpSpPr>
            <p:pic>
              <p:nvPicPr>
                <p:cNvPr id="112" name="그림 111">
                  <a:extLst>
                    <a:ext uri="{FF2B5EF4-FFF2-40B4-BE49-F238E27FC236}">
                      <a16:creationId xmlns:a16="http://schemas.microsoft.com/office/drawing/2014/main" id="{DB92E096-E83B-47F3-8494-A3B3A2EC1B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66521" y="2580682"/>
                  <a:ext cx="2470133" cy="2032682"/>
                </a:xfrm>
                <a:prstGeom prst="rect">
                  <a:avLst/>
                </a:prstGeom>
                <a:effectLst>
                  <a:softEdge rad="63500"/>
                </a:effectLst>
              </p:spPr>
            </p:pic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99D03DA4-CA8B-443E-B678-4E6A463D3A66}"/>
                    </a:ext>
                  </a:extLst>
                </p:cNvPr>
                <p:cNvSpPr/>
                <p:nvPr/>
              </p:nvSpPr>
              <p:spPr>
                <a:xfrm>
                  <a:off x="7203594" y="3393421"/>
                  <a:ext cx="1995986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제공자에게 토큰 송금</a:t>
                  </a: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F5559574-5CE2-4A3B-B009-45DB54E35539}"/>
                    </a:ext>
                  </a:extLst>
                </p:cNvPr>
                <p:cNvSpPr/>
                <p:nvPr/>
              </p:nvSpPr>
              <p:spPr>
                <a:xfrm>
                  <a:off x="7198392" y="2777588"/>
                  <a:ext cx="2006390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토큰 제공</a:t>
                  </a:r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8F7D19D6-DFA0-4A10-8850-7849132A0A27}"/>
                    </a:ext>
                  </a:extLst>
                </p:cNvPr>
                <p:cNvSpPr/>
                <p:nvPr/>
              </p:nvSpPr>
              <p:spPr>
                <a:xfrm>
                  <a:off x="7198392" y="4014507"/>
                  <a:ext cx="2006390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가천계정에 토큰 송금</a:t>
                  </a:r>
                </a:p>
              </p:txBody>
            </p:sp>
          </p:grp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A4BD55C-A310-4935-94A1-414839BAA3C4}"/>
                </a:ext>
              </a:extLst>
            </p:cNvPr>
            <p:cNvGrpSpPr/>
            <p:nvPr/>
          </p:nvGrpSpPr>
          <p:grpSpPr>
            <a:xfrm>
              <a:off x="947882" y="1178657"/>
              <a:ext cx="2889491" cy="1295860"/>
              <a:chOff x="631665" y="1151345"/>
              <a:chExt cx="2889491" cy="129586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0D07CF-4E8D-4036-B7A3-5EA0D7DE520E}"/>
                  </a:ext>
                </a:extLst>
              </p:cNvPr>
              <p:cNvSpPr txBox="1"/>
              <p:nvPr/>
            </p:nvSpPr>
            <p:spPr>
              <a:xfrm>
                <a:off x="1551556" y="2077873"/>
                <a:ext cx="1457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파이어베이스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78" name="그림 7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C719345-BB8F-4EBA-8ABF-CC027FF64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665" y="1151345"/>
                <a:ext cx="2889491" cy="1207253"/>
              </a:xfrm>
              <a:prstGeom prst="rect">
                <a:avLst/>
              </a:prstGeom>
            </p:spPr>
          </p:pic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998B537-8886-4D3E-9015-06A2A5A37E9B}"/>
                </a:ext>
              </a:extLst>
            </p:cNvPr>
            <p:cNvGrpSpPr/>
            <p:nvPr/>
          </p:nvGrpSpPr>
          <p:grpSpPr>
            <a:xfrm>
              <a:off x="1331293" y="2508187"/>
              <a:ext cx="2288547" cy="2734379"/>
              <a:chOff x="199585" y="3122459"/>
              <a:chExt cx="2288547" cy="2734379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643559CB-C4E9-4966-BB43-C00B7D06F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585" y="3122459"/>
                <a:ext cx="2288547" cy="2734379"/>
              </a:xfrm>
              <a:prstGeom prst="rect">
                <a:avLst/>
              </a:prstGeom>
              <a:effectLst>
                <a:softEdge rad="63500"/>
              </a:effectLst>
            </p:spPr>
          </p:pic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FF1D7AF-E32D-4BBC-B798-FE7FD70FFC4E}"/>
                  </a:ext>
                </a:extLst>
              </p:cNvPr>
              <p:cNvSpPr/>
              <p:nvPr/>
            </p:nvSpPr>
            <p:spPr>
              <a:xfrm>
                <a:off x="414410" y="3968060"/>
                <a:ext cx="1849256" cy="4189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회원정보 제공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9F737CC-A3C7-42D9-9D83-C231354A298B}"/>
                  </a:ext>
                </a:extLst>
              </p:cNvPr>
              <p:cNvSpPr/>
              <p:nvPr/>
            </p:nvSpPr>
            <p:spPr>
              <a:xfrm>
                <a:off x="414410" y="3335796"/>
                <a:ext cx="1858895" cy="4189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회원정보 저장</a:t>
                </a: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F169478F-490D-47F1-97BE-A8940CD676A8}"/>
                  </a:ext>
                </a:extLst>
              </p:cNvPr>
              <p:cNvSpPr/>
              <p:nvPr/>
            </p:nvSpPr>
            <p:spPr>
              <a:xfrm>
                <a:off x="414410" y="4600326"/>
                <a:ext cx="1849256" cy="4189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보유 전공 서적</a:t>
                </a: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4A2F21C-F60C-4AD4-A893-1F91417DDB24}"/>
                  </a:ext>
                </a:extLst>
              </p:cNvPr>
              <p:cNvSpPr/>
              <p:nvPr/>
            </p:nvSpPr>
            <p:spPr>
              <a:xfrm>
                <a:off x="424049" y="5226825"/>
                <a:ext cx="1849256" cy="4189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거래내역</a:t>
                </a:r>
              </a:p>
            </p:txBody>
          </p:sp>
        </p:grp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F14F73BC-0039-4AA6-8063-D2A9A9285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839" y="2955027"/>
              <a:ext cx="12240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1D9F15F9-AA65-42DD-8C4D-52A405A9D188}"/>
                </a:ext>
              </a:extLst>
            </p:cNvPr>
            <p:cNvCxnSpPr>
              <a:cxnSpLocks/>
            </p:cNvCxnSpPr>
            <p:nvPr/>
          </p:nvCxnSpPr>
          <p:spPr>
            <a:xfrm>
              <a:off x="7132392" y="5478036"/>
              <a:ext cx="12240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4DFFF373-EDC7-4CDC-A44F-E9A8113FA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839" y="4221852"/>
              <a:ext cx="12240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759F5F91-4412-4FFC-9E9A-CFDCF2B6D0EA}"/>
                </a:ext>
              </a:extLst>
            </p:cNvPr>
            <p:cNvCxnSpPr>
              <a:cxnSpLocks/>
            </p:cNvCxnSpPr>
            <p:nvPr/>
          </p:nvCxnSpPr>
          <p:spPr>
            <a:xfrm>
              <a:off x="7172664" y="4859522"/>
              <a:ext cx="11837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2FB6253E-15C4-4DE6-9E85-FDB956D50C6E}"/>
                </a:ext>
              </a:extLst>
            </p:cNvPr>
            <p:cNvCxnSpPr>
              <a:cxnSpLocks/>
            </p:cNvCxnSpPr>
            <p:nvPr/>
          </p:nvCxnSpPr>
          <p:spPr>
            <a:xfrm>
              <a:off x="7172664" y="6146863"/>
              <a:ext cx="11837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연결선: 꺾임 1033">
              <a:extLst>
                <a:ext uri="{FF2B5EF4-FFF2-40B4-BE49-F238E27FC236}">
                  <a16:creationId xmlns:a16="http://schemas.microsoft.com/office/drawing/2014/main" id="{4B1A012E-620F-4239-9672-E10EAD8175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2392" y="5478036"/>
              <a:ext cx="1224005" cy="53175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연결선 1039">
              <a:extLst>
                <a:ext uri="{FF2B5EF4-FFF2-40B4-BE49-F238E27FC236}">
                  <a16:creationId xmlns:a16="http://schemas.microsoft.com/office/drawing/2014/main" id="{BC8910C2-B0F1-4B8A-A182-6C1AC6C92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5567" y="5493276"/>
              <a:ext cx="236827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EAD151FA-C73A-4FC4-83A3-9DE7D1FF3F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839" y="6110559"/>
              <a:ext cx="121892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D0114AC1-FA32-4431-8354-6364F4163FEA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V="1">
              <a:off x="2475567" y="5242566"/>
              <a:ext cx="0" cy="264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3CCA6C99-15E3-4425-ACA2-99BAD8BCBCC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079" y="5501640"/>
              <a:ext cx="0" cy="6241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130E386-4299-462E-8131-5BE0D6846201}"/>
                </a:ext>
              </a:extLst>
            </p:cNvPr>
            <p:cNvCxnSpPr>
              <a:cxnSpLocks/>
            </p:cNvCxnSpPr>
            <p:nvPr/>
          </p:nvCxnSpPr>
          <p:spPr>
            <a:xfrm>
              <a:off x="3637435" y="3580659"/>
              <a:ext cx="12216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21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3B3E062D-45AA-4DB4-A0F1-3C90F4FA1965}"/>
              </a:ext>
            </a:extLst>
          </p:cNvPr>
          <p:cNvSpPr/>
          <p:nvPr/>
        </p:nvSpPr>
        <p:spPr>
          <a:xfrm>
            <a:off x="675640" y="1190161"/>
            <a:ext cx="10913240" cy="51661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541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구성도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FE87B1-2104-4349-B0F9-002D212BE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1282468"/>
            <a:ext cx="9248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6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9447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EC5691-8EA7-4EDD-BEDB-D670F1F8EA9B}"/>
              </a:ext>
            </a:extLst>
          </p:cNvPr>
          <p:cNvGrpSpPr/>
          <p:nvPr/>
        </p:nvGrpSpPr>
        <p:grpSpPr>
          <a:xfrm>
            <a:off x="1046241" y="1479966"/>
            <a:ext cx="4095390" cy="1478597"/>
            <a:chOff x="1228450" y="1337550"/>
            <a:chExt cx="4095390" cy="147859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6AA62B-5E7E-40EF-98E6-B90CEF90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1720600"/>
              <a:ext cx="4053840" cy="10955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3B3C34-9EB1-441D-9A20-FFF55041EEE5}"/>
                </a:ext>
              </a:extLst>
            </p:cNvPr>
            <p:cNvSpPr txBox="1"/>
            <p:nvPr/>
          </p:nvSpPr>
          <p:spPr>
            <a:xfrm>
              <a:off x="1228450" y="1337550"/>
              <a:ext cx="1944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회원 정보</a:t>
              </a:r>
              <a:endParaRPr lang="zh-CN" altLang="en-US" dirty="0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D24166-B7BD-4750-8CB0-EE07410018CE}"/>
              </a:ext>
            </a:extLst>
          </p:cNvPr>
          <p:cNvGrpSpPr/>
          <p:nvPr/>
        </p:nvGrpSpPr>
        <p:grpSpPr>
          <a:xfrm>
            <a:off x="6542131" y="1483182"/>
            <a:ext cx="4053840" cy="1650701"/>
            <a:chOff x="6471922" y="1618326"/>
            <a:chExt cx="4053840" cy="165070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410E984-6116-43E2-B947-929888530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1922" y="1992526"/>
              <a:ext cx="4053840" cy="127650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D1A21E-0BD2-4169-9877-CB4E943111CD}"/>
                </a:ext>
              </a:extLst>
            </p:cNvPr>
            <p:cNvSpPr txBox="1"/>
            <p:nvPr/>
          </p:nvSpPr>
          <p:spPr>
            <a:xfrm>
              <a:off x="6471922" y="1618326"/>
              <a:ext cx="1944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전공 서적 리스트</a:t>
              </a:r>
              <a:endParaRPr lang="zh-CN" altLang="en-US" dirty="0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9EDF16-3040-4049-A5F0-70E1796BFBD9}"/>
              </a:ext>
            </a:extLst>
          </p:cNvPr>
          <p:cNvGrpSpPr/>
          <p:nvPr/>
        </p:nvGrpSpPr>
        <p:grpSpPr>
          <a:xfrm>
            <a:off x="6521672" y="4007938"/>
            <a:ext cx="4074299" cy="1479646"/>
            <a:chOff x="1624688" y="3365780"/>
            <a:chExt cx="4074299" cy="1479646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110E354-175C-4807-B908-278825679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6240" y="3749879"/>
              <a:ext cx="4032747" cy="109554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791640-4108-4907-A2DE-8E64CB5ED101}"/>
                </a:ext>
              </a:extLst>
            </p:cNvPr>
            <p:cNvSpPr txBox="1"/>
            <p:nvPr/>
          </p:nvSpPr>
          <p:spPr>
            <a:xfrm>
              <a:off x="1624688" y="3365780"/>
              <a:ext cx="1944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전공 서적 세부사항</a:t>
              </a:r>
              <a:endParaRPr lang="zh-CN" altLang="en-US" dirty="0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439B9D-9032-48B6-AC7D-B5DF25539BE4}"/>
              </a:ext>
            </a:extLst>
          </p:cNvPr>
          <p:cNvGrpSpPr/>
          <p:nvPr/>
        </p:nvGrpSpPr>
        <p:grpSpPr>
          <a:xfrm>
            <a:off x="1087791" y="4007938"/>
            <a:ext cx="4053841" cy="1654493"/>
            <a:chOff x="6513469" y="3371887"/>
            <a:chExt cx="4053841" cy="165449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575D57-4AF0-4AC7-B78D-DEADA8695952}"/>
                </a:ext>
              </a:extLst>
            </p:cNvPr>
            <p:cNvSpPr txBox="1"/>
            <p:nvPr/>
          </p:nvSpPr>
          <p:spPr>
            <a:xfrm>
              <a:off x="6513469" y="3371887"/>
              <a:ext cx="1944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거래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 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내역</a:t>
              </a:r>
              <a:endParaRPr lang="zh-CN" altLang="en-US" dirty="0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06976E5-3BF7-416E-90C2-9CE44D38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6631" y="3749879"/>
              <a:ext cx="4050679" cy="1276501"/>
            </a:xfrm>
            <a:prstGeom prst="rect">
              <a:avLst/>
            </a:prstGeom>
          </p:spPr>
        </p:pic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FB06A6-8C95-4EBD-93D2-2F635C6CC8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40091" y="3317420"/>
            <a:ext cx="2532379" cy="182519"/>
          </a:xfrm>
          <a:prstGeom prst="bentConnector3">
            <a:avLst>
              <a:gd name="adj1" fmla="val -55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A382499-FAA9-44FD-B9BE-8AD6F16F5EB5}"/>
              </a:ext>
            </a:extLst>
          </p:cNvPr>
          <p:cNvCxnSpPr>
            <a:cxnSpLocks/>
          </p:cNvCxnSpPr>
          <p:nvPr/>
        </p:nvCxnSpPr>
        <p:spPr>
          <a:xfrm flipH="1">
            <a:off x="10595971" y="4667249"/>
            <a:ext cx="21299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303</Words>
  <Application>Microsoft Office PowerPoint</Application>
  <PresentationFormat>와이드스크린</PresentationFormat>
  <Paragraphs>173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KoPubWorld돋움체 Light</vt:lpstr>
      <vt:lpstr>함초롬돋움</vt:lpstr>
      <vt:lpstr>맑은 고딕</vt:lpstr>
      <vt:lpstr>나눔바른고딕</vt:lpstr>
      <vt:lpstr>KoPubWorld돋움체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18</cp:revision>
  <dcterms:created xsi:type="dcterms:W3CDTF">2020-12-01T02:37:53Z</dcterms:created>
  <dcterms:modified xsi:type="dcterms:W3CDTF">2020-12-01T11:31:22Z</dcterms:modified>
</cp:coreProperties>
</file>