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352" r:id="rId4"/>
    <p:sldId id="368" r:id="rId5"/>
    <p:sldId id="371" r:id="rId6"/>
    <p:sldId id="364" r:id="rId7"/>
    <p:sldId id="365" r:id="rId8"/>
    <p:sldId id="354" r:id="rId9"/>
    <p:sldId id="372" r:id="rId10"/>
    <p:sldId id="374" r:id="rId11"/>
    <p:sldId id="373" r:id="rId12"/>
    <p:sldId id="332" r:id="rId13"/>
    <p:sldId id="340" r:id="rId14"/>
    <p:sldId id="355" r:id="rId15"/>
    <p:sldId id="361" r:id="rId16"/>
    <p:sldId id="350" r:id="rId17"/>
    <p:sldId id="327" r:id="rId18"/>
    <p:sldId id="328" r:id="rId19"/>
    <p:sldId id="264" r:id="rId20"/>
  </p:sldIdLst>
  <p:sldSz cx="12192000" cy="6858000"/>
  <p:notesSz cx="6858000" cy="9144000"/>
  <p:embeddedFontLst>
    <p:embeddedFont>
      <p:font typeface="KoPubWorld돋움체 Light" panose="020B0600000101010101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KoPubWorld돋움체 Bold" panose="020B0600000101010101" charset="-127"/>
      <p:bold r:id="rId25"/>
    </p:embeddedFont>
    <p:embeddedFont>
      <p:font typeface="나눔바른고딕" panose="020B0600000101010101" charset="-127"/>
      <p:regular r:id="rId26"/>
      <p:bold r:id="rId27"/>
    </p:embeddedFont>
    <p:embeddedFont>
      <p:font typeface="함초롬돋움" panose="020B0604000101010101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ner" initials="o" lastIdx="1" clrIdx="0">
    <p:extLst>
      <p:ext uri="{19B8F6BF-5375-455C-9EA6-DF929625EA0E}">
        <p15:presenceInfo xmlns:p15="http://schemas.microsoft.com/office/powerpoint/2012/main" userId="ow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12"/>
    <a:srgbClr val="3E3E3E"/>
    <a:srgbClr val="303030"/>
    <a:srgbClr val="B0F8FC"/>
    <a:srgbClr val="92EAEA"/>
    <a:srgbClr val="36D2CE"/>
    <a:srgbClr val="E9E9E9"/>
    <a:srgbClr val="64DECF"/>
    <a:srgbClr val="85EFE2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63" autoAdjust="0"/>
    <p:restoredTop sz="93320" autoAdjust="0"/>
  </p:normalViewPr>
  <p:slideViewPr>
    <p:cSldViewPr snapToGrid="0">
      <p:cViewPr varScale="1">
        <p:scale>
          <a:sx n="82" d="100"/>
          <a:sy n="82" d="100"/>
        </p:scale>
        <p:origin x="7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0CDE7-7B98-482F-A0CC-299A9FC3D4C5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F91A9-B556-4DC0-9AD6-E5A1C0D56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557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91A9-B556-4DC0-9AD6-E5A1C0D5628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450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91A9-B556-4DC0-9AD6-E5A1C0D5628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856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91A9-B556-4DC0-9AD6-E5A1C0D5628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899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91A9-B556-4DC0-9AD6-E5A1C0D5628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42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91A9-B556-4DC0-9AD6-E5A1C0D5628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903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91A9-B556-4DC0-9AD6-E5A1C0D5628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996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91A9-B556-4DC0-9AD6-E5A1C0D5628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222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91A9-B556-4DC0-9AD6-E5A1C0D5628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638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91A9-B556-4DC0-9AD6-E5A1C0D5628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73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91A9-B556-4DC0-9AD6-E5A1C0D5628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856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91A9-B556-4DC0-9AD6-E5A1C0D5628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13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91A9-B556-4DC0-9AD6-E5A1C0D5628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937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927F-76FE-437D-9B49-2CD32340E255}" type="datetime1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D2BA-F7B6-4A1D-9DC7-232CE0EA56C0}" type="datetime1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AF6B-C4B0-416A-B178-071BC438F625}" type="datetime1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8EE4-6D92-45D7-9FAD-33D5C79471BE}" type="datetime1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460C-6A89-4660-9B4C-BC45D49BBF84}" type="datetime1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A67B-BED6-4EC3-B741-9FDF601324E9}" type="datetime1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F05B-A117-45D1-A063-522812BC7B98}" type="datetime1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4FDD0-F513-445D-B867-4B92246A0387}" type="datetime1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3D85-417B-4E16-B741-0D052618AECB}" type="datetime1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C4B9-1A75-4AED-8312-9F151EEE2352}" type="datetime1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78D4-42C1-452C-9EB2-D941BD76315D}" type="datetime1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619CA-8124-42D4-B9CB-4DEBF92A2790}" type="datetime1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31261VMlaB0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10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10" Type="http://schemas.openxmlformats.org/officeDocument/2006/relationships/image" Target="../media/image10.png"/><Relationship Id="rId4" Type="http://schemas.openxmlformats.org/officeDocument/2006/relationships/image" Target="../media/image12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1554976" y="1925935"/>
            <a:ext cx="2147664" cy="493059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</a:rPr>
              <a:t>GBB</a:t>
            </a:r>
            <a:endParaRPr lang="ko-KR" altLang="en-US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함초롬돋움" panose="020B0604000101010101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4FD52CE-2220-4B6F-955B-A474E28F6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997" y="389670"/>
            <a:ext cx="2152650" cy="714375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D2712233-263F-4C71-BEFF-327B144F34DB}"/>
              </a:ext>
            </a:extLst>
          </p:cNvPr>
          <p:cNvGrpSpPr/>
          <p:nvPr/>
        </p:nvGrpSpPr>
        <p:grpSpPr>
          <a:xfrm>
            <a:off x="1438433" y="2514114"/>
            <a:ext cx="6419645" cy="2273617"/>
            <a:chOff x="381214" y="2693112"/>
            <a:chExt cx="4859818" cy="150056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B3F93F6-368F-4D7B-A78C-807B03C9D4AA}"/>
                </a:ext>
              </a:extLst>
            </p:cNvPr>
            <p:cNvSpPr txBox="1"/>
            <p:nvPr/>
          </p:nvSpPr>
          <p:spPr>
            <a:xfrm>
              <a:off x="381214" y="4030772"/>
              <a:ext cx="2964329" cy="162908"/>
            </a:xfrm>
            <a:prstGeom prst="rect">
              <a:avLst/>
            </a:prstGeom>
          </p:spPr>
          <p:txBody>
            <a:bodyPr wrap="square" lIns="107287" tIns="53643" rIns="107287" bIns="53643" rtlCol="0">
              <a:spAutoFit/>
            </a:bodyPr>
            <a:lstStyle/>
            <a:p>
              <a:r>
                <a:rPr lang="en-US" altLang="ko-KR" sz="900" b="1" spc="30" dirty="0">
                  <a:gradFill flip="none" rotWithShape="1">
                    <a:gsLst>
                      <a:gs pos="0">
                        <a:schemeClr val="bg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Date- 2020 . 12. 17</a:t>
              </a:r>
              <a:endParaRPr lang="ko-KR" altLang="en-US" sz="900" b="1" spc="30" dirty="0">
                <a:gradFill flip="none" rotWithShape="1">
                  <a:gsLst>
                    <a:gs pos="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E42BBD2-31CB-4E21-9CDB-CF7A95AC233C}"/>
                </a:ext>
              </a:extLst>
            </p:cNvPr>
            <p:cNvSpPr txBox="1"/>
            <p:nvPr/>
          </p:nvSpPr>
          <p:spPr>
            <a:xfrm>
              <a:off x="381214" y="2693112"/>
              <a:ext cx="4859818" cy="640263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r>
                <a:rPr lang="ko-KR" altLang="en-US" sz="2800" b="1" spc="-150" dirty="0">
                  <a:ln w="3175">
                    <a:noFill/>
                  </a:ln>
                  <a:gradFill>
                    <a:gsLst>
                      <a:gs pos="0">
                        <a:schemeClr val="accent5"/>
                      </a:gs>
                      <a:gs pos="100000">
                        <a:schemeClr val="accent5"/>
                      </a:gs>
                    </a:gsLst>
                    <a:lin ang="16200000" scaled="1"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블록체인을 이용한</a:t>
              </a:r>
              <a:endParaRPr lang="en-US" altLang="ko-KR" sz="2800" b="1" spc="-150" dirty="0">
                <a:ln w="3175">
                  <a:noFill/>
                </a:ln>
                <a:gradFill>
                  <a:gsLst>
                    <a:gs pos="0">
                      <a:schemeClr val="accent5"/>
                    </a:gs>
                    <a:gs pos="100000">
                      <a:schemeClr val="accent5"/>
                    </a:gs>
                  </a:gsLst>
                  <a:lin ang="1620000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r>
                <a:rPr lang="ko-KR" altLang="en-US" sz="2800" b="1" spc="-150" dirty="0">
                  <a:ln w="3175">
                    <a:noFill/>
                  </a:ln>
                  <a:gradFill>
                    <a:gsLst>
                      <a:gs pos="0">
                        <a:schemeClr val="accent5"/>
                      </a:gs>
                      <a:gs pos="100000">
                        <a:schemeClr val="accent5"/>
                      </a:gs>
                    </a:gsLst>
                    <a:lin ang="16200000" scaled="1"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전공도서 공유 서비스 제공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04A375-885D-4596-9F2A-D4F682B9D8E6}"/>
                </a:ext>
              </a:extLst>
            </p:cNvPr>
            <p:cNvSpPr txBox="1"/>
            <p:nvPr/>
          </p:nvSpPr>
          <p:spPr>
            <a:xfrm>
              <a:off x="381214" y="3744977"/>
              <a:ext cx="3537882" cy="193377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defTabSz="914400">
                <a:spcBef>
                  <a:spcPct val="0"/>
                </a:spcBef>
              </a:pPr>
              <a:r>
                <a:rPr lang="en-US" altLang="ko-KR" sz="1200" b="1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2020</a:t>
              </a:r>
              <a:r>
                <a:rPr lang="ko-KR" altLang="en-US" sz="1200" b="1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블록체인 </a:t>
              </a:r>
              <a:r>
                <a:rPr lang="en-US" altLang="ko-KR" sz="1200" b="1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P-</a:t>
              </a:r>
              <a:r>
                <a:rPr lang="ko-KR" altLang="en-US" sz="1200" b="1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프로젝트 최종발표</a:t>
              </a:r>
              <a:endParaRPr lang="en-US" altLang="ko-KR" sz="12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2782F13-1649-493B-8C14-3CB26364F05D}"/>
              </a:ext>
            </a:extLst>
          </p:cNvPr>
          <p:cNvSpPr txBox="1"/>
          <p:nvPr/>
        </p:nvSpPr>
        <p:spPr>
          <a:xfrm>
            <a:off x="7543745" y="4942276"/>
            <a:ext cx="3931702" cy="140099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 defTabSz="914400">
              <a:spcBef>
                <a:spcPct val="0"/>
              </a:spcBef>
            </a:pPr>
            <a:r>
              <a:rPr lang="ko-KR" altLang="en-US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팀장 </a:t>
            </a:r>
            <a:r>
              <a:rPr lang="en-US" altLang="ko-KR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201636040 </a:t>
            </a:r>
            <a:r>
              <a:rPr lang="ko-KR" altLang="en-US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이정일</a:t>
            </a:r>
            <a:endParaRPr lang="en-US" altLang="ko-KR" sz="1400" b="1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50000"/>
                      <a:lumOff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 defTabSz="914400">
              <a:spcBef>
                <a:spcPct val="0"/>
              </a:spcBef>
            </a:pPr>
            <a:r>
              <a:rPr lang="ko-KR" altLang="en-US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팀원 </a:t>
            </a:r>
            <a:r>
              <a:rPr lang="en-US" altLang="ko-KR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201635922 </a:t>
            </a:r>
            <a:r>
              <a:rPr lang="ko-KR" altLang="en-US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김동주</a:t>
            </a:r>
            <a:endParaRPr lang="en-US" altLang="ko-KR" sz="1400" b="1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50000"/>
                      <a:lumOff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 defTabSz="914400">
              <a:spcBef>
                <a:spcPct val="0"/>
              </a:spcBef>
            </a:pPr>
            <a:r>
              <a:rPr lang="en-US" altLang="ko-KR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201635924 </a:t>
            </a:r>
            <a:r>
              <a:rPr lang="ko-KR" altLang="en-US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김민석</a:t>
            </a:r>
            <a:endParaRPr lang="en-US" altLang="ko-KR" sz="1400" b="1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50000"/>
                      <a:lumOff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 defTabSz="914400">
              <a:spcBef>
                <a:spcPct val="0"/>
              </a:spcBef>
            </a:pPr>
            <a:r>
              <a:rPr lang="en-US" altLang="ko-KR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201635995 </a:t>
            </a:r>
            <a:r>
              <a:rPr lang="ko-KR" altLang="en-US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심민수</a:t>
            </a:r>
            <a:endParaRPr lang="en-US" altLang="ko-KR" sz="1400" b="1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50000"/>
                      <a:lumOff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 defTabSz="914400">
              <a:spcBef>
                <a:spcPct val="0"/>
              </a:spcBef>
            </a:pPr>
            <a:r>
              <a:rPr lang="en-US" altLang="ko-KR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201636042 </a:t>
            </a:r>
            <a:r>
              <a:rPr lang="ko-KR" altLang="en-US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이지윤</a:t>
            </a:r>
            <a:endParaRPr lang="en-US" altLang="ko-KR" sz="1400" b="1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50000"/>
                      <a:lumOff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 defTabSz="914400">
              <a:spcBef>
                <a:spcPct val="0"/>
              </a:spcBef>
            </a:pPr>
            <a:r>
              <a:rPr lang="en-US" altLang="ko-KR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201636084 </a:t>
            </a:r>
            <a:r>
              <a:rPr lang="ko-KR" altLang="en-US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최윤호</a:t>
            </a:r>
            <a:endParaRPr lang="en-US" altLang="ko-KR" sz="1400" b="1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50000"/>
                      <a:lumOff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3EEE76-BF0B-46F2-A148-DF17FD4F3F20}"/>
              </a:ext>
            </a:extLst>
          </p:cNvPr>
          <p:cNvSpPr txBox="1"/>
          <p:nvPr/>
        </p:nvSpPr>
        <p:spPr>
          <a:xfrm>
            <a:off x="7543745" y="4217121"/>
            <a:ext cx="3931702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 defTabSz="914400">
              <a:spcBef>
                <a:spcPct val="0"/>
              </a:spcBef>
            </a:pPr>
            <a:r>
              <a:rPr lang="ko-KR" altLang="en-US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지도 교수 </a:t>
            </a:r>
            <a:r>
              <a:rPr lang="en-US" altLang="ko-KR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400" b="1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김우성</a:t>
            </a:r>
            <a:r>
              <a:rPr lang="ko-KR" altLang="en-US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교수님</a:t>
            </a:r>
            <a:endParaRPr lang="en-US" altLang="ko-KR" sz="1400" b="1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50000"/>
                      <a:lumOff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557400" y="170165"/>
            <a:ext cx="4804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03</a:t>
            </a:r>
            <a:endParaRPr lang="ko-KR" altLang="en-US" sz="2000" b="1" dirty="0">
              <a:latin typeface="함초롬돋움" panose="020B0604000101010101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C5AFD-5BEB-4AC7-B4F0-9D62A91B424B}"/>
              </a:ext>
            </a:extLst>
          </p:cNvPr>
          <p:cNvSpPr txBox="1"/>
          <p:nvPr/>
        </p:nvSpPr>
        <p:spPr>
          <a:xfrm>
            <a:off x="1520462" y="238199"/>
            <a:ext cx="21788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구조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2B9D6F-58D4-4F67-BAD0-5F685531A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00" y="1138600"/>
            <a:ext cx="11186925" cy="554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75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557400" y="170165"/>
            <a:ext cx="4804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03</a:t>
            </a:r>
            <a:endParaRPr lang="ko-KR" altLang="en-US" sz="2000" b="1" dirty="0">
              <a:latin typeface="함초롬돋움" panose="020B0604000101010101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C5AFD-5BEB-4AC7-B4F0-9D62A91B424B}"/>
              </a:ext>
            </a:extLst>
          </p:cNvPr>
          <p:cNvSpPr txBox="1"/>
          <p:nvPr/>
        </p:nvSpPr>
        <p:spPr>
          <a:xfrm>
            <a:off x="1520462" y="238199"/>
            <a:ext cx="21788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구조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DDB19B-DB10-4FD8-8C6A-1BF90F472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00" y="1148353"/>
            <a:ext cx="11077200" cy="547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83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557400" y="170165"/>
            <a:ext cx="4804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03</a:t>
            </a:r>
            <a:endParaRPr lang="ko-KR" altLang="en-US" sz="2000" b="1" dirty="0">
              <a:latin typeface="함초롬돋움" panose="020B0604000101010101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C5AFD-5BEB-4AC7-B4F0-9D62A91B424B}"/>
              </a:ext>
            </a:extLst>
          </p:cNvPr>
          <p:cNvSpPr txBox="1"/>
          <p:nvPr/>
        </p:nvSpPr>
        <p:spPr>
          <a:xfrm>
            <a:off x="1520462" y="238199"/>
            <a:ext cx="29322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구조</a:t>
            </a:r>
            <a:r>
              <a:rPr lang="en-US" altLang="ko-KR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(DB)</a:t>
            </a:r>
            <a:endParaRPr lang="ko-KR" altLang="en-US" sz="3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B074D-BD51-49A3-8DCB-6BC3DE90DD60}"/>
              </a:ext>
            </a:extLst>
          </p:cNvPr>
          <p:cNvSpPr txBox="1"/>
          <p:nvPr/>
        </p:nvSpPr>
        <p:spPr>
          <a:xfrm>
            <a:off x="2032000" y="1947905"/>
            <a:ext cx="1944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</a:rPr>
              <a:t>Log</a:t>
            </a:r>
            <a:endParaRPr lang="zh-CN" altLang="en-US" sz="2000" dirty="0">
              <a:latin typeface="나눔바른고딕" panose="020B0603020101020101" pitchFamily="50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58556591-7BA6-4916-9F4D-2402391A4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19486"/>
              </p:ext>
            </p:extLst>
          </p:nvPr>
        </p:nvGraphicFramePr>
        <p:xfrm>
          <a:off x="2032000" y="2374925"/>
          <a:ext cx="8127999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532453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801233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82833305"/>
                    </a:ext>
                  </a:extLst>
                </a:gridCol>
              </a:tblGrid>
              <a:tr h="277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VALUE TYPE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35155"/>
                  </a:ext>
                </a:extLst>
              </a:tr>
              <a:tr h="277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Amount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거래 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6604644"/>
                  </a:ext>
                </a:extLst>
              </a:tr>
              <a:tr h="277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Category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거래 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578634"/>
                  </a:ext>
                </a:extLst>
              </a:tr>
              <a:tr h="277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거래 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8263289"/>
                  </a:ext>
                </a:extLst>
              </a:tr>
              <a:tr h="277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From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송신자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8128288"/>
                  </a:ext>
                </a:extLst>
              </a:tr>
              <a:tr h="277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Message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거래 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366491"/>
                  </a:ext>
                </a:extLst>
              </a:tr>
              <a:tr h="277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수신자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1730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421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557400" y="170165"/>
            <a:ext cx="4804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03</a:t>
            </a:r>
            <a:endParaRPr lang="ko-KR" altLang="en-US" sz="2000" b="1" dirty="0">
              <a:latin typeface="함초롬돋움" panose="020B0604000101010101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C5AFD-5BEB-4AC7-B4F0-9D62A91B424B}"/>
              </a:ext>
            </a:extLst>
          </p:cNvPr>
          <p:cNvSpPr txBox="1"/>
          <p:nvPr/>
        </p:nvSpPr>
        <p:spPr>
          <a:xfrm>
            <a:off x="1520462" y="238199"/>
            <a:ext cx="29322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구조</a:t>
            </a:r>
            <a:r>
              <a:rPr lang="en-US" altLang="ko-KR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60D499-150B-40CE-B06A-50713A85512A}"/>
              </a:ext>
            </a:extLst>
          </p:cNvPr>
          <p:cNvSpPr txBox="1"/>
          <p:nvPr/>
        </p:nvSpPr>
        <p:spPr>
          <a:xfrm>
            <a:off x="372914" y="2085174"/>
            <a:ext cx="1944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나눔바른고딕" panose="020B0603020101020101" pitchFamily="50" charset="-127"/>
                <a:ea typeface="함초롬돋움" panose="020B0604000101010101" charset="-127"/>
                <a:cs typeface="함초롬돋움" panose="020B0604000101010101" charset="-127"/>
              </a:rPr>
              <a:t>BookSave</a:t>
            </a:r>
            <a:endParaRPr lang="zh-CN" altLang="en-US" sz="2000" dirty="0">
              <a:latin typeface="나눔바른고딕" panose="020B0603020101020101" pitchFamily="50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E11924-8796-41A7-897E-EFFDFA2ABAF3}"/>
              </a:ext>
            </a:extLst>
          </p:cNvPr>
          <p:cNvSpPr txBox="1"/>
          <p:nvPr/>
        </p:nvSpPr>
        <p:spPr>
          <a:xfrm>
            <a:off x="6319520" y="2436196"/>
            <a:ext cx="2831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나눔바른고딕" panose="020B0603020101020101" pitchFamily="50" charset="-127"/>
                <a:ea typeface="함초롬돋움" panose="020B0604000101010101" charset="-127"/>
                <a:cs typeface="함초롬돋움" panose="020B0604000101010101" charset="-127"/>
              </a:rPr>
              <a:t>RegisteredUsers</a:t>
            </a:r>
            <a:endParaRPr lang="zh-CN" altLang="en-US" sz="2000" dirty="0">
              <a:latin typeface="나눔바른고딕" panose="020B0603020101020101" pitchFamily="50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66BCA56-BA9C-4E99-AE7B-753CB97CFBE1}"/>
              </a:ext>
            </a:extLst>
          </p:cNvPr>
          <p:cNvCxnSpPr>
            <a:cxnSpLocks/>
          </p:cNvCxnSpPr>
          <p:nvPr/>
        </p:nvCxnSpPr>
        <p:spPr>
          <a:xfrm>
            <a:off x="5920740" y="3571240"/>
            <a:ext cx="3505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4">
            <a:extLst>
              <a:ext uri="{FF2B5EF4-FFF2-40B4-BE49-F238E27FC236}">
                <a16:creationId xmlns:a16="http://schemas.microsoft.com/office/drawing/2014/main" id="{9DE4A98A-8961-4418-B7B1-471200843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655640"/>
              </p:ext>
            </p:extLst>
          </p:nvPr>
        </p:nvGraphicFramePr>
        <p:xfrm>
          <a:off x="372914" y="2485284"/>
          <a:ext cx="5499566" cy="2204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73432">
                  <a:extLst>
                    <a:ext uri="{9D8B030D-6E8A-4147-A177-3AD203B41FA5}">
                      <a16:colId xmlns:a16="http://schemas.microsoft.com/office/drawing/2014/main" val="1253245300"/>
                    </a:ext>
                  </a:extLst>
                </a:gridCol>
                <a:gridCol w="1973432">
                  <a:extLst>
                    <a:ext uri="{9D8B030D-6E8A-4147-A177-3AD203B41FA5}">
                      <a16:colId xmlns:a16="http://schemas.microsoft.com/office/drawing/2014/main" val="3580123396"/>
                    </a:ext>
                  </a:extLst>
                </a:gridCol>
                <a:gridCol w="1552702">
                  <a:extLst>
                    <a:ext uri="{9D8B030D-6E8A-4147-A177-3AD203B41FA5}">
                      <a16:colId xmlns:a16="http://schemas.microsoft.com/office/drawing/2014/main" val="1682833305"/>
                    </a:ext>
                  </a:extLst>
                </a:gridCol>
              </a:tblGrid>
              <a:tr h="367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KEY</a:t>
                      </a:r>
                      <a:endParaRPr lang="ko-KR" altLang="en-US" sz="1800" dirty="0"/>
                    </a:p>
                  </a:txBody>
                  <a:tcPr marL="91867" marR="91867" marT="45933" marB="4593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VALUE</a:t>
                      </a:r>
                      <a:endParaRPr lang="ko-KR" altLang="en-US" sz="1800" dirty="0"/>
                    </a:p>
                  </a:txBody>
                  <a:tcPr marL="91867" marR="91867" marT="45933" marB="4593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VALUE TYPE</a:t>
                      </a:r>
                      <a:endParaRPr lang="ko-KR" altLang="en-US" sz="1800" dirty="0"/>
                    </a:p>
                  </a:txBody>
                  <a:tcPr marL="91867" marR="91867" marT="45933" marB="45933" anchor="ctr"/>
                </a:tc>
                <a:extLst>
                  <a:ext uri="{0D108BD9-81ED-4DB2-BD59-A6C34878D82A}">
                    <a16:rowId xmlns:a16="http://schemas.microsoft.com/office/drawing/2014/main" val="23435155"/>
                  </a:ext>
                </a:extLst>
              </a:tr>
              <a:tr h="367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Barcode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867" marR="91867" marT="45933" marB="4593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책 바코드</a:t>
                      </a:r>
                    </a:p>
                  </a:txBody>
                  <a:tcPr marL="91867" marR="91867" marT="45933" marB="4593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867" marR="91867" marT="45933" marB="45933" anchor="ctr"/>
                </a:tc>
                <a:extLst>
                  <a:ext uri="{0D108BD9-81ED-4DB2-BD59-A6C34878D82A}">
                    <a16:rowId xmlns:a16="http://schemas.microsoft.com/office/drawing/2014/main" val="780578634"/>
                  </a:ext>
                </a:extLst>
              </a:tr>
              <a:tr h="367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BookName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867" marR="91867" marT="45933" marB="4593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책 제목</a:t>
                      </a:r>
                    </a:p>
                  </a:txBody>
                  <a:tcPr marL="91867" marR="91867" marT="45933" marB="4593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867" marR="91867" marT="45933" marB="45933" anchor="ctr"/>
                </a:tc>
                <a:extLst>
                  <a:ext uri="{0D108BD9-81ED-4DB2-BD59-A6C34878D82A}">
                    <a16:rowId xmlns:a16="http://schemas.microsoft.com/office/drawing/2014/main" val="898263289"/>
                  </a:ext>
                </a:extLst>
              </a:tr>
              <a:tr h="367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BookWriter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867" marR="91867" marT="45933" marB="4593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저자 이름</a:t>
                      </a:r>
                    </a:p>
                  </a:txBody>
                  <a:tcPr marL="91867" marR="91867" marT="45933" marB="4593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867" marR="91867" marT="45933" marB="45933" anchor="ctr"/>
                </a:tc>
                <a:extLst>
                  <a:ext uri="{0D108BD9-81ED-4DB2-BD59-A6C34878D82A}">
                    <a16:rowId xmlns:a16="http://schemas.microsoft.com/office/drawing/2014/main" val="1098128288"/>
                  </a:ext>
                </a:extLst>
              </a:tr>
              <a:tr h="367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Major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867" marR="91867" marT="45933" marB="4593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대여 상태</a:t>
                      </a:r>
                    </a:p>
                  </a:txBody>
                  <a:tcPr marL="91867" marR="91867" marT="45933" marB="4593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867" marR="91867" marT="45933" marB="45933" anchor="ctr"/>
                </a:tc>
                <a:extLst>
                  <a:ext uri="{0D108BD9-81ED-4DB2-BD59-A6C34878D82A}">
                    <a16:rowId xmlns:a16="http://schemas.microsoft.com/office/drawing/2014/main" val="198366491"/>
                  </a:ext>
                </a:extLst>
              </a:tr>
              <a:tr h="367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PictureLink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867" marR="91867" marT="45933" marB="4593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책 표지 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URI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867" marR="91867" marT="45933" marB="4593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867" marR="91867" marT="45933" marB="45933" anchor="ctr"/>
                </a:tc>
                <a:extLst>
                  <a:ext uri="{0D108BD9-81ED-4DB2-BD59-A6C34878D82A}">
                    <a16:rowId xmlns:a16="http://schemas.microsoft.com/office/drawing/2014/main" val="1741730728"/>
                  </a:ext>
                </a:extLst>
              </a:tr>
            </a:tbl>
          </a:graphicData>
        </a:graphic>
      </p:graphicFrame>
      <p:graphicFrame>
        <p:nvGraphicFramePr>
          <p:cNvPr id="36" name="표 4">
            <a:extLst>
              <a:ext uri="{FF2B5EF4-FFF2-40B4-BE49-F238E27FC236}">
                <a16:creationId xmlns:a16="http://schemas.microsoft.com/office/drawing/2014/main" id="{84D5C7CF-242E-43E5-BE43-8E2273159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619058"/>
              </p:ext>
            </p:extLst>
          </p:nvPr>
        </p:nvGraphicFramePr>
        <p:xfrm>
          <a:off x="6319520" y="2836306"/>
          <a:ext cx="5499566" cy="14698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73432">
                  <a:extLst>
                    <a:ext uri="{9D8B030D-6E8A-4147-A177-3AD203B41FA5}">
                      <a16:colId xmlns:a16="http://schemas.microsoft.com/office/drawing/2014/main" val="1253245300"/>
                    </a:ext>
                  </a:extLst>
                </a:gridCol>
                <a:gridCol w="1973432">
                  <a:extLst>
                    <a:ext uri="{9D8B030D-6E8A-4147-A177-3AD203B41FA5}">
                      <a16:colId xmlns:a16="http://schemas.microsoft.com/office/drawing/2014/main" val="3580123396"/>
                    </a:ext>
                  </a:extLst>
                </a:gridCol>
                <a:gridCol w="1552702">
                  <a:extLst>
                    <a:ext uri="{9D8B030D-6E8A-4147-A177-3AD203B41FA5}">
                      <a16:colId xmlns:a16="http://schemas.microsoft.com/office/drawing/2014/main" val="1682833305"/>
                    </a:ext>
                  </a:extLst>
                </a:gridCol>
              </a:tblGrid>
              <a:tr h="367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KEY</a:t>
                      </a:r>
                      <a:endParaRPr lang="ko-KR" altLang="en-US" sz="1800" dirty="0"/>
                    </a:p>
                  </a:txBody>
                  <a:tcPr marL="92224" marR="92224" marT="46112" marB="461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VALUE</a:t>
                      </a:r>
                      <a:endParaRPr lang="ko-KR" altLang="en-US" sz="1800" dirty="0"/>
                    </a:p>
                  </a:txBody>
                  <a:tcPr marL="92224" marR="92224" marT="46112" marB="461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VALUE TYPE</a:t>
                      </a:r>
                      <a:endParaRPr lang="ko-KR" altLang="en-US" sz="1800" dirty="0"/>
                    </a:p>
                  </a:txBody>
                  <a:tcPr marL="92224" marR="92224" marT="46112" marB="46112" anchor="ctr"/>
                </a:tc>
                <a:extLst>
                  <a:ext uri="{0D108BD9-81ED-4DB2-BD59-A6C34878D82A}">
                    <a16:rowId xmlns:a16="http://schemas.microsoft.com/office/drawing/2014/main" val="23435155"/>
                  </a:ext>
                </a:extLst>
              </a:tr>
              <a:tr h="367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RegisterDate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2224" marR="92224" marT="46112" marB="461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 날짜</a:t>
                      </a:r>
                    </a:p>
                  </a:txBody>
                  <a:tcPr marL="92224" marR="92224" marT="46112" marB="461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2224" marR="92224" marT="46112" marB="46112" anchor="ctr"/>
                </a:tc>
                <a:extLst>
                  <a:ext uri="{0D108BD9-81ED-4DB2-BD59-A6C34878D82A}">
                    <a16:rowId xmlns:a16="http://schemas.microsoft.com/office/drawing/2014/main" val="780578634"/>
                  </a:ext>
                </a:extLst>
              </a:tr>
              <a:tr h="367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RentCount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2224" marR="92224" marT="46112" marB="461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대여 횟수</a:t>
                      </a:r>
                    </a:p>
                  </a:txBody>
                  <a:tcPr marL="92224" marR="92224" marT="46112" marB="461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Long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2224" marR="92224" marT="46112" marB="46112" anchor="ctr"/>
                </a:tc>
                <a:extLst>
                  <a:ext uri="{0D108BD9-81ED-4DB2-BD59-A6C34878D82A}">
                    <a16:rowId xmlns:a16="http://schemas.microsoft.com/office/drawing/2014/main" val="898263289"/>
                  </a:ext>
                </a:extLst>
              </a:tr>
              <a:tr h="367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RentedMember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2224" marR="92224" marT="46112" marB="461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대여 인원</a:t>
                      </a:r>
                    </a:p>
                  </a:txBody>
                  <a:tcPr marL="92224" marR="92224" marT="46112" marB="461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2224" marR="92224" marT="46112" marB="46112" anchor="ctr"/>
                </a:tc>
                <a:extLst>
                  <a:ext uri="{0D108BD9-81ED-4DB2-BD59-A6C34878D82A}">
                    <a16:rowId xmlns:a16="http://schemas.microsoft.com/office/drawing/2014/main" val="1098128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03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557400" y="170165"/>
            <a:ext cx="4804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03</a:t>
            </a:r>
            <a:endParaRPr lang="ko-KR" altLang="en-US" sz="2000" b="1" dirty="0">
              <a:latin typeface="함초롬돋움" panose="020B0604000101010101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C5AFD-5BEB-4AC7-B4F0-9D62A91B424B}"/>
              </a:ext>
            </a:extLst>
          </p:cNvPr>
          <p:cNvSpPr txBox="1"/>
          <p:nvPr/>
        </p:nvSpPr>
        <p:spPr>
          <a:xfrm>
            <a:off x="1520462" y="238199"/>
            <a:ext cx="29322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구조</a:t>
            </a:r>
            <a:r>
              <a:rPr lang="en-US" altLang="ko-KR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(DB)</a:t>
            </a:r>
            <a:endParaRPr lang="ko-KR" altLang="en-US" sz="3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B074D-BD51-49A3-8DCB-6BC3DE90DD60}"/>
              </a:ext>
            </a:extLst>
          </p:cNvPr>
          <p:cNvSpPr txBox="1"/>
          <p:nvPr/>
        </p:nvSpPr>
        <p:spPr>
          <a:xfrm>
            <a:off x="291635" y="2128856"/>
            <a:ext cx="1944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나눔바른고딕" panose="020B0603020101020101" pitchFamily="50" charset="-127"/>
                <a:ea typeface="함초롬돋움" panose="020B0604000101010101" charset="-127"/>
                <a:cs typeface="함초롬돋움" panose="020B0604000101010101" charset="-127"/>
              </a:rPr>
              <a:t>Users</a:t>
            </a:r>
            <a:endParaRPr lang="zh-CN" altLang="en-US" sz="2000" dirty="0">
              <a:latin typeface="나눔바른고딕" panose="020B0603020101020101" pitchFamily="50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A1CAED-EB20-4EC3-A5DC-D7F1D552EB67}"/>
              </a:ext>
            </a:extLst>
          </p:cNvPr>
          <p:cNvSpPr txBox="1"/>
          <p:nvPr/>
        </p:nvSpPr>
        <p:spPr>
          <a:xfrm>
            <a:off x="6400800" y="1228127"/>
            <a:ext cx="21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나눔바른고딕" panose="020B0603020101020101" pitchFamily="50" charset="-127"/>
                <a:ea typeface="함초롬돋움" panose="020B0604000101010101" charset="-127"/>
                <a:cs typeface="함초롬돋움" panose="020B0604000101010101" charset="-127"/>
              </a:rPr>
              <a:t>RegisteredBook</a:t>
            </a:r>
            <a:endParaRPr lang="zh-CN" altLang="en-US" sz="2000" dirty="0">
              <a:latin typeface="나눔바른고딕" panose="020B0603020101020101" pitchFamily="50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4F3F1C-67BF-4A42-9091-07F093B0E3A3}"/>
              </a:ext>
            </a:extLst>
          </p:cNvPr>
          <p:cNvSpPr txBox="1"/>
          <p:nvPr/>
        </p:nvSpPr>
        <p:spPr>
          <a:xfrm>
            <a:off x="6400800" y="3687014"/>
            <a:ext cx="1944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나눔바른고딕" panose="020B0603020101020101" pitchFamily="50" charset="-127"/>
                <a:ea typeface="함초롬돋움" panose="020B0604000101010101" charset="-127"/>
                <a:cs typeface="함초롬돋움" panose="020B0604000101010101" charset="-127"/>
              </a:rPr>
              <a:t>RentedBook</a:t>
            </a:r>
            <a:endParaRPr lang="zh-CN" altLang="en-US" sz="2000" dirty="0">
              <a:latin typeface="나눔바른고딕" panose="020B0603020101020101" pitchFamily="50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A9673481-9407-408A-95AF-320BA80FB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64857"/>
              </p:ext>
            </p:extLst>
          </p:nvPr>
        </p:nvGraphicFramePr>
        <p:xfrm>
          <a:off x="291635" y="2510966"/>
          <a:ext cx="5499566" cy="25722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73432">
                  <a:extLst>
                    <a:ext uri="{9D8B030D-6E8A-4147-A177-3AD203B41FA5}">
                      <a16:colId xmlns:a16="http://schemas.microsoft.com/office/drawing/2014/main" val="1253245300"/>
                    </a:ext>
                  </a:extLst>
                </a:gridCol>
                <a:gridCol w="1973432">
                  <a:extLst>
                    <a:ext uri="{9D8B030D-6E8A-4147-A177-3AD203B41FA5}">
                      <a16:colId xmlns:a16="http://schemas.microsoft.com/office/drawing/2014/main" val="3580123396"/>
                    </a:ext>
                  </a:extLst>
                </a:gridCol>
                <a:gridCol w="1552702">
                  <a:extLst>
                    <a:ext uri="{9D8B030D-6E8A-4147-A177-3AD203B41FA5}">
                      <a16:colId xmlns:a16="http://schemas.microsoft.com/office/drawing/2014/main" val="1682833305"/>
                    </a:ext>
                  </a:extLst>
                </a:gridCol>
              </a:tblGrid>
              <a:tr h="367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VALUE TYPE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35155"/>
                  </a:ext>
                </a:extLst>
              </a:tr>
              <a:tr h="367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Name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074737"/>
                  </a:ext>
                </a:extLst>
              </a:tr>
              <a:tr h="367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PhoneNumber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전화번호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578634"/>
                  </a:ext>
                </a:extLst>
              </a:tr>
              <a:tr h="367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ProfileLink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프로필 사진 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URI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8263289"/>
                  </a:ext>
                </a:extLst>
              </a:tr>
              <a:tr h="367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Ticket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보유 티켓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8128288"/>
                  </a:ext>
                </a:extLst>
              </a:tr>
              <a:tr h="367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Token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디바이스 토큰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366491"/>
                  </a:ext>
                </a:extLst>
              </a:tr>
              <a:tr h="367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Wallet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지갑 주소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1730728"/>
                  </a:ext>
                </a:extLst>
              </a:tr>
            </a:tbl>
          </a:graphicData>
        </a:graphic>
      </p:graphicFrame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7DF71139-8385-430F-93A9-3B23F28BB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293773"/>
              </p:ext>
            </p:extLst>
          </p:nvPr>
        </p:nvGraphicFramePr>
        <p:xfrm>
          <a:off x="6400800" y="1622788"/>
          <a:ext cx="5499566" cy="1102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73432">
                  <a:extLst>
                    <a:ext uri="{9D8B030D-6E8A-4147-A177-3AD203B41FA5}">
                      <a16:colId xmlns:a16="http://schemas.microsoft.com/office/drawing/2014/main" val="1253245300"/>
                    </a:ext>
                  </a:extLst>
                </a:gridCol>
                <a:gridCol w="1973432">
                  <a:extLst>
                    <a:ext uri="{9D8B030D-6E8A-4147-A177-3AD203B41FA5}">
                      <a16:colId xmlns:a16="http://schemas.microsoft.com/office/drawing/2014/main" val="3580123396"/>
                    </a:ext>
                  </a:extLst>
                </a:gridCol>
                <a:gridCol w="1552702">
                  <a:extLst>
                    <a:ext uri="{9D8B030D-6E8A-4147-A177-3AD203B41FA5}">
                      <a16:colId xmlns:a16="http://schemas.microsoft.com/office/drawing/2014/main" val="1682833305"/>
                    </a:ext>
                  </a:extLst>
                </a:gridCol>
              </a:tblGrid>
              <a:tr h="367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VALUE TYPE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35155"/>
                  </a:ext>
                </a:extLst>
              </a:tr>
              <a:tr h="367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BookName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책 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074737"/>
                  </a:ext>
                </a:extLst>
              </a:tr>
              <a:tr h="367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BookWriter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책 저자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578634"/>
                  </a:ext>
                </a:extLst>
              </a:tr>
            </a:tbl>
          </a:graphicData>
        </a:graphic>
      </p:graphicFrame>
      <p:graphicFrame>
        <p:nvGraphicFramePr>
          <p:cNvPr id="18" name="표 4">
            <a:extLst>
              <a:ext uri="{FF2B5EF4-FFF2-40B4-BE49-F238E27FC236}">
                <a16:creationId xmlns:a16="http://schemas.microsoft.com/office/drawing/2014/main" id="{07B7BB65-2AC9-4CB6-9687-E0693FFFE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656173"/>
              </p:ext>
            </p:extLst>
          </p:nvPr>
        </p:nvGraphicFramePr>
        <p:xfrm>
          <a:off x="6400800" y="4087124"/>
          <a:ext cx="5499566" cy="22030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73432">
                  <a:extLst>
                    <a:ext uri="{9D8B030D-6E8A-4147-A177-3AD203B41FA5}">
                      <a16:colId xmlns:a16="http://schemas.microsoft.com/office/drawing/2014/main" val="1253245300"/>
                    </a:ext>
                  </a:extLst>
                </a:gridCol>
                <a:gridCol w="1973432">
                  <a:extLst>
                    <a:ext uri="{9D8B030D-6E8A-4147-A177-3AD203B41FA5}">
                      <a16:colId xmlns:a16="http://schemas.microsoft.com/office/drawing/2014/main" val="3580123396"/>
                    </a:ext>
                  </a:extLst>
                </a:gridCol>
                <a:gridCol w="1552702">
                  <a:extLst>
                    <a:ext uri="{9D8B030D-6E8A-4147-A177-3AD203B41FA5}">
                      <a16:colId xmlns:a16="http://schemas.microsoft.com/office/drawing/2014/main" val="1682833305"/>
                    </a:ext>
                  </a:extLst>
                </a:gridCol>
              </a:tblGrid>
              <a:tr h="357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VALUE TYPE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35155"/>
                  </a:ext>
                </a:extLst>
              </a:tr>
              <a:tr h="367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Barcode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책 바코드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074737"/>
                  </a:ext>
                </a:extLst>
              </a:tr>
              <a:tr h="367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BookName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책 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578634"/>
                  </a:ext>
                </a:extLst>
              </a:tr>
              <a:tr h="367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BoonOwnerUUID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책 등록자 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UUID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8263289"/>
                  </a:ext>
                </a:extLst>
              </a:tr>
              <a:tr h="367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BookWriter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책 저자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8128288"/>
                  </a:ext>
                </a:extLst>
              </a:tr>
              <a:tr h="367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Status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대여 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366491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939AF88-A61C-455A-9319-686596B4C51B}"/>
              </a:ext>
            </a:extLst>
          </p:cNvPr>
          <p:cNvCxnSpPr>
            <a:cxnSpLocks/>
          </p:cNvCxnSpPr>
          <p:nvPr/>
        </p:nvCxnSpPr>
        <p:spPr>
          <a:xfrm>
            <a:off x="6046470" y="2174576"/>
            <a:ext cx="3238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1F327A-7AAC-4B97-9A3D-523866D3067D}"/>
              </a:ext>
            </a:extLst>
          </p:cNvPr>
          <p:cNvCxnSpPr>
            <a:cxnSpLocks/>
          </p:cNvCxnSpPr>
          <p:nvPr/>
        </p:nvCxnSpPr>
        <p:spPr>
          <a:xfrm>
            <a:off x="6066790" y="5134035"/>
            <a:ext cx="2933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67E57FC-44FC-4303-8803-15ECB7271B8E}"/>
              </a:ext>
            </a:extLst>
          </p:cNvPr>
          <p:cNvCxnSpPr>
            <a:cxnSpLocks/>
          </p:cNvCxnSpPr>
          <p:nvPr/>
        </p:nvCxnSpPr>
        <p:spPr>
          <a:xfrm>
            <a:off x="5835650" y="3810000"/>
            <a:ext cx="2489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63636D0-4CFF-45E4-9377-4EA127AB3355}"/>
              </a:ext>
            </a:extLst>
          </p:cNvPr>
          <p:cNvCxnSpPr>
            <a:cxnSpLocks/>
          </p:cNvCxnSpPr>
          <p:nvPr/>
        </p:nvCxnSpPr>
        <p:spPr>
          <a:xfrm>
            <a:off x="6066790" y="2174576"/>
            <a:ext cx="10160" cy="29772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391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557400" y="170165"/>
            <a:ext cx="4804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</a:t>
            </a:r>
            <a:endParaRPr lang="ko-KR" altLang="en-US" sz="2000" b="1" dirty="0">
              <a:latin typeface="함초롬돋움" panose="020B0604000101010101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C5AFD-5BEB-4AC7-B4F0-9D62A91B424B}"/>
              </a:ext>
            </a:extLst>
          </p:cNvPr>
          <p:cNvSpPr txBox="1"/>
          <p:nvPr/>
        </p:nvSpPr>
        <p:spPr>
          <a:xfrm>
            <a:off x="1520462" y="238199"/>
            <a:ext cx="16786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latin typeface="함초롬돋움" panose="020B0604000101010101" charset="-127"/>
                <a:ea typeface="함초롬돋움" panose="020B0604000101010101" charset="-127"/>
                <a:cs typeface="함초롬돋움" panose="020B0604000101010101" charset="-127"/>
              </a:rPr>
              <a:t>시연영상</a:t>
            </a:r>
            <a:endParaRPr lang="ko-KR" altLang="en-US" sz="3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E5F5EE-1FB0-42CA-BAC5-3DEE375E9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50" y="1437460"/>
            <a:ext cx="2831499" cy="334477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4EBBD7-D831-4858-A3AC-DF62426C3735}"/>
              </a:ext>
            </a:extLst>
          </p:cNvPr>
          <p:cNvSpPr txBox="1"/>
          <p:nvPr/>
        </p:nvSpPr>
        <p:spPr>
          <a:xfrm>
            <a:off x="2840461" y="5235874"/>
            <a:ext cx="6511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  <a:hlinkClick r:id="rId3"/>
              </a:rPr>
              <a:t>https://youtu.be/31261VMlaB0</a:t>
            </a:r>
            <a:endParaRPr lang="en-US" altLang="ko-KR" sz="2000" dirty="0">
              <a:latin typeface="나눔바른고딕" panose="020B0603020101020101" pitchFamily="50" charset="-127"/>
              <a:ea typeface="함초롬돋움" panose="020B0604000101010101" charset="-127"/>
              <a:cs typeface="함초롬돋움" panose="020B0604000101010101" charset="-127"/>
            </a:endParaRPr>
          </a:p>
          <a:p>
            <a:pPr algn="ctr"/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cs typeface="함초롬돋움" panose="020B0604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1433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557400" y="170165"/>
            <a:ext cx="4804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05</a:t>
            </a:r>
            <a:endParaRPr lang="ko-KR" altLang="en-US" sz="2000" b="1" dirty="0">
              <a:latin typeface="함초롬돋움" panose="020B0604000101010101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C5AFD-5BEB-4AC7-B4F0-9D62A91B424B}"/>
              </a:ext>
            </a:extLst>
          </p:cNvPr>
          <p:cNvSpPr txBox="1"/>
          <p:nvPr/>
        </p:nvSpPr>
        <p:spPr>
          <a:xfrm>
            <a:off x="1520462" y="238199"/>
            <a:ext cx="31550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latin typeface="함초롬돋움" panose="020B0604000101010101" charset="-127"/>
                <a:ea typeface="함초롬돋움" panose="020B0604000101010101" charset="-127"/>
                <a:cs typeface="함초롬돋움" panose="020B0604000101010101" charset="-127"/>
              </a:rPr>
              <a:t>기대효과 </a:t>
            </a:r>
            <a:r>
              <a:rPr lang="en-US" altLang="ko-KR" sz="3000" b="1" dirty="0">
                <a:latin typeface="함초롬돋움" panose="020B0604000101010101" charset="-127"/>
                <a:ea typeface="함초롬돋움" panose="020B0604000101010101" charset="-127"/>
                <a:cs typeface="함초롬돋움" panose="020B0604000101010101" charset="-127"/>
              </a:rPr>
              <a:t>(</a:t>
            </a:r>
            <a:r>
              <a:rPr lang="ko-KR" altLang="en-US" sz="3000" b="1" dirty="0">
                <a:latin typeface="함초롬돋움" panose="020B0604000101010101" charset="-127"/>
                <a:ea typeface="함초롬돋움" panose="020B0604000101010101" charset="-127"/>
                <a:cs typeface="함초롬돋움" panose="020B0604000101010101" charset="-127"/>
              </a:rPr>
              <a:t>등록자</a:t>
            </a:r>
            <a:r>
              <a:rPr lang="en-US" altLang="ko-KR" sz="3000" b="1" dirty="0">
                <a:latin typeface="함초롬돋움" panose="020B0604000101010101" charset="-127"/>
                <a:ea typeface="함초롬돋움" panose="020B0604000101010101" charset="-127"/>
                <a:cs typeface="함초롬돋움" panose="020B0604000101010101" charset="-127"/>
              </a:rPr>
              <a:t>)</a:t>
            </a:r>
            <a:endParaRPr lang="ko-KR" altLang="en-US" sz="3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81AA2F-EFF1-459B-859A-880081C4C1B5}"/>
              </a:ext>
            </a:extLst>
          </p:cNvPr>
          <p:cNvSpPr txBox="1"/>
          <p:nvPr/>
        </p:nvSpPr>
        <p:spPr>
          <a:xfrm>
            <a:off x="919265" y="4671912"/>
            <a:ext cx="194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</a:rPr>
              <a:t>학기 종강</a:t>
            </a:r>
            <a:endParaRPr lang="zh-CN" altLang="en-US" dirty="0">
              <a:latin typeface="나눔바른고딕" panose="020B0603020101020101" pitchFamily="50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961C43C-AF8B-4DF4-8A42-8CCD80632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04" y="2226455"/>
            <a:ext cx="2330671" cy="2330671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49C642AD-2DFA-426A-B6F9-194A2EAA1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44" y="2358764"/>
            <a:ext cx="2066049" cy="206604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A11B5F6-352B-451C-BD7E-BB94053E7063}"/>
              </a:ext>
            </a:extLst>
          </p:cNvPr>
          <p:cNvSpPr txBox="1"/>
          <p:nvPr/>
        </p:nvSpPr>
        <p:spPr>
          <a:xfrm>
            <a:off x="4482205" y="4676050"/>
            <a:ext cx="285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</a:rPr>
              <a:t>불필요한 전공서적 발생</a:t>
            </a:r>
            <a:endParaRPr lang="zh-CN" altLang="en-US" dirty="0">
              <a:latin typeface="나눔바른고딕" panose="020B0603020101020101" pitchFamily="50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BAF4D0C-9CEC-4BF7-AB2A-D5006878FEBD}"/>
              </a:ext>
            </a:extLst>
          </p:cNvPr>
          <p:cNvSpPr txBox="1"/>
          <p:nvPr/>
        </p:nvSpPr>
        <p:spPr>
          <a:xfrm>
            <a:off x="9141655" y="4671912"/>
            <a:ext cx="194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</a:rPr>
              <a:t>의미있는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</a:rPr>
              <a:t> 활용</a:t>
            </a:r>
            <a:endParaRPr lang="zh-CN" altLang="en-US" dirty="0">
              <a:latin typeface="나눔바른고딕" panose="020B0603020101020101" pitchFamily="50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pic>
        <p:nvPicPr>
          <p:cNvPr id="58" name="그림 57" descr="화살이(가) 표시된 사진&#10;&#10;자동 생성된 설명">
            <a:extLst>
              <a:ext uri="{FF2B5EF4-FFF2-40B4-BE49-F238E27FC236}">
                <a16:creationId xmlns:a16="http://schemas.microsoft.com/office/drawing/2014/main" id="{5FE68751-1607-448F-BF0C-E4DB467A8D0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461" y="3066291"/>
            <a:ext cx="650997" cy="650997"/>
          </a:xfrm>
          <a:prstGeom prst="rect">
            <a:avLst/>
          </a:prstGeom>
        </p:spPr>
      </p:pic>
      <p:pic>
        <p:nvPicPr>
          <p:cNvPr id="59" name="그림 58" descr="화살이(가) 표시된 사진&#10;&#10;자동 생성된 설명">
            <a:extLst>
              <a:ext uri="{FF2B5EF4-FFF2-40B4-BE49-F238E27FC236}">
                <a16:creationId xmlns:a16="http://schemas.microsoft.com/office/drawing/2014/main" id="{81BD4254-AFDD-4E3A-B883-06D9F227BD4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279" y="3066291"/>
            <a:ext cx="650997" cy="65099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662" y="2165495"/>
            <a:ext cx="2702934" cy="227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72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557400" y="170165"/>
            <a:ext cx="4804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05</a:t>
            </a:r>
            <a:endParaRPr lang="ko-KR" altLang="en-US" sz="2000" b="1" dirty="0">
              <a:latin typeface="함초롬돋움" panose="020B0604000101010101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C5AFD-5BEB-4AC7-B4F0-9D62A91B424B}"/>
              </a:ext>
            </a:extLst>
          </p:cNvPr>
          <p:cNvSpPr txBox="1"/>
          <p:nvPr/>
        </p:nvSpPr>
        <p:spPr>
          <a:xfrm>
            <a:off x="1520462" y="238199"/>
            <a:ext cx="31550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latin typeface="함초롬돋움" panose="020B0604000101010101" charset="-127"/>
                <a:ea typeface="함초롬돋움" panose="020B0604000101010101" charset="-127"/>
                <a:cs typeface="함초롬돋움" panose="020B0604000101010101" charset="-127"/>
              </a:rPr>
              <a:t>기대효과 </a:t>
            </a:r>
            <a:r>
              <a:rPr lang="en-US" altLang="ko-KR" sz="3000" b="1" dirty="0">
                <a:latin typeface="함초롬돋움" panose="020B0604000101010101" charset="-127"/>
                <a:ea typeface="함초롬돋움" panose="020B0604000101010101" charset="-127"/>
                <a:cs typeface="함초롬돋움" panose="020B0604000101010101" charset="-127"/>
              </a:rPr>
              <a:t>(</a:t>
            </a:r>
            <a:r>
              <a:rPr lang="ko-KR" altLang="en-US" sz="3000" b="1" dirty="0">
                <a:latin typeface="함초롬돋움" panose="020B0604000101010101" charset="-127"/>
                <a:ea typeface="함초롬돋움" panose="020B0604000101010101" charset="-127"/>
                <a:cs typeface="함초롬돋움" panose="020B0604000101010101" charset="-127"/>
              </a:rPr>
              <a:t>대여자</a:t>
            </a:r>
            <a:r>
              <a:rPr lang="en-US" altLang="ko-KR" sz="3000" b="1" dirty="0">
                <a:latin typeface="함초롬돋움" panose="020B0604000101010101" charset="-127"/>
                <a:ea typeface="함초롬돋움" panose="020B0604000101010101" charset="-127"/>
                <a:cs typeface="함초롬돋움" panose="020B0604000101010101" charset="-127"/>
              </a:rPr>
              <a:t>)</a:t>
            </a:r>
            <a:endParaRPr lang="ko-KR" altLang="en-US" sz="3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81AA2F-EFF1-459B-859A-880081C4C1B5}"/>
              </a:ext>
            </a:extLst>
          </p:cNvPr>
          <p:cNvSpPr txBox="1"/>
          <p:nvPr/>
        </p:nvSpPr>
        <p:spPr>
          <a:xfrm>
            <a:off x="919265" y="4671912"/>
            <a:ext cx="194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</a:rPr>
              <a:t>학기 시작</a:t>
            </a:r>
            <a:endParaRPr lang="zh-CN" altLang="en-US" dirty="0">
              <a:latin typeface="나눔바른고딕" panose="020B0603020101020101" pitchFamily="50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11B5F6-352B-451C-BD7E-BB94053E7063}"/>
              </a:ext>
            </a:extLst>
          </p:cNvPr>
          <p:cNvSpPr txBox="1"/>
          <p:nvPr/>
        </p:nvSpPr>
        <p:spPr>
          <a:xfrm>
            <a:off x="4482205" y="4676050"/>
            <a:ext cx="285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</a:rPr>
              <a:t>경제적 부담</a:t>
            </a:r>
            <a:endParaRPr lang="zh-CN" altLang="en-US" dirty="0">
              <a:latin typeface="나눔바른고딕" panose="020B0603020101020101" pitchFamily="50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BAF4D0C-9CEC-4BF7-AB2A-D5006878FEBD}"/>
              </a:ext>
            </a:extLst>
          </p:cNvPr>
          <p:cNvSpPr txBox="1"/>
          <p:nvPr/>
        </p:nvSpPr>
        <p:spPr>
          <a:xfrm>
            <a:off x="9141655" y="4671912"/>
            <a:ext cx="194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</a:rPr>
              <a:t>비용 절감</a:t>
            </a:r>
            <a:endParaRPr lang="zh-CN" altLang="en-US" dirty="0">
              <a:latin typeface="나눔바른고딕" panose="020B0603020101020101" pitchFamily="50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pic>
        <p:nvPicPr>
          <p:cNvPr id="58" name="그림 57" descr="화살이(가) 표시된 사진&#10;&#10;자동 생성된 설명">
            <a:extLst>
              <a:ext uri="{FF2B5EF4-FFF2-40B4-BE49-F238E27FC236}">
                <a16:creationId xmlns:a16="http://schemas.microsoft.com/office/drawing/2014/main" id="{5FE68751-1607-448F-BF0C-E4DB467A8D0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461" y="3066291"/>
            <a:ext cx="650997" cy="650997"/>
          </a:xfrm>
          <a:prstGeom prst="rect">
            <a:avLst/>
          </a:prstGeom>
        </p:spPr>
      </p:pic>
      <p:pic>
        <p:nvPicPr>
          <p:cNvPr id="59" name="그림 58" descr="화살이(가) 표시된 사진&#10;&#10;자동 생성된 설명">
            <a:extLst>
              <a:ext uri="{FF2B5EF4-FFF2-40B4-BE49-F238E27FC236}">
                <a16:creationId xmlns:a16="http://schemas.microsoft.com/office/drawing/2014/main" id="{81BD4254-AFDD-4E3A-B883-06D9F227BD4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279" y="3066291"/>
            <a:ext cx="650997" cy="65099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172DCB0-8504-47E2-A989-ADC4EEF37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04" y="2101306"/>
            <a:ext cx="2294671" cy="229467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966" y="2288805"/>
            <a:ext cx="2182766" cy="206477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623" y="2160878"/>
            <a:ext cx="2701157" cy="23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25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557400" y="170165"/>
            <a:ext cx="4804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05</a:t>
            </a:r>
            <a:endParaRPr lang="ko-KR" altLang="en-US" sz="2000" b="1" dirty="0">
              <a:latin typeface="함초롬돋움" panose="020B0604000101010101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C5AFD-5BEB-4AC7-B4F0-9D62A91B424B}"/>
              </a:ext>
            </a:extLst>
          </p:cNvPr>
          <p:cNvSpPr txBox="1"/>
          <p:nvPr/>
        </p:nvSpPr>
        <p:spPr>
          <a:xfrm>
            <a:off x="1520462" y="238199"/>
            <a:ext cx="2781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latin typeface="함초롬돋움" panose="020B0604000101010101" charset="-127"/>
                <a:ea typeface="함초롬돋움" panose="020B0604000101010101" charset="-127"/>
                <a:cs typeface="함초롬돋움" panose="020B0604000101010101" charset="-127"/>
              </a:rPr>
              <a:t>기대효과 </a:t>
            </a:r>
            <a:r>
              <a:rPr lang="en-US" altLang="ko-KR" sz="3000" b="1" dirty="0">
                <a:latin typeface="함초롬돋움" panose="020B0604000101010101" charset="-127"/>
                <a:ea typeface="함초롬돋움" panose="020B0604000101010101" charset="-127"/>
                <a:cs typeface="함초롬돋움" panose="020B0604000101010101" charset="-127"/>
              </a:rPr>
              <a:t>(</a:t>
            </a:r>
            <a:r>
              <a:rPr lang="ko-KR" altLang="en-US" sz="3000" b="1" dirty="0">
                <a:latin typeface="함초롬돋움" panose="020B0604000101010101" charset="-127"/>
                <a:ea typeface="함초롬돋움" panose="020B0604000101010101" charset="-127"/>
                <a:cs typeface="함초롬돋움" panose="020B0604000101010101" charset="-127"/>
              </a:rPr>
              <a:t>학교</a:t>
            </a:r>
            <a:r>
              <a:rPr lang="en-US" altLang="ko-KR" sz="3000" b="1" dirty="0">
                <a:latin typeface="함초롬돋움" panose="020B0604000101010101" charset="-127"/>
                <a:ea typeface="함초롬돋움" panose="020B0604000101010101" charset="-127"/>
                <a:cs typeface="함초롬돋움" panose="020B0604000101010101" charset="-127"/>
              </a:rPr>
              <a:t>)</a:t>
            </a:r>
            <a:endParaRPr lang="ko-KR" altLang="en-US" sz="3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81AA2F-EFF1-459B-859A-880081C4C1B5}"/>
              </a:ext>
            </a:extLst>
          </p:cNvPr>
          <p:cNvSpPr txBox="1"/>
          <p:nvPr/>
        </p:nvSpPr>
        <p:spPr>
          <a:xfrm>
            <a:off x="919265" y="4671912"/>
            <a:ext cx="194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</a:rPr>
              <a:t>장소 제공</a:t>
            </a:r>
            <a:endParaRPr lang="zh-CN" altLang="en-US" dirty="0">
              <a:latin typeface="나눔바른고딕" panose="020B0603020101020101" pitchFamily="50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11B5F6-352B-451C-BD7E-BB94053E7063}"/>
              </a:ext>
            </a:extLst>
          </p:cNvPr>
          <p:cNvSpPr txBox="1"/>
          <p:nvPr/>
        </p:nvSpPr>
        <p:spPr>
          <a:xfrm>
            <a:off x="4482205" y="4676050"/>
            <a:ext cx="285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</a:rPr>
              <a:t>수수료 발생</a:t>
            </a:r>
            <a:endParaRPr lang="zh-CN" altLang="en-US" dirty="0">
              <a:latin typeface="나눔바른고딕" panose="020B0603020101020101" pitchFamily="50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BAF4D0C-9CEC-4BF7-AB2A-D5006878FEBD}"/>
              </a:ext>
            </a:extLst>
          </p:cNvPr>
          <p:cNvSpPr txBox="1"/>
          <p:nvPr/>
        </p:nvSpPr>
        <p:spPr>
          <a:xfrm>
            <a:off x="9141655" y="4671912"/>
            <a:ext cx="194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</a:rPr>
              <a:t>추가적인 복지 혜택</a:t>
            </a:r>
            <a:endParaRPr lang="zh-CN" altLang="en-US" dirty="0">
              <a:latin typeface="나눔바른고딕" panose="020B0603020101020101" pitchFamily="50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pic>
        <p:nvPicPr>
          <p:cNvPr id="58" name="그림 57" descr="화살이(가) 표시된 사진&#10;&#10;자동 생성된 설명">
            <a:extLst>
              <a:ext uri="{FF2B5EF4-FFF2-40B4-BE49-F238E27FC236}">
                <a16:creationId xmlns:a16="http://schemas.microsoft.com/office/drawing/2014/main" id="{5FE68751-1607-448F-BF0C-E4DB467A8D0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461" y="3066291"/>
            <a:ext cx="650997" cy="650997"/>
          </a:xfrm>
          <a:prstGeom prst="rect">
            <a:avLst/>
          </a:prstGeom>
        </p:spPr>
      </p:pic>
      <p:pic>
        <p:nvPicPr>
          <p:cNvPr id="59" name="그림 58" descr="화살이(가) 표시된 사진&#10;&#10;자동 생성된 설명">
            <a:extLst>
              <a:ext uri="{FF2B5EF4-FFF2-40B4-BE49-F238E27FC236}">
                <a16:creationId xmlns:a16="http://schemas.microsoft.com/office/drawing/2014/main" id="{81BD4254-AFDD-4E3A-B883-06D9F227BD4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279" y="3066291"/>
            <a:ext cx="650997" cy="650997"/>
          </a:xfrm>
          <a:prstGeom prst="rect">
            <a:avLst/>
          </a:prstGeom>
        </p:spPr>
      </p:pic>
      <p:pic>
        <p:nvPicPr>
          <p:cNvPr id="16" name="그림 15" descr="장난감이(가) 표시된 사진&#10;&#10;자동 생성된 설명">
            <a:extLst>
              <a:ext uri="{FF2B5EF4-FFF2-40B4-BE49-F238E27FC236}">
                <a16:creationId xmlns:a16="http://schemas.microsoft.com/office/drawing/2014/main" id="{D512F1FC-DA8D-4517-94D0-6F75D5CD3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24" y="1924816"/>
            <a:ext cx="2471161" cy="2471161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F8B7C3F2-21A3-443C-8149-CA0EBFE62153}"/>
              </a:ext>
            </a:extLst>
          </p:cNvPr>
          <p:cNvGrpSpPr/>
          <p:nvPr/>
        </p:nvGrpSpPr>
        <p:grpSpPr>
          <a:xfrm>
            <a:off x="4906200" y="2180299"/>
            <a:ext cx="2189360" cy="2189360"/>
            <a:chOff x="4582555" y="4423143"/>
            <a:chExt cx="5300256" cy="5300256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6E58D970-5A7D-4661-9F47-663BD8062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82555" y="4423143"/>
              <a:ext cx="5300256" cy="5300256"/>
            </a:xfrm>
            <a:prstGeom prst="rect">
              <a:avLst/>
            </a:prstGeom>
          </p:spPr>
        </p:pic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1B453129-AEEF-4E05-A03A-EB8FBD58F27A}"/>
                </a:ext>
              </a:extLst>
            </p:cNvPr>
            <p:cNvSpPr/>
            <p:nvPr/>
          </p:nvSpPr>
          <p:spPr>
            <a:xfrm>
              <a:off x="5740034" y="5580622"/>
              <a:ext cx="2985294" cy="29852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66C82B86-CEC2-4DB5-BF7D-061F22649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069" y="6197283"/>
              <a:ext cx="2305220" cy="1751969"/>
            </a:xfrm>
            <a:prstGeom prst="rect">
              <a:avLst/>
            </a:prstGeom>
          </p:spPr>
        </p:pic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C4409C22-6436-4927-8B79-955B474D02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700" y="2007416"/>
            <a:ext cx="2535122" cy="253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37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감사합니다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81081" y="138077"/>
            <a:ext cx="2651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</a:rPr>
              <a:t>CONTENT</a:t>
            </a:r>
            <a:endParaRPr lang="ko-KR" altLang="en-US" sz="3200" b="1" spc="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함초롬돋움" panose="020B0604000101010101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6248396-BE2A-4C4E-B766-ADC8C666BB7B}"/>
              </a:ext>
            </a:extLst>
          </p:cNvPr>
          <p:cNvGrpSpPr/>
          <p:nvPr/>
        </p:nvGrpSpPr>
        <p:grpSpPr>
          <a:xfrm>
            <a:off x="1347344" y="1992814"/>
            <a:ext cx="4208834" cy="3292210"/>
            <a:chOff x="1582569" y="1474654"/>
            <a:chExt cx="4208834" cy="3292210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6E134FA-1AAD-40E8-9E99-ECAB1D3A3FAC}"/>
                </a:ext>
              </a:extLst>
            </p:cNvPr>
            <p:cNvGrpSpPr/>
            <p:nvPr/>
          </p:nvGrpSpPr>
          <p:grpSpPr>
            <a:xfrm>
              <a:off x="1582569" y="1474654"/>
              <a:ext cx="4199106" cy="860932"/>
              <a:chOff x="1614791" y="1834120"/>
              <a:chExt cx="4199106" cy="860932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EB959AC-B098-4F9A-9370-4803DB10610F}"/>
                  </a:ext>
                </a:extLst>
              </p:cNvPr>
              <p:cNvSpPr/>
              <p:nvPr/>
            </p:nvSpPr>
            <p:spPr>
              <a:xfrm>
                <a:off x="1614791" y="1834120"/>
                <a:ext cx="4199106" cy="8609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9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5F5A650-63F2-4441-B3D0-4D75620A943F}"/>
                  </a:ext>
                </a:extLst>
              </p:cNvPr>
              <p:cNvSpPr/>
              <p:nvPr/>
            </p:nvSpPr>
            <p:spPr>
              <a:xfrm>
                <a:off x="2500007" y="1883215"/>
                <a:ext cx="3166290" cy="6809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800" b="1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2800" b="1" dirty="0">
                    <a:solidFill>
                      <a:schemeClr val="tx1"/>
                    </a:solidFill>
                  </a:rPr>
                  <a:t>기획 설명</a:t>
                </a: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C8610ECF-74D7-4A4D-A0AF-4558660ED0C3}"/>
                </a:ext>
              </a:extLst>
            </p:cNvPr>
            <p:cNvGrpSpPr/>
            <p:nvPr/>
          </p:nvGrpSpPr>
          <p:grpSpPr>
            <a:xfrm>
              <a:off x="1592297" y="2690293"/>
              <a:ext cx="4199106" cy="860932"/>
              <a:chOff x="1614791" y="1834120"/>
              <a:chExt cx="4199106" cy="860932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490CC1F6-5FA7-4415-B700-6CAE1791F435}"/>
                  </a:ext>
                </a:extLst>
              </p:cNvPr>
              <p:cNvSpPr/>
              <p:nvPr/>
            </p:nvSpPr>
            <p:spPr>
              <a:xfrm>
                <a:off x="1614791" y="1834120"/>
                <a:ext cx="4199106" cy="8609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9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743B2167-78CE-4DF3-91A8-8A581F38C66D}"/>
                  </a:ext>
                </a:extLst>
              </p:cNvPr>
              <p:cNvSpPr/>
              <p:nvPr/>
            </p:nvSpPr>
            <p:spPr>
              <a:xfrm>
                <a:off x="2500007" y="1883215"/>
                <a:ext cx="3166290" cy="6809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800" b="1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2800" b="1" dirty="0">
                    <a:solidFill>
                      <a:schemeClr val="tx1"/>
                    </a:solidFill>
                  </a:rPr>
                  <a:t>사용 툴 및 기술</a:t>
                </a: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FAF461B-C1F5-45AA-9DBE-697E27B126B0}"/>
                </a:ext>
              </a:extLst>
            </p:cNvPr>
            <p:cNvGrpSpPr/>
            <p:nvPr/>
          </p:nvGrpSpPr>
          <p:grpSpPr>
            <a:xfrm>
              <a:off x="1582569" y="3905932"/>
              <a:ext cx="4199106" cy="860932"/>
              <a:chOff x="1614791" y="1834120"/>
              <a:chExt cx="4199106" cy="860932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15BB5726-C24C-4687-ACCE-5C5AB23E3271}"/>
                  </a:ext>
                </a:extLst>
              </p:cNvPr>
              <p:cNvSpPr/>
              <p:nvPr/>
            </p:nvSpPr>
            <p:spPr>
              <a:xfrm>
                <a:off x="1614791" y="1834120"/>
                <a:ext cx="4199106" cy="8609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9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03</a:t>
                </a:r>
                <a:endPara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197E160-A00B-454E-B237-AC0A14551D03}"/>
                  </a:ext>
                </a:extLst>
              </p:cNvPr>
              <p:cNvSpPr/>
              <p:nvPr/>
            </p:nvSpPr>
            <p:spPr>
              <a:xfrm>
                <a:off x="2500007" y="1883215"/>
                <a:ext cx="3166290" cy="6809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800" b="1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2800" b="1" dirty="0">
                    <a:solidFill>
                      <a:schemeClr val="tx1"/>
                    </a:solidFill>
                  </a:rPr>
                  <a:t>시스템 구조</a:t>
                </a:r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9EF0A0C-0D12-44FF-ABA2-95D29D2DBA85}"/>
              </a:ext>
            </a:extLst>
          </p:cNvPr>
          <p:cNvGrpSpPr/>
          <p:nvPr/>
        </p:nvGrpSpPr>
        <p:grpSpPr>
          <a:xfrm>
            <a:off x="6783422" y="1992814"/>
            <a:ext cx="4208834" cy="2076571"/>
            <a:chOff x="6783422" y="1474654"/>
            <a:chExt cx="4208834" cy="2076571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5CA1FA5-FBAD-4F92-9980-FE38EEF3522A}"/>
                </a:ext>
              </a:extLst>
            </p:cNvPr>
            <p:cNvGrpSpPr/>
            <p:nvPr/>
          </p:nvGrpSpPr>
          <p:grpSpPr>
            <a:xfrm>
              <a:off x="6783422" y="1474654"/>
              <a:ext cx="4199106" cy="860932"/>
              <a:chOff x="1614791" y="1834120"/>
              <a:chExt cx="4199106" cy="860932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8E03AC6-F915-40F7-93AB-5FCB4728E101}"/>
                  </a:ext>
                </a:extLst>
              </p:cNvPr>
              <p:cNvSpPr/>
              <p:nvPr/>
            </p:nvSpPr>
            <p:spPr>
              <a:xfrm>
                <a:off x="1614791" y="1834120"/>
                <a:ext cx="4199106" cy="8609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9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04</a:t>
                </a:r>
                <a:endPara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C8EFAA7-A702-4DA2-AEBC-81D8B080870E}"/>
                  </a:ext>
                </a:extLst>
              </p:cNvPr>
              <p:cNvSpPr/>
              <p:nvPr/>
            </p:nvSpPr>
            <p:spPr>
              <a:xfrm>
                <a:off x="2500007" y="1883215"/>
                <a:ext cx="3166290" cy="6809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800" b="1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2800" b="1" dirty="0" err="1" smtClean="0">
                    <a:solidFill>
                      <a:schemeClr val="tx1"/>
                    </a:solidFill>
                  </a:rPr>
                  <a:t>시연영상</a:t>
                </a:r>
                <a:endParaRPr lang="ko-KR" altLang="en-US" sz="28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AE58D64-897C-4558-A7DC-684D0BD8427F}"/>
                </a:ext>
              </a:extLst>
            </p:cNvPr>
            <p:cNvGrpSpPr/>
            <p:nvPr/>
          </p:nvGrpSpPr>
          <p:grpSpPr>
            <a:xfrm>
              <a:off x="6793150" y="2690293"/>
              <a:ext cx="4199106" cy="860932"/>
              <a:chOff x="1614791" y="1834120"/>
              <a:chExt cx="4199106" cy="860932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8298BD78-ABA2-44C8-8DF4-22D337453025}"/>
                  </a:ext>
                </a:extLst>
              </p:cNvPr>
              <p:cNvSpPr/>
              <p:nvPr/>
            </p:nvSpPr>
            <p:spPr>
              <a:xfrm>
                <a:off x="1614791" y="1834120"/>
                <a:ext cx="4199106" cy="8609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9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05</a:t>
                </a:r>
                <a:endPara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D5A4AED-1F73-4281-8C81-7D8A5A9C6F73}"/>
                  </a:ext>
                </a:extLst>
              </p:cNvPr>
              <p:cNvSpPr/>
              <p:nvPr/>
            </p:nvSpPr>
            <p:spPr>
              <a:xfrm>
                <a:off x="2500007" y="1883215"/>
                <a:ext cx="3166290" cy="6809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800" b="1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2800" b="1" dirty="0" smtClean="0">
                    <a:solidFill>
                      <a:schemeClr val="tx1"/>
                    </a:solidFill>
                  </a:rPr>
                  <a:t>기대효과</a:t>
                </a:r>
                <a:endParaRPr lang="ko-KR" altLang="en-US" sz="28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557400" y="170165"/>
            <a:ext cx="4804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01</a:t>
            </a:r>
            <a:endParaRPr lang="ko-KR" altLang="en-US" sz="2000" b="1" dirty="0">
              <a:latin typeface="함초롬돋움" panose="020B0604000101010101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C5AFD-5BEB-4AC7-B4F0-9D62A91B424B}"/>
              </a:ext>
            </a:extLst>
          </p:cNvPr>
          <p:cNvSpPr txBox="1"/>
          <p:nvPr/>
        </p:nvSpPr>
        <p:spPr>
          <a:xfrm>
            <a:off x="1520462" y="238199"/>
            <a:ext cx="17940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latin typeface="함초롬돋움" panose="020B0604000101010101" charset="-127"/>
                <a:ea typeface="함초롬돋움" panose="020B0604000101010101" charset="-127"/>
                <a:cs typeface="함초롬돋움" panose="020B0604000101010101" charset="-127"/>
              </a:rPr>
              <a:t>기획 설명</a:t>
            </a:r>
            <a:endParaRPr lang="ko-KR" altLang="en-US" sz="3000" dirty="0"/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B723B687-719F-44D2-95AA-A443562EE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640" y="1617258"/>
            <a:ext cx="5214810" cy="912591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2F1E4EFA-934C-4A4F-83DC-325B58153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50" y="1591184"/>
            <a:ext cx="5324173" cy="96474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7A318DBB-3248-4C1F-A203-0942B610107A}"/>
              </a:ext>
            </a:extLst>
          </p:cNvPr>
          <p:cNvGrpSpPr/>
          <p:nvPr/>
        </p:nvGrpSpPr>
        <p:grpSpPr>
          <a:xfrm>
            <a:off x="6362640" y="2934544"/>
            <a:ext cx="5214810" cy="3218516"/>
            <a:chOff x="6309027" y="3163949"/>
            <a:chExt cx="4919791" cy="3036434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7C12A3B7-AFB9-4B10-8C56-D2D5DBEB2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9027" y="3163949"/>
              <a:ext cx="4919791" cy="3036434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E014843F-6FB6-4378-9F67-487D6A4A7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77815" y="3305377"/>
              <a:ext cx="2582215" cy="2822421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67A258D8-ED5A-402A-901B-0C655CE65278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614362" y="2868167"/>
            <a:ext cx="5324172" cy="328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20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4F83D12-CC1D-4701-94D4-ED1FB8D7BEC8}"/>
              </a:ext>
            </a:extLst>
          </p:cNvPr>
          <p:cNvCxnSpPr>
            <a:cxnSpLocks/>
          </p:cNvCxnSpPr>
          <p:nvPr/>
        </p:nvCxnSpPr>
        <p:spPr>
          <a:xfrm flipV="1">
            <a:off x="4006240" y="3631520"/>
            <a:ext cx="3827290" cy="18236"/>
          </a:xfrm>
          <a:prstGeom prst="straightConnector1">
            <a:avLst/>
          </a:prstGeom>
          <a:ln w="508000">
            <a:solidFill>
              <a:schemeClr val="accent1">
                <a:alpha val="20000"/>
              </a:schemeClr>
            </a:solidFill>
            <a:tailEnd type="triangle" w="med" len="sm"/>
          </a:ln>
          <a:effectLst>
            <a:outerShdw blurRad="50800" dist="50800" dir="5400000" sx="97000" sy="97000" algn="ctr" rotWithShape="0">
              <a:srgbClr val="000000">
                <a:alpha val="0"/>
              </a:srgbClr>
            </a:outerShdw>
            <a:softEdge rad="635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557400" y="170165"/>
            <a:ext cx="4804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01</a:t>
            </a:r>
            <a:endParaRPr lang="ko-KR" altLang="en-US" sz="2000" b="1" dirty="0">
              <a:latin typeface="함초롬돋움" panose="020B0604000101010101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C5AFD-5BEB-4AC7-B4F0-9D62A91B424B}"/>
              </a:ext>
            </a:extLst>
          </p:cNvPr>
          <p:cNvSpPr txBox="1"/>
          <p:nvPr/>
        </p:nvSpPr>
        <p:spPr>
          <a:xfrm>
            <a:off x="1520462" y="238199"/>
            <a:ext cx="41424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latin typeface="함초롬돋움" panose="020B0604000101010101" charset="-127"/>
                <a:ea typeface="함초롬돋움" panose="020B0604000101010101" charset="-127"/>
                <a:cs typeface="함초롬돋움" panose="020B0604000101010101" charset="-127"/>
              </a:rPr>
              <a:t>서비스 흐름 </a:t>
            </a:r>
            <a:r>
              <a:rPr lang="en-US" altLang="ko-KR" sz="3000" b="1" dirty="0">
                <a:latin typeface="함초롬돋움" panose="020B0604000101010101" charset="-127"/>
                <a:ea typeface="함초롬돋움" panose="020B0604000101010101" charset="-127"/>
                <a:cs typeface="함초롬돋움" panose="020B0604000101010101" charset="-127"/>
              </a:rPr>
              <a:t>– </a:t>
            </a:r>
            <a:r>
              <a:rPr lang="ko-KR" altLang="en-US" sz="3000" b="1" dirty="0">
                <a:latin typeface="함초롬돋움" panose="020B0604000101010101" charset="-127"/>
                <a:ea typeface="함초롬돋움" panose="020B0604000101010101" charset="-127"/>
                <a:cs typeface="함초롬돋움" panose="020B0604000101010101" charset="-127"/>
              </a:rPr>
              <a:t>도서 등록</a:t>
            </a:r>
            <a:endParaRPr lang="ko-KR" altLang="en-US" sz="3000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EA07693-5133-41A7-A933-E7EFA96F9738}"/>
              </a:ext>
            </a:extLst>
          </p:cNvPr>
          <p:cNvGrpSpPr/>
          <p:nvPr/>
        </p:nvGrpSpPr>
        <p:grpSpPr>
          <a:xfrm>
            <a:off x="4980220" y="2510565"/>
            <a:ext cx="1786077" cy="2151191"/>
            <a:chOff x="4198502" y="2209865"/>
            <a:chExt cx="2164345" cy="2606786"/>
          </a:xfrm>
        </p:grpSpPr>
        <p:pic>
          <p:nvPicPr>
            <p:cNvPr id="36" name="그림 35" descr="검은색이(가) 표시된 사진&#10;&#10;자동 생성된 설명">
              <a:extLst>
                <a:ext uri="{FF2B5EF4-FFF2-40B4-BE49-F238E27FC236}">
                  <a16:creationId xmlns:a16="http://schemas.microsoft.com/office/drawing/2014/main" id="{03DD7591-D75D-4ECB-AEC4-3200A5B7A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8502" y="3816243"/>
              <a:ext cx="2164345" cy="1000408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8895B790-FBE9-480F-A961-C05D33CA5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3743" y="2209865"/>
              <a:ext cx="1663783" cy="1663783"/>
            </a:xfrm>
            <a:prstGeom prst="rect">
              <a:avLst/>
            </a:prstGeom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8E2346F-9875-41B0-B2D3-249CF469D9C4}"/>
              </a:ext>
            </a:extLst>
          </p:cNvPr>
          <p:cNvGrpSpPr/>
          <p:nvPr/>
        </p:nvGrpSpPr>
        <p:grpSpPr>
          <a:xfrm>
            <a:off x="1091837" y="2469355"/>
            <a:ext cx="2747272" cy="2606785"/>
            <a:chOff x="1312309" y="2447467"/>
            <a:chExt cx="2747272" cy="2606785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04268317-03A2-44C2-9931-8551DF895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09832" y="2447467"/>
              <a:ext cx="2552227" cy="2210176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9599A8D-0C41-4B02-9856-8AE5351E6F3F}"/>
                </a:ext>
              </a:extLst>
            </p:cNvPr>
            <p:cNvSpPr txBox="1"/>
            <p:nvPr/>
          </p:nvSpPr>
          <p:spPr>
            <a:xfrm>
              <a:off x="1312309" y="4684920"/>
              <a:ext cx="274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charset="-127"/>
                </a:rPr>
                <a:t>도서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charset="-127"/>
                </a:rPr>
                <a:t> 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charset="-127"/>
                </a:rPr>
                <a:t>제공자</a:t>
              </a:r>
              <a:endParaRPr lang="zh-CN" altLang="en-US" dirty="0">
                <a:latin typeface="나눔바른고딕" panose="020B0603020101020101" pitchFamily="50" charset="-127"/>
                <a:ea typeface="함초롬돋움" panose="020B0604000101010101" charset="-127"/>
                <a:cs typeface="함초롬돋움" panose="020B0604000101010101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739B898-4253-42DE-B0D1-B5726E7999CE}"/>
              </a:ext>
            </a:extLst>
          </p:cNvPr>
          <p:cNvGrpSpPr/>
          <p:nvPr/>
        </p:nvGrpSpPr>
        <p:grpSpPr>
          <a:xfrm>
            <a:off x="7786904" y="1535189"/>
            <a:ext cx="3395043" cy="4078508"/>
            <a:chOff x="8215529" y="1255289"/>
            <a:chExt cx="3395043" cy="4078508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E7069FAC-6495-43EC-A18C-69B6B1FAFB67}"/>
                </a:ext>
              </a:extLst>
            </p:cNvPr>
            <p:cNvGrpSpPr/>
            <p:nvPr/>
          </p:nvGrpSpPr>
          <p:grpSpPr>
            <a:xfrm>
              <a:off x="8215529" y="1255289"/>
              <a:ext cx="3395043" cy="4078508"/>
              <a:chOff x="6964031" y="1629765"/>
              <a:chExt cx="4534826" cy="5447745"/>
            </a:xfrm>
          </p:grpSpPr>
          <p:sp>
            <p:nvSpPr>
              <p:cNvPr id="29" name="모서리가 둥근 직사각형 6">
                <a:extLst>
                  <a:ext uri="{FF2B5EF4-FFF2-40B4-BE49-F238E27FC236}">
                    <a16:creationId xmlns:a16="http://schemas.microsoft.com/office/drawing/2014/main" id="{BE512436-B809-49C8-B630-B844D5A45428}"/>
                  </a:ext>
                </a:extLst>
              </p:cNvPr>
              <p:cNvSpPr/>
              <p:nvPr/>
            </p:nvSpPr>
            <p:spPr>
              <a:xfrm>
                <a:off x="6964031" y="2542684"/>
                <a:ext cx="4534826" cy="453482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4800"/>
              </a:p>
            </p:txBody>
          </p:sp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9AB228FB-7B48-422C-B722-C5E0597431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31076" y="1629765"/>
                <a:ext cx="1083540" cy="823491"/>
              </a:xfrm>
              <a:prstGeom prst="rect">
                <a:avLst/>
              </a:prstGeom>
            </p:spPr>
          </p:pic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CB7D6657-37FB-42F2-9A75-C0960230EA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4457"/>
              <a:stretch/>
            </p:blipFill>
            <p:spPr>
              <a:xfrm>
                <a:off x="7373126" y="2927603"/>
                <a:ext cx="1662709" cy="1422340"/>
              </a:xfrm>
              <a:prstGeom prst="rect">
                <a:avLst/>
              </a:prstGeom>
            </p:spPr>
          </p:pic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DEFE12D0-EA79-418A-827F-5663F621BC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4457"/>
              <a:stretch/>
            </p:blipFill>
            <p:spPr>
              <a:xfrm>
                <a:off x="9444930" y="4871469"/>
                <a:ext cx="1662709" cy="1422340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7FE62191-A9AF-41A1-9C17-DBF121A1C5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4457"/>
              <a:stretch/>
            </p:blipFill>
            <p:spPr>
              <a:xfrm>
                <a:off x="7373126" y="4914032"/>
                <a:ext cx="1662709" cy="1422340"/>
              </a:xfrm>
              <a:prstGeom prst="rect">
                <a:avLst/>
              </a:prstGeom>
            </p:spPr>
          </p:pic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242DEDE2-CEF5-4698-A38A-BA058C7F67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4457"/>
              <a:stretch/>
            </p:blipFill>
            <p:spPr>
              <a:xfrm>
                <a:off x="9444930" y="2927603"/>
                <a:ext cx="1662709" cy="1422340"/>
              </a:xfrm>
              <a:prstGeom prst="rect">
                <a:avLst/>
              </a:prstGeom>
            </p:spPr>
          </p:pic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0998F49-09F2-4E92-B749-828256C8748A}"/>
                </a:ext>
              </a:extLst>
            </p:cNvPr>
            <p:cNvSpPr txBox="1"/>
            <p:nvPr/>
          </p:nvSpPr>
          <p:spPr>
            <a:xfrm>
              <a:off x="8570411" y="4889857"/>
              <a:ext cx="274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charset="-127"/>
                </a:rPr>
                <a:t>가천대학교</a:t>
              </a:r>
              <a:endParaRPr lang="zh-CN" altLang="en-US" dirty="0">
                <a:latin typeface="나눔바른고딕" panose="020B0603020101020101" pitchFamily="50" charset="-127"/>
                <a:ea typeface="함초롬돋움" panose="020B0604000101010101" charset="-127"/>
                <a:cs typeface="함초롬돋움" panose="020B0604000101010101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813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557400" y="170165"/>
            <a:ext cx="4804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01</a:t>
            </a:r>
            <a:endParaRPr lang="ko-KR" altLang="en-US" sz="2000" b="1" dirty="0">
              <a:latin typeface="함초롬돋움" panose="020B0604000101010101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C5AFD-5BEB-4AC7-B4F0-9D62A91B424B}"/>
              </a:ext>
            </a:extLst>
          </p:cNvPr>
          <p:cNvSpPr txBox="1"/>
          <p:nvPr/>
        </p:nvSpPr>
        <p:spPr>
          <a:xfrm>
            <a:off x="1520462" y="238199"/>
            <a:ext cx="41424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latin typeface="함초롬돋움" panose="020B0604000101010101" charset="-127"/>
                <a:ea typeface="함초롬돋움" panose="020B0604000101010101" charset="-127"/>
                <a:cs typeface="함초롬돋움" panose="020B0604000101010101" charset="-127"/>
              </a:rPr>
              <a:t>서비스 흐름 </a:t>
            </a:r>
            <a:r>
              <a:rPr lang="en-US" altLang="ko-KR" sz="3000" b="1" dirty="0">
                <a:latin typeface="함초롬돋움" panose="020B0604000101010101" charset="-127"/>
                <a:ea typeface="함초롬돋움" panose="020B0604000101010101" charset="-127"/>
                <a:cs typeface="함초롬돋움" panose="020B0604000101010101" charset="-127"/>
              </a:rPr>
              <a:t>– </a:t>
            </a:r>
            <a:r>
              <a:rPr lang="ko-KR" altLang="en-US" sz="3000" b="1" dirty="0">
                <a:latin typeface="함초롬돋움" panose="020B0604000101010101" charset="-127"/>
                <a:ea typeface="함초롬돋움" panose="020B0604000101010101" charset="-127"/>
                <a:cs typeface="함초롬돋움" panose="020B0604000101010101" charset="-127"/>
              </a:rPr>
              <a:t>도서 대여</a:t>
            </a:r>
            <a:endParaRPr lang="ko-KR" altLang="en-US" sz="30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E6A5D0E-95C1-437F-9520-1F4A732FCA36}"/>
              </a:ext>
            </a:extLst>
          </p:cNvPr>
          <p:cNvGrpSpPr/>
          <p:nvPr/>
        </p:nvGrpSpPr>
        <p:grpSpPr>
          <a:xfrm>
            <a:off x="957993" y="1698826"/>
            <a:ext cx="10276014" cy="4836535"/>
            <a:chOff x="1009316" y="1822651"/>
            <a:chExt cx="10276014" cy="4836535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0EF134C4-44E4-481D-9D61-D43ABC67E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71348" y="4134417"/>
              <a:ext cx="49303" cy="979891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103C4BAE-1C47-4E58-AAA6-0DE3F834F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2640" y="2893608"/>
              <a:ext cx="774756" cy="774756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CE0071E4-9175-4A94-BF0F-43FB589AF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747542">
              <a:off x="5161310" y="2336135"/>
              <a:ext cx="1889703" cy="1889703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9285AEC1-7852-44AB-9E77-3544C9C44B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4457"/>
            <a:stretch/>
          </p:blipFill>
          <p:spPr>
            <a:xfrm>
              <a:off x="7358617" y="2905698"/>
              <a:ext cx="905685" cy="774755"/>
            </a:xfrm>
            <a:prstGeom prst="rect">
              <a:avLst/>
            </a:prstGeom>
          </p:spPr>
        </p:pic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561DB0B-28D1-4C7D-B5C9-B539C02D0E79}"/>
                </a:ext>
              </a:extLst>
            </p:cNvPr>
            <p:cNvGrpSpPr/>
            <p:nvPr/>
          </p:nvGrpSpPr>
          <p:grpSpPr>
            <a:xfrm>
              <a:off x="6494100" y="5471537"/>
              <a:ext cx="874042" cy="713451"/>
              <a:chOff x="6456000" y="5531753"/>
              <a:chExt cx="874042" cy="713451"/>
            </a:xfrm>
          </p:grpSpPr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6F2490E2-E4AE-4BC7-B40A-1CF173D623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56000" y="5531753"/>
                <a:ext cx="635206" cy="635206"/>
              </a:xfrm>
              <a:prstGeom prst="rect">
                <a:avLst/>
              </a:prstGeom>
            </p:spPr>
          </p:pic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2F6853AD-ECC9-4CEF-AE8D-B0256EAAD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34194" y="5849356"/>
                <a:ext cx="395848" cy="395848"/>
              </a:xfrm>
              <a:prstGeom prst="rect">
                <a:avLst/>
              </a:prstGeom>
            </p:spPr>
          </p:pic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04659E3-7D4A-499F-AF12-C81607EABDF3}"/>
                </a:ext>
              </a:extLst>
            </p:cNvPr>
            <p:cNvGrpSpPr/>
            <p:nvPr/>
          </p:nvGrpSpPr>
          <p:grpSpPr>
            <a:xfrm>
              <a:off x="1009316" y="2074112"/>
              <a:ext cx="2747272" cy="2703508"/>
              <a:chOff x="1102696" y="2132729"/>
              <a:chExt cx="2747272" cy="2703508"/>
            </a:xfrm>
          </p:grpSpPr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31A9C138-5EAA-48B2-9F87-B0AE73C4DC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39171" y="2132729"/>
                <a:ext cx="2674323" cy="2320694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6D5311E-C118-4CED-8E49-B1946DF18499}"/>
                  </a:ext>
                </a:extLst>
              </p:cNvPr>
              <p:cNvSpPr txBox="1"/>
              <p:nvPr/>
            </p:nvSpPr>
            <p:spPr>
              <a:xfrm>
                <a:off x="1102696" y="4466905"/>
                <a:ext cx="2747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함초롬돋움" panose="020B0604000101010101" charset="-127"/>
                  </a:rPr>
                  <a:t>도서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함초롬돋움" panose="020B0604000101010101" charset="-127"/>
                  </a:rPr>
                  <a:t> 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함초롬돋움" panose="020B0604000101010101" charset="-127"/>
                  </a:rPr>
                  <a:t>대여자</a:t>
                </a:r>
                <a:endParaRPr lang="zh-CN" altLang="en-US" dirty="0">
                  <a:latin typeface="나눔바른고딕" panose="020B0603020101020101" pitchFamily="50" charset="-127"/>
                  <a:ea typeface="함초롬돋움" panose="020B0604000101010101" charset="-127"/>
                  <a:cs typeface="함초롬돋움" panose="020B0604000101010101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DA476A1-1C03-4DE4-9235-66BE8AED0288}"/>
                </a:ext>
              </a:extLst>
            </p:cNvPr>
            <p:cNvGrpSpPr/>
            <p:nvPr/>
          </p:nvGrpSpPr>
          <p:grpSpPr>
            <a:xfrm>
              <a:off x="4722363" y="5080770"/>
              <a:ext cx="2747272" cy="1578416"/>
              <a:chOff x="4633779" y="5041612"/>
              <a:chExt cx="2747272" cy="1578416"/>
            </a:xfrm>
          </p:grpSpPr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27F8380C-798B-40C1-B6E4-517C0E41C1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19734" y="5041612"/>
                <a:ext cx="1375363" cy="1191036"/>
              </a:xfrm>
              <a:prstGeom prst="rect">
                <a:avLst/>
              </a:prstGeom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6B2C24A-EE0E-47A4-9159-1A46839DB72D}"/>
                  </a:ext>
                </a:extLst>
              </p:cNvPr>
              <p:cNvSpPr txBox="1"/>
              <p:nvPr/>
            </p:nvSpPr>
            <p:spPr>
              <a:xfrm>
                <a:off x="4633779" y="6250696"/>
                <a:ext cx="2747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함초롬돋움" panose="020B0604000101010101" charset="-127"/>
                  </a:rPr>
                  <a:t>도서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함초롬돋움" panose="020B0604000101010101" charset="-127"/>
                  </a:rPr>
                  <a:t> 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함초롬돋움" panose="020B0604000101010101" charset="-127"/>
                  </a:rPr>
                  <a:t>등록자</a:t>
                </a:r>
                <a:endParaRPr lang="zh-CN" altLang="en-US" dirty="0">
                  <a:latin typeface="나눔바른고딕" panose="020B0603020101020101" pitchFamily="50" charset="-127"/>
                  <a:ea typeface="함초롬돋움" panose="020B0604000101010101" charset="-127"/>
                  <a:cs typeface="함초롬돋움" panose="020B0604000101010101" charset="-127"/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DC52AA1F-82A0-41E0-8D53-3DC24115B7A8}"/>
                </a:ext>
              </a:extLst>
            </p:cNvPr>
            <p:cNvGrpSpPr/>
            <p:nvPr/>
          </p:nvGrpSpPr>
          <p:grpSpPr>
            <a:xfrm>
              <a:off x="8611007" y="1822651"/>
              <a:ext cx="2674323" cy="3212698"/>
              <a:chOff x="8215529" y="1255289"/>
              <a:chExt cx="3395043" cy="4078508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3E17F4BF-F544-4E5F-8BEC-FC4226BDFC73}"/>
                  </a:ext>
                </a:extLst>
              </p:cNvPr>
              <p:cNvGrpSpPr/>
              <p:nvPr/>
            </p:nvGrpSpPr>
            <p:grpSpPr>
              <a:xfrm>
                <a:off x="8215529" y="1255289"/>
                <a:ext cx="3395043" cy="4078508"/>
                <a:chOff x="6964031" y="1629765"/>
                <a:chExt cx="4534826" cy="5447745"/>
              </a:xfrm>
            </p:grpSpPr>
            <p:sp>
              <p:nvSpPr>
                <p:cNvPr id="59" name="모서리가 둥근 직사각형 6">
                  <a:extLst>
                    <a:ext uri="{FF2B5EF4-FFF2-40B4-BE49-F238E27FC236}">
                      <a16:creationId xmlns:a16="http://schemas.microsoft.com/office/drawing/2014/main" id="{744C829C-7926-4F93-904C-5D73D52578FC}"/>
                    </a:ext>
                  </a:extLst>
                </p:cNvPr>
                <p:cNvSpPr/>
                <p:nvPr/>
              </p:nvSpPr>
              <p:spPr>
                <a:xfrm>
                  <a:off x="6964031" y="2542684"/>
                  <a:ext cx="4534826" cy="4534826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4800"/>
                </a:p>
              </p:txBody>
            </p:sp>
            <p:pic>
              <p:nvPicPr>
                <p:cNvPr id="60" name="그림 59">
                  <a:extLst>
                    <a:ext uri="{FF2B5EF4-FFF2-40B4-BE49-F238E27FC236}">
                      <a16:creationId xmlns:a16="http://schemas.microsoft.com/office/drawing/2014/main" id="{94B27E93-76D0-4335-B703-8B444B3F3A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731076" y="1629765"/>
                  <a:ext cx="1083540" cy="823491"/>
                </a:xfrm>
                <a:prstGeom prst="rect">
                  <a:avLst/>
                </a:prstGeom>
              </p:spPr>
            </p:pic>
            <p:pic>
              <p:nvPicPr>
                <p:cNvPr id="61" name="그림 60">
                  <a:extLst>
                    <a:ext uri="{FF2B5EF4-FFF2-40B4-BE49-F238E27FC236}">
                      <a16:creationId xmlns:a16="http://schemas.microsoft.com/office/drawing/2014/main" id="{DCEDC1B9-BF36-4981-A856-A14AFF8B9F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t="14457"/>
                <a:stretch/>
              </p:blipFill>
              <p:spPr>
                <a:xfrm>
                  <a:off x="7373126" y="2927603"/>
                  <a:ext cx="1662709" cy="1422340"/>
                </a:xfrm>
                <a:prstGeom prst="rect">
                  <a:avLst/>
                </a:prstGeom>
              </p:spPr>
            </p:pic>
            <p:pic>
              <p:nvPicPr>
                <p:cNvPr id="62" name="그림 61">
                  <a:extLst>
                    <a:ext uri="{FF2B5EF4-FFF2-40B4-BE49-F238E27FC236}">
                      <a16:creationId xmlns:a16="http://schemas.microsoft.com/office/drawing/2014/main" id="{177AC94C-2561-4405-9A63-2A4CF88113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t="14457"/>
                <a:stretch/>
              </p:blipFill>
              <p:spPr>
                <a:xfrm>
                  <a:off x="9444930" y="4871469"/>
                  <a:ext cx="1662709" cy="1422340"/>
                </a:xfrm>
                <a:prstGeom prst="rect">
                  <a:avLst/>
                </a:prstGeom>
              </p:spPr>
            </p:pic>
            <p:pic>
              <p:nvPicPr>
                <p:cNvPr id="63" name="그림 62">
                  <a:extLst>
                    <a:ext uri="{FF2B5EF4-FFF2-40B4-BE49-F238E27FC236}">
                      <a16:creationId xmlns:a16="http://schemas.microsoft.com/office/drawing/2014/main" id="{14204CEF-EDB3-4C81-A85E-1013CADFCB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t="14457"/>
                <a:stretch/>
              </p:blipFill>
              <p:spPr>
                <a:xfrm>
                  <a:off x="7373126" y="4914032"/>
                  <a:ext cx="1662709" cy="1422340"/>
                </a:xfrm>
                <a:prstGeom prst="rect">
                  <a:avLst/>
                </a:prstGeom>
              </p:spPr>
            </p:pic>
            <p:pic>
              <p:nvPicPr>
                <p:cNvPr id="64" name="그림 63">
                  <a:extLst>
                    <a:ext uri="{FF2B5EF4-FFF2-40B4-BE49-F238E27FC236}">
                      <a16:creationId xmlns:a16="http://schemas.microsoft.com/office/drawing/2014/main" id="{9BA58CEB-6699-465E-BE63-517EFC1E4A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t="14457"/>
                <a:stretch/>
              </p:blipFill>
              <p:spPr>
                <a:xfrm>
                  <a:off x="9444930" y="2927603"/>
                  <a:ext cx="1662709" cy="1422340"/>
                </a:xfrm>
                <a:prstGeom prst="rect">
                  <a:avLst/>
                </a:prstGeom>
              </p:spPr>
            </p:pic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57125DA-33D7-417A-B3F4-530C2196E825}"/>
                  </a:ext>
                </a:extLst>
              </p:cNvPr>
              <p:cNvSpPr txBox="1"/>
              <p:nvPr/>
            </p:nvSpPr>
            <p:spPr>
              <a:xfrm>
                <a:off x="8570412" y="4841489"/>
                <a:ext cx="2747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함초롬돋움" panose="020B0604000101010101" charset="-127"/>
                  </a:rPr>
                  <a:t>가천대학교</a:t>
                </a:r>
                <a:endParaRPr lang="zh-CN" altLang="en-US" dirty="0">
                  <a:latin typeface="나눔바른고딕" panose="020B0603020101020101" pitchFamily="50" charset="-127"/>
                  <a:ea typeface="함초롬돋움" panose="020B0604000101010101" charset="-127"/>
                  <a:cs typeface="함초롬돋움" panose="020B0604000101010101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197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557400" y="170165"/>
            <a:ext cx="4804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01</a:t>
            </a:r>
            <a:endParaRPr lang="ko-KR" altLang="en-US" sz="2000" b="1" dirty="0">
              <a:latin typeface="함초롬돋움" panose="020B0604000101010101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C5AFD-5BEB-4AC7-B4F0-9D62A91B424B}"/>
              </a:ext>
            </a:extLst>
          </p:cNvPr>
          <p:cNvSpPr txBox="1"/>
          <p:nvPr/>
        </p:nvSpPr>
        <p:spPr>
          <a:xfrm>
            <a:off x="1520462" y="238199"/>
            <a:ext cx="31341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latin typeface="함초롬돋움" panose="020B0604000101010101" charset="-127"/>
                <a:ea typeface="함초롬돋움" panose="020B0604000101010101" charset="-127"/>
                <a:cs typeface="함초롬돋움" panose="020B0604000101010101" charset="-127"/>
              </a:rPr>
              <a:t>왜 블록체인인가</a:t>
            </a:r>
            <a:r>
              <a:rPr lang="en-US" altLang="ko-KR" sz="3000" b="1" dirty="0">
                <a:latin typeface="함초롬돋움" panose="020B0604000101010101" charset="-127"/>
                <a:ea typeface="함초롬돋움" panose="020B0604000101010101" charset="-127"/>
                <a:cs typeface="함초롬돋움" panose="020B0604000101010101" charset="-127"/>
              </a:rPr>
              <a:t>?</a:t>
            </a:r>
            <a:endParaRPr lang="ko-KR" altLang="en-US" sz="30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D1BD188-B4BF-4F38-92AF-1DE435662598}"/>
              </a:ext>
            </a:extLst>
          </p:cNvPr>
          <p:cNvGrpSpPr/>
          <p:nvPr/>
        </p:nvGrpSpPr>
        <p:grpSpPr>
          <a:xfrm>
            <a:off x="2351716" y="4741320"/>
            <a:ext cx="7488566" cy="584776"/>
            <a:chOff x="2418392" y="4690793"/>
            <a:chExt cx="7488566" cy="58477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B59E36F-D10B-4D5B-B90B-9A5498A2035F}"/>
                </a:ext>
              </a:extLst>
            </p:cNvPr>
            <p:cNvSpPr txBox="1"/>
            <p:nvPr/>
          </p:nvSpPr>
          <p:spPr>
            <a:xfrm>
              <a:off x="2418392" y="4690793"/>
              <a:ext cx="20511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charset="-127"/>
                </a:rPr>
                <a:t>안정성</a:t>
              </a:r>
              <a:endParaRPr lang="zh-CN" altLang="en-US" sz="3200" b="1" dirty="0">
                <a:solidFill>
                  <a:srgbClr val="3E3E3E"/>
                </a:solidFill>
                <a:latin typeface="나눔바른고딕" panose="020B0603020101020101" pitchFamily="50" charset="-127"/>
                <a:ea typeface="함초롬돋움" panose="020B0604000101010101" charset="-127"/>
                <a:cs typeface="함초롬돋움" panose="020B0604000101010101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9A042CA-715A-4B03-98FB-6C36534F363D}"/>
                </a:ext>
              </a:extLst>
            </p:cNvPr>
            <p:cNvSpPr txBox="1"/>
            <p:nvPr/>
          </p:nvSpPr>
          <p:spPr>
            <a:xfrm>
              <a:off x="5137081" y="4690794"/>
              <a:ext cx="20511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charset="-127"/>
                </a:rPr>
                <a:t>보안성</a:t>
              </a:r>
              <a:endParaRPr lang="zh-CN" altLang="en-US" sz="3200" b="1" dirty="0">
                <a:solidFill>
                  <a:srgbClr val="3E3E3E"/>
                </a:solidFill>
                <a:latin typeface="나눔바른고딕" panose="020B0603020101020101" pitchFamily="50" charset="-127"/>
                <a:ea typeface="함초롬돋움" panose="020B0604000101010101" charset="-127"/>
                <a:cs typeface="함초롬돋움" panose="020B0604000101010101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1938041-D893-4CE5-BD61-3771448A3FC4}"/>
                </a:ext>
              </a:extLst>
            </p:cNvPr>
            <p:cNvSpPr txBox="1"/>
            <p:nvPr/>
          </p:nvSpPr>
          <p:spPr>
            <a:xfrm>
              <a:off x="7855770" y="4690793"/>
              <a:ext cx="20511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>
                  <a:solidFill>
                    <a:srgbClr val="3E3E3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함초롬돋움" panose="020B0604000101010101" charset="-127"/>
                </a:rPr>
                <a:t>비용 절감</a:t>
              </a:r>
              <a:endParaRPr lang="zh-CN" altLang="en-US" sz="3200" b="1" dirty="0">
                <a:solidFill>
                  <a:srgbClr val="3E3E3E"/>
                </a:solidFill>
                <a:latin typeface="나눔바른고딕" panose="020B0603020101020101" pitchFamily="50" charset="-127"/>
                <a:ea typeface="함초롬돋움" panose="020B0604000101010101" charset="-127"/>
                <a:cs typeface="함초롬돋움" panose="020B0604000101010101" charset="-127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07EBEAC0-411F-4385-B8ED-D3E6DBAAF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50" y="1531904"/>
            <a:ext cx="6596299" cy="345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7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557400" y="170165"/>
            <a:ext cx="4804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</a:t>
            </a:r>
            <a:endParaRPr lang="ko-KR" altLang="en-US" sz="2000" b="1" dirty="0">
              <a:latin typeface="함초롬돋움" panose="020B0604000101010101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C5AFD-5BEB-4AC7-B4F0-9D62A91B424B}"/>
              </a:ext>
            </a:extLst>
          </p:cNvPr>
          <p:cNvSpPr txBox="1"/>
          <p:nvPr/>
        </p:nvSpPr>
        <p:spPr>
          <a:xfrm>
            <a:off x="1520462" y="238199"/>
            <a:ext cx="1420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latin typeface="함초롬돋움" panose="020B0604000101010101" charset="-127"/>
                <a:ea typeface="함초롬돋움" panose="020B0604000101010101" charset="-127"/>
                <a:cs typeface="함초롬돋움" panose="020B0604000101010101" charset="-127"/>
              </a:rPr>
              <a:t>사용 툴</a:t>
            </a:r>
            <a:endParaRPr lang="ko-KR" altLang="en-US" sz="3000" dirty="0"/>
          </a:p>
        </p:txBody>
      </p:sp>
      <p:pic>
        <p:nvPicPr>
          <p:cNvPr id="8" name="그림 7" descr="램프, 옅은이(가) 표시된 사진&#10;&#10;자동 생성된 설명">
            <a:extLst>
              <a:ext uri="{FF2B5EF4-FFF2-40B4-BE49-F238E27FC236}">
                <a16:creationId xmlns:a16="http://schemas.microsoft.com/office/drawing/2014/main" id="{FED8EC9E-7E08-4202-906B-C082D4972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204" y="2956626"/>
            <a:ext cx="4486653" cy="1775506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5EAFBD5-8ECD-4581-931E-323785B05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436" y="4477499"/>
            <a:ext cx="4498928" cy="18796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9C2D940-1FB5-438A-A3D7-2997604917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85" y="2698646"/>
            <a:ext cx="4486652" cy="2291466"/>
          </a:xfrm>
          <a:prstGeom prst="rect">
            <a:avLst/>
          </a:prstGeom>
        </p:spPr>
      </p:pic>
      <p:pic>
        <p:nvPicPr>
          <p:cNvPr id="12" name="Picture 2" descr="제 3회 루니버스 파트너스 데이 현장 스케치! ]. DApp프로젝트 소개부터 네트워킹 세션까지 여기가 맛집이네~ | by Shampoo  | 루니버스 — Luniverse | Medium">
            <a:extLst>
              <a:ext uri="{FF2B5EF4-FFF2-40B4-BE49-F238E27FC236}">
                <a16:creationId xmlns:a16="http://schemas.microsoft.com/office/drawing/2014/main" id="{D98BC8EC-1B3C-4D13-996F-16AFCDE88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293" y="238199"/>
            <a:ext cx="4671334" cy="350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Git | Jenkins plugin">
            <a:extLst>
              <a:ext uri="{FF2B5EF4-FFF2-40B4-BE49-F238E27FC236}">
                <a16:creationId xmlns:a16="http://schemas.microsoft.com/office/drawing/2014/main" id="{156DAD53-63EA-41DF-A2D9-DDBE21F51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834" y="3350000"/>
            <a:ext cx="2367814" cy="98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18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557400" y="170165"/>
            <a:ext cx="4804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</a:t>
            </a:r>
            <a:endParaRPr lang="ko-KR" altLang="en-US" sz="2000" b="1" dirty="0">
              <a:latin typeface="함초롬돋움" panose="020B0604000101010101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C5AFD-5BEB-4AC7-B4F0-9D62A91B424B}"/>
              </a:ext>
            </a:extLst>
          </p:cNvPr>
          <p:cNvSpPr txBox="1"/>
          <p:nvPr/>
        </p:nvSpPr>
        <p:spPr>
          <a:xfrm>
            <a:off x="1520462" y="238199"/>
            <a:ext cx="17940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latin typeface="함초롬돋움" panose="020B0604000101010101" charset="-127"/>
                <a:ea typeface="함초롬돋움" panose="020B0604000101010101" charset="-127"/>
                <a:cs typeface="함초롬돋움" panose="020B0604000101010101" charset="-127"/>
              </a:rPr>
              <a:t>사용 기술</a:t>
            </a:r>
            <a:endParaRPr lang="ko-KR" altLang="en-US" sz="3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B314EDC-BB14-4ADE-892B-C217CBF2D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40" y="2416604"/>
            <a:ext cx="3831813" cy="2001859"/>
          </a:xfrm>
          <a:prstGeom prst="rect">
            <a:avLst/>
          </a:prstGeom>
        </p:spPr>
      </p:pic>
      <p:pic>
        <p:nvPicPr>
          <p:cNvPr id="1030" name="Picture 6" descr="ZXing">
            <a:extLst>
              <a:ext uri="{FF2B5EF4-FFF2-40B4-BE49-F238E27FC236}">
                <a16:creationId xmlns:a16="http://schemas.microsoft.com/office/drawing/2014/main" id="{CAA1EEF4-04D8-467A-A7F8-E2E0F8A3A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706" y="2416604"/>
            <a:ext cx="3189740" cy="202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E61FCE3-AC79-412B-82BF-0A0AC6A8D0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602" y="2240358"/>
            <a:ext cx="2354350" cy="23543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108499-3240-421D-8587-787E665CE8F9}"/>
              </a:ext>
            </a:extLst>
          </p:cNvPr>
          <p:cNvSpPr txBox="1"/>
          <p:nvPr/>
        </p:nvSpPr>
        <p:spPr>
          <a:xfrm>
            <a:off x="1795472" y="4594708"/>
            <a:ext cx="194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</a:rPr>
              <a:t>네이버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</a:rPr>
              <a:t>API</a:t>
            </a:r>
            <a:endParaRPr lang="zh-CN" altLang="en-US" dirty="0">
              <a:latin typeface="나눔바른고딕" panose="020B0603020101020101" pitchFamily="50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4EB45-4930-4591-8311-1F00C900266B}"/>
              </a:ext>
            </a:extLst>
          </p:cNvPr>
          <p:cNvSpPr txBox="1"/>
          <p:nvPr/>
        </p:nvSpPr>
        <p:spPr>
          <a:xfrm>
            <a:off x="5624103" y="4594708"/>
            <a:ext cx="194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</a:rPr>
              <a:t>QR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</a:rPr>
              <a:t>코드 인식</a:t>
            </a:r>
            <a:endParaRPr lang="zh-CN" altLang="en-US" dirty="0">
              <a:latin typeface="나눔바른고딕" panose="020B0603020101020101" pitchFamily="50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D70A34-0DD5-441F-AF2E-BEA10F03D115}"/>
              </a:ext>
            </a:extLst>
          </p:cNvPr>
          <p:cNvSpPr txBox="1"/>
          <p:nvPr/>
        </p:nvSpPr>
        <p:spPr>
          <a:xfrm>
            <a:off x="8622450" y="4594708"/>
            <a:ext cx="258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</a:rPr>
              <a:t>HttpClient</a:t>
            </a:r>
            <a:r>
              <a:rPr lang="en-US" altLang="zh-CN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charset="-127"/>
              </a:rPr>
              <a:t>라이브러리</a:t>
            </a:r>
            <a:endParaRPr lang="zh-CN" altLang="en-US" dirty="0">
              <a:latin typeface="나눔바른고딕" panose="020B0603020101020101" pitchFamily="50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7648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557400" y="170165"/>
            <a:ext cx="4804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03</a:t>
            </a:r>
            <a:endParaRPr lang="ko-KR" altLang="en-US" sz="2000" b="1" dirty="0">
              <a:latin typeface="함초롬돋움" panose="020B0604000101010101" charset="-127"/>
              <a:ea typeface="함초롬돋움" panose="020B0604000101010101" charset="-127"/>
              <a:cs typeface="함초롬돋움" panose="020B0604000101010101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C5AFD-5BEB-4AC7-B4F0-9D62A91B424B}"/>
              </a:ext>
            </a:extLst>
          </p:cNvPr>
          <p:cNvSpPr txBox="1"/>
          <p:nvPr/>
        </p:nvSpPr>
        <p:spPr>
          <a:xfrm>
            <a:off x="1520462" y="238199"/>
            <a:ext cx="21675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구조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16BBEE-1A59-4984-BC55-0580D2001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00" y="1136792"/>
            <a:ext cx="11077200" cy="548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89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325</Words>
  <Application>Microsoft Office PowerPoint</Application>
  <PresentationFormat>와이드스크린</PresentationFormat>
  <Paragraphs>195</Paragraphs>
  <Slides>19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KoPubWorld돋움체 Light</vt:lpstr>
      <vt:lpstr>맑은 고딕</vt:lpstr>
      <vt:lpstr>KoPubWorld돋움체 Bold</vt:lpstr>
      <vt:lpstr>나눔바른고딕</vt:lpstr>
      <vt:lpstr>Arial</vt:lpstr>
      <vt:lpstr>함초롬돋움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이정일</cp:lastModifiedBy>
  <cp:revision>91</cp:revision>
  <dcterms:created xsi:type="dcterms:W3CDTF">2020-12-01T02:37:53Z</dcterms:created>
  <dcterms:modified xsi:type="dcterms:W3CDTF">2020-12-17T12:12:27Z</dcterms:modified>
</cp:coreProperties>
</file>