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748" r:id="rId2"/>
    <p:sldId id="653" r:id="rId3"/>
    <p:sldId id="749" r:id="rId4"/>
    <p:sldId id="750" r:id="rId5"/>
    <p:sldId id="751" r:id="rId6"/>
    <p:sldId id="752" r:id="rId7"/>
    <p:sldId id="70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FA0DA"/>
    <a:srgbClr val="35D6DE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C9C78-9D1C-4388-BAE9-32E085848F8A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5EDF0-00C8-42C5-8FD2-3221DA978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8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odds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사건의 확률을 사건이 없을 확률로 나눈 값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선형회귀에서 가중치를 쓰는데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로지스틱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회귀에서는 가중치를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씌운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오즈비를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5B8D2-2915-401F-9650-9A0A52707A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1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5B8D2-2915-401F-9650-9A0A52707A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457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odds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사건의 확률을 사건이 없을 확률로 나눈 값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선형회귀에서 가중치를 쓰는데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로지스틱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회귀에서는 가중치를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씌운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오즈비를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5B8D2-2915-401F-9650-9A0A52707A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385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odds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사건의 확률을 사건이 없을 확률로 나눈 값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선형회귀에서 가중치를 쓰는데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로지스틱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회귀에서는 가중치를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씌운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오즈비를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5B8D2-2915-401F-9650-9A0A52707A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765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odds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사건의 확률을 사건이 없을 확률로 나눈 값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선형회귀에서 가중치를 쓰는데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로지스틱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회귀에서는 가중치를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씌운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오즈비를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5B8D2-2915-401F-9650-9A0A52707A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713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odds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사건의 확률을 사건이 없을 확률로 나눈 값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선형회귀에서 가중치를 쓰는데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로지스틱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회귀에서는 가중치를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씌운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오즈비를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5B8D2-2915-401F-9650-9A0A52707A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07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5B8D2-2915-401F-9650-9A0A52707A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46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0664" y="346954"/>
            <a:ext cx="11252140" cy="30154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>
              <a:defRPr lang="ko-KR" altLang="en-US" b="0" dirty="0">
                <a:ln w="12700">
                  <a:solidFill>
                    <a:schemeClr val="tx1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0664" y="821586"/>
            <a:ext cx="11252140" cy="532334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0" indent="0" algn="l" latinLnBrk="0">
              <a:spcBef>
                <a:spcPts val="0"/>
              </a:spcBef>
              <a:buNone/>
              <a:defRPr lang="ko-KR" altLang="en-US" sz="1270" b="0" kern="1200" spc="-64" baseline="0" dirty="0" smtClean="0">
                <a:ln w="3175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pPr marL="0" lvl="0" indent="0" algn="l" defTabSz="829544" rtl="0" eaLnBrk="1" latinLnBrk="1" hangingPunct="1">
              <a:lnSpc>
                <a:spcPct val="120000"/>
              </a:lnSpc>
              <a:spcBef>
                <a:spcPts val="907"/>
              </a:spcBef>
              <a:spcAft>
                <a:spcPts val="272"/>
              </a:spcAft>
              <a:buFont typeface="Arial" panose="020B0604020202020204" pitchFamily="34" charset="0"/>
              <a:buNone/>
            </a:pPr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8295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784E58-3736-480E-93D5-E0763E748446}" type="slidenum">
              <a:rPr kumimoji="0" lang="ko-KR" altLang="en-US" sz="816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82954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816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50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471982" y="722753"/>
            <a:ext cx="11248035" cy="714518"/>
            <a:chOff x="413906" y="796701"/>
            <a:chExt cx="9864000" cy="787624"/>
          </a:xfrm>
        </p:grpSpPr>
        <p:sp>
          <p:nvSpPr>
            <p:cNvPr id="8" name="직사각형 7"/>
            <p:cNvSpPr/>
            <p:nvPr userDrawn="1"/>
          </p:nvSpPr>
          <p:spPr bwMode="gray">
            <a:xfrm>
              <a:off x="413906" y="796701"/>
              <a:ext cx="9864000" cy="787624"/>
            </a:xfrm>
            <a:prstGeom prst="rect">
              <a:avLst/>
            </a:prstGeom>
            <a:solidFill>
              <a:srgbClr val="F7F7F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사각형 8"/>
            <p:cNvSpPr/>
            <p:nvPr userDrawn="1"/>
          </p:nvSpPr>
          <p:spPr bwMode="gray">
            <a:xfrm>
              <a:off x="413906" y="796701"/>
              <a:ext cx="9864000" cy="3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24739" y="6598017"/>
            <a:ext cx="2742520" cy="209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ctr" defTabSz="829544" rtl="0" eaLnBrk="1" latinLnBrk="1" hangingPunct="1">
              <a:defRPr lang="ko-KR" altLang="en-US" sz="816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ctr" defTabSz="8295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784E58-3736-480E-93D5-E0763E748446}" type="slidenum">
              <a:rPr kumimoji="0" lang="en-US" altLang="ko-KR" sz="816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82954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16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3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marL="0" algn="l" defTabSz="829544" rtl="0" eaLnBrk="1" latinLnBrk="1" hangingPunct="1">
        <a:lnSpc>
          <a:spcPct val="90000"/>
        </a:lnSpc>
        <a:spcBef>
          <a:spcPct val="0"/>
        </a:spcBef>
        <a:buNone/>
        <a:defRPr lang="ko-KR" altLang="en-US" sz="2177" b="1" kern="1200" spc="-181" dirty="0">
          <a:solidFill>
            <a:schemeClr val="tx1"/>
          </a:solidFill>
          <a:latin typeface="+mj-ea"/>
          <a:ea typeface="+mj-ea"/>
          <a:cs typeface="+mn-cs"/>
        </a:defRPr>
      </a:lvl1pPr>
    </p:titleStyle>
    <p:bodyStyle>
      <a:lvl1pPr marL="0" indent="0" algn="l" defTabSz="829544" rtl="0" eaLnBrk="1" latinLnBrk="1" hangingPunct="1">
        <a:lnSpc>
          <a:spcPct val="120000"/>
        </a:lnSpc>
        <a:spcBef>
          <a:spcPts val="907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1pPr>
      <a:lvl2pPr marL="414772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2pPr>
      <a:lvl3pPr marL="829544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3pPr>
      <a:lvl4pPr marL="1244316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 smtClean="0">
          <a:solidFill>
            <a:schemeClr val="tx1"/>
          </a:solidFill>
          <a:latin typeface="+mj-ea"/>
          <a:ea typeface="+mn-ea"/>
          <a:cs typeface="+mn-cs"/>
        </a:defRPr>
      </a:lvl4pPr>
      <a:lvl5pPr marL="1659087" indent="0" algn="l" defTabSz="829544" rtl="0" eaLnBrk="1" latinLnBrk="1" hangingPunct="1">
        <a:lnSpc>
          <a:spcPct val="120000"/>
        </a:lnSpc>
        <a:spcBef>
          <a:spcPts val="454"/>
        </a:spcBef>
        <a:spcAft>
          <a:spcPts val="272"/>
        </a:spcAft>
        <a:buFont typeface="Arial" panose="020B0604020202020204" pitchFamily="34" charset="0"/>
        <a:buNone/>
        <a:defRPr lang="ko-KR" altLang="en-US" sz="1270" b="1" kern="1200" spc="-64" baseline="0" dirty="0">
          <a:solidFill>
            <a:schemeClr val="tx1"/>
          </a:solidFill>
          <a:latin typeface="+mj-ea"/>
          <a:ea typeface="+mn-ea"/>
          <a:cs typeface="+mn-cs"/>
        </a:defRPr>
      </a:lvl5pPr>
      <a:lvl6pPr marL="2281245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1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4704">
          <p15:clr>
            <a:srgbClr val="F26B43"/>
          </p15:clr>
        </p15:guide>
        <p15:guide id="4" orient="horz" pos="4042">
          <p15:clr>
            <a:srgbClr val="F26B43"/>
          </p15:clr>
        </p15:guide>
        <p15:guide id="5" orient="horz" pos="4604">
          <p15:clr>
            <a:srgbClr val="F26B43"/>
          </p15:clr>
        </p15:guide>
        <p15:guide id="6" orient="horz" pos="4513">
          <p15:clr>
            <a:srgbClr val="F26B43"/>
          </p15:clr>
        </p15:guide>
        <p15:guide id="7" orient="horz" pos="998">
          <p15:clr>
            <a:srgbClr val="F26B43"/>
          </p15:clr>
        </p15:guide>
        <p15:guide id="8" orient="horz" pos="913">
          <p15:clr>
            <a:srgbClr val="F26B43"/>
          </p15:clr>
        </p15:guide>
        <p15:guide id="10" orient="horz" pos="499">
          <p15:clr>
            <a:srgbClr val="F26B43"/>
          </p15:clr>
        </p15:guide>
        <p15:guide id="11" orient="horz" pos="431">
          <p15:clr>
            <a:srgbClr val="F26B43"/>
          </p15:clr>
        </p15:guide>
        <p15:guide id="1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79425" y="1584325"/>
            <a:ext cx="4985591" cy="4832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 w="3175">
                <a:solidFill>
                  <a:prstClr val="black">
                    <a:alpha val="15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0B705-5863-46F6-A831-60A9F22F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664" y="346954"/>
            <a:ext cx="11252140" cy="301557"/>
          </a:xfrm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1. Tacotron1 (</a:t>
            </a:r>
            <a:r>
              <a:rPr lang="ko-KR" altLang="en-US" dirty="0"/>
              <a:t>타코트론</a:t>
            </a:r>
            <a:r>
              <a:rPr lang="en-US" altLang="ko-KR" dirty="0"/>
              <a:t>) – </a:t>
            </a:r>
            <a:r>
              <a:rPr lang="ko-KR" altLang="en-US" dirty="0"/>
              <a:t>개념 및 특징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51C939-ED0B-4F2F-8CD4-E92F87ACB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0000" tIns="46800" rIns="90000" bIns="46800">
            <a:noAutofit/>
          </a:bodyPr>
          <a:lstStyle/>
          <a:p>
            <a:r>
              <a:rPr lang="ko-KR" altLang="en-US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타코트론은 </a:t>
            </a:r>
            <a:r>
              <a:rPr lang="en-US" altLang="ko-KR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2017</a:t>
            </a:r>
            <a:r>
              <a:rPr lang="ko-KR" altLang="en-US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년에 구글에서 발표한 딥러닝 기반 음성합성 모델입니다</a:t>
            </a:r>
            <a:r>
              <a:rPr lang="en-US" altLang="ko-KR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. </a:t>
            </a:r>
            <a:r>
              <a:rPr lang="ko-KR" altLang="en-US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딥러닝 기반의  </a:t>
            </a:r>
            <a:r>
              <a:rPr lang="en-US" altLang="ko-KR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TTS</a:t>
            </a:r>
            <a:r>
              <a:rPr lang="ko-KR" altLang="en-US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의 시작을 알렸다고 해도 과언이 아닌 모델이며 타코트론을 잘 이해하게 되면 이후에 타코트론</a:t>
            </a:r>
            <a:r>
              <a:rPr lang="en-US" altLang="ko-KR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2, Text2mel</a:t>
            </a:r>
            <a:r>
              <a:rPr lang="ko-KR" altLang="en-US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등 </a:t>
            </a:r>
            <a:r>
              <a:rPr lang="en-US" altLang="ko-KR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seq2seq </a:t>
            </a:r>
            <a:r>
              <a:rPr lang="ko-KR" altLang="en-US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기반의 </a:t>
            </a:r>
            <a:r>
              <a:rPr lang="en-US" altLang="ko-KR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TTS</a:t>
            </a:r>
            <a:r>
              <a:rPr lang="ko-KR" altLang="en-US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를 더 잘 이해할 수 있습니다</a:t>
            </a:r>
            <a:r>
              <a:rPr lang="en-US" altLang="ko-KR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F8F1D-3CD6-4CED-8F78-289CFEAD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8295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784E58-3736-480E-93D5-E0763E748446}" type="slidenum">
              <a:rPr kumimoji="0" lang="ko-KR" altLang="en-US" sz="816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82954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816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63986156-41F6-444F-9463-80C6AEB12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30516" y="1584325"/>
            <a:ext cx="6082059" cy="4832350"/>
          </a:xfrm>
          <a:prstGeom prst="rect">
            <a:avLst/>
          </a:prstGeom>
          <a:solidFill>
            <a:schemeClr val="accent5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srgbClr val="042F7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개념 및 특징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765334" y="2295710"/>
            <a:ext cx="5812423" cy="2578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타코트론은 크게 네 가지의 모듈로 구성되어</a:t>
            </a: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lang="ko-KR" altLang="en-US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있습니다</a:t>
            </a: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 w="3175">
                <a:solidFill>
                  <a:prstClr val="black">
                    <a:alpha val="15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Encoder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Decoder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Attention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Vocoder</a:t>
            </a:r>
            <a:endParaRPr kumimoji="0" lang="en-US" altLang="ko-KR" sz="1400" b="0" i="0" u="none" strike="noStrike" kern="1200" cap="none" spc="0" normalizeH="0" baseline="0" noProof="0" dirty="0">
              <a:ln w="3175">
                <a:solidFill>
                  <a:prstClr val="black">
                    <a:alpha val="15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 w="3175">
                <a:solidFill>
                  <a:prstClr val="black">
                    <a:alpha val="15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765334" y="2095500"/>
            <a:ext cx="5812423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F7D315-194F-4C5F-BB89-B10019C6BC0C}"/>
              </a:ext>
            </a:extLst>
          </p:cNvPr>
          <p:cNvSpPr txBox="1"/>
          <p:nvPr/>
        </p:nvSpPr>
        <p:spPr>
          <a:xfrm>
            <a:off x="2187849" y="5728637"/>
            <a:ext cx="156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Tacotron</a:t>
            </a:r>
            <a:r>
              <a:rPr lang="ko-KR" altLang="en-US" sz="14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구조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883C48-9C8B-4D19-9BBF-E115A7D91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70" y="1773819"/>
            <a:ext cx="4563698" cy="36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3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0B705-5863-46F6-A831-60A9F22F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664" y="346954"/>
            <a:ext cx="11252140" cy="301557"/>
          </a:xfrm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2. Tacotron1 (</a:t>
            </a:r>
            <a:r>
              <a:rPr lang="ko-KR" altLang="en-US" dirty="0"/>
              <a:t>타코트론</a:t>
            </a:r>
            <a:r>
              <a:rPr lang="en-US" altLang="ko-KR" dirty="0"/>
              <a:t>) – </a:t>
            </a:r>
            <a:r>
              <a:rPr lang="ko-KR" altLang="en-US" dirty="0"/>
              <a:t>알고리즘 구동 절차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51C939-ED0B-4F2F-8CD4-E92F87ACB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0000" tIns="46800" rIns="90000" bIns="46800">
            <a:noAutofit/>
          </a:bodyPr>
          <a:lstStyle/>
          <a:p>
            <a:r>
              <a:rPr lang="en-US" altLang="ko-KR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Encoder</a:t>
            </a:r>
            <a:r>
              <a:rPr lang="ko-KR" altLang="en-US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에서 </a:t>
            </a:r>
            <a:r>
              <a:rPr lang="en-US" altLang="ko-KR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Decoder, Vocoder </a:t>
            </a:r>
            <a:r>
              <a:rPr lang="ko-KR" altLang="en-US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순으로 진행되며 </a:t>
            </a:r>
            <a:r>
              <a:rPr lang="en-US" altLang="ko-KR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Encoder</a:t>
            </a:r>
            <a:r>
              <a:rPr lang="ko-KR" altLang="en-US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와 </a:t>
            </a:r>
            <a:r>
              <a:rPr lang="en-US" altLang="ko-KR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Decoder </a:t>
            </a:r>
            <a:r>
              <a:rPr lang="ko-KR" altLang="en-US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사이에서 </a:t>
            </a:r>
            <a:r>
              <a:rPr lang="en-US" altLang="ko-KR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Attention</a:t>
            </a:r>
            <a:r>
              <a:rPr lang="ko-KR" altLang="en-US" spc="0" dirty="0">
                <a:ln w="3175"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이 역할을 수행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F8F1D-3CD6-4CED-8F78-289CFEAD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8295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784E58-3736-480E-93D5-E0763E748446}" type="slidenum">
              <a:rPr kumimoji="0" lang="ko-KR" altLang="en-US" sz="816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82954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816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63986156-41F6-444F-9463-80C6AEB12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C94DCD3-6141-4266-949B-C8D95101EDEB}"/>
              </a:ext>
            </a:extLst>
          </p:cNvPr>
          <p:cNvSpPr/>
          <p:nvPr/>
        </p:nvSpPr>
        <p:spPr>
          <a:xfrm>
            <a:off x="547547" y="2673787"/>
            <a:ext cx="1582195" cy="1608329"/>
          </a:xfrm>
          <a:prstGeom prst="ellipse">
            <a:avLst/>
          </a:prstGeom>
          <a:solidFill>
            <a:schemeClr val="bg1"/>
          </a:solidFill>
          <a:ln w="57150">
            <a:solidFill>
              <a:srgbClr val="0FC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 w="3175">
                  <a:solidFill>
                    <a:srgbClr val="0FCF9A"/>
                  </a:solidFill>
                </a:ln>
                <a:solidFill>
                  <a:srgbClr val="0FCF9A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Encoder</a:t>
            </a:r>
            <a:endParaRPr kumimoji="0" lang="ko-KR" altLang="en-US" b="0" i="0" u="none" strike="noStrike" kern="1200" cap="none" spc="0" normalizeH="0" baseline="0" noProof="0" dirty="0">
              <a:ln w="3175">
                <a:solidFill>
                  <a:srgbClr val="0FCF9A"/>
                </a:solidFill>
              </a:ln>
              <a:solidFill>
                <a:srgbClr val="0FCF9A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7" name="오른쪽 화살표 56"/>
          <p:cNvSpPr/>
          <p:nvPr/>
        </p:nvSpPr>
        <p:spPr>
          <a:xfrm>
            <a:off x="8892545" y="3145252"/>
            <a:ext cx="586930" cy="662021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5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9448F1C-5017-4E5B-8364-CDC8E177E8DC}"/>
              </a:ext>
            </a:extLst>
          </p:cNvPr>
          <p:cNvSpPr/>
          <p:nvPr/>
        </p:nvSpPr>
        <p:spPr>
          <a:xfrm>
            <a:off x="6825439" y="2673787"/>
            <a:ext cx="1582195" cy="1608329"/>
          </a:xfrm>
          <a:prstGeom prst="ellipse">
            <a:avLst/>
          </a:prstGeom>
          <a:solidFill>
            <a:schemeClr val="bg1"/>
          </a:solidFill>
          <a:ln w="57150">
            <a:solidFill>
              <a:srgbClr val="35D6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 w="3175">
                  <a:solidFill>
                    <a:srgbClr val="09CCD6"/>
                  </a:solidFill>
                </a:ln>
                <a:solidFill>
                  <a:srgbClr val="4BDAE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Decoder</a:t>
            </a:r>
            <a:endParaRPr kumimoji="0" lang="ko-KR" altLang="en-US" sz="1800" b="0" i="0" u="none" strike="noStrike" kern="1200" cap="none" spc="0" normalizeH="0" baseline="0" noProof="0" dirty="0">
              <a:ln w="3175">
                <a:solidFill>
                  <a:srgbClr val="09CCD6"/>
                </a:solidFill>
              </a:ln>
              <a:solidFill>
                <a:srgbClr val="4BDAE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F3A4A72-332E-409B-9A1D-F2C25F916517}"/>
              </a:ext>
            </a:extLst>
          </p:cNvPr>
          <p:cNvSpPr/>
          <p:nvPr/>
        </p:nvSpPr>
        <p:spPr>
          <a:xfrm>
            <a:off x="9964386" y="2673787"/>
            <a:ext cx="1582195" cy="1608329"/>
          </a:xfrm>
          <a:prstGeom prst="ellipse">
            <a:avLst/>
          </a:prstGeom>
          <a:solidFill>
            <a:schemeClr val="bg1"/>
          </a:solidFill>
          <a:ln w="57150">
            <a:solidFill>
              <a:srgbClr val="0FA0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 w="3175">
                  <a:solidFill>
                    <a:srgbClr val="009AD8"/>
                  </a:solidFill>
                </a:ln>
                <a:solidFill>
                  <a:srgbClr val="009AD8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Vocoder</a:t>
            </a:r>
            <a:endParaRPr kumimoji="0" lang="ko-KR" altLang="en-US" sz="1800" b="0" i="0" u="none" strike="noStrike" kern="1200" cap="none" spc="0" normalizeH="0" baseline="0" noProof="0" dirty="0">
              <a:ln w="3175">
                <a:solidFill>
                  <a:srgbClr val="009AD8"/>
                </a:solidFill>
              </a:ln>
              <a:solidFill>
                <a:srgbClr val="009AD8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94D5225-DF35-4C75-A136-A2EEDE9A24AE}"/>
              </a:ext>
            </a:extLst>
          </p:cNvPr>
          <p:cNvSpPr/>
          <p:nvPr/>
        </p:nvSpPr>
        <p:spPr>
          <a:xfrm>
            <a:off x="3686492" y="2673787"/>
            <a:ext cx="1582195" cy="1608329"/>
          </a:xfrm>
          <a:prstGeom prst="ellipse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 w="3175">
                  <a:solidFill>
                    <a:srgbClr val="92D050"/>
                  </a:solidFill>
                </a:ln>
                <a:solidFill>
                  <a:srgbClr val="92D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Attention</a:t>
            </a:r>
            <a:endParaRPr kumimoji="0" lang="ko-KR" altLang="en-US" sz="1600" b="0" i="0" u="none" strike="noStrike" kern="1200" cap="none" spc="0" normalizeH="0" baseline="0" noProof="0" dirty="0">
              <a:ln w="3175">
                <a:solidFill>
                  <a:srgbClr val="92D050"/>
                </a:solidFill>
              </a:ln>
              <a:solidFill>
                <a:srgbClr val="92D05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4" name="오른쪽 화살표 56">
            <a:extLst>
              <a:ext uri="{FF2B5EF4-FFF2-40B4-BE49-F238E27FC236}">
                <a16:creationId xmlns:a16="http://schemas.microsoft.com/office/drawing/2014/main" id="{9F38D28D-6BDD-4A11-9262-C91AFB7E656F}"/>
              </a:ext>
            </a:extLst>
          </p:cNvPr>
          <p:cNvSpPr/>
          <p:nvPr/>
        </p:nvSpPr>
        <p:spPr>
          <a:xfrm>
            <a:off x="2614651" y="3145252"/>
            <a:ext cx="586930" cy="662021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5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AA520A86-2D2A-4E70-A9E7-495517C93406}"/>
              </a:ext>
            </a:extLst>
          </p:cNvPr>
          <p:cNvSpPr/>
          <p:nvPr/>
        </p:nvSpPr>
        <p:spPr>
          <a:xfrm>
            <a:off x="5588466" y="3171804"/>
            <a:ext cx="1015068" cy="608915"/>
          </a:xfrm>
          <a:prstGeom prst="left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59000"/>
                </a:schemeClr>
              </a:gs>
            </a:gsLst>
            <a:lin ang="108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000" dirty="0" err="1">
              <a:ln w="3175">
                <a:solidFill>
                  <a:schemeClr val="tx1">
                    <a:alpha val="1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74889A8-FA5D-478E-883C-27A914644031}"/>
              </a:ext>
            </a:extLst>
          </p:cNvPr>
          <p:cNvCxnSpPr/>
          <p:nvPr/>
        </p:nvCxnSpPr>
        <p:spPr>
          <a:xfrm>
            <a:off x="978644" y="4620330"/>
            <a:ext cx="720000" cy="0"/>
          </a:xfrm>
          <a:prstGeom prst="line">
            <a:avLst/>
          </a:prstGeom>
          <a:solidFill>
            <a:schemeClr val="bg1"/>
          </a:solidFill>
          <a:ln w="57150">
            <a:solidFill>
              <a:srgbClr val="0FC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93425B1-111E-408B-A910-DAE7AFAF45D6}"/>
              </a:ext>
            </a:extLst>
          </p:cNvPr>
          <p:cNvCxnSpPr/>
          <p:nvPr/>
        </p:nvCxnSpPr>
        <p:spPr>
          <a:xfrm>
            <a:off x="7256536" y="4620330"/>
            <a:ext cx="720000" cy="0"/>
          </a:xfrm>
          <a:prstGeom prst="line">
            <a:avLst/>
          </a:prstGeom>
          <a:solidFill>
            <a:schemeClr val="bg1"/>
          </a:solidFill>
          <a:ln w="57150">
            <a:solidFill>
              <a:srgbClr val="09CC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ED570EB-AAA9-4CDD-8EA5-4CE8DD4663DD}"/>
              </a:ext>
            </a:extLst>
          </p:cNvPr>
          <p:cNvCxnSpPr/>
          <p:nvPr/>
        </p:nvCxnSpPr>
        <p:spPr>
          <a:xfrm>
            <a:off x="10462094" y="4593764"/>
            <a:ext cx="720000" cy="0"/>
          </a:xfrm>
          <a:prstGeom prst="line">
            <a:avLst/>
          </a:prstGeom>
          <a:solidFill>
            <a:schemeClr val="bg1"/>
          </a:solidFill>
          <a:ln w="57150">
            <a:solidFill>
              <a:srgbClr val="009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213B7EB-68E1-4598-AA9B-35D2F4CA727A}"/>
              </a:ext>
            </a:extLst>
          </p:cNvPr>
          <p:cNvCxnSpPr/>
          <p:nvPr/>
        </p:nvCxnSpPr>
        <p:spPr>
          <a:xfrm>
            <a:off x="4156491" y="4639946"/>
            <a:ext cx="720000" cy="0"/>
          </a:xfrm>
          <a:prstGeom prst="line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7760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79425" y="1584325"/>
            <a:ext cx="4985591" cy="4832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 w="3175">
                <a:solidFill>
                  <a:prstClr val="black">
                    <a:alpha val="15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0B705-5863-46F6-A831-60A9F22F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664" y="346954"/>
            <a:ext cx="11252140" cy="301557"/>
          </a:xfrm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3. Tacotron1 (</a:t>
            </a:r>
            <a:r>
              <a:rPr lang="ko-KR" altLang="en-US" dirty="0"/>
              <a:t>타코트론</a:t>
            </a:r>
            <a:r>
              <a:rPr lang="en-US" altLang="ko-KR" dirty="0"/>
              <a:t>) – Encoder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F8F1D-3CD6-4CED-8F78-289CFEAD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8295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784E58-3736-480E-93D5-E0763E748446}" type="slidenum">
              <a:rPr kumimoji="0" lang="ko-KR" altLang="en-US" sz="816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82954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816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63986156-41F6-444F-9463-80C6AEB12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30515" y="1584325"/>
            <a:ext cx="6082059" cy="4832350"/>
          </a:xfrm>
          <a:prstGeom prst="rect">
            <a:avLst/>
          </a:prstGeom>
          <a:solidFill>
            <a:schemeClr val="accent5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srgbClr val="042F7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Encoder</a:t>
            </a:r>
            <a:endParaRPr kumimoji="0" lang="ko-KR" altLang="en-US" sz="1600" b="1" i="0" u="none" strike="noStrike" kern="1200" cap="none" spc="0" normalizeH="0" baseline="0" noProof="0" dirty="0">
              <a:ln w="3175">
                <a:noFill/>
              </a:ln>
              <a:solidFill>
                <a:srgbClr val="042F7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65334" y="2295710"/>
            <a:ext cx="5812423" cy="2578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Encoder</a:t>
            </a: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란 텍스트를 입력 받았을 때 이를 잘 나타낼 수 있는 숫자로 변환시켜주는 것을 말합니다</a:t>
            </a: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기계번역과 마찬가지로 텍스트를 기계가 잘 이해할 수 있게 만들어주는 과정</a:t>
            </a:r>
            <a:endParaRPr lang="en-US" altLang="ko-KR" sz="1400" dirty="0">
              <a:ln w="3175">
                <a:solidFill>
                  <a:prstClr val="black">
                    <a:alpha val="15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여기서는 음성 </a:t>
            </a: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WAV</a:t>
            </a: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파일과 음성에 대조되는 텍스트 파일을 이용해 </a:t>
            </a: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Mel-spectrogram</a:t>
            </a: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화 하는 과정을 일컫는다</a:t>
            </a: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 w="3175">
                <a:solidFill>
                  <a:prstClr val="black">
                    <a:alpha val="15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765334" y="2095500"/>
            <a:ext cx="5812423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A53483B-9AB7-4C90-BD83-805C376FB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273" y="4161907"/>
            <a:ext cx="5419581" cy="19710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16746E-98EF-4E8A-8952-DE1CD7AE1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549" y="1654456"/>
            <a:ext cx="3145341" cy="46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5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79425" y="1584325"/>
            <a:ext cx="4985591" cy="4832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 w="3175">
                <a:solidFill>
                  <a:prstClr val="black">
                    <a:alpha val="15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0B705-5863-46F6-A831-60A9F22F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664" y="346954"/>
            <a:ext cx="11252140" cy="301557"/>
          </a:xfrm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4. Tacotron1 (</a:t>
            </a:r>
            <a:r>
              <a:rPr lang="ko-KR" altLang="en-US" dirty="0"/>
              <a:t>타코트론</a:t>
            </a:r>
            <a:r>
              <a:rPr lang="en-US" altLang="ko-KR" dirty="0"/>
              <a:t>) – Decoder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F8F1D-3CD6-4CED-8F78-289CFEAD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8295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784E58-3736-480E-93D5-E0763E748446}" type="slidenum">
              <a:rPr kumimoji="0" lang="ko-KR" altLang="en-US" sz="816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82954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816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63986156-41F6-444F-9463-80C6AEB12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30515" y="1624336"/>
            <a:ext cx="6082059" cy="4832350"/>
          </a:xfrm>
          <a:prstGeom prst="rect">
            <a:avLst/>
          </a:prstGeom>
          <a:solidFill>
            <a:schemeClr val="accent5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ln w="3175">
                  <a:noFill/>
                </a:ln>
                <a:solidFill>
                  <a:srgbClr val="042F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srgbClr val="042F7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coder</a:t>
            </a:r>
            <a:endParaRPr kumimoji="0" lang="ko-KR" altLang="en-US" sz="1600" b="1" i="0" u="none" strike="noStrike" kern="1200" cap="none" spc="0" normalizeH="0" baseline="0" noProof="0" dirty="0">
              <a:ln w="3175">
                <a:noFill/>
              </a:ln>
              <a:solidFill>
                <a:srgbClr val="042F7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65334" y="2295710"/>
            <a:ext cx="5812423" cy="2578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앞에서 </a:t>
            </a: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Encoder</a:t>
            </a:r>
            <a:r>
              <a:rPr lang="ko-KR" altLang="en-US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</a:t>
            </a: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숫자로 변환된 텍스트는 </a:t>
            </a: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Decoder</a:t>
            </a: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의 과정을 거치게 되는데 </a:t>
            </a: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Decoder</a:t>
            </a: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는 </a:t>
            </a: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RNN</a:t>
            </a: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으로 이루어져 </a:t>
            </a:r>
            <a:r>
              <a:rPr lang="ko-KR" altLang="en-US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있습니다</a:t>
            </a: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RNN</a:t>
            </a: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이란 순환 신경망을 나타내는 말로 유닛 간의 연결이 순환적 구조를 갖는 특징을 가지고 </a:t>
            </a:r>
            <a:r>
              <a:rPr lang="ko-KR" altLang="en-US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있습니다</a:t>
            </a: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따라서 변화하는 데이터 즉 이전의 단어와 현재의 단어 사이의 관계를 기반으로 미래의 단어를 예측 할 때 좋은 알고리즘입니다</a:t>
            </a: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이러한 과정을 통해 </a:t>
            </a: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Decoder</a:t>
            </a: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단계는 이전의 </a:t>
            </a: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Mel-spectrogram </a:t>
            </a:r>
            <a:r>
              <a:rPr lang="ko-KR" altLang="en-US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다음의 </a:t>
            </a: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Mel-spectrogram </a:t>
            </a:r>
            <a:r>
              <a:rPr lang="ko-KR" altLang="en-US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예측하여 생성하게 됩니다</a:t>
            </a: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 w="3175">
                <a:solidFill>
                  <a:prstClr val="black">
                    <a:alpha val="15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765334" y="2095500"/>
            <a:ext cx="5812423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396CCD6-2ACB-46DF-8B7C-0BFF433CD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84" y="1624336"/>
            <a:ext cx="3901671" cy="461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1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79425" y="1584325"/>
            <a:ext cx="4985591" cy="4832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 w="3175">
                <a:solidFill>
                  <a:prstClr val="black">
                    <a:alpha val="15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0B705-5863-46F6-A831-60A9F22F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664" y="346954"/>
            <a:ext cx="11252140" cy="301557"/>
          </a:xfrm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5. Tacotron1 (</a:t>
            </a:r>
            <a:r>
              <a:rPr lang="ko-KR" altLang="en-US" dirty="0"/>
              <a:t>타코트론</a:t>
            </a:r>
            <a:r>
              <a:rPr lang="en-US" altLang="ko-KR" dirty="0"/>
              <a:t>) – Attention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F8F1D-3CD6-4CED-8F78-289CFEAD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8295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784E58-3736-480E-93D5-E0763E748446}" type="slidenum">
              <a:rPr kumimoji="0" lang="ko-KR" altLang="en-US" sz="816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82954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816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63986156-41F6-444F-9463-80C6AEB12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30515" y="1624336"/>
            <a:ext cx="6082059" cy="4832350"/>
          </a:xfrm>
          <a:prstGeom prst="rect">
            <a:avLst/>
          </a:prstGeom>
          <a:solidFill>
            <a:schemeClr val="accent5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srgbClr val="042F7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Attention</a:t>
            </a:r>
            <a:endParaRPr kumimoji="0" lang="ko-KR" altLang="en-US" sz="1600" b="1" i="0" u="none" strike="noStrike" kern="1200" cap="none" spc="0" normalizeH="0" baseline="0" noProof="0" dirty="0">
              <a:ln w="3175">
                <a:noFill/>
              </a:ln>
              <a:solidFill>
                <a:srgbClr val="042F7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65334" y="2295710"/>
            <a:ext cx="5812423" cy="2578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Attention</a:t>
            </a: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은 </a:t>
            </a: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Encoder</a:t>
            </a: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와 </a:t>
            </a: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Decoder</a:t>
            </a: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의 결과를 적절하게 이어주는 역할을 하는 중간 단계입니다</a:t>
            </a: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Tacotron</a:t>
            </a:r>
            <a:r>
              <a:rPr lang="ko-KR" altLang="en-US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Attention</a:t>
            </a:r>
            <a:r>
              <a:rPr lang="ko-KR" altLang="en-US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덕분에 더욱 자연스러운 음성을 만들어 낼 수 있는데</a:t>
            </a: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Attention</a:t>
            </a:r>
            <a:r>
              <a:rPr lang="ko-KR" altLang="en-US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잘 사용하면 </a:t>
            </a: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Decoder</a:t>
            </a:r>
            <a:r>
              <a:rPr lang="ko-KR" altLang="en-US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Encoder</a:t>
            </a:r>
            <a:r>
              <a:rPr lang="ko-KR" altLang="en-US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상태를 순차적으로 집중하게 되어서 끊김 없고 가지런한 </a:t>
            </a: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Attention</a:t>
            </a:r>
            <a:r>
              <a:rPr lang="ko-KR" altLang="en-US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적용된 </a:t>
            </a: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mel-spectogram</a:t>
            </a:r>
            <a:r>
              <a:rPr lang="ko-KR" altLang="en-US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생성 할 수 있습니다</a:t>
            </a: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또한 </a:t>
            </a: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Attention</a:t>
            </a:r>
            <a:r>
              <a:rPr lang="ko-KR" altLang="en-US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이용하기 때문에 인공지능은 스스로 여러 데이터를 학습하며 화자의 억양이나 말투를 따라할 수 있게 됩니다</a:t>
            </a: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kumimoji="0" lang="en-US" altLang="ko-KR" sz="1400" b="0" i="0" u="none" strike="noStrike" kern="1200" cap="none" spc="0" normalizeH="0" baseline="0" noProof="0" dirty="0">
              <a:ln w="3175">
                <a:solidFill>
                  <a:prstClr val="black">
                    <a:alpha val="15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 w="3175">
                <a:solidFill>
                  <a:prstClr val="black">
                    <a:alpha val="15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765334" y="2095500"/>
            <a:ext cx="5812423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8987590-2991-4C28-82FF-1C0B03B5D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8" y="2758878"/>
            <a:ext cx="4696666" cy="2563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FBE2CF-DBE1-4EE0-A040-C5347E4F9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083" y="4632265"/>
            <a:ext cx="2302153" cy="13797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53CE88-54EE-462B-878E-BF9C5D47F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420" y="4633783"/>
            <a:ext cx="2302152" cy="13782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0A48E7-E3D4-4E7A-9F7C-1BE9BD972B5E}"/>
              </a:ext>
            </a:extLst>
          </p:cNvPr>
          <p:cNvSpPr txBox="1"/>
          <p:nvPr/>
        </p:nvSpPr>
        <p:spPr>
          <a:xfrm>
            <a:off x="6802205" y="6091848"/>
            <a:ext cx="1330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Attention </a:t>
            </a:r>
            <a:r>
              <a:rPr lang="ko-KR" altLang="en-US" sz="12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미사용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E3ECC4-338F-4B3C-AD1A-9A92237914CD}"/>
              </a:ext>
            </a:extLst>
          </p:cNvPr>
          <p:cNvSpPr txBox="1"/>
          <p:nvPr/>
        </p:nvSpPr>
        <p:spPr>
          <a:xfrm>
            <a:off x="9501386" y="6087696"/>
            <a:ext cx="117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Attention </a:t>
            </a:r>
            <a:r>
              <a:rPr lang="ko-KR" altLang="en-US" sz="12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37780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79425" y="1584325"/>
            <a:ext cx="4985591" cy="4832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 w="3175">
                <a:solidFill>
                  <a:prstClr val="black">
                    <a:alpha val="15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0B705-5863-46F6-A831-60A9F22F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664" y="346954"/>
            <a:ext cx="11252140" cy="301557"/>
          </a:xfrm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6. Tacotron1 (</a:t>
            </a:r>
            <a:r>
              <a:rPr lang="ko-KR" altLang="en-US" dirty="0"/>
              <a:t>타코트론</a:t>
            </a:r>
            <a:r>
              <a:rPr lang="en-US" altLang="ko-KR" dirty="0"/>
              <a:t>) – Vocoder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F8F1D-3CD6-4CED-8F78-289CFEAD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8295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784E58-3736-480E-93D5-E0763E748446}" type="slidenum">
              <a:rPr kumimoji="0" lang="ko-KR" altLang="en-US" sz="816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82954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816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63986156-41F6-444F-9463-80C6AEB12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30515" y="1624336"/>
            <a:ext cx="6082059" cy="1728464"/>
          </a:xfrm>
          <a:prstGeom prst="rect">
            <a:avLst/>
          </a:prstGeom>
          <a:solidFill>
            <a:schemeClr val="accent5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srgbClr val="042F7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Vocoder</a:t>
            </a:r>
            <a:endParaRPr kumimoji="0" lang="ko-KR" altLang="en-US" sz="1600" b="1" i="0" u="none" strike="noStrike" kern="1200" cap="none" spc="0" normalizeH="0" baseline="0" noProof="0" dirty="0">
              <a:ln w="3175">
                <a:noFill/>
              </a:ln>
              <a:solidFill>
                <a:srgbClr val="042F7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65334" y="2295710"/>
            <a:ext cx="5812423" cy="10005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Vocoder</a:t>
            </a: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는 앞에서 생성된 </a:t>
            </a: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Spectrogram</a:t>
            </a: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을 이용하여 음성으로 만들어주는 과정입니다</a:t>
            </a: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Tacotron</a:t>
            </a:r>
            <a:r>
              <a:rPr lang="ko-KR" altLang="en-US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에서는 </a:t>
            </a: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Vocoder</a:t>
            </a:r>
            <a:r>
              <a:rPr lang="ko-KR" altLang="en-US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Griffin-Lim</a:t>
            </a:r>
            <a:r>
              <a:rPr lang="ko-KR" altLang="en-US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알고리즘을 사용합니다</a:t>
            </a: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 w="3175">
                <a:solidFill>
                  <a:prstClr val="black">
                    <a:alpha val="15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765334" y="2095500"/>
            <a:ext cx="5812423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4E1DEDF-D598-4D2F-88E3-0FC87424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12" y="1696890"/>
            <a:ext cx="3966215" cy="46072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03F294-2B39-4A9E-B6AB-2AD4FD228FA9}"/>
              </a:ext>
            </a:extLst>
          </p:cNvPr>
          <p:cNvSpPr/>
          <p:nvPr/>
        </p:nvSpPr>
        <p:spPr>
          <a:xfrm>
            <a:off x="5639277" y="3534141"/>
            <a:ext cx="6082059" cy="2882533"/>
          </a:xfrm>
          <a:prstGeom prst="rect">
            <a:avLst/>
          </a:prstGeom>
          <a:solidFill>
            <a:schemeClr val="accent5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>
                <a:ln w="3175">
                  <a:noFill/>
                </a:ln>
                <a:solidFill>
                  <a:srgbClr val="042F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Griffin-</a:t>
            </a:r>
            <a:r>
              <a:rPr kumimoji="0" lang="en-US" altLang="ko-KR" sz="1600" b="1" i="0" u="none" strike="noStrike" kern="1200" cap="none" spc="0" normalizeH="0" baseline="0" noProof="0">
                <a:ln w="3175">
                  <a:noFill/>
                </a:ln>
                <a:solidFill>
                  <a:srgbClr val="042F7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Lim</a:t>
            </a:r>
            <a:endParaRPr kumimoji="0" lang="en-US" altLang="ko-KR" sz="1600" b="1" i="0" u="none" strike="noStrike" kern="1200" cap="none" spc="0" normalizeH="0" baseline="0" noProof="0" dirty="0">
              <a:ln w="3175">
                <a:noFill/>
              </a:ln>
              <a:solidFill>
                <a:srgbClr val="042F7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EBB2201-26C6-4128-8AF9-B80977473B13}"/>
              </a:ext>
            </a:extLst>
          </p:cNvPr>
          <p:cNvCxnSpPr/>
          <p:nvPr/>
        </p:nvCxnSpPr>
        <p:spPr>
          <a:xfrm>
            <a:off x="5765334" y="4030518"/>
            <a:ext cx="5812423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AB339E-F26B-4C77-B367-0CA28E5F0ABA}"/>
              </a:ext>
            </a:extLst>
          </p:cNvPr>
          <p:cNvSpPr/>
          <p:nvPr/>
        </p:nvSpPr>
        <p:spPr>
          <a:xfrm>
            <a:off x="5765332" y="4236582"/>
            <a:ext cx="5812423" cy="20018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Griffin-Lim </a:t>
            </a: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알고리즘은 </a:t>
            </a: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Linear</a:t>
            </a:r>
            <a:r>
              <a:rPr lang="ko-KR" altLang="en-US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Spectrogram</a:t>
            </a:r>
            <a:r>
              <a:rPr lang="ko-KR" altLang="en-US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음성신호로 합성하는데 사용하는 알고리즘</a:t>
            </a:r>
            <a:endParaRPr lang="en-US" altLang="ko-KR" sz="1400" dirty="0">
              <a:ln w="3175">
                <a:solidFill>
                  <a:prstClr val="black">
                    <a:alpha val="15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알고리즘은 특정 모델을 가정하지 않고 음성을 합성할 수 있으며 단순 반복작업을 통하여 음성신호를 생성함으로 계산에 있어 일반 </a:t>
            </a:r>
            <a:r>
              <a:rPr lang="en-US" altLang="ko-KR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Vocoder</a:t>
            </a:r>
            <a:r>
              <a:rPr lang="ko-KR" altLang="en-US" sz="1400" dirty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유리함</a:t>
            </a:r>
            <a:endParaRPr lang="en-US" altLang="ko-KR" sz="1400" dirty="0">
              <a:ln w="3175">
                <a:solidFill>
                  <a:prstClr val="black">
                    <a:alpha val="15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 w="3175">
                <a:solidFill>
                  <a:prstClr val="black">
                    <a:alpha val="15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58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0B705-5863-46F6-A831-60A9F22F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664" y="346954"/>
            <a:ext cx="11252140" cy="301557"/>
          </a:xfrm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7. Tacotron1 – </a:t>
            </a:r>
            <a:r>
              <a:rPr lang="ko-KR" altLang="en-US" dirty="0"/>
              <a:t>장단점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F8F1D-3CD6-4CED-8F78-289CFEAD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8295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784E58-3736-480E-93D5-E0763E748446}" type="slidenum">
              <a:rPr kumimoji="0" lang="ko-KR" altLang="en-US" sz="816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ctr" defTabSz="82954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816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63986156-41F6-444F-9463-80C6AEB12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11622"/>
              </p:ext>
            </p:extLst>
          </p:nvPr>
        </p:nvGraphicFramePr>
        <p:xfrm>
          <a:off x="479425" y="1584325"/>
          <a:ext cx="5514975" cy="4869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2390440765"/>
                    </a:ext>
                  </a:extLst>
                </a:gridCol>
              </a:tblGrid>
              <a:tr h="351875">
                <a:tc>
                  <a:txBody>
                    <a:bodyPr/>
                    <a:lstStyle/>
                    <a:p>
                      <a:pPr marL="0" algn="ctr" defTabSz="914400" rtl="0" eaLnBrk="1" fontAlgn="t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 dirty="0">
                          <a:ln w="3175">
                            <a:noFill/>
                          </a:ln>
                          <a:solidFill>
                            <a:srgbClr val="042F7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장점</a:t>
                      </a:r>
                    </a:p>
                  </a:txBody>
                  <a:tcPr marL="108000" marR="108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7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14011"/>
                  </a:ext>
                </a:extLst>
              </a:tr>
              <a:tr h="430865">
                <a:tc>
                  <a:txBody>
                    <a:bodyPr/>
                    <a:lstStyle/>
                    <a:p>
                      <a:pPr marL="228600" indent="-228600" algn="l" defTabSz="914400" rtl="0" eaLnBrk="1" fontAlgn="t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dirty="0" err="1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인토네이션이나</a:t>
                      </a:r>
                      <a:r>
                        <a:rPr lang="ko-KR" altLang="en-US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운율과 같은 더 높은 수준의 특징 합성</a:t>
                      </a:r>
                    </a:p>
                  </a:txBody>
                  <a:tcPr marL="108000" marR="108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062530"/>
                  </a:ext>
                </a:extLst>
              </a:tr>
              <a:tr h="430865">
                <a:tc>
                  <a:txBody>
                    <a:bodyPr/>
                    <a:lstStyle/>
                    <a:p>
                      <a:pPr marL="228600" indent="-228600" algn="l" defTabSz="914400" rtl="0" eaLnBrk="1" fontAlgn="t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모델의 훈련이 쉽다</a:t>
                      </a:r>
                    </a:p>
                  </a:txBody>
                  <a:tcPr marL="108000" marR="108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30529"/>
                  </a:ext>
                </a:extLst>
              </a:tr>
              <a:tr h="604848">
                <a:tc>
                  <a:txBody>
                    <a:bodyPr/>
                    <a:lstStyle/>
                    <a:p>
                      <a:pPr marL="228600" indent="-228600" algn="l" defTabSz="914400" rtl="0" eaLnBrk="1" fontAlgn="t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다른 모델보다 </a:t>
                      </a:r>
                      <a:r>
                        <a:rPr lang="en-US" altLang="ko-KR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MOS</a:t>
                      </a:r>
                      <a:r>
                        <a:rPr lang="ko-KR" altLang="en-US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점수가 높다 </a:t>
                      </a:r>
                      <a:r>
                        <a:rPr lang="en-US" altLang="ko-KR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사람과 가장 비슷하게 말한다</a:t>
                      </a:r>
                      <a:r>
                        <a:rPr lang="en-US" altLang="ko-KR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228600" indent="-228600" algn="l" defTabSz="914400" rtl="0" eaLnBrk="1" fontAlgn="t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현재는 타코트론</a:t>
                      </a:r>
                      <a:r>
                        <a:rPr lang="en-US" altLang="ko-KR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가 더 좋은 점수를 내고 있음</a:t>
                      </a:r>
                      <a:endParaRPr lang="en-US" altLang="ko-KR" sz="1400" kern="1200" dirty="0">
                        <a:ln w="3175">
                          <a:solidFill>
                            <a:prstClr val="black">
                              <a:alpha val="15000"/>
                            </a:prst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975552"/>
                  </a:ext>
                </a:extLst>
              </a:tr>
              <a:tr h="430865">
                <a:tc>
                  <a:txBody>
                    <a:bodyPr/>
                    <a:lstStyle/>
                    <a:p>
                      <a:pPr marL="228600" indent="-228600" algn="l" defTabSz="914400" rtl="0" eaLnBrk="1" fontAlgn="t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1400" kern="1200" dirty="0">
                        <a:ln w="3175">
                          <a:solidFill>
                            <a:prstClr val="black">
                              <a:alpha val="15000"/>
                            </a:prst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524817"/>
                  </a:ext>
                </a:extLst>
              </a:tr>
              <a:tr h="430865">
                <a:tc>
                  <a:txBody>
                    <a:bodyPr/>
                    <a:lstStyle/>
                    <a:p>
                      <a:pPr marL="228600" indent="-228600" algn="l" defTabSz="914400" rtl="0" eaLnBrk="1" fontAlgn="t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1400" kern="1200" dirty="0">
                        <a:ln w="3175">
                          <a:solidFill>
                            <a:prstClr val="black">
                              <a:alpha val="15000"/>
                            </a:prst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89698"/>
                  </a:ext>
                </a:extLst>
              </a:tr>
              <a:tr h="430865">
                <a:tc>
                  <a:txBody>
                    <a:bodyPr/>
                    <a:lstStyle/>
                    <a:p>
                      <a:pPr marL="228600" indent="-228600" algn="l" defTabSz="914400" rtl="0" eaLnBrk="1" fontAlgn="t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1400" kern="1200" dirty="0">
                        <a:ln w="3175">
                          <a:solidFill>
                            <a:prstClr val="black">
                              <a:alpha val="15000"/>
                            </a:prst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49214"/>
                  </a:ext>
                </a:extLst>
              </a:tr>
              <a:tr h="430865">
                <a:tc>
                  <a:txBody>
                    <a:bodyPr/>
                    <a:lstStyle/>
                    <a:p>
                      <a:pPr marL="228600" indent="-228600" algn="l" defTabSz="914400" rtl="0" eaLnBrk="1" fontAlgn="t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1400" kern="1200" dirty="0">
                        <a:ln w="3175">
                          <a:solidFill>
                            <a:prstClr val="black">
                              <a:alpha val="15000"/>
                            </a:prst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99827"/>
                  </a:ext>
                </a:extLst>
              </a:tr>
              <a:tr h="430865">
                <a:tc>
                  <a:txBody>
                    <a:bodyPr/>
                    <a:lstStyle/>
                    <a:p>
                      <a:pPr marL="228600" indent="-228600" algn="l" defTabSz="914400" rtl="0" eaLnBrk="1" fontAlgn="t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1400" kern="1200" dirty="0">
                        <a:ln w="3175">
                          <a:solidFill>
                            <a:prstClr val="black">
                              <a:alpha val="15000"/>
                            </a:prst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117353"/>
                  </a:ext>
                </a:extLst>
              </a:tr>
              <a:tr h="430865">
                <a:tc>
                  <a:txBody>
                    <a:bodyPr/>
                    <a:lstStyle/>
                    <a:p>
                      <a:pPr marL="228600" indent="-228600" algn="l" defTabSz="914400" rtl="0" eaLnBrk="1" fontAlgn="t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1400" kern="1200" dirty="0">
                        <a:ln w="3175">
                          <a:solidFill>
                            <a:prstClr val="black">
                              <a:alpha val="15000"/>
                            </a:prst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848124"/>
                  </a:ext>
                </a:extLst>
              </a:tr>
              <a:tr h="430865">
                <a:tc>
                  <a:txBody>
                    <a:bodyPr/>
                    <a:lstStyle/>
                    <a:p>
                      <a:pPr marL="228600" indent="-228600" algn="l" defTabSz="914400" rtl="0" eaLnBrk="1" fontAlgn="t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1400" kern="1200" dirty="0">
                        <a:ln w="3175">
                          <a:solidFill>
                            <a:prstClr val="black">
                              <a:alpha val="15000"/>
                            </a:prst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305587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73454"/>
              </p:ext>
            </p:extLst>
          </p:nvPr>
        </p:nvGraphicFramePr>
        <p:xfrm>
          <a:off x="6197600" y="1584331"/>
          <a:ext cx="5514976" cy="4834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976">
                  <a:extLst>
                    <a:ext uri="{9D8B030D-6E8A-4147-A177-3AD203B41FA5}">
                      <a16:colId xmlns:a16="http://schemas.microsoft.com/office/drawing/2014/main" val="2390440765"/>
                    </a:ext>
                  </a:extLst>
                </a:gridCol>
              </a:tblGrid>
              <a:tr h="344535">
                <a:tc>
                  <a:txBody>
                    <a:bodyPr/>
                    <a:lstStyle/>
                    <a:p>
                      <a:pPr marL="0" algn="ctr" defTabSz="914400" rtl="0" eaLnBrk="1" fontAlgn="t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 dirty="0">
                          <a:ln w="3175">
                            <a:noFill/>
                          </a:ln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단점</a:t>
                      </a:r>
                    </a:p>
                  </a:txBody>
                  <a:tcPr marL="108000" marR="108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14011"/>
                  </a:ext>
                </a:extLst>
              </a:tr>
              <a:tr h="1116427">
                <a:tc>
                  <a:txBody>
                    <a:bodyPr/>
                    <a:lstStyle/>
                    <a:p>
                      <a:pPr marL="228600" indent="-228600" algn="l" defTabSz="914400" rtl="0" eaLnBrk="1" fontAlgn="t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모든 과정이</a:t>
                      </a:r>
                      <a:r>
                        <a:rPr lang="en-US" altLang="ko-KR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예측기반으로 이루어지기 때문에 예측 성능에 따른 고질적인 문제 발생</a:t>
                      </a:r>
                      <a:endParaRPr lang="en-US" altLang="ko-KR" sz="1400" kern="1200" dirty="0">
                        <a:ln w="3175">
                          <a:solidFill>
                            <a:prstClr val="black">
                              <a:alpha val="15000"/>
                            </a:prst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228600" indent="-228600" algn="l" defTabSz="914400" rtl="0" eaLnBrk="1" fontAlgn="t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Ex) </a:t>
                      </a:r>
                      <a:r>
                        <a:rPr lang="ko-KR" altLang="en-US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특정음을 반복하거나 생략 혹은 잘못 발성하는 문제가 간혹 발생하게 되면 정확한 정보전달에 치명적일 수 있음</a:t>
                      </a:r>
                    </a:p>
                  </a:txBody>
                  <a:tcPr marL="108000" marR="108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062530"/>
                  </a:ext>
                </a:extLst>
              </a:tr>
              <a:tr h="854329">
                <a:tc>
                  <a:txBody>
                    <a:bodyPr/>
                    <a:lstStyle/>
                    <a:p>
                      <a:pPr marL="228600" indent="-228600" algn="l" defTabSz="914400" rtl="0" eaLnBrk="1" fontAlgn="t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문장이 길수록 문장 생성이 오래 걸림</a:t>
                      </a:r>
                      <a:endParaRPr lang="en-US" altLang="ko-KR" sz="1400" kern="1200" dirty="0">
                        <a:ln w="3175">
                          <a:solidFill>
                            <a:prstClr val="black">
                              <a:alpha val="15000"/>
                            </a:prst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228600" indent="-228600" algn="l" defTabSz="914400" rtl="0" eaLnBrk="1" fontAlgn="t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챗봇이나 인공지능 스피커 등 실시간 서비스를 요구하는 서비스에는 적합하지 않음</a:t>
                      </a:r>
                    </a:p>
                  </a:txBody>
                  <a:tcPr marL="108000" marR="108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30529"/>
                  </a:ext>
                </a:extLst>
              </a:tr>
              <a:tr h="1640622">
                <a:tc>
                  <a:txBody>
                    <a:bodyPr/>
                    <a:lstStyle/>
                    <a:p>
                      <a:pPr marL="228600" indent="-228600" algn="l" defTabSz="914400" rtl="0" eaLnBrk="1" fontAlgn="t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음질의 문제</a:t>
                      </a:r>
                      <a:endParaRPr lang="en-US" altLang="ko-KR" sz="1400" kern="1200" dirty="0">
                        <a:ln w="3175">
                          <a:solidFill>
                            <a:prstClr val="black">
                              <a:alpha val="15000"/>
                            </a:prst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228600" indent="-228600" algn="l" defTabSz="914400" rtl="0" eaLnBrk="1" fontAlgn="t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Tacotron</a:t>
                      </a:r>
                      <a:r>
                        <a:rPr lang="ko-KR" altLang="en-US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은 사람과 같은 말투로 음성을 생성할 수 있지만 음질이 좋은 편은 아님</a:t>
                      </a:r>
                      <a:endParaRPr lang="en-US" altLang="ko-KR" sz="1400" kern="1200" dirty="0">
                        <a:ln w="3175">
                          <a:solidFill>
                            <a:prstClr val="black">
                              <a:alpha val="15000"/>
                            </a:prst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228600" indent="-228600" algn="l" defTabSz="914400" rtl="0" eaLnBrk="1" fontAlgn="t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음성파형을 직접 생성하는 것이 아니라 </a:t>
                      </a:r>
                      <a:r>
                        <a:rPr lang="en-US" altLang="ko-KR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Spectrogram</a:t>
                      </a:r>
                      <a:r>
                        <a:rPr lang="ko-KR" altLang="en-US" sz="1400" kern="1200" dirty="0">
                          <a:ln w="3175">
                            <a:solidFill>
                              <a:prstClr val="black">
                                <a:alpha val="15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을 생성하고 이를 변환하는 방식이라 변환과정에서 일부 손실이 발생하고 음질 저하로 이어짐</a:t>
                      </a:r>
                    </a:p>
                  </a:txBody>
                  <a:tcPr marL="108000" marR="108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975552"/>
                  </a:ext>
                </a:extLst>
              </a:tr>
              <a:tr h="648119">
                <a:tc>
                  <a:txBody>
                    <a:bodyPr/>
                    <a:lstStyle/>
                    <a:p>
                      <a:pPr marL="228600" indent="-228600" algn="l" defTabSz="914400" rtl="0" eaLnBrk="1" fontAlgn="t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1400" kern="1200" dirty="0">
                        <a:ln w="3175">
                          <a:solidFill>
                            <a:prstClr val="black">
                              <a:alpha val="15000"/>
                            </a:prst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52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84647"/>
      </p:ext>
    </p:extLst>
  </p:cSld>
  <p:clrMapOvr>
    <a:masterClrMapping/>
  </p:clrMapOvr>
</p:sld>
</file>

<file path=ppt/theme/theme1.xml><?xml version="1.0" encoding="utf-8"?>
<a:theme xmlns:a="http://schemas.openxmlformats.org/drawingml/2006/main" name="2_본문_템플릿_제목&amp;설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50000"/>
            </a:schemeClr>
          </a:solidFill>
        </a:ln>
      </a:spPr>
      <a:bodyPr rtlCol="0" anchor="ctr"/>
      <a:lstStyle>
        <a:defPPr algn="ctr" latinLnBrk="0">
          <a:defRPr sz="1000" dirty="0" err="1" smtClean="0">
            <a:ln w="3175">
              <a:solidFill>
                <a:schemeClr val="tx1">
                  <a:alpha val="15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smtClean="0">
            <a:ln w="3175">
              <a:solidFill>
                <a:schemeClr val="tx1">
                  <a:alpha val="30000"/>
                </a:schemeClr>
              </a:solidFill>
            </a:ln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600</Words>
  <Application>Microsoft Office PowerPoint</Application>
  <PresentationFormat>와이드스크린</PresentationFormat>
  <Paragraphs>78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맑은 고딕</vt:lpstr>
      <vt:lpstr>Arial</vt:lpstr>
      <vt:lpstr>2_본문_템플릿_제목&amp;설명</vt:lpstr>
      <vt:lpstr>1. Tacotron1 (타코트론) – 개념 및 특징</vt:lpstr>
      <vt:lpstr>2. Tacotron1 (타코트론) – 알고리즘 구동 절차</vt:lpstr>
      <vt:lpstr>3. Tacotron1 (타코트론) – Encoder</vt:lpstr>
      <vt:lpstr>4. Tacotron1 (타코트론) – Decoder</vt:lpstr>
      <vt:lpstr>5. Tacotron1 (타코트론) – Attention</vt:lpstr>
      <vt:lpstr>6. Tacotron1 (타코트론) – Vocoder</vt:lpstr>
      <vt:lpstr>7. Tacotron1 – 장단점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이지윤</dc:creator>
  <cp:lastModifiedBy>이지윤</cp:lastModifiedBy>
  <cp:revision>29</cp:revision>
  <dcterms:created xsi:type="dcterms:W3CDTF">2021-07-30T03:29:56Z</dcterms:created>
  <dcterms:modified xsi:type="dcterms:W3CDTF">2021-08-05T08:33:09Z</dcterms:modified>
</cp:coreProperties>
</file>