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4" r:id="rId4"/>
    <p:sldId id="266" r:id="rId5"/>
    <p:sldId id="2523" r:id="rId6"/>
    <p:sldId id="257" r:id="rId7"/>
    <p:sldId id="322" r:id="rId8"/>
    <p:sldId id="352" r:id="rId9"/>
    <p:sldId id="2539" r:id="rId10"/>
    <p:sldId id="2524" r:id="rId11"/>
    <p:sldId id="2525" r:id="rId12"/>
    <p:sldId id="267" r:id="rId13"/>
    <p:sldId id="2526" r:id="rId14"/>
    <p:sldId id="2527" r:id="rId15"/>
    <p:sldId id="252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E07A1C-1657-4C51-B239-C27237F5DE59}">
          <p14:sldIdLst>
            <p14:sldId id="256"/>
            <p14:sldId id="343"/>
            <p14:sldId id="344"/>
            <p14:sldId id="266"/>
            <p14:sldId id="2523"/>
            <p14:sldId id="257"/>
            <p14:sldId id="322"/>
            <p14:sldId id="352"/>
            <p14:sldId id="2539"/>
            <p14:sldId id="2524"/>
            <p14:sldId id="2525"/>
            <p14:sldId id="267"/>
            <p14:sldId id="2526"/>
            <p14:sldId id="2527"/>
            <p14:sldId id="2522"/>
          </p14:sldIdLst>
        </p14:section>
        <p14:section name="기본 구역" id="{59F1F495-9A71-4639-BA82-70B5D15EBC4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6B8"/>
    <a:srgbClr val="5A7EA9"/>
    <a:srgbClr val="839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C8233-A25F-481B-8F2D-E4AD6FF64103}" v="1" dt="2023-02-26T09:21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5FC8233-A25F-481B-8F2D-E4AD6FF64103}"/>
    <pc:docChg chg="modSld">
      <pc:chgData name="이 호진" userId="e7b51f9e24c37788" providerId="LiveId" clId="{05FC8233-A25F-481B-8F2D-E4AD6FF64103}" dt="2023-02-26T09:22:01.560" v="41" actId="167"/>
      <pc:docMkLst>
        <pc:docMk/>
      </pc:docMkLst>
      <pc:sldChg chg="addSp modSp mod">
        <pc:chgData name="이 호진" userId="e7b51f9e24c37788" providerId="LiveId" clId="{05FC8233-A25F-481B-8F2D-E4AD6FF64103}" dt="2023-02-26T09:22:01.560" v="41" actId="167"/>
        <pc:sldMkLst>
          <pc:docMk/>
          <pc:sldMk cId="3030479519" sldId="256"/>
        </pc:sldMkLst>
        <pc:spChg chg="add mod">
          <ac:chgData name="이 호진" userId="e7b51f9e24c37788" providerId="LiveId" clId="{05FC8233-A25F-481B-8F2D-E4AD6FF64103}" dt="2023-02-26T09:21:40.367" v="37" actId="255"/>
          <ac:spMkLst>
            <pc:docMk/>
            <pc:sldMk cId="3030479519" sldId="256"/>
            <ac:spMk id="2" creationId="{08F241CE-C79E-92A4-4E90-BF891438E40D}"/>
          </ac:spMkLst>
        </pc:spChg>
        <pc:spChg chg="add mod ord">
          <ac:chgData name="이 호진" userId="e7b51f9e24c37788" providerId="LiveId" clId="{05FC8233-A25F-481B-8F2D-E4AD6FF64103}" dt="2023-02-26T09:22:01.560" v="41" actId="167"/>
          <ac:spMkLst>
            <pc:docMk/>
            <pc:sldMk cId="3030479519" sldId="256"/>
            <ac:spMk id="3" creationId="{C60A0898-4812-2FA1-6CC2-344A3D0A64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0569-47A2-15C4-2FCF-6F6C0534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201E-51E9-823B-87DA-C8F1306C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F49E0-12BB-ADED-C256-101DFC4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F0A46-2A73-ED8B-E437-28E120C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D3F1-9B95-BE3D-8040-9177FFE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500-5EDF-A1A6-F140-B258805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906D3-C306-BD01-7E4D-1974BCB4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B812-AB6A-5AB2-F707-E299FC5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F9BB-29EE-62EB-D727-9107083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70F6E-F316-E1F1-0DF3-F726859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D0376-14AF-1EB2-8031-362F1EAE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FFF21-7B27-30D5-11EC-80BC28C7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D9C58-568F-9807-BBAB-2591BC3D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149D-36E2-C093-5E6D-93E9881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99FA7-D6C8-AF66-47D1-F6C5B98A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61B8-7BD2-BEF0-4B54-E85F3BB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DCE6-0ACB-E39C-FF4C-0834DBC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CEEB-8CF5-DA5A-2478-933D8AC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CF6DC-9824-8EE6-A410-6140D34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F799-3B30-3014-4950-7361D35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4228-D2E2-1380-4542-7FA5491D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2D2E-1827-C1CF-B381-6AC41060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4B93F-BD9F-2527-DB5A-BA9FBA1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A7BB3-06BE-7B30-FAB5-0ECE9B2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1FEA-5D84-17A0-5505-1CFD23B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4CB5-3C14-24FF-CDEB-0BE2D2D1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6899-BA28-400B-5616-BBE33372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66874-8A76-E647-C986-BE034015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28D95-AC6F-65BF-2062-1F2E9FAC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DFE5F-E1D5-9133-98AD-539DCB0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99C7C-2600-22E2-6B26-8C8EA17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2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1B0-D07B-976C-489F-DB27FF7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AD980-FB71-D091-0163-655B9BCF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FA3AA-7DBE-5B87-D36A-163C8066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90E14-1497-794A-5F9A-67574838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A3A0F-D238-7DC8-D8E8-27A529FD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83FF7-E655-1697-1BC4-BC53A377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942D7-DC1A-005D-638F-3B8658AD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CEF31-1FDA-B0B1-2D13-B833B85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DB70-2F43-7863-2981-68FB0DE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48280-437D-F443-4468-1F2479D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1DC1F-4AC9-FBA3-4136-E19A1D2B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6B46A-38D6-2FA2-63A7-884A0CB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F48B4-857E-AAC9-83FB-867395B7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877D0-03F8-F6A3-0264-D070E291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F7075-ECE3-3408-AC37-B6B2CF5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305-02D1-DC01-2B51-97F6595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698A1-7D43-F00C-0B6B-4780A9A2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5F49-A75B-E708-A3B3-40E36028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4F1D-C054-09DA-1574-DAF4014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C8A8-09CE-68C5-43B7-DE5AD93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9E618-299A-3E23-CFE8-4E6C9D6C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A4C8-B92E-9E17-9DB3-A83C69F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BB1E-1B2E-9FF3-B302-E64910F6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8D773-9453-41E8-702E-958EEFCB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0EBAB-6751-1D4A-A2D8-33D794D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C7C4F-923D-B777-865F-7C925C9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9B44B-173C-1253-5F68-992B708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48DADE-237D-7C6B-AED1-9D05F2D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06FCD-3DD3-029A-A5B3-82C3BE39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CDD7-9F60-2055-ADEA-99E1A497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FABF-FCCA-4709-BD08-3563D96B9096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F0891-E7E0-A316-B823-E6AFA99A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4577-5092-FE37-0AF2-6A6EC747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HTML5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HTML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3200" spc="27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태그의</a:t>
            </a:r>
            <a:r>
              <a:rPr lang="ko-KR" altLang="en-US" sz="3200" spc="-66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3200" b="1" spc="-2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기본개념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9C2DD4-F230-9A93-08D8-F04F10E5B384}"/>
              </a:ext>
            </a:extLst>
          </p:cNvPr>
          <p:cNvSpPr txBox="1"/>
          <p:nvPr/>
        </p:nvSpPr>
        <p:spPr>
          <a:xfrm>
            <a:off x="306648" y="319086"/>
            <a:ext cx="10317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웹의 역사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웹브라우저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전쟁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500AC-E9A8-CE1A-43C0-44633266C3EC}"/>
              </a:ext>
            </a:extLst>
          </p:cNvPr>
          <p:cNvSpPr txBox="1"/>
          <p:nvPr/>
        </p:nvSpPr>
        <p:spPr>
          <a:xfrm>
            <a:off x="478780" y="1480716"/>
            <a:ext cx="115114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1993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년 미국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일리노이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공과대학교 연구기관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NCSA: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최초의 그래픽 유저 인터페이스 웹 브라우저 ‘모자이크’를 발표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모자이크의 핵심 개발자인 마크 안데르센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넷스케이프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커뮤니케이션 설립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/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넷스케이프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내비게이터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발표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 시기 마이크로소프트가 인터넷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익스플로러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발표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마이크로소프트는 인터넷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익스플로러를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윈도 운영체제에 강제로 설치</a:t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또한 애플과 계약을 통해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년간 매킨토시의 기본 브라우저를 인터넷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익스플로러로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설정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넷스케이프는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마이크로소프트에게 소송을 걸지만 판결이 계속 미루어짐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넷스케이프는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극단의 조치로 웹 브라우저의 소스 코드를 공개하고 모질라 재단을 설립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그러나 승패는 이미 결정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1998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년 마이크로소프트는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넷스케이프의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점유율을 넘고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넷스케이프는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붕괴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815E7A-0930-74ED-9319-F8F492C8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208053"/>
            <a:ext cx="381218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09984-BDC0-6522-3338-D1A779149DEB}"/>
              </a:ext>
            </a:extLst>
          </p:cNvPr>
          <p:cNvSpPr txBox="1"/>
          <p:nvPr/>
        </p:nvSpPr>
        <p:spPr>
          <a:xfrm>
            <a:off x="7032104" y="4774244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모자이크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웹브라우저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4A6C5259-9720-F3EE-16FA-5830B4F67F66}"/>
              </a:ext>
            </a:extLst>
          </p:cNvPr>
          <p:cNvSpPr txBox="1"/>
          <p:nvPr/>
        </p:nvSpPr>
        <p:spPr>
          <a:xfrm>
            <a:off x="757575" y="6243257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12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 dirty="0">
              <a:latin typeface="Arial Narrow"/>
              <a:cs typeface="Arial Narrow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F280C7-F0A7-3D7B-FE21-C8A1AD954E08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E838EB-21A6-A381-FB35-90E1CD456CE3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77026-AEE1-296C-DDBE-DFB244DE517A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D4F3E1A-A292-9BF5-F707-FDFF31E14639}"/>
              </a:ext>
            </a:extLst>
          </p:cNvPr>
          <p:cNvSpPr txBox="1"/>
          <p:nvPr/>
        </p:nvSpPr>
        <p:spPr>
          <a:xfrm>
            <a:off x="429513" y="1050203"/>
            <a:ext cx="207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 err="1">
                <a:solidFill>
                  <a:srgbClr val="4576B8"/>
                </a:solidFill>
                <a:latin typeface="한컴산뜻돋움"/>
                <a:cs typeface="한컴산뜻돋움"/>
              </a:rPr>
              <a:t>HTML</a:t>
            </a:r>
            <a:r>
              <a:rPr sz="2400" b="1" spc="-40" dirty="0" err="1">
                <a:solidFill>
                  <a:srgbClr val="4576B8"/>
                </a:solidFill>
                <a:latin typeface="나눔고딕 ExtraBold"/>
                <a:cs typeface="나눔고딕 ExtraBold"/>
              </a:rPr>
              <a:t>의</a:t>
            </a:r>
            <a:r>
              <a:rPr sz="2400" b="1" spc="-135" dirty="0">
                <a:solidFill>
                  <a:srgbClr val="4576B8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80" dirty="0">
                <a:solidFill>
                  <a:srgbClr val="4576B8"/>
                </a:solidFill>
                <a:latin typeface="나눔고딕 ExtraBold"/>
                <a:cs typeface="나눔고딕 ExtraBold"/>
              </a:rPr>
              <a:t>역사</a:t>
            </a:r>
            <a:endParaRPr sz="2400" dirty="0">
              <a:solidFill>
                <a:srgbClr val="4576B8"/>
              </a:solidFill>
              <a:latin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6690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1FDE77-0CC4-FF85-3889-475AD8EF0C24}"/>
              </a:ext>
            </a:extLst>
          </p:cNvPr>
          <p:cNvSpPr txBox="1"/>
          <p:nvPr/>
        </p:nvSpPr>
        <p:spPr>
          <a:xfrm>
            <a:off x="306648" y="319086"/>
            <a:ext cx="10317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웹의 역사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플러그인 웹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2.0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시대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668C71-0594-A0ED-3F3E-94BAC1DE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49" y="1865085"/>
            <a:ext cx="3008691" cy="322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5B888-6298-42B3-C006-8B4ECC9BF92B}"/>
              </a:ext>
            </a:extLst>
          </p:cNvPr>
          <p:cNvSpPr txBox="1"/>
          <p:nvPr/>
        </p:nvSpPr>
        <p:spPr>
          <a:xfrm>
            <a:off x="757575" y="1831486"/>
            <a:ext cx="78390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플러그인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웹 브라우저와 연동되는 특정 프로그램을 사용자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PC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에 추가로 설치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웹 브라우저 기능을 확장하는 방법으로 기업이 개별적으로 제작한 어플리케이션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1996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년부터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Future Splash Animator(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현재의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어도비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플래시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를 포함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마이크로소프트의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액티브엑스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(ActiveX)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등이 대표적인 사례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한편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액티브엑스와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플래시를 기반으로 한 애니메이션 제작 붐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9B4A7FE-8641-7DB3-2703-C0CF64EC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84" y="4114740"/>
            <a:ext cx="49530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A7842-8BAE-7EBC-F4A8-D280ED2DAF9F}"/>
              </a:ext>
            </a:extLst>
          </p:cNvPr>
          <p:cNvSpPr txBox="1"/>
          <p:nvPr/>
        </p:nvSpPr>
        <p:spPr>
          <a:xfrm>
            <a:off x="9177280" y="5347439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액티브엑스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어플리케이션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E2AC2-97B6-E91C-F1F5-9A196E672C0E}"/>
              </a:ext>
            </a:extLst>
          </p:cNvPr>
          <p:cNvSpPr txBox="1"/>
          <p:nvPr/>
        </p:nvSpPr>
        <p:spPr>
          <a:xfrm>
            <a:off x="3186558" y="5453128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졸라맨 캐릭터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B186EF3F-23EA-1428-D73E-34AA7569B573}"/>
              </a:ext>
            </a:extLst>
          </p:cNvPr>
          <p:cNvSpPr txBox="1"/>
          <p:nvPr/>
        </p:nvSpPr>
        <p:spPr>
          <a:xfrm>
            <a:off x="757575" y="6243257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12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 dirty="0">
              <a:latin typeface="Arial Narrow"/>
              <a:cs typeface="Arial Narrow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D01829F-149D-8F3F-5A6E-8110EACA9094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BC38C6-1750-D731-5B7F-AD1648E0B8D5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267F1-EE57-F7F2-94FC-68C9FD4E0999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1B64C4D-F8E4-B1B3-9A5E-4E4E174E2E1A}"/>
              </a:ext>
            </a:extLst>
          </p:cNvPr>
          <p:cNvSpPr txBox="1"/>
          <p:nvPr/>
        </p:nvSpPr>
        <p:spPr>
          <a:xfrm>
            <a:off x="429513" y="1050203"/>
            <a:ext cx="207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 err="1">
                <a:solidFill>
                  <a:srgbClr val="4576B8"/>
                </a:solidFill>
                <a:latin typeface="한컴산뜻돋움"/>
                <a:cs typeface="한컴산뜻돋움"/>
              </a:rPr>
              <a:t>HTML</a:t>
            </a:r>
            <a:r>
              <a:rPr sz="2400" b="1" spc="-40" dirty="0" err="1">
                <a:solidFill>
                  <a:srgbClr val="4576B8"/>
                </a:solidFill>
                <a:latin typeface="나눔고딕 ExtraBold"/>
                <a:cs typeface="나눔고딕 ExtraBold"/>
              </a:rPr>
              <a:t>의</a:t>
            </a:r>
            <a:r>
              <a:rPr sz="2400" b="1" spc="-135" dirty="0">
                <a:solidFill>
                  <a:srgbClr val="4576B8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80" dirty="0">
                <a:solidFill>
                  <a:srgbClr val="4576B8"/>
                </a:solidFill>
                <a:latin typeface="나눔고딕 ExtraBold"/>
                <a:cs typeface="나눔고딕 ExtraBold"/>
              </a:rPr>
              <a:t>역사</a:t>
            </a:r>
            <a:endParaRPr sz="2400" dirty="0">
              <a:solidFill>
                <a:srgbClr val="4576B8"/>
              </a:solidFill>
              <a:latin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1545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9513" y="1050203"/>
            <a:ext cx="207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 err="1">
                <a:solidFill>
                  <a:srgbClr val="4576B8"/>
                </a:solidFill>
                <a:latin typeface="한컴산뜻돋움"/>
                <a:cs typeface="한컴산뜻돋움"/>
              </a:rPr>
              <a:t>HTML</a:t>
            </a:r>
            <a:r>
              <a:rPr sz="2400" b="1" spc="-40" dirty="0" err="1">
                <a:solidFill>
                  <a:srgbClr val="4576B8"/>
                </a:solidFill>
                <a:latin typeface="나눔고딕 ExtraBold"/>
                <a:cs typeface="나눔고딕 ExtraBold"/>
              </a:rPr>
              <a:t>의</a:t>
            </a:r>
            <a:r>
              <a:rPr sz="2400" b="1" spc="-135" dirty="0">
                <a:solidFill>
                  <a:srgbClr val="4576B8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80" dirty="0">
                <a:solidFill>
                  <a:srgbClr val="4576B8"/>
                </a:solidFill>
                <a:latin typeface="나눔고딕 ExtraBold"/>
                <a:cs typeface="나눔고딕 ExtraBold"/>
              </a:rPr>
              <a:t>역사</a:t>
            </a:r>
            <a:endParaRPr sz="2400" dirty="0">
              <a:solidFill>
                <a:srgbClr val="4576B8"/>
              </a:solidFill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8940" y="1804279"/>
            <a:ext cx="4087495" cy="752129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  <a:tabLst>
                <a:tab pos="509270" algn="l"/>
              </a:tabLst>
            </a:pPr>
            <a:r>
              <a:rPr sz="3200" b="1" spc="210" dirty="0">
                <a:solidFill>
                  <a:srgbClr val="C00000"/>
                </a:solidFill>
                <a:latin typeface="나눔고딕 ExtraBold"/>
                <a:cs typeface="나눔고딕 ExtraBold"/>
              </a:rPr>
              <a:t>HTML5</a:t>
            </a:r>
            <a:r>
              <a:rPr sz="3200" b="1" spc="90" dirty="0">
                <a:solidFill>
                  <a:srgbClr val="C00000"/>
                </a:solidFill>
                <a:latin typeface="나눔고딕 ExtraBold"/>
                <a:cs typeface="나눔고딕 ExtraBold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나눔고딕 ExtraBold"/>
                <a:cs typeface="나눔고딕 ExtraBold"/>
              </a:rPr>
              <a:t>(2007)</a:t>
            </a:r>
            <a:endParaRPr sz="3200" dirty="0">
              <a:solidFill>
                <a:srgbClr val="C00000"/>
              </a:solidFill>
              <a:latin typeface="나눔고딕 ExtraBold"/>
              <a:cs typeface="나눔고딕 ExtraBold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5A3AC4D-7E0B-903F-385E-89D7DB7CC025}"/>
              </a:ext>
            </a:extLst>
          </p:cNvPr>
          <p:cNvGrpSpPr/>
          <p:nvPr/>
        </p:nvGrpSpPr>
        <p:grpSpPr>
          <a:xfrm>
            <a:off x="429513" y="2139704"/>
            <a:ext cx="535305" cy="533400"/>
            <a:chOff x="599609" y="2180344"/>
            <a:chExt cx="535305" cy="533400"/>
          </a:xfrm>
        </p:grpSpPr>
        <p:sp>
          <p:nvSpPr>
            <p:cNvPr id="8" name="object 8"/>
            <p:cNvSpPr/>
            <p:nvPr/>
          </p:nvSpPr>
          <p:spPr>
            <a:xfrm>
              <a:off x="599609" y="2180344"/>
              <a:ext cx="535305" cy="533400"/>
            </a:xfrm>
            <a:custGeom>
              <a:avLst/>
              <a:gdLst/>
              <a:ahLst/>
              <a:cxnLst/>
              <a:rect l="l" t="t" r="r" b="b"/>
              <a:pathLst>
                <a:path w="535304" h="533400">
                  <a:moveTo>
                    <a:pt x="267462" y="0"/>
                  </a:moveTo>
                  <a:lnTo>
                    <a:pt x="219385" y="4296"/>
                  </a:lnTo>
                  <a:lnTo>
                    <a:pt x="174136" y="16685"/>
                  </a:lnTo>
                  <a:lnTo>
                    <a:pt x="132469" y="36412"/>
                  </a:lnTo>
                  <a:lnTo>
                    <a:pt x="95140" y="62724"/>
                  </a:lnTo>
                  <a:lnTo>
                    <a:pt x="62904" y="94868"/>
                  </a:lnTo>
                  <a:lnTo>
                    <a:pt x="36516" y="132091"/>
                  </a:lnTo>
                  <a:lnTo>
                    <a:pt x="16733" y="173639"/>
                  </a:lnTo>
                  <a:lnTo>
                    <a:pt x="4309" y="218760"/>
                  </a:lnTo>
                  <a:lnTo>
                    <a:pt x="0" y="266700"/>
                  </a:lnTo>
                  <a:lnTo>
                    <a:pt x="4309" y="314639"/>
                  </a:lnTo>
                  <a:lnTo>
                    <a:pt x="16733" y="359760"/>
                  </a:lnTo>
                  <a:lnTo>
                    <a:pt x="36516" y="401308"/>
                  </a:lnTo>
                  <a:lnTo>
                    <a:pt x="62904" y="438531"/>
                  </a:lnTo>
                  <a:lnTo>
                    <a:pt x="95140" y="470675"/>
                  </a:lnTo>
                  <a:lnTo>
                    <a:pt x="132469" y="496987"/>
                  </a:lnTo>
                  <a:lnTo>
                    <a:pt x="174136" y="516714"/>
                  </a:lnTo>
                  <a:lnTo>
                    <a:pt x="219385" y="529103"/>
                  </a:lnTo>
                  <a:lnTo>
                    <a:pt x="267462" y="533400"/>
                  </a:lnTo>
                  <a:lnTo>
                    <a:pt x="315538" y="529103"/>
                  </a:lnTo>
                  <a:lnTo>
                    <a:pt x="360787" y="516714"/>
                  </a:lnTo>
                  <a:lnTo>
                    <a:pt x="402454" y="496987"/>
                  </a:lnTo>
                  <a:lnTo>
                    <a:pt x="439783" y="470675"/>
                  </a:lnTo>
                  <a:lnTo>
                    <a:pt x="472019" y="438531"/>
                  </a:lnTo>
                  <a:lnTo>
                    <a:pt x="498407" y="401308"/>
                  </a:lnTo>
                  <a:lnTo>
                    <a:pt x="518190" y="359760"/>
                  </a:lnTo>
                  <a:lnTo>
                    <a:pt x="530614" y="314639"/>
                  </a:lnTo>
                  <a:lnTo>
                    <a:pt x="534924" y="266700"/>
                  </a:lnTo>
                  <a:lnTo>
                    <a:pt x="530614" y="218760"/>
                  </a:lnTo>
                  <a:lnTo>
                    <a:pt x="518190" y="173639"/>
                  </a:lnTo>
                  <a:lnTo>
                    <a:pt x="498407" y="132091"/>
                  </a:lnTo>
                  <a:lnTo>
                    <a:pt x="472019" y="94868"/>
                  </a:lnTo>
                  <a:lnTo>
                    <a:pt x="439783" y="62724"/>
                  </a:lnTo>
                  <a:lnTo>
                    <a:pt x="402454" y="36412"/>
                  </a:lnTo>
                  <a:lnTo>
                    <a:pt x="360787" y="16685"/>
                  </a:lnTo>
                  <a:lnTo>
                    <a:pt x="315538" y="4296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003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65661" y="2220984"/>
              <a:ext cx="20320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800" b="1" spc="120" dirty="0">
                  <a:solidFill>
                    <a:srgbClr val="FFFFFF"/>
                  </a:solidFill>
                  <a:latin typeface="Arial Narrow"/>
                  <a:cs typeface="Arial Narrow"/>
                </a:rPr>
                <a:t>1</a:t>
              </a:r>
              <a:endParaRPr sz="2800" dirty="0">
                <a:latin typeface="Arial Narrow"/>
                <a:cs typeface="Arial Narrow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DF501F7-ED04-5874-B15B-230365C8BB15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HTML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과의 첫 만남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3415BE-E091-C868-4AC3-959EB1081EA8}"/>
              </a:ext>
            </a:extLst>
          </p:cNvPr>
          <p:cNvGrpSpPr/>
          <p:nvPr/>
        </p:nvGrpSpPr>
        <p:grpSpPr>
          <a:xfrm>
            <a:off x="668232" y="2949278"/>
            <a:ext cx="535305" cy="533400"/>
            <a:chOff x="599609" y="2180344"/>
            <a:chExt cx="535305" cy="533400"/>
          </a:xfrm>
        </p:grpSpPr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BCBF56CA-ACB1-08AF-6478-DF2298305DB2}"/>
                </a:ext>
              </a:extLst>
            </p:cNvPr>
            <p:cNvSpPr/>
            <p:nvPr/>
          </p:nvSpPr>
          <p:spPr>
            <a:xfrm>
              <a:off x="599609" y="2180344"/>
              <a:ext cx="535305" cy="533400"/>
            </a:xfrm>
            <a:custGeom>
              <a:avLst/>
              <a:gdLst/>
              <a:ahLst/>
              <a:cxnLst/>
              <a:rect l="l" t="t" r="r" b="b"/>
              <a:pathLst>
                <a:path w="535304" h="533400">
                  <a:moveTo>
                    <a:pt x="267462" y="0"/>
                  </a:moveTo>
                  <a:lnTo>
                    <a:pt x="219385" y="4296"/>
                  </a:lnTo>
                  <a:lnTo>
                    <a:pt x="174136" y="16685"/>
                  </a:lnTo>
                  <a:lnTo>
                    <a:pt x="132469" y="36412"/>
                  </a:lnTo>
                  <a:lnTo>
                    <a:pt x="95140" y="62724"/>
                  </a:lnTo>
                  <a:lnTo>
                    <a:pt x="62904" y="94868"/>
                  </a:lnTo>
                  <a:lnTo>
                    <a:pt x="36516" y="132091"/>
                  </a:lnTo>
                  <a:lnTo>
                    <a:pt x="16733" y="173639"/>
                  </a:lnTo>
                  <a:lnTo>
                    <a:pt x="4309" y="218760"/>
                  </a:lnTo>
                  <a:lnTo>
                    <a:pt x="0" y="266700"/>
                  </a:lnTo>
                  <a:lnTo>
                    <a:pt x="4309" y="314639"/>
                  </a:lnTo>
                  <a:lnTo>
                    <a:pt x="16733" y="359760"/>
                  </a:lnTo>
                  <a:lnTo>
                    <a:pt x="36516" y="401308"/>
                  </a:lnTo>
                  <a:lnTo>
                    <a:pt x="62904" y="438531"/>
                  </a:lnTo>
                  <a:lnTo>
                    <a:pt x="95140" y="470675"/>
                  </a:lnTo>
                  <a:lnTo>
                    <a:pt x="132469" y="496987"/>
                  </a:lnTo>
                  <a:lnTo>
                    <a:pt x="174136" y="516714"/>
                  </a:lnTo>
                  <a:lnTo>
                    <a:pt x="219385" y="529103"/>
                  </a:lnTo>
                  <a:lnTo>
                    <a:pt x="267462" y="533400"/>
                  </a:lnTo>
                  <a:lnTo>
                    <a:pt x="315538" y="529103"/>
                  </a:lnTo>
                  <a:lnTo>
                    <a:pt x="360787" y="516714"/>
                  </a:lnTo>
                  <a:lnTo>
                    <a:pt x="402454" y="496987"/>
                  </a:lnTo>
                  <a:lnTo>
                    <a:pt x="439783" y="470675"/>
                  </a:lnTo>
                  <a:lnTo>
                    <a:pt x="472019" y="438531"/>
                  </a:lnTo>
                  <a:lnTo>
                    <a:pt x="498407" y="401308"/>
                  </a:lnTo>
                  <a:lnTo>
                    <a:pt x="518190" y="359760"/>
                  </a:lnTo>
                  <a:lnTo>
                    <a:pt x="530614" y="314639"/>
                  </a:lnTo>
                  <a:lnTo>
                    <a:pt x="534924" y="266700"/>
                  </a:lnTo>
                  <a:lnTo>
                    <a:pt x="530614" y="218760"/>
                  </a:lnTo>
                  <a:lnTo>
                    <a:pt x="518190" y="173639"/>
                  </a:lnTo>
                  <a:lnTo>
                    <a:pt x="498407" y="132091"/>
                  </a:lnTo>
                  <a:lnTo>
                    <a:pt x="472019" y="94868"/>
                  </a:lnTo>
                  <a:lnTo>
                    <a:pt x="439783" y="62724"/>
                  </a:lnTo>
                  <a:lnTo>
                    <a:pt x="402454" y="36412"/>
                  </a:lnTo>
                  <a:lnTo>
                    <a:pt x="360787" y="16685"/>
                  </a:lnTo>
                  <a:lnTo>
                    <a:pt x="315538" y="4296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003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C1740E96-B9EE-A1C0-5286-8AABBDB4553A}"/>
                </a:ext>
              </a:extLst>
            </p:cNvPr>
            <p:cNvSpPr txBox="1"/>
            <p:nvPr/>
          </p:nvSpPr>
          <p:spPr>
            <a:xfrm>
              <a:off x="765661" y="2220984"/>
              <a:ext cx="20320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800" b="1" spc="120" dirty="0">
                  <a:solidFill>
                    <a:srgbClr val="FFFFFF"/>
                  </a:solidFill>
                  <a:latin typeface="Arial Narrow"/>
                  <a:cs typeface="Arial Narrow"/>
                </a:rPr>
                <a:t>2</a:t>
              </a:r>
              <a:endParaRPr sz="2800" dirty="0">
                <a:latin typeface="Arial Narrow"/>
                <a:cs typeface="Arial Narrow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A71722-43C5-212B-D696-EA04594FBBD9}"/>
              </a:ext>
            </a:extLst>
          </p:cNvPr>
          <p:cNvGrpSpPr/>
          <p:nvPr/>
        </p:nvGrpSpPr>
        <p:grpSpPr>
          <a:xfrm>
            <a:off x="960775" y="3721540"/>
            <a:ext cx="535305" cy="533400"/>
            <a:chOff x="599609" y="2180344"/>
            <a:chExt cx="535305" cy="533400"/>
          </a:xfrm>
        </p:grpSpPr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573BD8B7-F63D-C705-3056-D826407A4BBF}"/>
                </a:ext>
              </a:extLst>
            </p:cNvPr>
            <p:cNvSpPr/>
            <p:nvPr/>
          </p:nvSpPr>
          <p:spPr>
            <a:xfrm>
              <a:off x="599609" y="2180344"/>
              <a:ext cx="535305" cy="533400"/>
            </a:xfrm>
            <a:custGeom>
              <a:avLst/>
              <a:gdLst/>
              <a:ahLst/>
              <a:cxnLst/>
              <a:rect l="l" t="t" r="r" b="b"/>
              <a:pathLst>
                <a:path w="535304" h="533400">
                  <a:moveTo>
                    <a:pt x="267462" y="0"/>
                  </a:moveTo>
                  <a:lnTo>
                    <a:pt x="219385" y="4296"/>
                  </a:lnTo>
                  <a:lnTo>
                    <a:pt x="174136" y="16685"/>
                  </a:lnTo>
                  <a:lnTo>
                    <a:pt x="132469" y="36412"/>
                  </a:lnTo>
                  <a:lnTo>
                    <a:pt x="95140" y="62724"/>
                  </a:lnTo>
                  <a:lnTo>
                    <a:pt x="62904" y="94868"/>
                  </a:lnTo>
                  <a:lnTo>
                    <a:pt x="36516" y="132091"/>
                  </a:lnTo>
                  <a:lnTo>
                    <a:pt x="16733" y="173639"/>
                  </a:lnTo>
                  <a:lnTo>
                    <a:pt x="4309" y="218760"/>
                  </a:lnTo>
                  <a:lnTo>
                    <a:pt x="0" y="266700"/>
                  </a:lnTo>
                  <a:lnTo>
                    <a:pt x="4309" y="314639"/>
                  </a:lnTo>
                  <a:lnTo>
                    <a:pt x="16733" y="359760"/>
                  </a:lnTo>
                  <a:lnTo>
                    <a:pt x="36516" y="401308"/>
                  </a:lnTo>
                  <a:lnTo>
                    <a:pt x="62904" y="438531"/>
                  </a:lnTo>
                  <a:lnTo>
                    <a:pt x="95140" y="470675"/>
                  </a:lnTo>
                  <a:lnTo>
                    <a:pt x="132469" y="496987"/>
                  </a:lnTo>
                  <a:lnTo>
                    <a:pt x="174136" y="516714"/>
                  </a:lnTo>
                  <a:lnTo>
                    <a:pt x="219385" y="529103"/>
                  </a:lnTo>
                  <a:lnTo>
                    <a:pt x="267462" y="533400"/>
                  </a:lnTo>
                  <a:lnTo>
                    <a:pt x="315538" y="529103"/>
                  </a:lnTo>
                  <a:lnTo>
                    <a:pt x="360787" y="516714"/>
                  </a:lnTo>
                  <a:lnTo>
                    <a:pt x="402454" y="496987"/>
                  </a:lnTo>
                  <a:lnTo>
                    <a:pt x="439783" y="470675"/>
                  </a:lnTo>
                  <a:lnTo>
                    <a:pt x="472019" y="438531"/>
                  </a:lnTo>
                  <a:lnTo>
                    <a:pt x="498407" y="401308"/>
                  </a:lnTo>
                  <a:lnTo>
                    <a:pt x="518190" y="359760"/>
                  </a:lnTo>
                  <a:lnTo>
                    <a:pt x="530614" y="314639"/>
                  </a:lnTo>
                  <a:lnTo>
                    <a:pt x="534924" y="266700"/>
                  </a:lnTo>
                  <a:lnTo>
                    <a:pt x="530614" y="218760"/>
                  </a:lnTo>
                  <a:lnTo>
                    <a:pt x="518190" y="173639"/>
                  </a:lnTo>
                  <a:lnTo>
                    <a:pt x="498407" y="132091"/>
                  </a:lnTo>
                  <a:lnTo>
                    <a:pt x="472019" y="94868"/>
                  </a:lnTo>
                  <a:lnTo>
                    <a:pt x="439783" y="62724"/>
                  </a:lnTo>
                  <a:lnTo>
                    <a:pt x="402454" y="36412"/>
                  </a:lnTo>
                  <a:lnTo>
                    <a:pt x="360787" y="16685"/>
                  </a:lnTo>
                  <a:lnTo>
                    <a:pt x="315538" y="4296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003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E00AECC8-3009-0765-57F1-BC494974CBE0}"/>
                </a:ext>
              </a:extLst>
            </p:cNvPr>
            <p:cNvSpPr txBox="1"/>
            <p:nvPr/>
          </p:nvSpPr>
          <p:spPr>
            <a:xfrm>
              <a:off x="765661" y="2220984"/>
              <a:ext cx="20320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800" b="1" spc="120" dirty="0">
                  <a:solidFill>
                    <a:srgbClr val="FFFFFF"/>
                  </a:solidFill>
                  <a:latin typeface="Arial Narrow"/>
                  <a:cs typeface="Arial Narrow"/>
                </a:rPr>
                <a:t>3</a:t>
              </a:r>
              <a:endParaRPr sz="2800" dirty="0">
                <a:latin typeface="Arial Narrow"/>
                <a:cs typeface="Arial Narrow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790B2BA-935B-35E8-66D6-BE6791E0CB0C}"/>
              </a:ext>
            </a:extLst>
          </p:cNvPr>
          <p:cNvGrpSpPr/>
          <p:nvPr/>
        </p:nvGrpSpPr>
        <p:grpSpPr>
          <a:xfrm>
            <a:off x="1369589" y="4525759"/>
            <a:ext cx="535305" cy="533400"/>
            <a:chOff x="599609" y="2180344"/>
            <a:chExt cx="535305" cy="5334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056E741D-97EA-58C1-45D0-2408B46BC1ED}"/>
                </a:ext>
              </a:extLst>
            </p:cNvPr>
            <p:cNvSpPr/>
            <p:nvPr/>
          </p:nvSpPr>
          <p:spPr>
            <a:xfrm>
              <a:off x="599609" y="2180344"/>
              <a:ext cx="535305" cy="533400"/>
            </a:xfrm>
            <a:custGeom>
              <a:avLst/>
              <a:gdLst/>
              <a:ahLst/>
              <a:cxnLst/>
              <a:rect l="l" t="t" r="r" b="b"/>
              <a:pathLst>
                <a:path w="535304" h="533400">
                  <a:moveTo>
                    <a:pt x="267462" y="0"/>
                  </a:moveTo>
                  <a:lnTo>
                    <a:pt x="219385" y="4296"/>
                  </a:lnTo>
                  <a:lnTo>
                    <a:pt x="174136" y="16685"/>
                  </a:lnTo>
                  <a:lnTo>
                    <a:pt x="132469" y="36412"/>
                  </a:lnTo>
                  <a:lnTo>
                    <a:pt x="95140" y="62724"/>
                  </a:lnTo>
                  <a:lnTo>
                    <a:pt x="62904" y="94868"/>
                  </a:lnTo>
                  <a:lnTo>
                    <a:pt x="36516" y="132091"/>
                  </a:lnTo>
                  <a:lnTo>
                    <a:pt x="16733" y="173639"/>
                  </a:lnTo>
                  <a:lnTo>
                    <a:pt x="4309" y="218760"/>
                  </a:lnTo>
                  <a:lnTo>
                    <a:pt x="0" y="266700"/>
                  </a:lnTo>
                  <a:lnTo>
                    <a:pt x="4309" y="314639"/>
                  </a:lnTo>
                  <a:lnTo>
                    <a:pt x="16733" y="359760"/>
                  </a:lnTo>
                  <a:lnTo>
                    <a:pt x="36516" y="401308"/>
                  </a:lnTo>
                  <a:lnTo>
                    <a:pt x="62904" y="438531"/>
                  </a:lnTo>
                  <a:lnTo>
                    <a:pt x="95140" y="470675"/>
                  </a:lnTo>
                  <a:lnTo>
                    <a:pt x="132469" y="496987"/>
                  </a:lnTo>
                  <a:lnTo>
                    <a:pt x="174136" y="516714"/>
                  </a:lnTo>
                  <a:lnTo>
                    <a:pt x="219385" y="529103"/>
                  </a:lnTo>
                  <a:lnTo>
                    <a:pt x="267462" y="533400"/>
                  </a:lnTo>
                  <a:lnTo>
                    <a:pt x="315538" y="529103"/>
                  </a:lnTo>
                  <a:lnTo>
                    <a:pt x="360787" y="516714"/>
                  </a:lnTo>
                  <a:lnTo>
                    <a:pt x="402454" y="496987"/>
                  </a:lnTo>
                  <a:lnTo>
                    <a:pt x="439783" y="470675"/>
                  </a:lnTo>
                  <a:lnTo>
                    <a:pt x="472019" y="438531"/>
                  </a:lnTo>
                  <a:lnTo>
                    <a:pt x="498407" y="401308"/>
                  </a:lnTo>
                  <a:lnTo>
                    <a:pt x="518190" y="359760"/>
                  </a:lnTo>
                  <a:lnTo>
                    <a:pt x="530614" y="314639"/>
                  </a:lnTo>
                  <a:lnTo>
                    <a:pt x="534924" y="266700"/>
                  </a:lnTo>
                  <a:lnTo>
                    <a:pt x="530614" y="218760"/>
                  </a:lnTo>
                  <a:lnTo>
                    <a:pt x="518190" y="173639"/>
                  </a:lnTo>
                  <a:lnTo>
                    <a:pt x="498407" y="132091"/>
                  </a:lnTo>
                  <a:lnTo>
                    <a:pt x="472019" y="94868"/>
                  </a:lnTo>
                  <a:lnTo>
                    <a:pt x="439783" y="62724"/>
                  </a:lnTo>
                  <a:lnTo>
                    <a:pt x="402454" y="36412"/>
                  </a:lnTo>
                  <a:lnTo>
                    <a:pt x="360787" y="16685"/>
                  </a:lnTo>
                  <a:lnTo>
                    <a:pt x="315538" y="4296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003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88B79CE7-3B56-746F-2136-739A614CF765}"/>
                </a:ext>
              </a:extLst>
            </p:cNvPr>
            <p:cNvSpPr txBox="1"/>
            <p:nvPr/>
          </p:nvSpPr>
          <p:spPr>
            <a:xfrm>
              <a:off x="765661" y="2220984"/>
              <a:ext cx="20320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800" b="1" spc="120" dirty="0">
                  <a:solidFill>
                    <a:srgbClr val="FFFFFF"/>
                  </a:solidFill>
                  <a:latin typeface="Arial Narrow"/>
                  <a:cs typeface="Arial Narrow"/>
                </a:rPr>
                <a:t>4</a:t>
              </a:r>
              <a:endParaRPr sz="2800" dirty="0">
                <a:latin typeface="Arial Narrow"/>
                <a:cs typeface="Arial Narrow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30069CD-D1C2-36F0-E62A-844AE0728CF4}"/>
              </a:ext>
            </a:extLst>
          </p:cNvPr>
          <p:cNvGrpSpPr/>
          <p:nvPr/>
        </p:nvGrpSpPr>
        <p:grpSpPr>
          <a:xfrm>
            <a:off x="1857036" y="5392843"/>
            <a:ext cx="535305" cy="533400"/>
            <a:chOff x="599609" y="2180344"/>
            <a:chExt cx="535305" cy="533400"/>
          </a:xfrm>
        </p:grpSpPr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5E8590E6-88EB-BAC6-D4DC-A45DCEC9F9B0}"/>
                </a:ext>
              </a:extLst>
            </p:cNvPr>
            <p:cNvSpPr/>
            <p:nvPr/>
          </p:nvSpPr>
          <p:spPr>
            <a:xfrm>
              <a:off x="599609" y="2180344"/>
              <a:ext cx="535305" cy="533400"/>
            </a:xfrm>
            <a:custGeom>
              <a:avLst/>
              <a:gdLst/>
              <a:ahLst/>
              <a:cxnLst/>
              <a:rect l="l" t="t" r="r" b="b"/>
              <a:pathLst>
                <a:path w="535304" h="533400">
                  <a:moveTo>
                    <a:pt x="267462" y="0"/>
                  </a:moveTo>
                  <a:lnTo>
                    <a:pt x="219385" y="4296"/>
                  </a:lnTo>
                  <a:lnTo>
                    <a:pt x="174136" y="16685"/>
                  </a:lnTo>
                  <a:lnTo>
                    <a:pt x="132469" y="36412"/>
                  </a:lnTo>
                  <a:lnTo>
                    <a:pt x="95140" y="62724"/>
                  </a:lnTo>
                  <a:lnTo>
                    <a:pt x="62904" y="94868"/>
                  </a:lnTo>
                  <a:lnTo>
                    <a:pt x="36516" y="132091"/>
                  </a:lnTo>
                  <a:lnTo>
                    <a:pt x="16733" y="173639"/>
                  </a:lnTo>
                  <a:lnTo>
                    <a:pt x="4309" y="218760"/>
                  </a:lnTo>
                  <a:lnTo>
                    <a:pt x="0" y="266700"/>
                  </a:lnTo>
                  <a:lnTo>
                    <a:pt x="4309" y="314639"/>
                  </a:lnTo>
                  <a:lnTo>
                    <a:pt x="16733" y="359760"/>
                  </a:lnTo>
                  <a:lnTo>
                    <a:pt x="36516" y="401308"/>
                  </a:lnTo>
                  <a:lnTo>
                    <a:pt x="62904" y="438531"/>
                  </a:lnTo>
                  <a:lnTo>
                    <a:pt x="95140" y="470675"/>
                  </a:lnTo>
                  <a:lnTo>
                    <a:pt x="132469" y="496987"/>
                  </a:lnTo>
                  <a:lnTo>
                    <a:pt x="174136" y="516714"/>
                  </a:lnTo>
                  <a:lnTo>
                    <a:pt x="219385" y="529103"/>
                  </a:lnTo>
                  <a:lnTo>
                    <a:pt x="267462" y="533400"/>
                  </a:lnTo>
                  <a:lnTo>
                    <a:pt x="315538" y="529103"/>
                  </a:lnTo>
                  <a:lnTo>
                    <a:pt x="360787" y="516714"/>
                  </a:lnTo>
                  <a:lnTo>
                    <a:pt x="402454" y="496987"/>
                  </a:lnTo>
                  <a:lnTo>
                    <a:pt x="439783" y="470675"/>
                  </a:lnTo>
                  <a:lnTo>
                    <a:pt x="472019" y="438531"/>
                  </a:lnTo>
                  <a:lnTo>
                    <a:pt x="498407" y="401308"/>
                  </a:lnTo>
                  <a:lnTo>
                    <a:pt x="518190" y="359760"/>
                  </a:lnTo>
                  <a:lnTo>
                    <a:pt x="530614" y="314639"/>
                  </a:lnTo>
                  <a:lnTo>
                    <a:pt x="534924" y="266700"/>
                  </a:lnTo>
                  <a:lnTo>
                    <a:pt x="530614" y="218760"/>
                  </a:lnTo>
                  <a:lnTo>
                    <a:pt x="518190" y="173639"/>
                  </a:lnTo>
                  <a:lnTo>
                    <a:pt x="498407" y="132091"/>
                  </a:lnTo>
                  <a:lnTo>
                    <a:pt x="472019" y="94868"/>
                  </a:lnTo>
                  <a:lnTo>
                    <a:pt x="439783" y="62724"/>
                  </a:lnTo>
                  <a:lnTo>
                    <a:pt x="402454" y="36412"/>
                  </a:lnTo>
                  <a:lnTo>
                    <a:pt x="360787" y="16685"/>
                  </a:lnTo>
                  <a:lnTo>
                    <a:pt x="315538" y="4296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0035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1698BD9F-7386-DEAA-2931-3D4A362EBF09}"/>
                </a:ext>
              </a:extLst>
            </p:cNvPr>
            <p:cNvSpPr txBox="1"/>
            <p:nvPr/>
          </p:nvSpPr>
          <p:spPr>
            <a:xfrm>
              <a:off x="765661" y="2220984"/>
              <a:ext cx="20320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800" spc="120" dirty="0">
                  <a:solidFill>
                    <a:srgbClr val="FFFFFF"/>
                  </a:solidFill>
                  <a:latin typeface="Arial Narrow"/>
                  <a:cs typeface="Arial Narrow"/>
                </a:rPr>
                <a:t>5</a:t>
              </a:r>
              <a:endParaRPr sz="2800" dirty="0">
                <a:latin typeface="Arial Narrow"/>
                <a:cs typeface="Arial Narrow"/>
              </a:endParaRPr>
            </a:p>
          </p:txBody>
        </p:sp>
      </p:grpSp>
      <p:sp>
        <p:nvSpPr>
          <p:cNvPr id="33" name="object 11">
            <a:extLst>
              <a:ext uri="{FF2B5EF4-FFF2-40B4-BE49-F238E27FC236}">
                <a16:creationId xmlns:a16="http://schemas.microsoft.com/office/drawing/2014/main" id="{D6466035-9B23-9CE9-BFAC-82FF22CC57A5}"/>
              </a:ext>
            </a:extLst>
          </p:cNvPr>
          <p:cNvSpPr txBox="1"/>
          <p:nvPr/>
        </p:nvSpPr>
        <p:spPr>
          <a:xfrm>
            <a:off x="757575" y="6243257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12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 dirty="0">
              <a:latin typeface="Arial Narrow"/>
              <a:cs typeface="Arial Narro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63720-40CD-C5A9-C2F7-1870C2EECBC6}"/>
              </a:ext>
            </a:extLst>
          </p:cNvPr>
          <p:cNvSpPr txBox="1"/>
          <p:nvPr/>
        </p:nvSpPr>
        <p:spPr>
          <a:xfrm>
            <a:off x="1049013" y="2029974"/>
            <a:ext cx="3914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  <a:tabLst>
                <a:tab pos="509270" algn="l"/>
              </a:tabLst>
            </a:pPr>
            <a:r>
              <a:rPr lang="en-US" altLang="ko-KR" sz="3600" b="1" spc="325" dirty="0">
                <a:solidFill>
                  <a:srgbClr val="576C89"/>
                </a:solidFill>
                <a:latin typeface="나눔고딕 ExtraBold"/>
                <a:cs typeface="나눔고딕 ExtraBold"/>
              </a:rPr>
              <a:t>HTML</a:t>
            </a:r>
            <a:r>
              <a:rPr lang="en-US" altLang="ko-KR" sz="3600" b="1" spc="-15" dirty="0">
                <a:solidFill>
                  <a:srgbClr val="576C89"/>
                </a:solidFill>
                <a:latin typeface="나눔고딕 ExtraBold"/>
                <a:cs typeface="나눔고딕 ExtraBold"/>
              </a:rPr>
              <a:t> </a:t>
            </a:r>
            <a:r>
              <a:rPr lang="en-US" altLang="ko-KR" sz="3600" b="1" spc="-14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1.0</a:t>
            </a:r>
            <a:r>
              <a:rPr lang="en-US" altLang="ko-KR" sz="3600" b="1" dirty="0">
                <a:solidFill>
                  <a:srgbClr val="576C89"/>
                </a:solidFill>
                <a:latin typeface="나눔고딕 ExtraBold"/>
                <a:cs typeface="나눔고딕 ExtraBold"/>
              </a:rPr>
              <a:t> </a:t>
            </a:r>
            <a:r>
              <a:rPr lang="en-US" altLang="ko-KR" sz="3600" b="1" spc="-1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(1991)</a:t>
            </a:r>
            <a:endParaRPr lang="en-US" altLang="ko-KR" sz="3600" dirty="0">
              <a:latin typeface="나눔고딕 ExtraBold"/>
              <a:cs typeface="나눔고딕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65494-3FDA-6883-F54D-69E71D463723}"/>
              </a:ext>
            </a:extLst>
          </p:cNvPr>
          <p:cNvSpPr txBox="1"/>
          <p:nvPr/>
        </p:nvSpPr>
        <p:spPr>
          <a:xfrm>
            <a:off x="1369589" y="2858509"/>
            <a:ext cx="426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spc="325" dirty="0">
                <a:solidFill>
                  <a:srgbClr val="576C89"/>
                </a:solidFill>
                <a:latin typeface="나눔고딕 ExtraBold"/>
                <a:cs typeface="나눔고딕 ExtraBold"/>
              </a:rPr>
              <a:t>HTML</a:t>
            </a:r>
            <a:r>
              <a:rPr lang="en-US" altLang="ko-KR" sz="3600" b="1" spc="-2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 </a:t>
            </a:r>
            <a:r>
              <a:rPr lang="en-US" altLang="ko-KR" sz="3600" b="1" spc="-14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2.0</a:t>
            </a:r>
            <a:r>
              <a:rPr lang="en-US" altLang="ko-KR" sz="3600" b="1" dirty="0">
                <a:solidFill>
                  <a:srgbClr val="576C89"/>
                </a:solidFill>
                <a:latin typeface="나눔고딕 ExtraBold"/>
                <a:cs typeface="나눔고딕 ExtraBold"/>
              </a:rPr>
              <a:t> </a:t>
            </a:r>
            <a:r>
              <a:rPr lang="en-US" altLang="ko-KR" sz="3600" b="1" spc="-1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(1994)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0EE14-9A28-7FAF-942F-8F1F4154FD4F}"/>
              </a:ext>
            </a:extLst>
          </p:cNvPr>
          <p:cNvSpPr txBox="1"/>
          <p:nvPr/>
        </p:nvSpPr>
        <p:spPr>
          <a:xfrm>
            <a:off x="1662132" y="3657011"/>
            <a:ext cx="426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spc="325" dirty="0">
                <a:solidFill>
                  <a:srgbClr val="576C89"/>
                </a:solidFill>
                <a:latin typeface="나눔고딕 ExtraBold"/>
                <a:cs typeface="나눔고딕 ExtraBold"/>
              </a:rPr>
              <a:t>HTML</a:t>
            </a:r>
            <a:r>
              <a:rPr lang="en-US" altLang="ko-KR" sz="3600" b="1" spc="-2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 </a:t>
            </a:r>
            <a:r>
              <a:rPr lang="en-US" altLang="ko-KR" sz="3600" b="1" spc="-14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3.0</a:t>
            </a:r>
            <a:r>
              <a:rPr lang="en-US" altLang="ko-KR" sz="3600" b="1" dirty="0">
                <a:solidFill>
                  <a:srgbClr val="576C89"/>
                </a:solidFill>
                <a:latin typeface="나눔고딕 ExtraBold"/>
                <a:cs typeface="나눔고딕 ExtraBold"/>
              </a:rPr>
              <a:t> </a:t>
            </a:r>
            <a:r>
              <a:rPr lang="en-US" altLang="ko-KR" sz="3600" b="1" spc="-1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(1997)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A7455-45E8-9EC1-B356-3B33479E0331}"/>
              </a:ext>
            </a:extLst>
          </p:cNvPr>
          <p:cNvSpPr txBox="1"/>
          <p:nvPr/>
        </p:nvSpPr>
        <p:spPr>
          <a:xfrm>
            <a:off x="2047785" y="4485936"/>
            <a:ext cx="426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spc="325" dirty="0">
                <a:solidFill>
                  <a:srgbClr val="576C89"/>
                </a:solidFill>
                <a:latin typeface="나눔고딕 ExtraBold"/>
                <a:cs typeface="나눔고딕 ExtraBold"/>
              </a:rPr>
              <a:t>HTML</a:t>
            </a:r>
            <a:r>
              <a:rPr lang="en-US" altLang="ko-KR" sz="3600" b="1" spc="-2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 </a:t>
            </a:r>
            <a:r>
              <a:rPr lang="en-US" altLang="ko-KR" sz="3600" b="1" spc="-14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4.01</a:t>
            </a:r>
            <a:r>
              <a:rPr lang="en-US" altLang="ko-KR" sz="3600" b="1" dirty="0">
                <a:solidFill>
                  <a:srgbClr val="576C89"/>
                </a:solidFill>
                <a:latin typeface="나눔고딕 ExtraBold"/>
                <a:cs typeface="나눔고딕 ExtraBold"/>
              </a:rPr>
              <a:t> </a:t>
            </a:r>
            <a:r>
              <a:rPr lang="en-US" altLang="ko-KR" sz="3600" b="1" spc="-1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(1998)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4D49D-3044-D910-2E30-E27EC4CD8660}"/>
              </a:ext>
            </a:extLst>
          </p:cNvPr>
          <p:cNvSpPr txBox="1"/>
          <p:nvPr/>
        </p:nvSpPr>
        <p:spPr>
          <a:xfrm>
            <a:off x="2558393" y="5336377"/>
            <a:ext cx="426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spc="325" dirty="0">
                <a:solidFill>
                  <a:srgbClr val="576C89"/>
                </a:solidFill>
                <a:latin typeface="나눔고딕 ExtraBold"/>
                <a:cs typeface="나눔고딕 ExtraBold"/>
              </a:rPr>
              <a:t>XHTML</a:t>
            </a:r>
            <a:r>
              <a:rPr lang="en-US" altLang="ko-KR" sz="3600" b="1" spc="-2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 </a:t>
            </a:r>
            <a:r>
              <a:rPr lang="en-US" altLang="ko-KR" sz="3600" b="1" spc="-14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1.0</a:t>
            </a:r>
            <a:r>
              <a:rPr lang="en-US" altLang="ko-KR" sz="3600" b="1" dirty="0">
                <a:solidFill>
                  <a:srgbClr val="576C89"/>
                </a:solidFill>
                <a:latin typeface="나눔고딕 ExtraBold"/>
                <a:cs typeface="나눔고딕 ExtraBold"/>
              </a:rPr>
              <a:t> </a:t>
            </a:r>
            <a:r>
              <a:rPr lang="en-US" altLang="ko-KR" sz="3600" b="1" spc="-10" dirty="0">
                <a:solidFill>
                  <a:srgbClr val="576C89"/>
                </a:solidFill>
                <a:latin typeface="나눔고딕 ExtraBold"/>
                <a:cs typeface="나눔고딕 ExtraBold"/>
              </a:rPr>
              <a:t>(2000)</a:t>
            </a:r>
            <a:endParaRPr lang="ko-KR" altLang="en-US" sz="3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04A651B-64C4-24E3-4A02-0E8C38799B0A}"/>
              </a:ext>
            </a:extLst>
          </p:cNvPr>
          <p:cNvGrpSpPr/>
          <p:nvPr/>
        </p:nvGrpSpPr>
        <p:grpSpPr>
          <a:xfrm>
            <a:off x="6787839" y="2044767"/>
            <a:ext cx="535305" cy="533400"/>
            <a:chOff x="599609" y="2180344"/>
            <a:chExt cx="535305" cy="533400"/>
          </a:xfrm>
          <a:solidFill>
            <a:srgbClr val="C00000"/>
          </a:solidFill>
        </p:grpSpPr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3BAC6C6B-9527-3465-E467-B84CC6908912}"/>
                </a:ext>
              </a:extLst>
            </p:cNvPr>
            <p:cNvSpPr/>
            <p:nvPr/>
          </p:nvSpPr>
          <p:spPr>
            <a:xfrm>
              <a:off x="599609" y="2180344"/>
              <a:ext cx="535305" cy="533400"/>
            </a:xfrm>
            <a:custGeom>
              <a:avLst/>
              <a:gdLst/>
              <a:ahLst/>
              <a:cxnLst/>
              <a:rect l="l" t="t" r="r" b="b"/>
              <a:pathLst>
                <a:path w="535304" h="533400">
                  <a:moveTo>
                    <a:pt x="267462" y="0"/>
                  </a:moveTo>
                  <a:lnTo>
                    <a:pt x="219385" y="4296"/>
                  </a:lnTo>
                  <a:lnTo>
                    <a:pt x="174136" y="16685"/>
                  </a:lnTo>
                  <a:lnTo>
                    <a:pt x="132469" y="36412"/>
                  </a:lnTo>
                  <a:lnTo>
                    <a:pt x="95140" y="62724"/>
                  </a:lnTo>
                  <a:lnTo>
                    <a:pt x="62904" y="94868"/>
                  </a:lnTo>
                  <a:lnTo>
                    <a:pt x="36516" y="132091"/>
                  </a:lnTo>
                  <a:lnTo>
                    <a:pt x="16733" y="173639"/>
                  </a:lnTo>
                  <a:lnTo>
                    <a:pt x="4309" y="218760"/>
                  </a:lnTo>
                  <a:lnTo>
                    <a:pt x="0" y="266700"/>
                  </a:lnTo>
                  <a:lnTo>
                    <a:pt x="4309" y="314639"/>
                  </a:lnTo>
                  <a:lnTo>
                    <a:pt x="16733" y="359760"/>
                  </a:lnTo>
                  <a:lnTo>
                    <a:pt x="36516" y="401308"/>
                  </a:lnTo>
                  <a:lnTo>
                    <a:pt x="62904" y="438531"/>
                  </a:lnTo>
                  <a:lnTo>
                    <a:pt x="95140" y="470675"/>
                  </a:lnTo>
                  <a:lnTo>
                    <a:pt x="132469" y="496987"/>
                  </a:lnTo>
                  <a:lnTo>
                    <a:pt x="174136" y="516714"/>
                  </a:lnTo>
                  <a:lnTo>
                    <a:pt x="219385" y="529103"/>
                  </a:lnTo>
                  <a:lnTo>
                    <a:pt x="267462" y="533400"/>
                  </a:lnTo>
                  <a:lnTo>
                    <a:pt x="315538" y="529103"/>
                  </a:lnTo>
                  <a:lnTo>
                    <a:pt x="360787" y="516714"/>
                  </a:lnTo>
                  <a:lnTo>
                    <a:pt x="402454" y="496987"/>
                  </a:lnTo>
                  <a:lnTo>
                    <a:pt x="439783" y="470675"/>
                  </a:lnTo>
                  <a:lnTo>
                    <a:pt x="472019" y="438531"/>
                  </a:lnTo>
                  <a:lnTo>
                    <a:pt x="498407" y="401308"/>
                  </a:lnTo>
                  <a:lnTo>
                    <a:pt x="518190" y="359760"/>
                  </a:lnTo>
                  <a:lnTo>
                    <a:pt x="530614" y="314639"/>
                  </a:lnTo>
                  <a:lnTo>
                    <a:pt x="534924" y="266700"/>
                  </a:lnTo>
                  <a:lnTo>
                    <a:pt x="530614" y="218760"/>
                  </a:lnTo>
                  <a:lnTo>
                    <a:pt x="518190" y="173639"/>
                  </a:lnTo>
                  <a:lnTo>
                    <a:pt x="498407" y="132091"/>
                  </a:lnTo>
                  <a:lnTo>
                    <a:pt x="472019" y="94868"/>
                  </a:lnTo>
                  <a:lnTo>
                    <a:pt x="439783" y="62724"/>
                  </a:lnTo>
                  <a:lnTo>
                    <a:pt x="402454" y="36412"/>
                  </a:lnTo>
                  <a:lnTo>
                    <a:pt x="360787" y="16685"/>
                  </a:lnTo>
                  <a:lnTo>
                    <a:pt x="315538" y="4296"/>
                  </a:lnTo>
                  <a:lnTo>
                    <a:pt x="26746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E7FFDF39-17A0-0D8C-E5E5-1460DB373AFF}"/>
                </a:ext>
              </a:extLst>
            </p:cNvPr>
            <p:cNvSpPr txBox="1"/>
            <p:nvPr/>
          </p:nvSpPr>
          <p:spPr>
            <a:xfrm>
              <a:off x="765661" y="2220984"/>
              <a:ext cx="203200" cy="452120"/>
            </a:xfrm>
            <a:prstGeom prst="rect">
              <a:avLst/>
            </a:prstGeom>
            <a:grpFill/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2800" spc="120" dirty="0">
                  <a:solidFill>
                    <a:srgbClr val="FFFFFF"/>
                  </a:solidFill>
                  <a:latin typeface="Arial Narrow"/>
                  <a:cs typeface="Arial Narrow"/>
                </a:rPr>
                <a:t>5</a:t>
              </a:r>
              <a:endParaRPr sz="2800" dirty="0">
                <a:latin typeface="Arial Narrow"/>
                <a:cs typeface="Arial Narrow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00026B5-4AC2-D85F-874C-B9E4F8D427BB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BFFA0D-F0F7-349D-A356-AC73A6CD25ED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0CD3D-F78D-ABE1-93C3-02E2FF834CF9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8748C-8AF0-0DA8-FAD0-8420B8BBADF6}"/>
              </a:ext>
            </a:extLst>
          </p:cNvPr>
          <p:cNvSpPr txBox="1"/>
          <p:nvPr/>
        </p:nvSpPr>
        <p:spPr>
          <a:xfrm>
            <a:off x="306648" y="319086"/>
            <a:ext cx="10317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웹의 역사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웹브라우저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전쟁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B6411-4A60-1E6B-565A-3D2A929553F2}"/>
              </a:ext>
            </a:extLst>
          </p:cNvPr>
          <p:cNvSpPr txBox="1"/>
          <p:nvPr/>
        </p:nvSpPr>
        <p:spPr>
          <a:xfrm>
            <a:off x="483251" y="1624993"/>
            <a:ext cx="88601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2010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년을 전후로 마이크로소프트와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W3C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가 함께한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XHTML 2.0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표준이 붕괴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인터넷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익스플로러의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기능 문제가 대두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최신 표준 지원 불가 문제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한마디로 지금까지의 웹 브라우저 점유율을 뒤집을 수 있는 기회가 만들어짐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모든 웹 브라우저 회사가 기술적으로 다른 웹 브라우저를 앞서려고 빠른 속도로 업데이트하고 있음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하지만 기술적인 부분 이외에도 다양한 방법으로 웹 브라우저를 마케팅을 하는 중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차 웹 브라우저 전쟁은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2019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년을 기준으로 거의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구글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크롬의 승리로 정리되는 중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44E7CC-CE48-0D0A-4C0E-427FC13F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23" y="3717032"/>
            <a:ext cx="3403506" cy="208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215AC7D-94DE-E58D-8CC5-FA93EB13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721382"/>
            <a:ext cx="2771216" cy="208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9AF16-8013-FF09-43CB-1017101C3803}"/>
              </a:ext>
            </a:extLst>
          </p:cNvPr>
          <p:cNvSpPr txBox="1"/>
          <p:nvPr/>
        </p:nvSpPr>
        <p:spPr>
          <a:xfrm>
            <a:off x="3233042" y="6021288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구글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크롬 일본 광고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DDDC3-F32B-1D32-69DE-AD512C88099F}"/>
              </a:ext>
            </a:extLst>
          </p:cNvPr>
          <p:cNvSpPr txBox="1"/>
          <p:nvPr/>
        </p:nvSpPr>
        <p:spPr>
          <a:xfrm>
            <a:off x="6798734" y="6021288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나눔고딕" pitchFamily="50" charset="-127"/>
                <a:ea typeface="나눔고딕" pitchFamily="50" charset="-127"/>
              </a:rPr>
              <a:t>파이어폭스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마켓플레이스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633DF787-23BD-93AF-A05C-740EBB5B8B5A}"/>
              </a:ext>
            </a:extLst>
          </p:cNvPr>
          <p:cNvSpPr txBox="1"/>
          <p:nvPr/>
        </p:nvSpPr>
        <p:spPr>
          <a:xfrm>
            <a:off x="757575" y="6243257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12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 dirty="0">
              <a:latin typeface="Arial Narrow"/>
              <a:cs typeface="Arial Narrow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871770-2BAD-DF97-052A-961F99752A9B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339CE4-A294-CEF0-5834-DD9837802726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6479B-141A-C192-4D22-2920BF653FD6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6C8C245-C559-A847-543C-102EA3BC5B54}"/>
              </a:ext>
            </a:extLst>
          </p:cNvPr>
          <p:cNvSpPr txBox="1"/>
          <p:nvPr/>
        </p:nvSpPr>
        <p:spPr>
          <a:xfrm>
            <a:off x="429513" y="1050203"/>
            <a:ext cx="207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 err="1">
                <a:solidFill>
                  <a:srgbClr val="4576B8"/>
                </a:solidFill>
                <a:latin typeface="한컴산뜻돋움"/>
                <a:cs typeface="한컴산뜻돋움"/>
              </a:rPr>
              <a:t>HTML</a:t>
            </a:r>
            <a:r>
              <a:rPr sz="2400" b="1" spc="-40" dirty="0" err="1">
                <a:solidFill>
                  <a:srgbClr val="4576B8"/>
                </a:solidFill>
                <a:latin typeface="나눔고딕 ExtraBold"/>
                <a:cs typeface="나눔고딕 ExtraBold"/>
              </a:rPr>
              <a:t>의</a:t>
            </a:r>
            <a:r>
              <a:rPr sz="2400" b="1" spc="-135" dirty="0">
                <a:solidFill>
                  <a:srgbClr val="4576B8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80" dirty="0">
                <a:solidFill>
                  <a:srgbClr val="4576B8"/>
                </a:solidFill>
                <a:latin typeface="나눔고딕 ExtraBold"/>
                <a:cs typeface="나눔고딕 ExtraBold"/>
              </a:rPr>
              <a:t>역사</a:t>
            </a:r>
            <a:endParaRPr sz="2400" dirty="0">
              <a:solidFill>
                <a:srgbClr val="4576B8"/>
              </a:solidFill>
              <a:latin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0526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74132-F5F7-DD02-BE9C-246E932498C8}"/>
              </a:ext>
            </a:extLst>
          </p:cNvPr>
          <p:cNvSpPr txBox="1"/>
          <p:nvPr/>
        </p:nvSpPr>
        <p:spPr>
          <a:xfrm>
            <a:off x="306648" y="319086"/>
            <a:ext cx="117438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마이크로소프트의 인터넷 익스플로러 지원 중단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21BD9-B93C-87A6-A83D-AEDADADC48EB}"/>
              </a:ext>
            </a:extLst>
          </p:cNvPr>
          <p:cNvSpPr txBox="1"/>
          <p:nvPr/>
        </p:nvSpPr>
        <p:spPr>
          <a:xfrm>
            <a:off x="859175" y="1697079"/>
            <a:ext cx="10176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2016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월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마이크로소프트는 결국 “인터넷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익스플로러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10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이하의 버전 지원을 중단한다”라고 결정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자동 업데이트를 통해 인터넷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익스플로러를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11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버전으로 강제 업데이트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그리고 그 결과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HTML5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를 본격적으로 사용할 수 있는 환경이 구축됨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1C1482-8786-29CA-FC2C-6F1F83B7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388" y="2780928"/>
            <a:ext cx="4769224" cy="29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11">
            <a:extLst>
              <a:ext uri="{FF2B5EF4-FFF2-40B4-BE49-F238E27FC236}">
                <a16:creationId xmlns:a16="http://schemas.microsoft.com/office/drawing/2014/main" id="{C611DA07-D64C-DC61-E3C6-A8D4CAA93E23}"/>
              </a:ext>
            </a:extLst>
          </p:cNvPr>
          <p:cNvSpPr txBox="1"/>
          <p:nvPr/>
        </p:nvSpPr>
        <p:spPr>
          <a:xfrm>
            <a:off x="757575" y="6243257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12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 dirty="0">
              <a:latin typeface="Arial Narrow"/>
              <a:cs typeface="Arial Narrow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BAFF57-A629-8CFF-F454-D0C6939CF97B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FFD5ED-983F-3D9D-73B5-CA47052488C5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BCB26-0BD3-8321-8579-C0F22E8FB798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C96E069D-B921-A7E5-5C31-EE414928AF61}"/>
              </a:ext>
            </a:extLst>
          </p:cNvPr>
          <p:cNvSpPr txBox="1"/>
          <p:nvPr/>
        </p:nvSpPr>
        <p:spPr>
          <a:xfrm>
            <a:off x="429513" y="1050203"/>
            <a:ext cx="207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b="1" spc="-40" dirty="0">
                <a:solidFill>
                  <a:srgbClr val="4576B8"/>
                </a:solidFill>
                <a:latin typeface="한컴산뜻돋움"/>
                <a:cs typeface="나눔고딕 ExtraBold"/>
              </a:rPr>
              <a:t>웹</a:t>
            </a:r>
            <a:r>
              <a:rPr sz="2400" b="1" spc="-40" dirty="0">
                <a:solidFill>
                  <a:srgbClr val="4576B8"/>
                </a:solidFill>
                <a:latin typeface="나눔고딕 ExtraBold"/>
                <a:cs typeface="나눔고딕 ExtraBold"/>
              </a:rPr>
              <a:t>의</a:t>
            </a:r>
            <a:r>
              <a:rPr sz="2400" b="1" spc="-135" dirty="0">
                <a:solidFill>
                  <a:srgbClr val="4576B8"/>
                </a:solidFill>
                <a:latin typeface="나눔고딕 ExtraBold"/>
                <a:cs typeface="나눔고딕 ExtraBold"/>
              </a:rPr>
              <a:t> </a:t>
            </a:r>
            <a:r>
              <a:rPr sz="2400" b="1" spc="-80" dirty="0">
                <a:solidFill>
                  <a:srgbClr val="4576B8"/>
                </a:solidFill>
                <a:latin typeface="나눔고딕 ExtraBold"/>
                <a:cs typeface="나눔고딕 ExtraBold"/>
              </a:rPr>
              <a:t>역사</a:t>
            </a:r>
            <a:endParaRPr sz="2400" dirty="0">
              <a:solidFill>
                <a:srgbClr val="4576B8"/>
              </a:solidFill>
              <a:latin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50123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0547D-5020-E06B-2621-162B3AB5D606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참고도서 및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부교제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EB902-FDD6-509A-7D5D-9960CF127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2" y="1392863"/>
            <a:ext cx="2442210" cy="33299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5CF3D6-15B2-6CA6-5FCF-62612B5F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5" y="1392863"/>
            <a:ext cx="2460546" cy="33299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모두의 HTML5 &amp; CSS3 - 예스24">
            <a:extLst>
              <a:ext uri="{FF2B5EF4-FFF2-40B4-BE49-F238E27FC236}">
                <a16:creationId xmlns:a16="http://schemas.microsoft.com/office/drawing/2014/main" id="{EF50F9B1-A765-A511-4603-E33073EA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72" y="1392863"/>
            <a:ext cx="2575307" cy="33299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A8C38D5-53CA-FE7A-251A-C27E9558535F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B2FBAC-7F23-7D3B-CE15-B5E701BA2265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5F284-18C9-838C-6F65-A0632628F077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188039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064405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sz="7500" spc="397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sz="5000" dirty="0">
                <a:solidFill>
                  <a:schemeClr val="bg1"/>
                </a:solidFill>
              </a:rPr>
              <a:t>HTML</a:t>
            </a:r>
            <a:r>
              <a:rPr sz="5000" spc="-320" dirty="0">
                <a:solidFill>
                  <a:schemeClr val="bg1"/>
                </a:solidFill>
              </a:rPr>
              <a:t> </a:t>
            </a:r>
            <a:r>
              <a:rPr lang="ko-KR" altLang="en-US" sz="5000" spc="-320" dirty="0">
                <a:solidFill>
                  <a:schemeClr val="bg1"/>
                </a:solidFill>
              </a:rPr>
              <a:t>첫만남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7F1A62-895D-F26A-2E5B-9B29F56671D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HTML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과의 첫 만남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D1C26-F84D-BFF1-B59E-6C48F930BE39}"/>
              </a:ext>
            </a:extLst>
          </p:cNvPr>
          <p:cNvSpPr txBox="1"/>
          <p:nvPr/>
        </p:nvSpPr>
        <p:spPr>
          <a:xfrm>
            <a:off x="373053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spc="-40" dirty="0">
                <a:solidFill>
                  <a:srgbClr val="4576B8"/>
                </a:solidFill>
                <a:latin typeface="한컴산뜻돋움"/>
                <a:cs typeface="한컴산뜻돋움"/>
              </a:rPr>
              <a:t>HTML</a:t>
            </a:r>
            <a:r>
              <a:rPr lang="ko-KR" altLang="en-US" sz="2400" b="1" spc="-40" dirty="0">
                <a:solidFill>
                  <a:srgbClr val="4576B8"/>
                </a:solidFill>
                <a:latin typeface="나눔고딕 ExtraBold"/>
                <a:cs typeface="나눔고딕 ExtraBold"/>
              </a:rPr>
              <a:t>의</a:t>
            </a:r>
            <a:r>
              <a:rPr lang="ko-KR" altLang="en-US" sz="2400" b="1" spc="-135" dirty="0">
                <a:solidFill>
                  <a:srgbClr val="4576B8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25" dirty="0">
                <a:solidFill>
                  <a:srgbClr val="4576B8"/>
                </a:solidFill>
                <a:latin typeface="나눔고딕 ExtraBold"/>
                <a:cs typeface="나눔고딕 ExtraBold"/>
              </a:rPr>
              <a:t>정의</a:t>
            </a:r>
            <a:endParaRPr lang="ko-KR" altLang="en-US" sz="2400" dirty="0">
              <a:solidFill>
                <a:srgbClr val="4576B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DAE5A-21A7-A04B-C4D5-250FD8603495}"/>
              </a:ext>
            </a:extLst>
          </p:cNvPr>
          <p:cNvSpPr txBox="1"/>
          <p:nvPr/>
        </p:nvSpPr>
        <p:spPr>
          <a:xfrm>
            <a:off x="4544786" y="2116116"/>
            <a:ext cx="56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월드와이드웹</a:t>
            </a:r>
            <a:r>
              <a:rPr lang="ko-KR" altLang="en-US" sz="2400" dirty="0"/>
              <a:t>(World </a:t>
            </a:r>
            <a:r>
              <a:rPr lang="ko-KR" altLang="en-US" sz="2400" dirty="0" err="1"/>
              <a:t>Wide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Web</a:t>
            </a:r>
            <a:r>
              <a:rPr lang="ko-KR" alt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0C929-2DBB-4337-51A2-CF488E2259C4}"/>
              </a:ext>
            </a:extLst>
          </p:cNvPr>
          <p:cNvSpPr txBox="1"/>
          <p:nvPr/>
        </p:nvSpPr>
        <p:spPr>
          <a:xfrm>
            <a:off x="4653643" y="2885692"/>
            <a:ext cx="6885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인터넷에 연결된 개별 컴퓨터들을 통해 쌍방 간에 정보를 공유할 수 있는 전 세계적인 정보공간을 의미한다.</a:t>
            </a:r>
          </a:p>
        </p:txBody>
      </p:sp>
      <p:pic>
        <p:nvPicPr>
          <p:cNvPr id="2050" name="Picture 2" descr="세계 -3d 렌더링을 둘러싼 월드 와이드 웹 노트북 | 프리미엄 사진">
            <a:extLst>
              <a:ext uri="{FF2B5EF4-FFF2-40B4-BE49-F238E27FC236}">
                <a16:creationId xmlns:a16="http://schemas.microsoft.com/office/drawing/2014/main" id="{7DE0ABED-3A1D-4CFD-47AB-10B4A797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0" y="2116116"/>
            <a:ext cx="3713389" cy="34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4CB1AB-16E5-5979-64FF-3E9315B909C1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0BB442-6ED9-FAC0-8816-407AD6E694E6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A6877-B395-A90E-D525-5B74EEDD2FBF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38413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22626" y="1602688"/>
            <a:ext cx="8993517" cy="267701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27305" marR="5080">
              <a:lnSpc>
                <a:spcPct val="100000"/>
              </a:lnSpc>
              <a:spcBef>
                <a:spcPts val="1695"/>
              </a:spcBef>
            </a:pPr>
            <a:r>
              <a:rPr sz="2400" spc="85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HTML은</a:t>
            </a:r>
            <a:r>
              <a:rPr sz="2400" spc="-4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웹의</a:t>
            </a:r>
            <a:r>
              <a:rPr sz="2400" spc="-41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창시자인</a:t>
            </a:r>
            <a:r>
              <a:rPr sz="2400" spc="-39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</a:t>
            </a:r>
            <a:r>
              <a:rPr sz="2400" spc="-43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9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버너스리에</a:t>
            </a:r>
            <a:r>
              <a:rPr sz="2400" spc="-39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의해</a:t>
            </a:r>
            <a:r>
              <a:rPr sz="2400" spc="-4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탄생되었다.</a:t>
            </a:r>
            <a:r>
              <a:rPr sz="2400" spc="-7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1980년에</a:t>
            </a:r>
            <a:r>
              <a:rPr sz="2400" spc="-44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8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CERN(유럽입자물리 </a:t>
            </a:r>
            <a:r>
              <a:rPr sz="2400" spc="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연구소)의</a:t>
            </a:r>
            <a:r>
              <a:rPr sz="2400" spc="-40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직원이었던</a:t>
            </a:r>
            <a:r>
              <a:rPr sz="2400" spc="-41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114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물리학자</a:t>
            </a:r>
            <a:r>
              <a:rPr sz="2400" spc="-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‘팀</a:t>
            </a:r>
            <a:r>
              <a:rPr sz="2400" spc="-42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17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버너스</a:t>
            </a:r>
            <a:r>
              <a:rPr sz="2400" spc="-41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16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리’는</a:t>
            </a:r>
            <a:r>
              <a:rPr sz="2400" spc="-4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HTML의</a:t>
            </a:r>
            <a:r>
              <a:rPr sz="2400" spc="-41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원형인</a:t>
            </a:r>
            <a:r>
              <a:rPr sz="2400" spc="-41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6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‘인콰이어(Enquire)’를 </a:t>
            </a:r>
            <a:r>
              <a:rPr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제안하였다.</a:t>
            </a:r>
            <a:r>
              <a:rPr sz="2400" spc="-8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</a:t>
            </a:r>
            <a:r>
              <a:rPr sz="2400" spc="-4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114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콰이어는</a:t>
            </a:r>
            <a:r>
              <a:rPr sz="2400" spc="-4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CERN의</a:t>
            </a:r>
            <a:r>
              <a:rPr sz="2400" spc="-43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204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연구원들이</a:t>
            </a:r>
            <a:r>
              <a:rPr sz="2400" spc="-40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33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문서를</a:t>
            </a:r>
            <a:r>
              <a:rPr sz="2400" spc="-42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254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이용하고</a:t>
            </a:r>
            <a:r>
              <a:rPr sz="2400" spc="-4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254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공유하기</a:t>
            </a:r>
            <a:r>
              <a:rPr sz="2400" spc="-40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위한</a:t>
            </a:r>
            <a:r>
              <a:rPr sz="2400" spc="-4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첫</a:t>
            </a:r>
            <a:r>
              <a:rPr sz="2400" spc="-43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2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번째 </a:t>
            </a:r>
            <a:r>
              <a:rPr sz="2400" b="1" spc="170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하이퍼텍스트</a:t>
            </a:r>
            <a:r>
              <a:rPr sz="2400" b="1" spc="-405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b="1" spc="55" dirty="0">
                <a:solidFill>
                  <a:srgbClr val="C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시스템</a:t>
            </a:r>
            <a:r>
              <a:rPr sz="2400" spc="5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이었다.</a:t>
            </a:r>
            <a:endParaRPr sz="2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7305" marR="2161540">
              <a:lnSpc>
                <a:spcPct val="100000"/>
              </a:lnSpc>
            </a:pP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1989년에</a:t>
            </a:r>
            <a:r>
              <a:rPr sz="2400" spc="-43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</a:t>
            </a:r>
            <a:r>
              <a:rPr sz="2400" spc="-409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17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버너스</a:t>
            </a:r>
            <a:r>
              <a:rPr sz="2400" spc="-41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26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리는</a:t>
            </a:r>
            <a:r>
              <a:rPr sz="2400" spc="-41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인터넷</a:t>
            </a:r>
            <a:r>
              <a:rPr sz="2400" spc="-41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</a:t>
            </a:r>
            <a:r>
              <a:rPr sz="2400" spc="-41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17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하이퍼텍스트</a:t>
            </a:r>
            <a:r>
              <a:rPr sz="2400" spc="-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17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체계를</a:t>
            </a:r>
            <a:r>
              <a:rPr sz="2400" spc="-41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6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제안하였고, </a:t>
            </a:r>
            <a:r>
              <a:rPr sz="2400" spc="5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</a:t>
            </a:r>
            <a:r>
              <a:rPr sz="2400" spc="-4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17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이후에</a:t>
            </a:r>
            <a:r>
              <a:rPr sz="2400" spc="-4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85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HTML을</a:t>
            </a:r>
            <a:r>
              <a:rPr sz="2400" spc="-42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sz="2400" spc="-1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명시하였다.</a:t>
            </a:r>
            <a:endParaRPr sz="2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4619" y="6201348"/>
            <a:ext cx="222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75" dirty="0">
                <a:solidFill>
                  <a:srgbClr val="3B4368"/>
                </a:solidFill>
                <a:latin typeface="휴먼아미체"/>
                <a:cs typeface="휴먼아미체"/>
              </a:rPr>
              <a:t>팀</a:t>
            </a:r>
            <a:r>
              <a:rPr sz="3600" spc="-700" dirty="0">
                <a:solidFill>
                  <a:srgbClr val="3B4368"/>
                </a:solidFill>
                <a:latin typeface="휴먼아미체"/>
                <a:cs typeface="휴먼아미체"/>
              </a:rPr>
              <a:t> </a:t>
            </a:r>
            <a:r>
              <a:rPr sz="3600" spc="1305" dirty="0">
                <a:solidFill>
                  <a:srgbClr val="3B4368"/>
                </a:solidFill>
                <a:latin typeface="휴먼아미체"/>
                <a:cs typeface="휴먼아미체"/>
              </a:rPr>
              <a:t>버너스리</a:t>
            </a:r>
            <a:endParaRPr sz="3600" dirty="0">
              <a:latin typeface="휴먼아미체"/>
              <a:cs typeface="휴먼아미체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8745" y="5849840"/>
            <a:ext cx="229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3B4368"/>
                </a:solidFill>
                <a:latin typeface="Microsoft Sans Serif"/>
                <a:cs typeface="Microsoft Sans Serif"/>
              </a:rPr>
              <a:t>Timothy</a:t>
            </a:r>
            <a:r>
              <a:rPr sz="1800" spc="-240" dirty="0">
                <a:solidFill>
                  <a:srgbClr val="3B4368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3B4368"/>
                </a:solidFill>
                <a:latin typeface="Microsoft Sans Serif"/>
                <a:cs typeface="Microsoft Sans Serif"/>
              </a:rPr>
              <a:t>John</a:t>
            </a:r>
            <a:r>
              <a:rPr sz="1800" spc="-265" dirty="0">
                <a:solidFill>
                  <a:srgbClr val="3B4368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3B4368"/>
                </a:solidFill>
                <a:latin typeface="Microsoft Sans Serif"/>
                <a:cs typeface="Microsoft Sans Serif"/>
              </a:rPr>
              <a:t>Berners</a:t>
            </a:r>
            <a:r>
              <a:rPr sz="1800" spc="-280" dirty="0">
                <a:solidFill>
                  <a:srgbClr val="3B4368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3B4368"/>
                </a:solidFill>
                <a:latin typeface="Microsoft Sans Serif"/>
                <a:cs typeface="Microsoft Sans Serif"/>
              </a:rPr>
              <a:t>Lee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64525" y="2646680"/>
            <a:ext cx="3927475" cy="4211320"/>
            <a:chOff x="8264652" y="2647188"/>
            <a:chExt cx="3927475" cy="42113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5916" y="3463494"/>
              <a:ext cx="2189683" cy="20899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45495" y="2647188"/>
              <a:ext cx="1409699" cy="13334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4652" y="2647188"/>
              <a:ext cx="3927334" cy="421081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DC086A-2C8C-BD4C-D6F9-5485F8541D2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HTML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과의 첫 만남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E0868-26F0-F8BC-F278-B2412E521266}"/>
              </a:ext>
            </a:extLst>
          </p:cNvPr>
          <p:cNvSpPr txBox="1"/>
          <p:nvPr/>
        </p:nvSpPr>
        <p:spPr>
          <a:xfrm>
            <a:off x="306648" y="10171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lang="en-US" altLang="ko-KR" sz="2400" b="1" spc="-40" dirty="0">
                <a:solidFill>
                  <a:srgbClr val="4576B8"/>
                </a:solidFill>
                <a:latin typeface="한컴산뜻돋움"/>
                <a:cs typeface="한컴산뜻돋움"/>
              </a:rPr>
              <a:t>HTML</a:t>
            </a:r>
            <a:r>
              <a:rPr lang="ko-KR" altLang="en-US" sz="2400" b="1" spc="-40" dirty="0">
                <a:solidFill>
                  <a:srgbClr val="4576B8"/>
                </a:solidFill>
                <a:latin typeface="나눔고딕 ExtraBold"/>
                <a:cs typeface="나눔고딕 ExtraBold"/>
              </a:rPr>
              <a:t>의</a:t>
            </a:r>
            <a:r>
              <a:rPr lang="ko-KR" altLang="en-US" sz="2400" b="1" spc="-135" dirty="0">
                <a:solidFill>
                  <a:srgbClr val="4576B8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25" dirty="0">
                <a:solidFill>
                  <a:srgbClr val="4576B8"/>
                </a:solidFill>
                <a:latin typeface="나눔고딕 ExtraBold"/>
                <a:cs typeface="나눔고딕 ExtraBold"/>
              </a:rPr>
              <a:t>역사</a:t>
            </a:r>
            <a:endParaRPr lang="ko-KR" altLang="en-US" sz="2400" dirty="0">
              <a:solidFill>
                <a:srgbClr val="4576B8"/>
              </a:solidFill>
              <a:latin typeface="나눔고딕 ExtraBold"/>
              <a:cs typeface="나눔고딕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0547D-5020-E06B-2621-162B3AB5D606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웹의 역사 및 인터넷의 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C1C54-33C0-2658-C39D-AA9E1E23D83C}"/>
              </a:ext>
            </a:extLst>
          </p:cNvPr>
          <p:cNvSpPr txBox="1"/>
          <p:nvPr/>
        </p:nvSpPr>
        <p:spPr>
          <a:xfrm>
            <a:off x="5584372" y="1839939"/>
            <a:ext cx="62632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인터넷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미국 국방성에서 시작</a:t>
            </a:r>
            <a:endParaRPr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소련 인공위성의 발사에서 위협을 느껴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ARPA</a:t>
            </a:r>
          </a:p>
          <a:p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(Advanced Research Projects Agency)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부서 창설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1969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ARPA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1969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 현재 웹의 모태가 되는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ARPANET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을 개발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좌측 이미지는 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ARPANET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연결 상태 변화를 나타냄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1989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년 팀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버너스리가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인터넷 공간 안에서 문서가 서로 이동할 수 있는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새로운 개념의 방법을 제안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하이퍼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링크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(Hyper Link)</a:t>
            </a:r>
          </a:p>
          <a:p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이 아이디어를 바탕으로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월드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와이드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웹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(World Wide Web)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개발해</a:t>
            </a:r>
            <a:endParaRPr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1991</a:t>
            </a:r>
            <a:r>
              <a:rPr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년 처음 배포 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/ 1993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년에 소스 코드 공개</a:t>
            </a:r>
            <a:endParaRPr lang="en-US" altLang="ko-KR" sz="1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19CD1-8024-1C90-BE71-12F34F1C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1" y="1901072"/>
            <a:ext cx="4752528" cy="305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F3B4377A-A3BB-0642-9294-34FFB0AD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3" y="4793356"/>
            <a:ext cx="5016013" cy="82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18A4EC-3BD0-02E2-C041-80B7FE3DE8FD}"/>
              </a:ext>
            </a:extLst>
          </p:cNvPr>
          <p:cNvSpPr txBox="1"/>
          <p:nvPr/>
        </p:nvSpPr>
        <p:spPr>
          <a:xfrm>
            <a:off x="7975558" y="5681416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월드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와이드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웹 재단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84A19E15-EFEC-AD12-8B97-9EE6295D16AB}"/>
              </a:ext>
            </a:extLst>
          </p:cNvPr>
          <p:cNvSpPr txBox="1"/>
          <p:nvPr/>
        </p:nvSpPr>
        <p:spPr>
          <a:xfrm>
            <a:off x="757575" y="6243257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12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endParaRPr sz="2800" dirty="0">
              <a:latin typeface="Arial Narrow"/>
              <a:cs typeface="Arial Narrow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7680AE-FE80-78BA-EDC8-768FD69B3AD0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87839-14D0-1481-4508-19656E594745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DE26E-FC7A-E18D-1C4C-E6569978AE08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61563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하이퍼텍스트">
            <a:extLst>
              <a:ext uri="{FF2B5EF4-FFF2-40B4-BE49-F238E27FC236}">
                <a16:creationId xmlns:a16="http://schemas.microsoft.com/office/drawing/2014/main" id="{F1C5B83D-0F3F-43CD-96AF-AEC30AD9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6" y="2073073"/>
            <a:ext cx="5141102" cy="202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F05FE-A780-6A4F-4FE9-EA8CD2716413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HTML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과의 첫 만남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2B75A-953C-7BED-60EB-BBE25B9D3952}"/>
              </a:ext>
            </a:extLst>
          </p:cNvPr>
          <p:cNvSpPr txBox="1"/>
          <p:nvPr/>
        </p:nvSpPr>
        <p:spPr>
          <a:xfrm>
            <a:off x="5840186" y="2073073"/>
            <a:ext cx="4701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하이퍼텍스트</a:t>
            </a:r>
            <a:r>
              <a:rPr lang="ko-KR" altLang="en-US" sz="2400" dirty="0"/>
              <a:t>(</a:t>
            </a:r>
            <a:r>
              <a:rPr lang="ko-KR" altLang="en-US" sz="2400" dirty="0" err="1"/>
              <a:t>Hyper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Text</a:t>
            </a:r>
            <a:r>
              <a:rPr lang="ko-KR" alt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BA056-B3C8-6C4F-5D3F-97608ABAFDA2}"/>
              </a:ext>
            </a:extLst>
          </p:cNvPr>
          <p:cNvSpPr txBox="1"/>
          <p:nvPr/>
        </p:nvSpPr>
        <p:spPr>
          <a:xfrm>
            <a:off x="5900057" y="2802794"/>
            <a:ext cx="5838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하이퍼링크(참조)</a:t>
            </a:r>
            <a:r>
              <a:rPr lang="ko-KR" altLang="en-US" dirty="0" err="1"/>
              <a:t>를</a:t>
            </a:r>
            <a:r>
              <a:rPr lang="ko-KR" altLang="en-US" dirty="0"/>
              <a:t> 통해 독자가 한 문서에서 다른 문서로 즉 시 접근할 수 있는 텍스트 형태를 말한다.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FF0BD-F94C-E55D-9324-9AA9919B1D54}"/>
              </a:ext>
            </a:extLst>
          </p:cNvPr>
          <p:cNvSpPr txBox="1"/>
          <p:nvPr/>
        </p:nvSpPr>
        <p:spPr>
          <a:xfrm>
            <a:off x="364346" y="1015407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576B8"/>
                </a:solidFill>
              </a:rPr>
              <a:t>HTML</a:t>
            </a:r>
            <a:r>
              <a:rPr lang="ko-KR" altLang="en-US" sz="2000" b="1" dirty="0">
                <a:solidFill>
                  <a:srgbClr val="4576B8"/>
                </a:solidFill>
              </a:rPr>
              <a:t>이란 무엇일까</a:t>
            </a:r>
            <a:r>
              <a:rPr lang="en-US" altLang="ko-KR" sz="2000" b="1" dirty="0">
                <a:solidFill>
                  <a:srgbClr val="4576B8"/>
                </a:solidFill>
              </a:rPr>
              <a:t>?</a:t>
            </a:r>
            <a:endParaRPr lang="ko-KR" altLang="en-US" sz="2000" b="1" dirty="0">
              <a:solidFill>
                <a:srgbClr val="4576B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2CACF-D3F2-2A72-810E-A6661BDB3A2D}"/>
              </a:ext>
            </a:extLst>
          </p:cNvPr>
          <p:cNvSpPr txBox="1"/>
          <p:nvPr/>
        </p:nvSpPr>
        <p:spPr>
          <a:xfrm>
            <a:off x="306648" y="4368474"/>
            <a:ext cx="3835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마크업</a:t>
            </a:r>
            <a:r>
              <a:rPr lang="ko-KR" altLang="en-US" sz="2400" dirty="0"/>
              <a:t>(</a:t>
            </a:r>
            <a:r>
              <a:rPr lang="ko-KR" altLang="en-US" sz="2400" dirty="0" err="1"/>
              <a:t>Markup</a:t>
            </a:r>
            <a:r>
              <a:rPr lang="ko-KR" altLang="en-US" sz="2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EDE0-3243-06B9-4F1A-825B7D9EB787}"/>
              </a:ext>
            </a:extLst>
          </p:cNvPr>
          <p:cNvSpPr txBox="1"/>
          <p:nvPr/>
        </p:nvSpPr>
        <p:spPr>
          <a:xfrm>
            <a:off x="306648" y="5142258"/>
            <a:ext cx="52994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마크업이라는 표현은 출판업자들이 원고에 교정기호를 써넣는 것을 </a:t>
            </a:r>
            <a:r>
              <a:rPr lang="ko-KR" altLang="en-US" dirty="0" err="1"/>
              <a:t>mark</a:t>
            </a:r>
            <a:r>
              <a:rPr lang="ko-KR" altLang="en-US" dirty="0"/>
              <a:t> </a:t>
            </a:r>
            <a:r>
              <a:rPr lang="ko-KR" altLang="en-US" dirty="0" err="1"/>
              <a:t>up이라</a:t>
            </a:r>
            <a:r>
              <a:rPr lang="ko-KR" altLang="en-US" dirty="0"/>
              <a:t> 부른 것에서 나온 용어이다.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9A3B0-F0BF-DF31-73D4-B3E06E8DCD88}"/>
              </a:ext>
            </a:extLst>
          </p:cNvPr>
          <p:cNvSpPr txBox="1"/>
          <p:nvPr/>
        </p:nvSpPr>
        <p:spPr>
          <a:xfrm>
            <a:off x="5891996" y="4368474"/>
            <a:ext cx="5870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마크업 언어</a:t>
            </a:r>
            <a:r>
              <a:rPr lang="ko-KR" altLang="en-US" sz="2400" dirty="0"/>
              <a:t>(</a:t>
            </a:r>
            <a:r>
              <a:rPr lang="ko-KR" altLang="en-US" sz="2400" dirty="0" err="1"/>
              <a:t>Markup</a:t>
            </a:r>
            <a:r>
              <a:rPr lang="ko-KR" altLang="en-US" sz="2400" dirty="0"/>
              <a:t> </a:t>
            </a:r>
            <a:r>
              <a:rPr lang="ko-KR" altLang="en-US" sz="2400" dirty="0" err="1"/>
              <a:t>Language</a:t>
            </a:r>
            <a:r>
              <a:rPr lang="ko-KR" alt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C0395-8707-9898-5D62-884D3B2A1888}"/>
              </a:ext>
            </a:extLst>
          </p:cNvPr>
          <p:cNvSpPr txBox="1"/>
          <p:nvPr/>
        </p:nvSpPr>
        <p:spPr>
          <a:xfrm>
            <a:off x="5891995" y="5141559"/>
            <a:ext cx="57299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태그 등을 이용해서 문서의 논리구조 작성, 문서 서식 지 정 등의 문서처리를 지원하기 위해 문서에 추가되는 마크업을 표현하는 언어이다.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ACB9CB4-B789-FD10-8CBC-19F8D9E1EE54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E8A772-D348-374D-6C55-4DF1C24BB72C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57F7A-9093-9BFB-E64C-B7AE62B5F7A5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73781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4346" y="1015407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576B8"/>
                </a:solidFill>
              </a:rPr>
              <a:t>HTML</a:t>
            </a:r>
            <a:r>
              <a:rPr lang="ko-KR" altLang="en-US" sz="2000" b="1" dirty="0">
                <a:solidFill>
                  <a:srgbClr val="4576B8"/>
                </a:solidFill>
              </a:rPr>
              <a:t>이란 무엇일까</a:t>
            </a:r>
            <a:r>
              <a:rPr lang="en-US" altLang="ko-KR" sz="2000" b="1" dirty="0">
                <a:solidFill>
                  <a:srgbClr val="4576B8"/>
                </a:solidFill>
              </a:rPr>
              <a:t>?</a:t>
            </a:r>
            <a:endParaRPr lang="ko-KR" altLang="en-US" sz="2000" b="1" dirty="0">
              <a:solidFill>
                <a:srgbClr val="4576B8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40" y="2748892"/>
            <a:ext cx="5615109" cy="30937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05555" y="2617350"/>
            <a:ext cx="28666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웹 문서를 작성하는 프로그램</a:t>
            </a:r>
            <a:endParaRPr lang="en-US" altLang="ko-KR" sz="160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468" y="2824362"/>
            <a:ext cx="2692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웹</a:t>
            </a:r>
            <a:r>
              <a:rPr lang="en-US" altLang="ko-KR" sz="1600">
                <a:solidFill>
                  <a:srgbClr val="0070C0"/>
                </a:solidFill>
              </a:rPr>
              <a:t> </a:t>
            </a:r>
            <a:r>
              <a:rPr lang="ko-KR" altLang="en-US" sz="1600">
                <a:solidFill>
                  <a:srgbClr val="0070C0"/>
                </a:solidFill>
              </a:rPr>
              <a:t>문서를 보는 프로그램</a:t>
            </a:r>
          </a:p>
        </p:txBody>
      </p:sp>
      <p:cxnSp>
        <p:nvCxnSpPr>
          <p:cNvPr id="12" name="구부러진 연결선 11"/>
          <p:cNvCxnSpPr>
            <a:endCxn id="2" idx="2"/>
          </p:cNvCxnSpPr>
          <p:nvPr/>
        </p:nvCxnSpPr>
        <p:spPr>
          <a:xfrm rot="10800000">
            <a:off x="1942901" y="3162917"/>
            <a:ext cx="1707410" cy="735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flipV="1">
            <a:off x="8899241" y="3131392"/>
            <a:ext cx="749627" cy="126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AE0E79-A72C-8F36-53A4-513550AF0A99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HTML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과의 첫 만남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33169-5E7B-7B0C-DB1F-613762DE0784}"/>
              </a:ext>
            </a:extLst>
          </p:cNvPr>
          <p:cNvSpPr txBox="1"/>
          <p:nvPr/>
        </p:nvSpPr>
        <p:spPr>
          <a:xfrm>
            <a:off x="364346" y="1547059"/>
            <a:ext cx="1097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HTML(Hypertext Markup Language)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system-ui"/>
              </a:rPr>
              <a:t>은 월드 와이드 웹용 웹 페이지 및 애플리케이션을 만드는 데 사용되는 표준 마크업 언어입니다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6721EC-D5A2-16D5-281C-796FB66B4EE1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36F3B2-95FE-3903-4C50-FB613C4F3537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55AC4-A56D-8968-9160-7C0860EAAB02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57670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47BE5C-8094-510C-05EF-4B680B63A26E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HTML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과의 첫 만남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844C1B-8226-47A2-287E-95BECEB78809}"/>
              </a:ext>
            </a:extLst>
          </p:cNvPr>
          <p:cNvGrpSpPr/>
          <p:nvPr/>
        </p:nvGrpSpPr>
        <p:grpSpPr>
          <a:xfrm>
            <a:off x="533074" y="3465757"/>
            <a:ext cx="3552874" cy="2677028"/>
            <a:chOff x="2795563" y="3899352"/>
            <a:chExt cx="3552874" cy="26770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876556-4880-CB1C-FED5-D7D8AE915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20000"/>
            </a:blip>
            <a:stretch>
              <a:fillRect/>
            </a:stretch>
          </p:blipFill>
          <p:spPr>
            <a:xfrm>
              <a:off x="2799112" y="4771285"/>
              <a:ext cx="2439169" cy="98782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496017B-2100-3AF2-FB0A-6D1C3A4BF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20000"/>
            </a:blip>
            <a:stretch>
              <a:fillRect/>
            </a:stretch>
          </p:blipFill>
          <p:spPr>
            <a:xfrm>
              <a:off x="2799112" y="4346778"/>
              <a:ext cx="2451184" cy="415610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D7D8741-329B-410B-87CF-3AE664D6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20000" contrast="20000"/>
            </a:blip>
            <a:stretch>
              <a:fillRect/>
            </a:stretch>
          </p:blipFill>
          <p:spPr>
            <a:xfrm>
              <a:off x="5250016" y="4771285"/>
              <a:ext cx="1093420" cy="478854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49402E0-B246-A1BD-5FC2-8D0AD4F49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20000" contrast="20000"/>
            </a:blip>
            <a:stretch>
              <a:fillRect/>
            </a:stretch>
          </p:blipFill>
          <p:spPr>
            <a:xfrm>
              <a:off x="5250016" y="5257621"/>
              <a:ext cx="1093420" cy="502948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F1E41A-F74D-2108-66F4-3A77FBD97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20000" contrast="20000"/>
            </a:blip>
            <a:stretch>
              <a:fillRect/>
            </a:stretch>
          </p:blipFill>
          <p:spPr>
            <a:xfrm>
              <a:off x="2799112" y="5766242"/>
              <a:ext cx="2439169" cy="810138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8ADBE61-0B04-A7F8-77E7-D0ADCFCA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20000" contrast="20000"/>
            </a:blip>
            <a:stretch>
              <a:fillRect/>
            </a:stretch>
          </p:blipFill>
          <p:spPr>
            <a:xfrm>
              <a:off x="5250016" y="5766242"/>
              <a:ext cx="1093420" cy="810138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2BF5EB0-CDF1-3285-7C4B-B430BB3B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3832" y="3899352"/>
              <a:ext cx="3544605" cy="31321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C00601-8D47-5C3E-490A-7BCF7E14F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95563" y="4179961"/>
              <a:ext cx="3544325" cy="15740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532539-230D-381E-C28E-3825BC3BF6F7}"/>
                </a:ext>
              </a:extLst>
            </p:cNvPr>
            <p:cNvSpPr/>
            <p:nvPr/>
          </p:nvSpPr>
          <p:spPr>
            <a:xfrm>
              <a:off x="2799112" y="4179865"/>
              <a:ext cx="3544325" cy="157600"/>
            </a:xfrm>
            <a:prstGeom prst="rect">
              <a:avLst/>
            </a:prstGeom>
            <a:solidFill>
              <a:srgbClr val="8DCFCC">
                <a:alpha val="7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내비게이션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3FD85A6-D307-17FE-E6CB-E3633C578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20000" contrast="20000"/>
            </a:blip>
            <a:stretch>
              <a:fillRect/>
            </a:stretch>
          </p:blipFill>
          <p:spPr>
            <a:xfrm>
              <a:off x="5250016" y="4346778"/>
              <a:ext cx="1093420" cy="415610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44AC04-909F-0BC0-DDA1-74C0B1208A31}"/>
                </a:ext>
              </a:extLst>
            </p:cNvPr>
            <p:cNvSpPr txBox="1"/>
            <p:nvPr/>
          </p:nvSpPr>
          <p:spPr>
            <a:xfrm>
              <a:off x="3722378" y="4423778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배너 ①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AA9727-D891-D65E-3D38-59CBEECDD7BB}"/>
                </a:ext>
              </a:extLst>
            </p:cNvPr>
            <p:cNvSpPr txBox="1"/>
            <p:nvPr/>
          </p:nvSpPr>
          <p:spPr>
            <a:xfrm>
              <a:off x="5512033" y="4423778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로그인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63DE7A-F08F-B465-6336-7B8656FBF832}"/>
                </a:ext>
              </a:extLst>
            </p:cNvPr>
            <p:cNvSpPr txBox="1"/>
            <p:nvPr/>
          </p:nvSpPr>
          <p:spPr>
            <a:xfrm>
              <a:off x="5576153" y="4879907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날씨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3971B3-99FF-8369-526D-2C92EEAC7F9E}"/>
                </a:ext>
              </a:extLst>
            </p:cNvPr>
            <p:cNvSpPr txBox="1"/>
            <p:nvPr/>
          </p:nvSpPr>
          <p:spPr>
            <a:xfrm>
              <a:off x="5494400" y="5378290"/>
              <a:ext cx="6046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배너 ②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CB698A-E12C-A35C-AE49-C4220301F0ED}"/>
                </a:ext>
              </a:extLst>
            </p:cNvPr>
            <p:cNvSpPr txBox="1"/>
            <p:nvPr/>
          </p:nvSpPr>
          <p:spPr>
            <a:xfrm>
              <a:off x="5576153" y="6040506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쇼핑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1D1363-F8AD-D391-EA6B-ED5032BC7E5D}"/>
                </a:ext>
              </a:extLst>
            </p:cNvPr>
            <p:cNvSpPr txBox="1"/>
            <p:nvPr/>
          </p:nvSpPr>
          <p:spPr>
            <a:xfrm>
              <a:off x="3734003" y="6040506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포스트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B2A0BB-177C-2B5F-16DE-ED3DB637539F}"/>
                </a:ext>
              </a:extLst>
            </p:cNvPr>
            <p:cNvSpPr txBox="1"/>
            <p:nvPr/>
          </p:nvSpPr>
          <p:spPr>
            <a:xfrm>
              <a:off x="3734003" y="5134393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언론사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BCA977-5817-0FAB-F528-112E5EC96FC6}"/>
              </a:ext>
            </a:extLst>
          </p:cNvPr>
          <p:cNvSpPr txBox="1"/>
          <p:nvPr/>
        </p:nvSpPr>
        <p:spPr>
          <a:xfrm>
            <a:off x="364346" y="1015407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576B8"/>
                </a:solidFill>
              </a:rPr>
              <a:t>HTML</a:t>
            </a:r>
            <a:r>
              <a:rPr lang="ko-KR" altLang="en-US" sz="2000" b="1" dirty="0">
                <a:solidFill>
                  <a:srgbClr val="4576B8"/>
                </a:solidFill>
              </a:rPr>
              <a:t>이란 무엇일까</a:t>
            </a:r>
            <a:r>
              <a:rPr lang="en-US" altLang="ko-KR" sz="2000" b="1" dirty="0">
                <a:solidFill>
                  <a:srgbClr val="4576B8"/>
                </a:solidFill>
              </a:rPr>
              <a:t>?</a:t>
            </a:r>
            <a:endParaRPr lang="ko-KR" altLang="en-US" sz="2000" b="1" dirty="0">
              <a:solidFill>
                <a:srgbClr val="4576B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E42A5-B5ED-2A5E-CB35-464732542A94}"/>
              </a:ext>
            </a:extLst>
          </p:cNvPr>
          <p:cNvSpPr txBox="1"/>
          <p:nvPr/>
        </p:nvSpPr>
        <p:spPr>
          <a:xfrm>
            <a:off x="4693888" y="35285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HTML: </a:t>
            </a:r>
            <a:r>
              <a:rPr lang="ko-KR" altLang="en-US" dirty="0" err="1"/>
              <a:t>Hyper</a:t>
            </a:r>
            <a:r>
              <a:rPr lang="ko-KR" altLang="en-US" dirty="0"/>
              <a:t> </a:t>
            </a:r>
            <a:r>
              <a:rPr lang="ko-KR" altLang="en-US" dirty="0" err="1"/>
              <a:t>Text</a:t>
            </a:r>
            <a:r>
              <a:rPr lang="ko-KR" altLang="en-US" dirty="0"/>
              <a:t> </a:t>
            </a:r>
            <a:r>
              <a:rPr lang="ko-KR" altLang="en-US" dirty="0" err="1"/>
              <a:t>Markup</a:t>
            </a:r>
            <a:r>
              <a:rPr lang="ko-KR" altLang="en-US" dirty="0"/>
              <a:t> </a:t>
            </a:r>
            <a:r>
              <a:rPr lang="ko-KR" altLang="en-US" dirty="0" err="1"/>
              <a:t>Language</a:t>
            </a:r>
            <a:r>
              <a:rPr lang="ko-KR" altLang="en-US" dirty="0"/>
              <a:t>(하이퍼텍스트 마크업 언어) 웹 사이트를 만들기 위해 사용하는 프로그래밍 언어 중 하나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F9B240-D93A-A16C-D687-57DA8534996B}"/>
              </a:ext>
            </a:extLst>
          </p:cNvPr>
          <p:cNvSpPr txBox="1"/>
          <p:nvPr/>
        </p:nvSpPr>
        <p:spPr>
          <a:xfrm>
            <a:off x="4693888" y="470792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HTML의</a:t>
            </a:r>
            <a:r>
              <a:rPr lang="ko-KR" altLang="en-US" b="1" dirty="0"/>
              <a:t> 역할: </a:t>
            </a:r>
            <a:r>
              <a:rPr lang="ko-KR" altLang="en-US" dirty="0"/>
              <a:t>텍스트와 이미지처럼 웹사이트에서 ‘</a:t>
            </a:r>
            <a:r>
              <a:rPr lang="ko-KR" altLang="en-US" dirty="0" err="1"/>
              <a:t>정보’라고</a:t>
            </a:r>
            <a:r>
              <a:rPr lang="ko-KR" altLang="en-US" dirty="0"/>
              <a:t> 불리는 요소를 입력 </a:t>
            </a:r>
            <a:r>
              <a:rPr lang="ko-KR" altLang="en-US" dirty="0" err="1"/>
              <a:t>메뉴,배너</a:t>
            </a:r>
            <a:r>
              <a:rPr lang="ko-KR" altLang="en-US" dirty="0"/>
              <a:t>, 본문 등 다양한 콘텐츠가 들어가는 공간을 미리 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A274D-0EF2-E3DD-836E-0149B1101BE1}"/>
              </a:ext>
            </a:extLst>
          </p:cNvPr>
          <p:cNvSpPr txBox="1"/>
          <p:nvPr/>
        </p:nvSpPr>
        <p:spPr>
          <a:xfrm>
            <a:off x="533074" y="1822584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컴퓨터에서 사용하는 모든 파일에는 각각 고유의 형식이 있다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웹에서는 웹에 맞는 형식인 *</a:t>
            </a:r>
            <a:r>
              <a:rPr lang="en-US" altLang="ko-KR" sz="1600" dirty="0"/>
              <a:t>.html(</a:t>
            </a:r>
            <a:r>
              <a:rPr lang="ko-KR" altLang="en-US" sz="1600" dirty="0"/>
              <a:t>또는 *</a:t>
            </a:r>
            <a:r>
              <a:rPr lang="en-US" altLang="ko-KR" sz="1600" dirty="0"/>
              <a:t>.</a:t>
            </a:r>
            <a:r>
              <a:rPr lang="en-US" altLang="ko-KR" sz="1600" dirty="0" err="1"/>
              <a:t>htm</a:t>
            </a:r>
            <a:r>
              <a:rPr lang="en-US" altLang="ko-KR" sz="1600" dirty="0"/>
              <a:t>)</a:t>
            </a:r>
            <a:r>
              <a:rPr lang="ko-KR" altLang="en-US" sz="1600" dirty="0"/>
              <a:t>로 문서를 저장해야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텍스트뿐만</a:t>
            </a:r>
            <a:r>
              <a:rPr lang="ko-KR" altLang="en-US" sz="1600" dirty="0"/>
              <a:t> 아니라 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링크 등 여러 요소들을 다루고 표시할 수 있어야 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웹에서 자유롭게 오갈 수 있는 웹 문서를 만드는 언어가 </a:t>
            </a:r>
            <a:r>
              <a:rPr lang="en-US" altLang="ko-KR" sz="1600" b="1" dirty="0">
                <a:solidFill>
                  <a:srgbClr val="C00000"/>
                </a:solidFill>
              </a:rPr>
              <a:t>HTML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306010-8A9B-2939-DA46-BC713BAC29C9}"/>
              </a:ext>
            </a:extLst>
          </p:cNvPr>
          <p:cNvCxnSpPr/>
          <p:nvPr/>
        </p:nvCxnSpPr>
        <p:spPr>
          <a:xfrm>
            <a:off x="0" y="649332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5B8B46-A18D-84B9-B20E-DC7D43112FB2}"/>
              </a:ext>
            </a:extLst>
          </p:cNvPr>
          <p:cNvSpPr txBox="1"/>
          <p:nvPr/>
        </p:nvSpPr>
        <p:spPr>
          <a:xfrm>
            <a:off x="9280070" y="6553201"/>
            <a:ext cx="2824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i="1" dirty="0" err="1"/>
              <a:t>HojinLee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/</a:t>
            </a:r>
            <a:r>
              <a:rPr lang="en-US" altLang="ko-KR" sz="1000" i="1" dirty="0" err="1"/>
              <a:t>jinydev</a:t>
            </a:r>
            <a:endParaRPr lang="ko-KR" altLang="en-US" sz="10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31AA7F-7D63-5637-F0A8-7A07C9C28D44}"/>
              </a:ext>
            </a:extLst>
          </p:cNvPr>
          <p:cNvSpPr txBox="1"/>
          <p:nvPr/>
        </p:nvSpPr>
        <p:spPr>
          <a:xfrm>
            <a:off x="87087" y="6553202"/>
            <a:ext cx="3853544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웹사이트 구축을 위한 </a:t>
            </a:r>
            <a:r>
              <a:rPr lang="en-US" altLang="ko-KR" sz="1000" dirty="0"/>
              <a:t>HTML / CSS /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 </a:t>
            </a:r>
            <a:r>
              <a:rPr lang="ko-KR" altLang="en-US" sz="1000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58339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064405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397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sz="5000" dirty="0">
                <a:solidFill>
                  <a:schemeClr val="bg1"/>
                </a:solidFill>
              </a:rPr>
              <a:t>HTML</a:t>
            </a:r>
            <a:r>
              <a:rPr sz="5000" spc="-320" dirty="0">
                <a:solidFill>
                  <a:schemeClr val="bg1"/>
                </a:solidFill>
              </a:rPr>
              <a:t> </a:t>
            </a:r>
            <a:r>
              <a:rPr lang="ko-KR" altLang="en-US" sz="5000" spc="-320" dirty="0">
                <a:solidFill>
                  <a:schemeClr val="bg1"/>
                </a:solidFill>
              </a:rPr>
              <a:t>역사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1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948</Words>
  <Application>Microsoft Office PowerPoint</Application>
  <PresentationFormat>와이드스크린</PresentationFormat>
  <Paragraphs>141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KoPubWorld돋움체 Bold</vt:lpstr>
      <vt:lpstr>KoPubWorld돋움체 Light</vt:lpstr>
      <vt:lpstr>system-ui</vt:lpstr>
      <vt:lpstr>나눔고딕</vt:lpstr>
      <vt:lpstr>나눔고딕 ExtraBold</vt:lpstr>
      <vt:lpstr>나눔스퀘어 Bold</vt:lpstr>
      <vt:lpstr>맑은 고딕</vt:lpstr>
      <vt:lpstr>한컴산뜻돋움</vt:lpstr>
      <vt:lpstr>휴먼아미체</vt:lpstr>
      <vt:lpstr>Arial</vt:lpstr>
      <vt:lpstr>Arial Narrow</vt:lpstr>
      <vt:lpstr>Microsoft Sans Serif</vt:lpstr>
      <vt:lpstr>Office 테마</vt:lpstr>
      <vt:lpstr>PowerPoint 프레젠테이션</vt:lpstr>
      <vt:lpstr>01[HTML+CSS+ JAVASCRIPT] HTML 첫만남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HTML 역사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38</cp:revision>
  <dcterms:created xsi:type="dcterms:W3CDTF">2023-02-26T07:55:58Z</dcterms:created>
  <dcterms:modified xsi:type="dcterms:W3CDTF">2023-05-15T00:30:37Z</dcterms:modified>
</cp:coreProperties>
</file>