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9.jpg" ContentType="image/jpeg"/>
  <Override PartName="/ppt/media/image3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3" r:id="rId3"/>
    <p:sldId id="265" r:id="rId4"/>
    <p:sldId id="306" r:id="rId5"/>
    <p:sldId id="307" r:id="rId6"/>
    <p:sldId id="2139" r:id="rId7"/>
    <p:sldId id="2147" r:id="rId8"/>
    <p:sldId id="2140" r:id="rId9"/>
    <p:sldId id="2149" r:id="rId10"/>
    <p:sldId id="2132" r:id="rId11"/>
    <p:sldId id="2133" r:id="rId12"/>
    <p:sldId id="2136" r:id="rId13"/>
    <p:sldId id="2137" r:id="rId14"/>
    <p:sldId id="2138" r:id="rId15"/>
    <p:sldId id="2134" r:id="rId16"/>
    <p:sldId id="2135" r:id="rId17"/>
    <p:sldId id="308" r:id="rId18"/>
    <p:sldId id="309" r:id="rId19"/>
    <p:sldId id="2143" r:id="rId20"/>
    <p:sldId id="2144" r:id="rId21"/>
    <p:sldId id="2145" r:id="rId22"/>
    <p:sldId id="2151" r:id="rId23"/>
    <p:sldId id="2150" r:id="rId24"/>
    <p:sldId id="267" r:id="rId25"/>
    <p:sldId id="268" r:id="rId26"/>
    <p:sldId id="269" r:id="rId27"/>
    <p:sldId id="270" r:id="rId28"/>
    <p:sldId id="271" r:id="rId29"/>
    <p:sldId id="273" r:id="rId30"/>
    <p:sldId id="274" r:id="rId31"/>
    <p:sldId id="275" r:id="rId32"/>
    <p:sldId id="276" r:id="rId33"/>
    <p:sldId id="277" r:id="rId34"/>
    <p:sldId id="279" r:id="rId35"/>
    <p:sldId id="280" r:id="rId36"/>
    <p:sldId id="282" r:id="rId37"/>
    <p:sldId id="283" r:id="rId38"/>
    <p:sldId id="284" r:id="rId39"/>
    <p:sldId id="286" r:id="rId40"/>
    <p:sldId id="287" r:id="rId41"/>
    <p:sldId id="288" r:id="rId42"/>
    <p:sldId id="289" r:id="rId43"/>
    <p:sldId id="252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00243AF-86BD-417F-8DEF-552BF228F58D}">
          <p14:sldIdLst>
            <p14:sldId id="345"/>
            <p14:sldId id="343"/>
            <p14:sldId id="265"/>
            <p14:sldId id="306"/>
            <p14:sldId id="307"/>
            <p14:sldId id="2139"/>
            <p14:sldId id="2147"/>
            <p14:sldId id="2140"/>
            <p14:sldId id="2149"/>
            <p14:sldId id="2132"/>
            <p14:sldId id="2133"/>
            <p14:sldId id="2136"/>
            <p14:sldId id="2137"/>
            <p14:sldId id="2138"/>
            <p14:sldId id="2134"/>
            <p14:sldId id="2135"/>
            <p14:sldId id="308"/>
            <p14:sldId id="309"/>
            <p14:sldId id="2143"/>
            <p14:sldId id="2144"/>
            <p14:sldId id="2145"/>
            <p14:sldId id="2151"/>
            <p14:sldId id="2150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9"/>
            <p14:sldId id="280"/>
            <p14:sldId id="282"/>
            <p14:sldId id="283"/>
            <p14:sldId id="284"/>
            <p14:sldId id="286"/>
            <p14:sldId id="287"/>
            <p14:sldId id="288"/>
            <p14:sldId id="289"/>
            <p14:sldId id="2522"/>
          </p14:sldIdLst>
        </p14:section>
        <p14:section name="기본 구역" id="{59F1F495-9A71-4639-BA82-70B5D15EBC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6B8"/>
    <a:srgbClr val="5A7EA9"/>
    <a:srgbClr val="00AFEF"/>
    <a:srgbClr val="839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053F23F9-B194-F6B2-AE54-16E0407FFA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C1CAEC6B-5992-B3A9-5717-0BFE6866F6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636" y="0"/>
            <a:ext cx="2150364" cy="685799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09801E-1425-DF4F-C9FE-A0EE9504EF2D}"/>
              </a:ext>
            </a:extLst>
          </p:cNvPr>
          <p:cNvGrpSpPr/>
          <p:nvPr/>
        </p:nvGrpSpPr>
        <p:grpSpPr>
          <a:xfrm>
            <a:off x="7238782" y="4169664"/>
            <a:ext cx="4712195" cy="2522219"/>
            <a:chOff x="5420868" y="3788664"/>
            <a:chExt cx="4712195" cy="2522219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01FB610D-8333-0853-0DFE-C0E2465068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0868" y="5036832"/>
              <a:ext cx="4712195" cy="1274051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A382E89D-96CA-80FB-189D-F02E3C31FE2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489" y="3788664"/>
              <a:ext cx="4698491" cy="221589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071-87BA-DA05-812D-F443E78C14D6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5158A-2DD1-2B8A-A40F-64FC8B9B168F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HTML5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9A6B0-E4CD-C6DE-5B6A-90DABDE1AD0B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004.HTML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200" spc="27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기본테그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5526C-B717-2EC3-B706-DEFCBD8BA9FB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6523DF-1CA6-B4A8-45B9-7878EE1587FA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4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6748" y="5094543"/>
            <a:ext cx="10791825" cy="816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>
              <a:lnSpc>
                <a:spcPct val="109700"/>
              </a:lnSpc>
              <a:spcBef>
                <a:spcPts val="1630"/>
              </a:spcBef>
            </a:pP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&lt;BR&gt;</a:t>
            </a:r>
            <a:r>
              <a:rPr sz="240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태그가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삽입된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위치에서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바로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줄이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 err="1">
                <a:solidFill>
                  <a:srgbClr val="585858"/>
                </a:solidFill>
                <a:latin typeface="휴먼편지체"/>
                <a:cs typeface="휴먼편지체"/>
              </a:rPr>
              <a:t>바뀌는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25" dirty="0" err="1">
                <a:solidFill>
                  <a:srgbClr val="585858"/>
                </a:solidFill>
                <a:latin typeface="휴먼편지체"/>
                <a:cs typeface="휴먼편지체"/>
              </a:rPr>
              <a:t>것인데</a:t>
            </a:r>
            <a:r>
              <a:rPr lang="en-US" sz="2400" spc="-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 err="1">
                <a:solidFill>
                  <a:srgbClr val="585858"/>
                </a:solidFill>
                <a:latin typeface="휴먼편지체"/>
                <a:cs typeface="휴먼편지체"/>
              </a:rPr>
              <a:t>태그를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여러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번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사용하면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사용하는</a:t>
            </a:r>
            <a:r>
              <a:rPr sz="2400" spc="-40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만큼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브라우저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상에서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엔터키를</a:t>
            </a:r>
            <a:r>
              <a:rPr sz="2400" spc="-40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누른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것과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같은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10" dirty="0">
                <a:solidFill>
                  <a:srgbClr val="585858"/>
                </a:solidFill>
                <a:latin typeface="휴먼편지체"/>
                <a:cs typeface="휴먼편지체"/>
              </a:rPr>
              <a:t>효과를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볼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휴먼편지체"/>
                <a:cs typeface="휴먼편지체"/>
              </a:rPr>
              <a:t>있다</a:t>
            </a:r>
            <a:r>
              <a:rPr sz="2400" spc="-25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2289A-DC4D-4796-6C18-7168A42A0ECD}"/>
              </a:ext>
            </a:extLst>
          </p:cNvPr>
          <p:cNvSpPr txBox="1"/>
          <p:nvPr/>
        </p:nvSpPr>
        <p:spPr>
          <a:xfrm>
            <a:off x="419496" y="2027842"/>
            <a:ext cx="11000015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" marR="5080" algn="ctr">
              <a:lnSpc>
                <a:spcPct val="109700"/>
              </a:lnSpc>
              <a:spcBef>
                <a:spcPts val="1630"/>
              </a:spcBef>
            </a:pPr>
            <a:r>
              <a:rPr lang="ko-KR" altLang="en-US" sz="2800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</a:t>
            </a:r>
            <a:r>
              <a:rPr lang="ko-KR" altLang="en-US" sz="2800" spc="-425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254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</a:t>
            </a:r>
            <a:r>
              <a:rPr lang="ko-KR" altLang="en-US" sz="2800" spc="-425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-10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창에서</a:t>
            </a:r>
            <a:r>
              <a:rPr lang="ko-KR" altLang="en-US" sz="2800" spc="-420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345" dirty="0" err="1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줄바꿈이</a:t>
            </a:r>
            <a:r>
              <a:rPr lang="ko-KR" altLang="en-US" sz="2800" spc="-57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450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되도록</a:t>
            </a:r>
            <a:r>
              <a:rPr lang="ko-KR" altLang="en-US" sz="2800" spc="-58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-2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하려면 </a:t>
            </a:r>
            <a:r>
              <a:rPr lang="en-US" altLang="ko-KR" sz="2800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&lt;BR&gt;</a:t>
            </a:r>
            <a:r>
              <a:rPr lang="ko-KR" altLang="en-US" sz="2800" spc="-13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450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태그를</a:t>
            </a:r>
            <a:r>
              <a:rPr lang="ko-KR" altLang="en-US" sz="2800" spc="-58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spc="135" dirty="0">
                <a:solidFill>
                  <a:srgbClr val="3A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</a:t>
            </a:r>
            <a:r>
              <a:rPr lang="ko-KR" altLang="en-US" sz="2800" spc="135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한다</a:t>
            </a:r>
            <a:r>
              <a:rPr lang="en-US" altLang="ko-KR" sz="2800" spc="135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2800" spc="-110" dirty="0">
                <a:solidFill>
                  <a:srgbClr val="5858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3CF6BD5-6D1A-CDE8-F79C-C1971E02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95" y="3055816"/>
            <a:ext cx="3295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F765B-9F12-237B-2EDD-52A89A6D151C}"/>
              </a:ext>
            </a:extLst>
          </p:cNvPr>
          <p:cNvSpPr txBox="1"/>
          <p:nvPr/>
        </p:nvSpPr>
        <p:spPr>
          <a:xfrm>
            <a:off x="5695116" y="3344839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요소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시작 태그와 끝 태그를 함께 입력하는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2C50-5B33-8938-1E84-73A43FBD77D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2EAFC-85C2-4F30-A23D-BB99537CC59C}"/>
              </a:ext>
            </a:extLst>
          </p:cNvPr>
          <p:cNvSpPr txBox="1"/>
          <p:nvPr/>
        </p:nvSpPr>
        <p:spPr>
          <a:xfrm>
            <a:off x="35922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AFEF"/>
                </a:solidFill>
                <a:latin typeface="한컴산뜻돋움"/>
              </a:rPr>
              <a:t>닫힌 태그가 없는 태그</a:t>
            </a:r>
            <a:endParaRPr lang="ko-KR" altLang="en-US" sz="24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3B39A4A-1FE1-0EA0-2FF7-25C399CEB9E9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502C68-0813-9B15-C828-9CAB1ECB906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40461-4055-B04C-E1CD-B25D889E00DD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D43EB9-C295-E85E-0C77-56A1CA68A480}"/>
              </a:ext>
            </a:extLst>
          </p:cNvPr>
          <p:cNvSpPr txBox="1"/>
          <p:nvPr/>
        </p:nvSpPr>
        <p:spPr>
          <a:xfrm>
            <a:off x="35922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00AFEF"/>
                </a:solidFill>
                <a:latin typeface="한컴산뜻돋움"/>
              </a:rPr>
              <a:t>다음줄</a:t>
            </a:r>
            <a:r>
              <a:rPr lang="ko-KR" altLang="en-US" sz="2400" b="1" dirty="0">
                <a:solidFill>
                  <a:srgbClr val="00AFEF"/>
                </a:solidFill>
                <a:latin typeface="한컴산뜻돋움"/>
              </a:rPr>
              <a:t> 넘기기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017DAB-7A5B-44CD-0F89-F2789F51ECE3}"/>
              </a:ext>
            </a:extLst>
          </p:cNvPr>
          <p:cNvSpPr/>
          <p:nvPr/>
        </p:nvSpPr>
        <p:spPr>
          <a:xfrm>
            <a:off x="736374" y="2629977"/>
            <a:ext cx="5011284" cy="2387843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Ins="0" bIns="3600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&lt;br&gt;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Nice to meet you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994C1-E0AF-D944-1A92-EC406FA2324B}"/>
              </a:ext>
            </a:extLst>
          </p:cNvPr>
          <p:cNvSpPr txBox="1"/>
          <p:nvPr/>
        </p:nvSpPr>
        <p:spPr>
          <a:xfrm>
            <a:off x="7574262" y="1962891"/>
            <a:ext cx="217389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실행 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362C14-E805-FB36-DF44-7BB1F793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97" y="2547294"/>
            <a:ext cx="2701636" cy="11426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2239C-C967-AA60-7EAF-B49FE4433988}"/>
              </a:ext>
            </a:extLst>
          </p:cNvPr>
          <p:cNvSpPr txBox="1"/>
          <p:nvPr/>
        </p:nvSpPr>
        <p:spPr>
          <a:xfrm>
            <a:off x="1114157" y="18796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79DBB-7C38-E248-ED33-842F37635C0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C98DDF-319A-26E7-117E-AE4DF1825013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E9BBF0-E624-7034-32EA-A6646393A767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F2A60-3F6B-6EC0-BE46-8197BBE4FEB3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90270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505" y="1689883"/>
            <a:ext cx="11068050" cy="2316019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905"/>
              </a:spcBef>
            </a:pPr>
            <a:r>
              <a:rPr sz="3200" dirty="0">
                <a:solidFill>
                  <a:srgbClr val="3A3838"/>
                </a:solidFill>
                <a:latin typeface="휴먼편지체"/>
                <a:cs typeface="휴먼편지체"/>
              </a:rPr>
              <a:t>웹</a:t>
            </a:r>
            <a:r>
              <a:rPr sz="3200" spc="-575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229" dirty="0">
                <a:solidFill>
                  <a:srgbClr val="3A3838"/>
                </a:solidFill>
                <a:latin typeface="휴먼편지체"/>
                <a:cs typeface="휴먼편지체"/>
              </a:rPr>
              <a:t>문서에</a:t>
            </a:r>
            <a:r>
              <a:rPr sz="3200" spc="-58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505" dirty="0">
                <a:solidFill>
                  <a:srgbClr val="3A3838"/>
                </a:solidFill>
                <a:latin typeface="휴먼편지체"/>
                <a:cs typeface="휴먼편지체"/>
              </a:rPr>
              <a:t>가로줄을</a:t>
            </a:r>
            <a:r>
              <a:rPr sz="3200" spc="-595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휴먼편지체"/>
                <a:cs typeface="휴먼편지체"/>
              </a:rPr>
              <a:t>삽입할</a:t>
            </a:r>
            <a:r>
              <a:rPr sz="3200" spc="-58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dirty="0">
                <a:solidFill>
                  <a:srgbClr val="3A3838"/>
                </a:solidFill>
                <a:latin typeface="휴먼편지체"/>
                <a:cs typeface="휴먼편지체"/>
              </a:rPr>
              <a:t>때</a:t>
            </a:r>
            <a:r>
              <a:rPr sz="3200" spc="-575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345" dirty="0">
                <a:solidFill>
                  <a:srgbClr val="3A3838"/>
                </a:solidFill>
                <a:latin typeface="휴먼편지체"/>
                <a:cs typeface="휴먼편지체"/>
              </a:rPr>
              <a:t>사용하는</a:t>
            </a:r>
            <a:r>
              <a:rPr sz="3200" spc="-59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125" dirty="0">
                <a:solidFill>
                  <a:srgbClr val="3A3838"/>
                </a:solidFill>
                <a:latin typeface="휴먼편지체"/>
                <a:cs typeface="휴먼편지체"/>
              </a:rPr>
              <a:t>태그</a:t>
            </a:r>
            <a:r>
              <a:rPr sz="2400" spc="125" dirty="0">
                <a:solidFill>
                  <a:srgbClr val="585858"/>
                </a:solidFill>
                <a:latin typeface="휴먼편지체"/>
                <a:cs typeface="휴먼편지체"/>
              </a:rPr>
              <a:t>이다</a:t>
            </a:r>
            <a:r>
              <a:rPr sz="2400" spc="125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27305" marR="5080">
              <a:lnSpc>
                <a:spcPct val="110000"/>
              </a:lnSpc>
              <a:spcBef>
                <a:spcPts val="105"/>
              </a:spcBef>
            </a:pP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닫는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태그는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없으며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속성을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사용하여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가로줄의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495" dirty="0">
                <a:solidFill>
                  <a:srgbClr val="585858"/>
                </a:solidFill>
                <a:latin typeface="휴먼편지체"/>
                <a:cs typeface="휴먼편지체"/>
              </a:rPr>
              <a:t>모습을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바꿀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있다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9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&lt;HR&gt;</a:t>
            </a:r>
            <a:r>
              <a:rPr sz="240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태그에서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45" dirty="0">
                <a:solidFill>
                  <a:srgbClr val="585858"/>
                </a:solidFill>
                <a:latin typeface="휴먼편지체"/>
                <a:cs typeface="휴먼편지체"/>
              </a:rPr>
              <a:t>사용할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있는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속성은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다음과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같다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9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단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,</a:t>
            </a:r>
            <a:r>
              <a:rPr sz="2400" spc="-10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color</a:t>
            </a:r>
            <a:r>
              <a:rPr sz="2400" spc="-8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속성을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사용하여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색상을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지정하면</a:t>
            </a:r>
            <a:r>
              <a:rPr sz="2400" spc="-41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80" dirty="0">
                <a:solidFill>
                  <a:srgbClr val="585858"/>
                </a:solidFill>
                <a:latin typeface="휴먼편지체"/>
                <a:cs typeface="휴먼편지체"/>
              </a:rPr>
              <a:t>자동으로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noshade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기능이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적용되어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가로줄이</a:t>
            </a:r>
            <a:r>
              <a:rPr sz="2400" spc="-40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평면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으로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휴먼편지체"/>
                <a:cs typeface="휴먼편지체"/>
              </a:rPr>
              <a:t>표시된다</a:t>
            </a:r>
            <a:r>
              <a:rPr sz="2400" spc="9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8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아무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속성도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지정하지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않으면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45" dirty="0">
                <a:solidFill>
                  <a:srgbClr val="585858"/>
                </a:solidFill>
                <a:latin typeface="휴먼편지체"/>
                <a:cs typeface="휴먼편지체"/>
              </a:rPr>
              <a:t>문서의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가로폭에</a:t>
            </a:r>
            <a:r>
              <a:rPr sz="2400" spc="-41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맞게</a:t>
            </a:r>
            <a:r>
              <a:rPr sz="2400" spc="-41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회색의</a:t>
            </a:r>
            <a:r>
              <a:rPr sz="2400" spc="-40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가로줄이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삽입된다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167D1-FCBD-EFEE-7DC0-C48474F69DB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E10C-EF49-D934-4DEB-B46EBF2AE3FE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&lt;HR&gt;</a:t>
            </a:r>
            <a:r>
              <a:rPr lang="en-US" altLang="ko-KR"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D5C8AF2-E8A7-BC06-2C38-1538ACEA127D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C5B845-8C1D-FD99-CC5F-A90E49C941BB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BA561-0B3A-5589-3C46-54C26E7949D1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2C7382-6637-92E2-8B8C-97F49A18984F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&lt;HR&gt;</a:t>
            </a:r>
            <a:r>
              <a:rPr lang="en-US" altLang="ko-KR" sz="2400" b="1" spc="-10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70F74B6C-801B-2965-FDDC-721507EDEAC7}"/>
              </a:ext>
            </a:extLst>
          </p:cNvPr>
          <p:cNvSpPr txBox="1"/>
          <p:nvPr/>
        </p:nvSpPr>
        <p:spPr>
          <a:xfrm>
            <a:off x="576439" y="1734858"/>
            <a:ext cx="9329420" cy="30271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674370">
              <a:lnSpc>
                <a:spcPct val="100000"/>
              </a:lnSpc>
              <a:spcBef>
                <a:spcPts val="5"/>
              </a:spcBef>
            </a:pPr>
            <a:r>
              <a:rPr sz="4400" spc="-135" dirty="0">
                <a:latin typeface="한컴산뜻돋움"/>
                <a:cs typeface="한컴산뜻돋움"/>
              </a:rPr>
              <a:t>width</a:t>
            </a:r>
            <a:r>
              <a:rPr sz="4400" spc="-305" dirty="0">
                <a:latin typeface="한컴산뜻돋움"/>
                <a:cs typeface="한컴산뜻돋움"/>
              </a:rPr>
              <a:t> </a:t>
            </a:r>
            <a:r>
              <a:rPr sz="2400" spc="114" dirty="0">
                <a:latin typeface="휴먼편지체"/>
                <a:cs typeface="휴먼편지체"/>
              </a:rPr>
              <a:t>수평선의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260" dirty="0">
                <a:latin typeface="휴먼편지체"/>
                <a:cs typeface="휴먼편지체"/>
              </a:rPr>
              <a:t>가로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dirty="0">
                <a:latin typeface="휴먼편지체"/>
                <a:cs typeface="휴먼편지체"/>
              </a:rPr>
              <a:t>길이</a:t>
            </a:r>
            <a:r>
              <a:rPr sz="2400" dirty="0">
                <a:latin typeface="한컴산뜻돋움"/>
                <a:cs typeface="한컴산뜻돋움"/>
              </a:rPr>
              <a:t>.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px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단위나</a:t>
            </a:r>
            <a:r>
              <a:rPr sz="2400" spc="-405" dirty="0">
                <a:latin typeface="휴먼편지체"/>
                <a:cs typeface="휴먼편지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%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단위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spc="500" dirty="0">
                <a:latin typeface="휴먼편지체"/>
                <a:cs typeface="휴먼편지체"/>
              </a:rPr>
              <a:t>모두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170" dirty="0">
                <a:latin typeface="휴먼편지체"/>
                <a:cs typeface="휴먼편지체"/>
              </a:rPr>
              <a:t>사용할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spc="500" dirty="0">
                <a:latin typeface="휴먼편지체"/>
                <a:cs typeface="휴먼편지체"/>
              </a:rPr>
              <a:t>수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-25" dirty="0">
                <a:latin typeface="휴먼편지체"/>
                <a:cs typeface="휴먼편지체"/>
              </a:rPr>
              <a:t>있다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556260">
              <a:lnSpc>
                <a:spcPct val="100000"/>
              </a:lnSpc>
              <a:spcBef>
                <a:spcPts val="1425"/>
              </a:spcBef>
            </a:pPr>
            <a:r>
              <a:rPr sz="2400" dirty="0">
                <a:latin typeface="한컴산뜻돋움"/>
                <a:cs typeface="한컴산뜻돋움"/>
              </a:rPr>
              <a:t>&lt;hr&gt;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/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width="200px"&gt;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/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width="60%"&gt;</a:t>
            </a:r>
            <a:endParaRPr sz="2400" dirty="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한컴산뜻돋움"/>
              <a:cs typeface="한컴산뜻돋움"/>
            </a:endParaRPr>
          </a:p>
          <a:p>
            <a:pPr marL="674370">
              <a:lnSpc>
                <a:spcPct val="100000"/>
              </a:lnSpc>
            </a:pPr>
            <a:r>
              <a:rPr sz="4400" spc="-120" dirty="0">
                <a:latin typeface="한컴산뜻돋움"/>
                <a:cs typeface="한컴산뜻돋움"/>
              </a:rPr>
              <a:t>size</a:t>
            </a:r>
            <a:r>
              <a:rPr sz="4400" spc="-150" dirty="0">
                <a:latin typeface="한컴산뜻돋움"/>
                <a:cs typeface="한컴산뜻돋움"/>
              </a:rPr>
              <a:t> </a:t>
            </a:r>
            <a:r>
              <a:rPr sz="2400" spc="114" dirty="0">
                <a:latin typeface="휴먼편지체"/>
                <a:cs typeface="휴먼편지체"/>
              </a:rPr>
              <a:t>수평선의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170" dirty="0">
                <a:latin typeface="휴먼편지체"/>
                <a:cs typeface="휴먼편지체"/>
              </a:rPr>
              <a:t>높이</a:t>
            </a:r>
            <a:r>
              <a:rPr sz="2400" spc="170" dirty="0">
                <a:latin typeface="한컴산뜻돋움"/>
                <a:cs typeface="한컴산뜻돋움"/>
              </a:rPr>
              <a:t>.</a:t>
            </a:r>
            <a:r>
              <a:rPr sz="2400" spc="-85" dirty="0">
                <a:latin typeface="한컴산뜻돋움"/>
                <a:cs typeface="한컴산뜻돋움"/>
              </a:rPr>
              <a:t> </a:t>
            </a:r>
            <a:r>
              <a:rPr sz="2400" spc="500" dirty="0">
                <a:latin typeface="휴먼편지체"/>
                <a:cs typeface="휴먼편지체"/>
              </a:rPr>
              <a:t>즉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114" dirty="0">
                <a:latin typeface="휴먼편지체"/>
                <a:cs typeface="휴먼편지체"/>
              </a:rPr>
              <a:t>수평선의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260" dirty="0">
                <a:latin typeface="휴먼편지체"/>
                <a:cs typeface="휴먼편지체"/>
              </a:rPr>
              <a:t>세로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170" dirty="0">
                <a:latin typeface="휴먼편지체"/>
                <a:cs typeface="휴먼편지체"/>
              </a:rPr>
              <a:t>두께가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-25" dirty="0">
                <a:latin typeface="휴먼편지체"/>
                <a:cs typeface="휴먼편지체"/>
              </a:rPr>
              <a:t>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55626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size="1"&gt;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CC4535C7-76B0-1DCA-7BF5-B83671CB3678}"/>
              </a:ext>
            </a:extLst>
          </p:cNvPr>
          <p:cNvSpPr txBox="1"/>
          <p:nvPr/>
        </p:nvSpPr>
        <p:spPr>
          <a:xfrm>
            <a:off x="1110893" y="6006635"/>
            <a:ext cx="916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</a:t>
            </a:r>
            <a:r>
              <a:rPr sz="2400" spc="-13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align="left"&gt;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/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</a:t>
            </a:r>
            <a:r>
              <a:rPr sz="2400" spc="-13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align="center"&gt;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01F25AD0-EA9B-6387-7265-1EBAA721C6CE}"/>
              </a:ext>
            </a:extLst>
          </p:cNvPr>
          <p:cNvSpPr txBox="1"/>
          <p:nvPr/>
        </p:nvSpPr>
        <p:spPr>
          <a:xfrm>
            <a:off x="1228975" y="5122716"/>
            <a:ext cx="1195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>
                <a:solidFill>
                  <a:srgbClr val="3B4368"/>
                </a:solidFill>
                <a:latin typeface="한컴산뜻돋움"/>
                <a:cs typeface="한컴산뜻돋움"/>
              </a:rPr>
              <a:t>align</a:t>
            </a:r>
            <a:endParaRPr sz="4400" dirty="0">
              <a:latin typeface="한컴산뜻돋움"/>
              <a:cs typeface="한컴산뜻돋움"/>
            </a:endParaRPr>
          </a:p>
        </p:txBody>
      </p:sp>
      <p:sp>
        <p:nvSpPr>
          <p:cNvPr id="9" name="object 36">
            <a:extLst>
              <a:ext uri="{FF2B5EF4-FFF2-40B4-BE49-F238E27FC236}">
                <a16:creationId xmlns:a16="http://schemas.microsoft.com/office/drawing/2014/main" id="{5D185E7E-7543-85DF-08AE-583CF59E9D3B}"/>
              </a:ext>
            </a:extLst>
          </p:cNvPr>
          <p:cNvSpPr txBox="1"/>
          <p:nvPr/>
        </p:nvSpPr>
        <p:spPr>
          <a:xfrm>
            <a:off x="2695117" y="5377402"/>
            <a:ext cx="664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휴먼편지체"/>
                <a:cs typeface="휴먼편지체"/>
              </a:rPr>
              <a:t>정렬</a:t>
            </a:r>
            <a:r>
              <a:rPr sz="2400" spc="-430" dirty="0">
                <a:solidFill>
                  <a:srgbClr val="404040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404040"/>
                </a:solidFill>
                <a:latin typeface="휴먼편지체"/>
                <a:cs typeface="휴먼편지체"/>
              </a:rPr>
              <a:t>방법</a:t>
            </a:r>
            <a:r>
              <a:rPr sz="2400" dirty="0">
                <a:solidFill>
                  <a:srgbClr val="404040"/>
                </a:solidFill>
                <a:latin typeface="한컴산뜻돋움"/>
                <a:cs typeface="한컴산뜻돋움"/>
              </a:rPr>
              <a:t>,</a:t>
            </a:r>
            <a:r>
              <a:rPr sz="2400" spc="-100" dirty="0">
                <a:solidFill>
                  <a:srgbClr val="404040"/>
                </a:solidFill>
                <a:latin typeface="한컴산뜻돋움"/>
                <a:cs typeface="한컴산뜻돋움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한컴산뜻돋움"/>
                <a:cs typeface="한컴산뜻돋움"/>
              </a:rPr>
              <a:t>left</a:t>
            </a:r>
            <a:r>
              <a:rPr sz="2400" spc="-20" dirty="0">
                <a:solidFill>
                  <a:srgbClr val="404040"/>
                </a:solidFill>
                <a:latin typeface="휴먼편지체"/>
                <a:cs typeface="휴먼편지체"/>
              </a:rPr>
              <a:t>와</a:t>
            </a:r>
            <a:r>
              <a:rPr sz="2400" spc="-415" dirty="0">
                <a:solidFill>
                  <a:srgbClr val="404040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404040"/>
                </a:solidFill>
                <a:latin typeface="한컴산뜻돋움"/>
                <a:cs typeface="한컴산뜻돋움"/>
              </a:rPr>
              <a:t>right,</a:t>
            </a:r>
            <a:r>
              <a:rPr sz="2400" spc="-90" dirty="0">
                <a:solidFill>
                  <a:srgbClr val="404040"/>
                </a:solidFill>
                <a:latin typeface="한컴산뜻돋움"/>
                <a:cs typeface="한컴산뜻돋움"/>
              </a:rPr>
              <a:t> </a:t>
            </a:r>
            <a:r>
              <a:rPr sz="2400" dirty="0">
                <a:solidFill>
                  <a:srgbClr val="404040"/>
                </a:solidFill>
                <a:latin typeface="한컴산뜻돋움"/>
                <a:cs typeface="한컴산뜻돋움"/>
              </a:rPr>
              <a:t>center</a:t>
            </a:r>
            <a:r>
              <a:rPr sz="2400" spc="-90" dirty="0">
                <a:solidFill>
                  <a:srgbClr val="404040"/>
                </a:solidFill>
                <a:latin typeface="한컴산뜻돋움"/>
                <a:cs typeface="한컴산뜻돋움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휴먼편지체"/>
                <a:cs typeface="휴먼편지체"/>
              </a:rPr>
              <a:t>중에서</a:t>
            </a:r>
            <a:r>
              <a:rPr sz="2400" spc="-430" dirty="0">
                <a:solidFill>
                  <a:srgbClr val="404040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휴먼편지체"/>
                <a:cs typeface="휴먼편지체"/>
              </a:rPr>
              <a:t>사용할</a:t>
            </a:r>
            <a:r>
              <a:rPr sz="2400" spc="-430" dirty="0">
                <a:solidFill>
                  <a:srgbClr val="404040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404040"/>
                </a:solidFill>
                <a:latin typeface="휴먼편지체"/>
                <a:cs typeface="휴먼편지체"/>
              </a:rPr>
              <a:t>수</a:t>
            </a:r>
            <a:r>
              <a:rPr sz="2400" spc="-430" dirty="0">
                <a:solidFill>
                  <a:srgbClr val="404040"/>
                </a:solidFill>
                <a:latin typeface="휴먼편지체"/>
                <a:cs typeface="휴먼편지체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휴먼편지체"/>
                <a:cs typeface="휴먼편지체"/>
              </a:rPr>
              <a:t>있다</a:t>
            </a:r>
            <a:r>
              <a:rPr sz="2400" spc="-25" dirty="0">
                <a:solidFill>
                  <a:srgbClr val="404040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7A840-61A4-7C26-3F15-29B5DC8BABC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A41B21-67FA-083F-996A-8ECC938074B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8DF6BF-2B55-5633-9AED-4A1F75C202E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03C5-ABB9-3155-99BF-F9BC1C1F0040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24795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2">
            <a:extLst>
              <a:ext uri="{FF2B5EF4-FFF2-40B4-BE49-F238E27FC236}">
                <a16:creationId xmlns:a16="http://schemas.microsoft.com/office/drawing/2014/main" id="{63F106C7-90F4-CF2D-CFB3-AD7856AB6FAF}"/>
              </a:ext>
            </a:extLst>
          </p:cNvPr>
          <p:cNvSpPr txBox="1"/>
          <p:nvPr/>
        </p:nvSpPr>
        <p:spPr>
          <a:xfrm>
            <a:off x="1100007" y="2329897"/>
            <a:ext cx="715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align="right"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size="3"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color="red"&gt;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4BC3D4A3-53BF-5B13-769A-7BAD022CF0F4}"/>
              </a:ext>
            </a:extLst>
          </p:cNvPr>
          <p:cNvSpPr txBox="1"/>
          <p:nvPr/>
        </p:nvSpPr>
        <p:spPr>
          <a:xfrm>
            <a:off x="1218089" y="1477243"/>
            <a:ext cx="118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>
                <a:solidFill>
                  <a:srgbClr val="3B4368"/>
                </a:solidFill>
                <a:latin typeface="한컴산뜻돋움"/>
                <a:cs typeface="한컴산뜻돋움"/>
              </a:rPr>
              <a:t>color</a:t>
            </a:r>
            <a:endParaRPr sz="4400" dirty="0">
              <a:latin typeface="한컴산뜻돋움"/>
              <a:cs typeface="한컴산뜻돋움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FB3AC639-5957-713D-F303-8B99D6ED6CC1}"/>
              </a:ext>
            </a:extLst>
          </p:cNvPr>
          <p:cNvSpPr txBox="1"/>
          <p:nvPr/>
        </p:nvSpPr>
        <p:spPr>
          <a:xfrm>
            <a:off x="2684231" y="1731929"/>
            <a:ext cx="357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휴먼편지체"/>
                <a:cs typeface="휴먼편지체"/>
              </a:rPr>
              <a:t>수평선의</a:t>
            </a:r>
            <a:r>
              <a:rPr sz="2400" spc="-415" dirty="0">
                <a:latin typeface="휴먼편지체"/>
                <a:cs typeface="휴먼편지체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색상이</a:t>
            </a:r>
            <a:r>
              <a:rPr sz="2400" spc="-415" dirty="0">
                <a:latin typeface="휴먼편지체"/>
                <a:cs typeface="휴먼편지체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적색이</a:t>
            </a:r>
            <a:r>
              <a:rPr sz="2400" spc="-400" dirty="0">
                <a:latin typeface="휴먼편지체"/>
                <a:cs typeface="휴먼편지체"/>
              </a:rPr>
              <a:t> </a:t>
            </a:r>
            <a:r>
              <a:rPr sz="2400" spc="-25" dirty="0">
                <a:latin typeface="휴먼편지체"/>
                <a:cs typeface="휴먼편지체"/>
              </a:rPr>
              <a:t>된다</a:t>
            </a:r>
            <a:r>
              <a:rPr sz="2400" spc="-25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9C9433DA-C5CD-1DE5-8CA4-159DF9CD7D34}"/>
              </a:ext>
            </a:extLst>
          </p:cNvPr>
          <p:cNvSpPr txBox="1"/>
          <p:nvPr/>
        </p:nvSpPr>
        <p:spPr>
          <a:xfrm>
            <a:off x="1100007" y="4574473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&lt;hr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width="200px"</a:t>
            </a:r>
            <a:r>
              <a:rPr sz="2400" spc="-12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size="5"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spc="-10" dirty="0">
                <a:latin typeface="한컴산뜻돋움"/>
                <a:cs typeface="한컴산뜻돋움"/>
              </a:rPr>
              <a:t>noshade&gt;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0985AF60-041F-31FF-E73B-833AD5454C54}"/>
              </a:ext>
            </a:extLst>
          </p:cNvPr>
          <p:cNvSpPr txBox="1"/>
          <p:nvPr/>
        </p:nvSpPr>
        <p:spPr>
          <a:xfrm>
            <a:off x="1218089" y="3472867"/>
            <a:ext cx="2408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>
                <a:latin typeface="한컴산뜻돋움"/>
                <a:cs typeface="한컴산뜻돋움"/>
              </a:rPr>
              <a:t>noshaded</a:t>
            </a:r>
            <a:endParaRPr sz="4400">
              <a:latin typeface="한컴산뜻돋움"/>
              <a:cs typeface="한컴산뜻돋움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27786F65-8116-F739-3A99-73F36398FD76}"/>
              </a:ext>
            </a:extLst>
          </p:cNvPr>
          <p:cNvSpPr txBox="1"/>
          <p:nvPr/>
        </p:nvSpPr>
        <p:spPr>
          <a:xfrm>
            <a:off x="4036966" y="3525294"/>
            <a:ext cx="7157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휴먼편지체"/>
                <a:cs typeface="휴먼편지체"/>
              </a:rPr>
              <a:t>수평선을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삽입하면</a:t>
            </a:r>
            <a:r>
              <a:rPr sz="2400" spc="-400" dirty="0">
                <a:latin typeface="휴먼편지체"/>
                <a:cs typeface="휴먼편지체"/>
              </a:rPr>
              <a:t> </a:t>
            </a:r>
            <a:r>
              <a:rPr sz="2400" spc="380" dirty="0">
                <a:latin typeface="휴먼편지체"/>
                <a:cs typeface="휴먼편지체"/>
              </a:rPr>
              <a:t>기본으로</a:t>
            </a:r>
            <a:r>
              <a:rPr sz="2400" spc="-415" dirty="0">
                <a:latin typeface="휴먼편지체"/>
                <a:cs typeface="휴먼편지체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입체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spc="170" dirty="0">
                <a:latin typeface="휴먼편지체"/>
                <a:cs typeface="휴먼편지체"/>
              </a:rPr>
              <a:t>효과가</a:t>
            </a:r>
            <a:r>
              <a:rPr sz="2400" spc="-415" dirty="0">
                <a:latin typeface="휴먼편지체"/>
                <a:cs typeface="휴먼편지체"/>
              </a:rPr>
              <a:t> </a:t>
            </a:r>
            <a:r>
              <a:rPr sz="2400" spc="195" dirty="0">
                <a:latin typeface="휴먼편지체"/>
                <a:cs typeface="휴먼편지체"/>
              </a:rPr>
              <a:t>추가되는데</a:t>
            </a:r>
            <a:endParaRPr sz="2400">
              <a:latin typeface="휴먼편지체"/>
              <a:cs typeface="휴먼편지체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휴먼편지체"/>
                <a:cs typeface="휴먼편지체"/>
              </a:rPr>
              <a:t>이런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204" dirty="0">
                <a:latin typeface="휴먼편지체"/>
                <a:cs typeface="휴먼편지체"/>
              </a:rPr>
              <a:t>입체효과를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spc="170" dirty="0">
                <a:latin typeface="휴먼편지체"/>
                <a:cs typeface="휴먼편지체"/>
              </a:rPr>
              <a:t>없애고</a:t>
            </a:r>
            <a:r>
              <a:rPr sz="2400" spc="-409" dirty="0">
                <a:latin typeface="휴먼편지체"/>
                <a:cs typeface="휴먼편지체"/>
              </a:rPr>
              <a:t> </a:t>
            </a:r>
            <a:r>
              <a:rPr sz="2400" spc="-10" dirty="0">
                <a:latin typeface="휴먼편지체"/>
                <a:cs typeface="휴먼편지체"/>
              </a:rPr>
              <a:t>싶다면</a:t>
            </a:r>
            <a:r>
              <a:rPr sz="2400" spc="-420" dirty="0">
                <a:latin typeface="휴먼편지체"/>
                <a:cs typeface="휴먼편지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noshade</a:t>
            </a:r>
            <a:r>
              <a:rPr sz="2400" spc="-70" dirty="0">
                <a:latin typeface="한컴산뜻돋움"/>
                <a:cs typeface="한컴산뜻돋움"/>
              </a:rPr>
              <a:t> </a:t>
            </a:r>
            <a:r>
              <a:rPr sz="2400" spc="335" dirty="0">
                <a:latin typeface="휴먼편지체"/>
                <a:cs typeface="휴먼편지체"/>
              </a:rPr>
              <a:t>속성을</a:t>
            </a:r>
            <a:r>
              <a:rPr sz="2400" spc="-425" dirty="0">
                <a:latin typeface="휴먼편지체"/>
                <a:cs typeface="휴먼편지체"/>
              </a:rPr>
              <a:t> </a:t>
            </a:r>
            <a:r>
              <a:rPr sz="2400" spc="80" dirty="0">
                <a:latin typeface="휴먼편지체"/>
                <a:cs typeface="휴먼편지체"/>
              </a:rPr>
              <a:t>사용한다</a:t>
            </a:r>
            <a:r>
              <a:rPr sz="2400" spc="8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D3C32-927B-7D81-F656-84E1B8805BD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hr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7C342A5-9277-D09F-CDDA-2C3DA9691086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98BF91-3FDE-CF22-7282-4796292362D4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FD4C2-6F11-FA34-ED62-6828392A3631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4197" y="1892494"/>
            <a:ext cx="10911205" cy="343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웹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문서에서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가장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많이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사용하는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태그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중의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하나가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&lt;P&gt;</a:t>
            </a:r>
            <a:r>
              <a:rPr sz="2400" spc="-6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80" dirty="0">
                <a:solidFill>
                  <a:srgbClr val="585858"/>
                </a:solidFill>
                <a:latin typeface="휴먼편지체"/>
                <a:cs typeface="휴먼편지체"/>
              </a:rPr>
              <a:t>태그이다</a:t>
            </a:r>
            <a:r>
              <a:rPr sz="2400" spc="8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27305">
              <a:lnSpc>
                <a:spcPct val="100000"/>
              </a:lnSpc>
              <a:spcBef>
                <a:spcPts val="280"/>
              </a:spcBef>
            </a:pPr>
            <a:r>
              <a:rPr sz="3200" dirty="0">
                <a:solidFill>
                  <a:srgbClr val="3A3838"/>
                </a:solidFill>
                <a:latin typeface="한컴산뜻돋움"/>
                <a:cs typeface="한컴산뜻돋움"/>
              </a:rPr>
              <a:t>&lt;P&gt;</a:t>
            </a:r>
            <a:r>
              <a:rPr sz="3200" spc="-130" dirty="0">
                <a:solidFill>
                  <a:srgbClr val="3A3838"/>
                </a:solidFill>
                <a:latin typeface="한컴산뜻돋움"/>
                <a:cs typeface="한컴산뜻돋움"/>
              </a:rPr>
              <a:t> </a:t>
            </a:r>
            <a:r>
              <a:rPr sz="3200" spc="450" dirty="0">
                <a:solidFill>
                  <a:srgbClr val="3A3838"/>
                </a:solidFill>
                <a:latin typeface="휴먼편지체"/>
                <a:cs typeface="휴먼편지체"/>
              </a:rPr>
              <a:t>태그는</a:t>
            </a:r>
            <a:r>
              <a:rPr sz="3200" spc="-58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-10" dirty="0">
                <a:solidFill>
                  <a:srgbClr val="3A3838"/>
                </a:solidFill>
                <a:latin typeface="휴먼편지체"/>
                <a:cs typeface="휴먼편지체"/>
              </a:rPr>
              <a:t>단락</a:t>
            </a:r>
            <a:r>
              <a:rPr sz="3200" spc="-58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50" dirty="0">
                <a:solidFill>
                  <a:srgbClr val="3A3838"/>
                </a:solidFill>
                <a:latin typeface="한컴산뜻돋움"/>
                <a:cs typeface="한컴산뜻돋움"/>
              </a:rPr>
              <a:t>(paragraph)</a:t>
            </a:r>
            <a:r>
              <a:rPr sz="3200" spc="50" dirty="0">
                <a:solidFill>
                  <a:srgbClr val="3A3838"/>
                </a:solidFill>
                <a:latin typeface="휴먼편지체"/>
                <a:cs typeface="휴먼편지체"/>
              </a:rPr>
              <a:t>을</a:t>
            </a:r>
            <a:r>
              <a:rPr sz="3200" spc="-60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450" dirty="0">
                <a:solidFill>
                  <a:srgbClr val="3A3838"/>
                </a:solidFill>
                <a:latin typeface="휴먼편지체"/>
                <a:cs typeface="휴먼편지체"/>
              </a:rPr>
              <a:t>만드는</a:t>
            </a:r>
            <a:r>
              <a:rPr sz="3200" spc="-580" dirty="0">
                <a:solidFill>
                  <a:srgbClr val="3A3838"/>
                </a:solidFill>
                <a:latin typeface="휴먼편지체"/>
                <a:cs typeface="휴먼편지체"/>
              </a:rPr>
              <a:t> </a:t>
            </a:r>
            <a:r>
              <a:rPr sz="3200" spc="170" dirty="0">
                <a:solidFill>
                  <a:srgbClr val="3A3838"/>
                </a:solidFill>
                <a:latin typeface="휴먼편지체"/>
                <a:cs typeface="휴먼편지체"/>
              </a:rPr>
              <a:t>태그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인데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단락이란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앞뒤로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빈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29" dirty="0">
                <a:solidFill>
                  <a:srgbClr val="585858"/>
                </a:solidFill>
                <a:latin typeface="휴먼편지체"/>
                <a:cs typeface="휴먼편지체"/>
              </a:rPr>
              <a:t>줄이</a:t>
            </a:r>
            <a:endParaRPr sz="2400" dirty="0">
              <a:latin typeface="휴먼편지체"/>
              <a:cs typeface="휴먼편지체"/>
            </a:endParaRPr>
          </a:p>
          <a:p>
            <a:pPr marL="27305" marR="13335">
              <a:lnSpc>
                <a:spcPct val="110000"/>
              </a:lnSpc>
              <a:spcBef>
                <a:spcPts val="105"/>
              </a:spcBef>
            </a:pP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있는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텍스트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덩어리를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말한다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9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한컴산뜻돋움"/>
                <a:cs typeface="한컴산뜻돋움"/>
              </a:rPr>
              <a:t>&lt;P&gt;</a:t>
            </a:r>
            <a:r>
              <a:rPr sz="2400" u="sng" spc="-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한컴산뜻돋움"/>
                <a:cs typeface="한컴산뜻돋움"/>
              </a:rPr>
              <a:t> </a:t>
            </a:r>
            <a:r>
              <a:rPr sz="2400" u="sng" spc="3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태그는</a:t>
            </a:r>
            <a:r>
              <a:rPr sz="2400" u="sng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2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닫는</a:t>
            </a:r>
            <a:r>
              <a:rPr sz="2400" u="sng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3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태그를</a:t>
            </a:r>
            <a:r>
              <a:rPr sz="2400" u="sng" spc="-4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1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생략해도</a:t>
            </a:r>
            <a:r>
              <a:rPr sz="2400" u="sng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되지만</a:t>
            </a:r>
            <a:r>
              <a:rPr sz="2400" u="sng" spc="-409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3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되도록</a:t>
            </a:r>
            <a:r>
              <a:rPr sz="2400" u="sng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2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닫는</a:t>
            </a:r>
            <a:r>
              <a:rPr sz="2400" u="sng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sng" spc="3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태그를</a:t>
            </a:r>
            <a:r>
              <a:rPr sz="2400" spc="310" dirty="0">
                <a:solidFill>
                  <a:srgbClr val="00AFEF"/>
                </a:solidFill>
                <a:latin typeface="휴먼편지체"/>
                <a:cs typeface="휴먼편지체"/>
              </a:rPr>
              <a:t> </a:t>
            </a:r>
            <a:r>
              <a:rPr sz="2400" u="heavy" spc="2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사용하는</a:t>
            </a:r>
            <a:r>
              <a:rPr sz="2400" u="heavy" spc="-4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3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습관을</a:t>
            </a:r>
            <a:r>
              <a:rPr sz="2400" u="heavy" spc="-4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2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갖는</a:t>
            </a:r>
            <a:r>
              <a:rPr sz="2400" u="heavy" spc="-40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것이</a:t>
            </a:r>
            <a:r>
              <a:rPr sz="2400" u="heavy" spc="-4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1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좋다</a:t>
            </a:r>
            <a:r>
              <a:rPr sz="2400" u="heavy" spc="1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한컴산뜻돋움"/>
                <a:cs typeface="한컴산뜻돋움"/>
              </a:rPr>
              <a:t>.</a:t>
            </a:r>
            <a:r>
              <a:rPr sz="2400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아래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웹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54" dirty="0">
                <a:solidFill>
                  <a:srgbClr val="585858"/>
                </a:solidFill>
                <a:latin typeface="휴먼편지체"/>
                <a:cs typeface="휴먼편지체"/>
              </a:rPr>
              <a:t>문서에는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모두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네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개의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단락이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휴먼편지체"/>
                <a:cs typeface="휴먼편지체"/>
              </a:rPr>
              <a:t>있다</a:t>
            </a:r>
            <a:r>
              <a:rPr sz="2400" spc="-25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한컴산뜻돋움"/>
              <a:cs typeface="한컴산뜻돋움"/>
            </a:endParaRPr>
          </a:p>
          <a:p>
            <a:pPr marL="27305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&lt;P&gt;</a:t>
            </a:r>
            <a:r>
              <a:rPr sz="2400" spc="-7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태그의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FF0000"/>
                </a:solidFill>
                <a:latin typeface="한컴산뜻돋움"/>
                <a:cs typeface="한컴산뜻돋움"/>
              </a:rPr>
              <a:t>align</a:t>
            </a:r>
            <a:r>
              <a:rPr sz="2400" spc="-85" dirty="0">
                <a:solidFill>
                  <a:srgbClr val="FF0000"/>
                </a:solidFill>
                <a:latin typeface="한컴산뜻돋움"/>
                <a:cs typeface="한컴산뜻돋움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속성을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사용하면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단락의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정렬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방법을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조절할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34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있다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8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사용할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있는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29" dirty="0">
                <a:solidFill>
                  <a:srgbClr val="585858"/>
                </a:solidFill>
                <a:latin typeface="휴먼편지체"/>
                <a:cs typeface="휴먼편지체"/>
              </a:rPr>
              <a:t>값은</a:t>
            </a:r>
            <a:endParaRPr sz="2400" dirty="0">
              <a:latin typeface="휴먼편지체"/>
              <a:cs typeface="휴먼편지체"/>
            </a:endParaRPr>
          </a:p>
          <a:p>
            <a:pPr marL="27305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00AFEF"/>
                </a:solidFill>
                <a:latin typeface="한컴산뜻돋움"/>
                <a:cs typeface="한컴산뜻돋움"/>
              </a:rPr>
              <a:t>left</a:t>
            </a:r>
            <a:r>
              <a:rPr sz="2400" spc="-20" dirty="0">
                <a:solidFill>
                  <a:srgbClr val="585858"/>
                </a:solidFill>
                <a:latin typeface="휴먼편지체"/>
                <a:cs typeface="휴먼편지체"/>
              </a:rPr>
              <a:t>와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00AFEF"/>
                </a:solidFill>
                <a:latin typeface="한컴산뜻돋움"/>
                <a:cs typeface="한컴산뜻돋움"/>
              </a:rPr>
              <a:t>right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,</a:t>
            </a:r>
            <a:r>
              <a:rPr sz="2400" spc="-6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그리고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center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이다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한컴산뜻돋움"/>
              <a:cs typeface="한컴산뜻돋움"/>
            </a:endParaRPr>
          </a:p>
          <a:p>
            <a:pPr marL="27305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align</a:t>
            </a:r>
            <a:r>
              <a:rPr sz="2400" spc="-8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속성을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따로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지정하지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않았을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때의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u="heavy" spc="2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기본값은</a:t>
            </a:r>
            <a:r>
              <a:rPr sz="2400" u="heavy" spc="-409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한컴산뜻돋움"/>
                <a:cs typeface="한컴산뜻돋움"/>
              </a:rPr>
              <a:t>left</a:t>
            </a:r>
            <a:r>
              <a:rPr sz="2400" u="heavy" spc="-9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한컴산뜻돋움"/>
                <a:cs typeface="한컴산뜻돋움"/>
              </a:rPr>
              <a:t> </a:t>
            </a:r>
            <a:r>
              <a:rPr sz="2400" u="heavy" spc="50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로</a:t>
            </a:r>
            <a:r>
              <a:rPr sz="2400" u="heavy" spc="-4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 </a:t>
            </a:r>
            <a:r>
              <a:rPr sz="24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휴먼편지체"/>
                <a:cs typeface="휴먼편지체"/>
              </a:rPr>
              <a:t>정렬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된다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71036-3E83-7FCB-7059-9C03EA11F10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&lt;p&gt;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9B784-0942-57E8-A0C7-04510E636C96}"/>
              </a:ext>
            </a:extLst>
          </p:cNvPr>
          <p:cNvSpPr txBox="1"/>
          <p:nvPr/>
        </p:nvSpPr>
        <p:spPr>
          <a:xfrm>
            <a:off x="353786" y="10037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&lt;P&gt;</a:t>
            </a:r>
            <a:r>
              <a:rPr lang="en-US" altLang="ko-KR"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4FF772-0CBC-6A6F-666B-50891DF29508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F2C84-B676-4007-F3DF-ED7B2FD034F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ADA6F-B13E-C130-07EF-F6FFE8B70CB4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B5668-8045-8854-F370-9344C48B158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&lt;p&gt;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A7318-0AAC-E171-7864-3073493A0F4D}"/>
              </a:ext>
            </a:extLst>
          </p:cNvPr>
          <p:cNvSpPr txBox="1"/>
          <p:nvPr/>
        </p:nvSpPr>
        <p:spPr>
          <a:xfrm>
            <a:off x="353786" y="10037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&lt;P&gt;</a:t>
            </a:r>
            <a:r>
              <a:rPr lang="en-US" altLang="ko-KR" sz="2400" b="1" spc="-9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2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E2E3F-EEDC-6D2E-5758-31D114A8DD62}"/>
              </a:ext>
            </a:extLst>
          </p:cNvPr>
          <p:cNvSpPr txBox="1"/>
          <p:nvPr/>
        </p:nvSpPr>
        <p:spPr>
          <a:xfrm>
            <a:off x="581318" y="1864889"/>
            <a:ext cx="8039113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b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paragraph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약자로 단락을 표현할 때 사용</a:t>
            </a:r>
            <a:b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사이트의 주요 텍스트 정보 대부분에는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&lt;p&gt;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사용</a:t>
            </a:r>
            <a:endParaRPr lang="en-US" altLang="ko-KR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B3C59A-6010-AFCA-0A29-D905F8244F65}"/>
              </a:ext>
            </a:extLst>
          </p:cNvPr>
          <p:cNvSpPr/>
          <p:nvPr/>
        </p:nvSpPr>
        <p:spPr>
          <a:xfrm>
            <a:off x="6679441" y="1899299"/>
            <a:ext cx="3972230" cy="2408455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&gt;Nice to meet you&lt;/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59C6B-D082-0FC9-D577-CA82B6592CE1}"/>
              </a:ext>
            </a:extLst>
          </p:cNvPr>
          <p:cNvSpPr txBox="1"/>
          <p:nvPr/>
        </p:nvSpPr>
        <p:spPr>
          <a:xfrm>
            <a:off x="6679441" y="4502995"/>
            <a:ext cx="22304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-&lt;p&gt;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D1F0C-76FD-AB5A-9DFF-1F0E9D79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42" y="4880946"/>
            <a:ext cx="3379800" cy="122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276110F-68F7-67A5-290B-00BEFB77F2B9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EE1947-BC90-1AC5-4E86-2DA4FF1BE46D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D2B2E-FBB3-BA4F-06AE-D2A4FE361665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60013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6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5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68131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3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5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3652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29663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9" y="3779203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632106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699951"/>
            <a:ext cx="3989042" cy="8558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795DAC-7ED5-4448-9C5C-F5C4D604493C}"/>
              </a:ext>
            </a:extLst>
          </p:cNvPr>
          <p:cNvCxnSpPr/>
          <p:nvPr/>
        </p:nvCxnSpPr>
        <p:spPr>
          <a:xfrm flipV="1">
            <a:off x="226337" y="4363770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27BAE-F4F4-144D-E4C2-F6D234ACBD1B}"/>
              </a:ext>
            </a:extLst>
          </p:cNvPr>
          <p:cNvSpPr txBox="1"/>
          <p:nvPr/>
        </p:nvSpPr>
        <p:spPr>
          <a:xfrm>
            <a:off x="306648" y="319086"/>
            <a:ext cx="7313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텍스트를 한 줄로 표시하는 태그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D673689-CD97-E05E-6680-6FB9B955432A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0FB23-B75A-FC73-8AFD-95F4E7E310EA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3EA8B-5004-6922-5B2E-15BCEB6134AC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58543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4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3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29063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0" y="4560168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86332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7" y="3554418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310655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2" y="5767646"/>
            <a:ext cx="1151487" cy="1466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09475-8A93-4F1E-B4DE-EC91B019C158}"/>
              </a:ext>
            </a:extLst>
          </p:cNvPr>
          <p:cNvCxnSpPr/>
          <p:nvPr/>
        </p:nvCxnSpPr>
        <p:spPr>
          <a:xfrm flipV="1">
            <a:off x="293247" y="4146324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EF53D3-EA41-F002-0169-5349BEB8171E}"/>
              </a:ext>
            </a:extLst>
          </p:cNvPr>
          <p:cNvSpPr txBox="1"/>
          <p:nvPr/>
        </p:nvSpPr>
        <p:spPr>
          <a:xfrm>
            <a:off x="306648" y="319086"/>
            <a:ext cx="7313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텍스트를 한 줄로 표시하는 태그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0CEFA0F-1EA3-5BF2-85F8-DDA72CA3F7D0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800844-4700-59EE-D249-B62E8F16A55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1AC2D-8128-6553-5934-0591AC12229B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7575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8667F-6011-8408-3DED-CAE1545496DD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&lt;span&gt;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EAC8F-7102-B6B4-3FCB-B5AE84A4F787}"/>
              </a:ext>
            </a:extLst>
          </p:cNvPr>
          <p:cNvSpPr txBox="1"/>
          <p:nvPr/>
        </p:nvSpPr>
        <p:spPr>
          <a:xfrm>
            <a:off x="505118" y="1532161"/>
            <a:ext cx="803911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&lt;span&gt;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b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문단 안에 있는 특정 단어나 문장에 디자인을 지정할 때 사용</a:t>
            </a:r>
            <a:endParaRPr lang="en-US" altLang="ko-KR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B25056-ED26-04DD-D93E-290E01FA50A1}"/>
              </a:ext>
            </a:extLst>
          </p:cNvPr>
          <p:cNvSpPr/>
          <p:nvPr/>
        </p:nvSpPr>
        <p:spPr>
          <a:xfrm>
            <a:off x="611188" y="2415544"/>
            <a:ext cx="7944461" cy="2320283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&lt;p&gt;Hello, 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&gt;Inkwon Kim&lt;/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&gt;&lt;/p&gt;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9C89-60D2-7FE8-C459-B28D07F0D1E3}"/>
              </a:ext>
            </a:extLst>
          </p:cNvPr>
          <p:cNvSpPr txBox="1"/>
          <p:nvPr/>
        </p:nvSpPr>
        <p:spPr>
          <a:xfrm>
            <a:off x="505118" y="5006911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-&lt;span&gt;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실행 결과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08993-9089-370B-B531-6415E27A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5174019"/>
            <a:ext cx="2941320" cy="10580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22B1B-E5AA-B815-B79F-01A3E30E001D}"/>
              </a:ext>
            </a:extLst>
          </p:cNvPr>
          <p:cNvSpPr txBox="1"/>
          <p:nvPr/>
        </p:nvSpPr>
        <p:spPr>
          <a:xfrm>
            <a:off x="5699760" y="589268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2-28</a:t>
            </a:r>
            <a:endParaRPr lang="ko-KR" altLang="en-US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BBA26-F76E-1E27-051F-8576B8B93B0E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324803-7174-FD9D-198B-CF65811C5238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DBFAC-6FFA-9856-08F3-A6C762856D82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1375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2" y="2571749"/>
            <a:ext cx="363347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기본테그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48947-1770-8FF9-2A28-53865ED74A3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&lt;span&gt;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F296-9DEA-0A54-C13A-67F11BC25A68}"/>
              </a:ext>
            </a:extLst>
          </p:cNvPr>
          <p:cNvSpPr txBox="1"/>
          <p:nvPr/>
        </p:nvSpPr>
        <p:spPr>
          <a:xfrm>
            <a:off x="505118" y="1532161"/>
            <a:ext cx="803911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&lt;span&gt;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b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눈에 띄는 특징이 없으며 보통 디자인 작업을 담당하는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언어와 함께 사용</a:t>
            </a:r>
            <a:endParaRPr lang="en-US" altLang="ko-KR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806B47-719D-7809-14D5-5A7C982DD70C}"/>
              </a:ext>
            </a:extLst>
          </p:cNvPr>
          <p:cNvSpPr/>
          <p:nvPr/>
        </p:nvSpPr>
        <p:spPr>
          <a:xfrm>
            <a:off x="611188" y="2415544"/>
            <a:ext cx="7944461" cy="2320773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&lt;p&gt;Hello, 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style=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&gt;Inkwon Kim&lt;/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&gt;&lt;/p&gt;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A77FF-4C3A-6C6E-3635-5037F42D6C75}"/>
              </a:ext>
            </a:extLst>
          </p:cNvPr>
          <p:cNvSpPr txBox="1"/>
          <p:nvPr/>
        </p:nvSpPr>
        <p:spPr>
          <a:xfrm>
            <a:off x="505118" y="489898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-&lt;span&gt;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+CSS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B2C92-C339-6A11-2E6D-21ED59015686}"/>
              </a:ext>
            </a:extLst>
          </p:cNvPr>
          <p:cNvSpPr txBox="1"/>
          <p:nvPr/>
        </p:nvSpPr>
        <p:spPr>
          <a:xfrm>
            <a:off x="6324600" y="575428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2-29</a:t>
            </a:r>
            <a:endParaRPr lang="ko-KR" altLang="en-US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FB26F-B5C4-F8F6-FE1A-BB649EE8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44" y="5065215"/>
            <a:ext cx="2926837" cy="1058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89DB2C-DB4B-A7CE-543A-A95C0BDD9E21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E80932-EB94-3565-9EBD-95F64D17852E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E9FA8-C90C-0656-9DAE-9F98F8AC4AB5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79951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BC8EA-9123-6314-1F19-6566C9BF5EE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&lt;mark&gt;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3F01B-7819-6F6D-6FDB-CEB5A4BC1E66}"/>
              </a:ext>
            </a:extLst>
          </p:cNvPr>
          <p:cNvSpPr txBox="1"/>
          <p:nvPr/>
        </p:nvSpPr>
        <p:spPr>
          <a:xfrm>
            <a:off x="483347" y="1276346"/>
            <a:ext cx="803911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&lt;mark&gt;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b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단어나 개념을 설명하는 문장이나 인용된 문장에서 특정 텍스트를 강조할 때 사용</a:t>
            </a:r>
            <a:endParaRPr lang="en-US" altLang="ko-KR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1E7128-FB57-6102-EEB5-71E49DB638CC}"/>
              </a:ext>
            </a:extLst>
          </p:cNvPr>
          <p:cNvSpPr/>
          <p:nvPr/>
        </p:nvSpPr>
        <p:spPr>
          <a:xfrm>
            <a:off x="589417" y="2187339"/>
            <a:ext cx="7944461" cy="2669173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사과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사과나무의 열매로 세계적으로 널리 재배되는 과일 품종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하나이다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FA577-43A8-EBB8-FEC1-7009222D5448}"/>
              </a:ext>
            </a:extLst>
          </p:cNvPr>
          <p:cNvSpPr txBox="1"/>
          <p:nvPr/>
        </p:nvSpPr>
        <p:spPr>
          <a:xfrm>
            <a:off x="542090" y="5070024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-&lt;mark&gt;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실행 결과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7AB8-56B5-53C8-9C77-7ED075C27ECF}"/>
              </a:ext>
            </a:extLst>
          </p:cNvPr>
          <p:cNvSpPr txBox="1"/>
          <p:nvPr/>
        </p:nvSpPr>
        <p:spPr>
          <a:xfrm>
            <a:off x="6836968" y="576313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2-30</a:t>
            </a:r>
            <a:endParaRPr lang="ko-KR" altLang="en-US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42E6E-BABA-47F9-9C5E-45DAD044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5" y="5505237"/>
            <a:ext cx="6188808" cy="6164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DE6AEB-8C98-DE97-1D22-950BD1C4CC8C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6DB50F-ECEA-27CE-9FB7-4A948AE2ABB7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AD3B5-2567-5065-5A63-FE571EB85F7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09942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FDB42-FF1C-515F-F3FA-256F1F58ABD8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글자테그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루비문자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264E5E-B211-5C36-84EF-E0BA4593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618322"/>
            <a:ext cx="3860528" cy="15495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2A3DAC-CF1A-141F-83AF-4C9B08D7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28" y="1618322"/>
            <a:ext cx="27146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CC691-8138-8BFE-E42F-28F086F7EBE6}"/>
              </a:ext>
            </a:extLst>
          </p:cNvPr>
          <p:cNvSpPr txBox="1"/>
          <p:nvPr/>
        </p:nvSpPr>
        <p:spPr>
          <a:xfrm>
            <a:off x="1085565" y="2847526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루비 문자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일본어에서 자주 사용되는 글자 형식으로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위 이미지처럼 한자 위에 표시되는 글자를 의미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A16C-5278-588B-CFF8-290E2DD3B77F}"/>
              </a:ext>
            </a:extLst>
          </p:cNvPr>
          <p:cNvSpPr txBox="1"/>
          <p:nvPr/>
        </p:nvSpPr>
        <p:spPr>
          <a:xfrm>
            <a:off x="7955355" y="3173953"/>
            <a:ext cx="129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루비 태그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CB3572-32CE-8485-3DF7-EBCBD55B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29095"/>
              </p:ext>
            </p:extLst>
          </p:nvPr>
        </p:nvGraphicFramePr>
        <p:xfrm>
          <a:off x="2032000" y="4149080"/>
          <a:ext cx="8128000" cy="1688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태그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itchFamily="50" charset="-127"/>
                          <a:ea typeface="나눔고딕" pitchFamily="50" charset="-127"/>
                        </a:rPr>
                        <a:t>ruby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루비 문자 선언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itchFamily="50" charset="-127"/>
                          <a:ea typeface="나눔고딕" pitchFamily="50" charset="-127"/>
                        </a:rPr>
                        <a:t>rt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위에 위치하는 작은 문자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itchFamily="50" charset="-127"/>
                          <a:ea typeface="나눔고딕" pitchFamily="50" charset="-127"/>
                        </a:rPr>
                        <a:t>rp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itchFamily="50" charset="-127"/>
                          <a:ea typeface="나눔고딕" pitchFamily="50" charset="-127"/>
                        </a:rPr>
                        <a:t>ruby </a:t>
                      </a:r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태그를 지원할 경우 출력되지 않는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67A372-AA25-2AA4-16C0-E14AAD8C2E68}"/>
              </a:ext>
            </a:extLst>
          </p:cNvPr>
          <p:cNvSpPr txBox="1"/>
          <p:nvPr/>
        </p:nvSpPr>
        <p:spPr>
          <a:xfrm>
            <a:off x="5533185" y="602128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루비 </a:t>
            </a:r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태그 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35B305-6AC5-6090-CEF5-A8191716DDC6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23C26-529D-468A-23FB-9597F3231C2E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E263B-72C5-7BA8-EE65-A3580961984A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90856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2" y="2571749"/>
            <a:ext cx="363347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텍스트속성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1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4206" y="1727202"/>
            <a:ext cx="11174730" cy="1338187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27305" marR="5080">
              <a:lnSpc>
                <a:spcPct val="100000"/>
              </a:lnSpc>
              <a:spcBef>
                <a:spcPts val="1695"/>
              </a:spcBef>
            </a:pPr>
            <a:r>
              <a:rPr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문서 안에서의 색상은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 전체의 글자색을 한꺼번에 바꾸는 방법</a:t>
            </a:r>
            <a:r>
              <a:rPr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 부분의 텍스트만</a:t>
            </a:r>
            <a:r>
              <a:rPr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바꾸는 방법</a:t>
            </a:r>
            <a:r>
              <a:rPr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이렇게 두 가지가 있다. CSS가 등장한 후로는 CSS를 사용해서 문서 전체의 텍스트를 한꺼번에 조절하는 것을 권장하고 있다. CSS를 사용한 텍스트 조절 방법에 대해서는 이후에 배우게 될 것이고 여기에서는 FONT 속성을 사용하여 간단하게 텍스트를 조절하는 방법을 알아본다.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38" y="4295503"/>
            <a:ext cx="10584180" cy="569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6947" y="4409593"/>
            <a:ext cx="9566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8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sz="2400" spc="-110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33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전체의</a:t>
            </a:r>
            <a:r>
              <a:rPr sz="2400" spc="-111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52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글자색을</a:t>
            </a:r>
            <a:r>
              <a:rPr sz="2400" spc="-109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28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한꺼번에</a:t>
            </a:r>
            <a:r>
              <a:rPr sz="2400" spc="-109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72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바꾸는</a:t>
            </a:r>
            <a:r>
              <a:rPr sz="2400" spc="-109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25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방법</a:t>
            </a:r>
            <a:endParaRPr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38" y="5365351"/>
            <a:ext cx="10584180" cy="569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3214" y="5491319"/>
            <a:ext cx="74682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8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</a:t>
            </a:r>
            <a:r>
              <a:rPr sz="2400" spc="-110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79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부분의</a:t>
            </a:r>
            <a:r>
              <a:rPr sz="2400" spc="-111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520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텍스트만</a:t>
            </a:r>
            <a:r>
              <a:rPr sz="2400" spc="-109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72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바꾸는</a:t>
            </a:r>
            <a:r>
              <a:rPr sz="2400" spc="-108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sz="2400" spc="1255" dirty="0">
                <a:solidFill>
                  <a:srgbClr val="3B436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방법</a:t>
            </a:r>
            <a:endParaRPr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926" y="4339629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926" y="5409304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2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FBC46-CB83-7479-88D4-21B21A82CB6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색상 변경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30CA0-E5F6-AD98-F56A-5E15D98CD411}"/>
              </a:ext>
            </a:extLst>
          </p:cNvPr>
          <p:cNvSpPr txBox="1"/>
          <p:nvPr/>
        </p:nvSpPr>
        <p:spPr>
          <a:xfrm>
            <a:off x="306648" y="1016363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색상 변경</a:t>
            </a:r>
            <a:r>
              <a:rPr lang="en-US" altLang="ko-KR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(color)</a:t>
            </a:r>
            <a:endParaRPr lang="ko-KR" altLang="en-US" sz="2400" dirty="0">
              <a:solidFill>
                <a:srgbClr val="5A7EA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4E31922-4A7F-83EE-371C-C9772D2CE08D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9C66A5-FEB7-E54D-740C-D4BDAC18EC61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D1E72-3152-07B1-98B6-642651D015FF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17229" y="2782361"/>
            <a:ext cx="10515600" cy="56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sz="1800" dirty="0">
                <a:solidFill>
                  <a:srgbClr val="585858"/>
                </a:solidFill>
              </a:rPr>
              <a:t>웹 문서를 만들 때 따로 글자색을 지정하지 않으면 기본으로 검정색 글자로 표시된다</a:t>
            </a:r>
            <a:r>
              <a:rPr sz="1800" dirty="0">
                <a:solidFill>
                  <a:srgbClr val="585858"/>
                </a:solidFill>
                <a:latin typeface="한컴산뜻돋움"/>
                <a:cs typeface="한컴산뜻돋움"/>
              </a:rPr>
              <a:t>. </a:t>
            </a:r>
            <a:r>
              <a:rPr sz="1800" dirty="0">
                <a:solidFill>
                  <a:srgbClr val="585858"/>
                </a:solidFill>
              </a:rPr>
              <a:t>문서에 </a:t>
            </a:r>
            <a:r>
              <a:rPr sz="1800" b="1" dirty="0">
                <a:solidFill>
                  <a:srgbClr val="585858"/>
                </a:solidFill>
                <a:latin typeface="나눔고딕 ExtraBold"/>
                <a:cs typeface="나눔고딕 ExtraBold"/>
              </a:rPr>
              <a:t>배경 이미지를 깔거나 진한 배경색을 사용했다면 문서 전체의 글자색</a:t>
            </a:r>
            <a:r>
              <a:rPr sz="1800" dirty="0">
                <a:solidFill>
                  <a:srgbClr val="585858"/>
                </a:solidFill>
              </a:rPr>
              <a:t>을 바꿔야 </a:t>
            </a:r>
            <a:r>
              <a:rPr sz="1800" dirty="0" err="1">
                <a:solidFill>
                  <a:srgbClr val="585858"/>
                </a:solidFill>
              </a:rPr>
              <a:t>한다</a:t>
            </a:r>
            <a:r>
              <a:rPr sz="18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1800" dirty="0">
              <a:latin typeface="한컴산뜻돋움"/>
              <a:cs typeface="한컴산뜻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983" y="2330241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89E45-E7D1-772B-4545-39414683AAB1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색상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D04E5-D6E2-4113-566D-4F82D63CF0CB}"/>
              </a:ext>
            </a:extLst>
          </p:cNvPr>
          <p:cNvSpPr txBox="1"/>
          <p:nvPr/>
        </p:nvSpPr>
        <p:spPr>
          <a:xfrm>
            <a:off x="306648" y="1016363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색상 변경</a:t>
            </a:r>
            <a:r>
              <a:rPr lang="en-US" altLang="ko-KR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(color)</a:t>
            </a:r>
            <a:endParaRPr lang="ko-KR" altLang="en-US" sz="2400" dirty="0">
              <a:solidFill>
                <a:srgbClr val="5A7EA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E23BC-6369-338A-6847-F649EB9E48A7}"/>
              </a:ext>
            </a:extLst>
          </p:cNvPr>
          <p:cNvSpPr txBox="1"/>
          <p:nvPr/>
        </p:nvSpPr>
        <p:spPr>
          <a:xfrm>
            <a:off x="484415" y="20192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전체의 글자색을 한꺼번에 바꾸는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124C8-126C-1CA2-A3CE-44D181A13CCA}"/>
              </a:ext>
            </a:extLst>
          </p:cNvPr>
          <p:cNvSpPr txBox="1"/>
          <p:nvPr/>
        </p:nvSpPr>
        <p:spPr>
          <a:xfrm>
            <a:off x="586420" y="4494351"/>
            <a:ext cx="108399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683385">
              <a:lnSpc>
                <a:spcPct val="100000"/>
              </a:lnSpc>
            </a:pPr>
            <a:r>
              <a:rPr lang="en-US" altLang="ko-KR" sz="1800" dirty="0">
                <a:latin typeface="한컴산뜻돋움"/>
                <a:cs typeface="한컴산뜻돋움"/>
              </a:rPr>
              <a:t>&lt;BODY&gt; </a:t>
            </a:r>
            <a:r>
              <a:rPr lang="ko-KR" altLang="en-US" sz="1800" dirty="0"/>
              <a:t>태그에서 문서 전체의 글자색을 조절하고자 한다면 </a:t>
            </a:r>
            <a:r>
              <a:rPr lang="en-US" altLang="ko-KR" sz="1800" dirty="0">
                <a:latin typeface="한컴산뜻돋움"/>
                <a:cs typeface="한컴산뜻돋움"/>
              </a:rPr>
              <a:t>style=color: </a:t>
            </a:r>
            <a:r>
              <a:rPr lang="ko-KR" altLang="en-US" sz="1800" dirty="0"/>
              <a:t>다음에 원하는 색상 이름이나 색상 코드를 넣으면 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>
                <a:latin typeface="한컴산뜻돋움"/>
                <a:cs typeface="한컴산뜻돋움"/>
              </a:rPr>
              <a:t>, &lt;BODY </a:t>
            </a:r>
            <a:r>
              <a:rPr lang="en-US" altLang="ko-KR" sz="1800" dirty="0">
                <a:solidFill>
                  <a:srgbClr val="00AFEF"/>
                </a:solidFill>
                <a:latin typeface="한컴산뜻돋움"/>
                <a:cs typeface="한컴산뜻돋움"/>
              </a:rPr>
              <a:t>style=“</a:t>
            </a:r>
            <a:r>
              <a:rPr lang="en-US" altLang="ko-KR" sz="1800" dirty="0" err="1">
                <a:solidFill>
                  <a:srgbClr val="00AFEF"/>
                </a:solidFill>
                <a:latin typeface="한컴산뜻돋움"/>
                <a:cs typeface="한컴산뜻돋움"/>
              </a:rPr>
              <a:t>color:</a:t>
            </a:r>
            <a:r>
              <a:rPr lang="en-US" altLang="ko-KR" sz="1800" dirty="0" err="1">
                <a:solidFill>
                  <a:srgbClr val="FF0000"/>
                </a:solidFill>
                <a:latin typeface="한컴산뜻돋움"/>
                <a:cs typeface="한컴산뜻돋움"/>
              </a:rPr>
              <a:t>red</a:t>
            </a:r>
            <a:r>
              <a:rPr lang="en-US" altLang="ko-KR" sz="1800" dirty="0">
                <a:solidFill>
                  <a:srgbClr val="00AFEF"/>
                </a:solidFill>
                <a:latin typeface="한컴산뜻돋움"/>
                <a:cs typeface="한컴산뜻돋움"/>
              </a:rPr>
              <a:t>"</a:t>
            </a:r>
            <a:r>
              <a:rPr lang="en-US" altLang="ko-KR" sz="1800" dirty="0">
                <a:latin typeface="한컴산뜻돋움"/>
                <a:cs typeface="한컴산뜻돋움"/>
              </a:rPr>
              <a:t>&gt;</a:t>
            </a:r>
            <a:r>
              <a:rPr lang="ko-KR" altLang="en-US" sz="1800" dirty="0"/>
              <a:t>이라고 </a:t>
            </a:r>
            <a:r>
              <a:rPr lang="ko-KR" altLang="en-US" sz="1800" dirty="0" err="1"/>
              <a:t>하거</a:t>
            </a:r>
            <a:r>
              <a:rPr lang="ko-KR" altLang="en-US" sz="1800" dirty="0"/>
              <a:t> 나 </a:t>
            </a:r>
            <a:r>
              <a:rPr lang="en-US" altLang="ko-KR" sz="1800" dirty="0">
                <a:latin typeface="한컴산뜻돋움"/>
                <a:cs typeface="한컴산뜻돋움"/>
              </a:rPr>
              <a:t>&lt;BODY</a:t>
            </a:r>
            <a:r>
              <a:rPr lang="ko-KR" altLang="en-US" sz="1800" dirty="0">
                <a:latin typeface="한컴산뜻돋움"/>
                <a:cs typeface="한컴산뜻돋움"/>
              </a:rPr>
              <a:t> </a:t>
            </a:r>
            <a:r>
              <a:rPr lang="en-US" altLang="ko-KR" sz="1800" dirty="0">
                <a:solidFill>
                  <a:srgbClr val="00AFEF"/>
                </a:solidFill>
                <a:latin typeface="한컴산뜻돋움"/>
                <a:cs typeface="한컴산뜻돋움"/>
              </a:rPr>
              <a:t>style=“color:</a:t>
            </a:r>
            <a:r>
              <a:rPr lang="en-US" altLang="ko-KR" sz="1800" dirty="0">
                <a:solidFill>
                  <a:srgbClr val="FF0000"/>
                </a:solidFill>
                <a:latin typeface="한컴산뜻돋움"/>
                <a:cs typeface="한컴산뜻돋움"/>
              </a:rPr>
              <a:t>#FF0000</a:t>
            </a:r>
            <a:r>
              <a:rPr lang="en-US" altLang="ko-KR" sz="1800" dirty="0">
                <a:solidFill>
                  <a:srgbClr val="00AFEF"/>
                </a:solidFill>
                <a:latin typeface="한컴산뜻돋움"/>
                <a:cs typeface="한컴산뜻돋움"/>
              </a:rPr>
              <a:t>"</a:t>
            </a:r>
            <a:r>
              <a:rPr lang="en-US" altLang="ko-KR" sz="1800" dirty="0">
                <a:latin typeface="한컴산뜻돋움"/>
                <a:cs typeface="한컴산뜻돋움"/>
              </a:rPr>
              <a:t>&gt;</a:t>
            </a:r>
            <a:r>
              <a:rPr lang="ko-KR" altLang="en-US" sz="1800" dirty="0"/>
              <a:t>이라고 하면 문서 전체 글자가 </a:t>
            </a:r>
            <a:r>
              <a:rPr lang="ko-KR" altLang="en-US" sz="1800" dirty="0">
                <a:solidFill>
                  <a:srgbClr val="FF0000"/>
                </a:solidFill>
              </a:rPr>
              <a:t>빨간색으로 표시</a:t>
            </a:r>
            <a:r>
              <a:rPr lang="ko-KR" altLang="en-US" sz="1800" dirty="0"/>
              <a:t>된다</a:t>
            </a:r>
            <a:r>
              <a:rPr lang="en-US" altLang="ko-KR" sz="1800" dirty="0">
                <a:latin typeface="한컴산뜻돋움"/>
                <a:cs typeface="한컴산뜻돋움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DAD4C-A0F9-AC7A-2481-FF455B430E52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032D5-6375-A395-8A6A-F93E6D5211E7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D106-8112-770E-853D-F7EB54C8604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65902" y="159663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5474" y="2130089"/>
            <a:ext cx="7988934" cy="4342130"/>
            <a:chOff x="1095755" y="2516124"/>
            <a:chExt cx="7988934" cy="43421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9763" y="6594347"/>
              <a:ext cx="7836407" cy="2636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55" y="2516124"/>
              <a:ext cx="7988807" cy="41757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702296" y="6070468"/>
            <a:ext cx="1816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8290" y="6065056"/>
            <a:ext cx="219455" cy="219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627C4C-EBE4-A690-30BB-20C264BD618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텍스트를 색상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42DCB-7FEF-031C-8085-8704DC9A49BD}"/>
              </a:ext>
            </a:extLst>
          </p:cNvPr>
          <p:cNvSpPr txBox="1"/>
          <p:nvPr/>
        </p:nvSpPr>
        <p:spPr>
          <a:xfrm>
            <a:off x="306648" y="1016363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색상 변경</a:t>
            </a:r>
            <a:r>
              <a:rPr lang="en-US" altLang="ko-KR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(color)</a:t>
            </a:r>
            <a:endParaRPr lang="ko-KR" altLang="en-US" sz="2400" dirty="0">
              <a:solidFill>
                <a:srgbClr val="5A7EA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01646-914A-8ECB-EC0E-03B653F2087D}"/>
              </a:ext>
            </a:extLst>
          </p:cNvPr>
          <p:cNvSpPr txBox="1"/>
          <p:nvPr/>
        </p:nvSpPr>
        <p:spPr>
          <a:xfrm>
            <a:off x="306648" y="16325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전체의 글자색을 한꺼번에 바꾸는 방법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351A5A-DE28-BC01-7E30-B1C5D25FF14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C797-ED16-DCFA-4C21-62DC5DA66699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4957A-CF95-C0A0-C90F-B10ECE9B669A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18483" y="1852448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2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5197" y="4964972"/>
            <a:ext cx="99284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2800" spc="-35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&lt;span</a:t>
            </a:r>
            <a:r>
              <a:rPr sz="2800" spc="-120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spc="114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style=“color:색상명</a:t>
            </a:r>
            <a:r>
              <a:rPr sz="2800" spc="-465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</a:t>
            </a:r>
            <a:r>
              <a:rPr sz="2800" spc="-110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spc="685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색상</a:t>
            </a:r>
            <a:r>
              <a:rPr sz="2800" spc="-515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spc="595" dirty="0">
                <a:solidFill>
                  <a:srgbClr val="00AFE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코드"</a:t>
            </a:r>
            <a:r>
              <a:rPr sz="2800" spc="595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r>
              <a:rPr sz="2800" spc="-95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spc="994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</a:t>
            </a:r>
            <a:r>
              <a:rPr sz="2800" spc="-515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&lt;/span&gt;</a:t>
            </a:r>
            <a:endParaRPr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6388-FF3E-A63F-E7C5-19B2B71A302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색상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372F2-CE1A-CD0D-D969-256C8D4B9B34}"/>
              </a:ext>
            </a:extLst>
          </p:cNvPr>
          <p:cNvSpPr txBox="1"/>
          <p:nvPr/>
        </p:nvSpPr>
        <p:spPr>
          <a:xfrm>
            <a:off x="306648" y="1016363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색상 변경</a:t>
            </a:r>
            <a:r>
              <a:rPr lang="en-US" altLang="ko-KR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(color)</a:t>
            </a:r>
            <a:endParaRPr lang="ko-KR" altLang="en-US" sz="2400" dirty="0">
              <a:solidFill>
                <a:srgbClr val="5A7EA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A09A-86E4-9A8A-99A3-6CE27A13D8BB}"/>
              </a:ext>
            </a:extLst>
          </p:cNvPr>
          <p:cNvSpPr txBox="1"/>
          <p:nvPr/>
        </p:nvSpPr>
        <p:spPr>
          <a:xfrm>
            <a:off x="306648" y="19663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글자색의 특정 부분만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43F70-A7E7-9A3A-5555-CF629D7191F5}"/>
              </a:ext>
            </a:extLst>
          </p:cNvPr>
          <p:cNvSpPr txBox="1"/>
          <p:nvPr/>
        </p:nvSpPr>
        <p:spPr>
          <a:xfrm>
            <a:off x="306648" y="2496207"/>
            <a:ext cx="11188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원하는 부분의 색상만 바꿀 때는 &lt;</a:t>
            </a:r>
            <a:r>
              <a:rPr lang="ko-KR" altLang="en-US" dirty="0" err="1"/>
              <a:t>span</a:t>
            </a:r>
            <a:r>
              <a:rPr lang="ko-KR" altLang="en-US" dirty="0"/>
              <a:t>&gt; 태그의 </a:t>
            </a:r>
            <a:r>
              <a:rPr lang="ko-KR" altLang="en-US" dirty="0" err="1">
                <a:solidFill>
                  <a:srgbClr val="C00000"/>
                </a:solidFill>
              </a:rPr>
              <a:t>style</a:t>
            </a:r>
            <a:r>
              <a:rPr lang="ko-KR" altLang="en-US" dirty="0">
                <a:solidFill>
                  <a:srgbClr val="C00000"/>
                </a:solidFill>
              </a:rPr>
              <a:t> 속성</a:t>
            </a:r>
            <a:r>
              <a:rPr lang="ko-KR" altLang="en-US" dirty="0"/>
              <a:t>을 이용한다. 글자색을 바꿀 글자 앞부분에 </a:t>
            </a:r>
            <a:r>
              <a:rPr lang="ko-KR" altLang="en-US" dirty="0">
                <a:solidFill>
                  <a:srgbClr val="C00000"/>
                </a:solidFill>
              </a:rPr>
              <a:t>&lt;</a:t>
            </a:r>
            <a:r>
              <a:rPr lang="ko-KR" altLang="en-US" dirty="0" err="1">
                <a:solidFill>
                  <a:srgbClr val="C00000"/>
                </a:solidFill>
              </a:rPr>
              <a:t>span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style</a:t>
            </a:r>
            <a:r>
              <a:rPr lang="ko-KR" altLang="en-US" dirty="0">
                <a:solidFill>
                  <a:srgbClr val="C00000"/>
                </a:solidFill>
              </a:rPr>
              <a:t>=“</a:t>
            </a:r>
            <a:r>
              <a:rPr lang="ko-KR" altLang="en-US" dirty="0" err="1">
                <a:solidFill>
                  <a:srgbClr val="C00000"/>
                </a:solidFill>
              </a:rPr>
              <a:t>color:색상</a:t>
            </a:r>
            <a:r>
              <a:rPr lang="ko-KR" altLang="en-US" dirty="0">
                <a:solidFill>
                  <a:srgbClr val="C00000"/>
                </a:solidFill>
              </a:rPr>
              <a:t>"&gt;</a:t>
            </a:r>
            <a:r>
              <a:rPr lang="ko-KR" altLang="en-US" dirty="0"/>
              <a:t>을 넣고 색을 바꿀 글자 마지막에&lt;/</a:t>
            </a:r>
            <a:r>
              <a:rPr lang="ko-KR" altLang="en-US" dirty="0" err="1"/>
              <a:t>span</a:t>
            </a:r>
            <a:r>
              <a:rPr lang="ko-KR" altLang="en-US" dirty="0"/>
              <a:t>&gt;</a:t>
            </a:r>
            <a:r>
              <a:rPr lang="ko-KR" altLang="en-US" dirty="0" err="1"/>
              <a:t>를</a:t>
            </a:r>
            <a:r>
              <a:rPr lang="ko-KR" altLang="en-US" dirty="0"/>
              <a:t> 넣어 어디서부터 어디까지 글자색을 바꾸는 표시해야 한다.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2FB4E4-B479-25AE-711D-A30833318B5C}"/>
              </a:ext>
            </a:extLst>
          </p:cNvPr>
          <p:cNvGrpSpPr/>
          <p:nvPr/>
        </p:nvGrpSpPr>
        <p:grpSpPr>
          <a:xfrm>
            <a:off x="1320083" y="4231170"/>
            <a:ext cx="1048511" cy="478535"/>
            <a:chOff x="940744" y="4252942"/>
            <a:chExt cx="1048511" cy="4785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744" y="4252942"/>
              <a:ext cx="1048511" cy="47853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AFC54A-AF68-1DB6-D95B-F7CF19ED7DFF}"/>
                </a:ext>
              </a:extLst>
            </p:cNvPr>
            <p:cNvSpPr txBox="1"/>
            <p:nvPr/>
          </p:nvSpPr>
          <p:spPr>
            <a:xfrm>
              <a:off x="1020971" y="4292154"/>
              <a:ext cx="888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형식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7AB111-53CA-8D77-EC1A-878716A4F19D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316D94-87DC-C0B1-0E4C-50E95D655562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4A959-68B3-B6D3-CBF9-EC6B66BAE2C4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18483" y="167827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2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6" y="2243261"/>
            <a:ext cx="7574279" cy="423367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02731" y="6241048"/>
            <a:ext cx="1816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8243" y="6236140"/>
            <a:ext cx="219455" cy="219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FA2254-9A78-9127-981B-F7B1F35DDAC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17F8C-8A86-1B93-CCAC-1D6FA226A436}"/>
              </a:ext>
            </a:extLst>
          </p:cNvPr>
          <p:cNvSpPr txBox="1"/>
          <p:nvPr/>
        </p:nvSpPr>
        <p:spPr>
          <a:xfrm>
            <a:off x="306648" y="1016363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색상 변경</a:t>
            </a:r>
            <a:r>
              <a:rPr lang="en-US" altLang="ko-KR" sz="2400" b="1" dirty="0">
                <a:solidFill>
                  <a:srgbClr val="5A7EA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(color)</a:t>
            </a:r>
            <a:endParaRPr lang="ko-KR" altLang="en-US" sz="2400" dirty="0">
              <a:solidFill>
                <a:srgbClr val="5A7EA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3AD9C-5CBF-2668-F281-39B12267CEB4}"/>
              </a:ext>
            </a:extLst>
          </p:cNvPr>
          <p:cNvSpPr txBox="1"/>
          <p:nvPr/>
        </p:nvSpPr>
        <p:spPr>
          <a:xfrm>
            <a:off x="306648" y="17922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글자색의 특정 부분만 변경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3A929D-83C9-513F-E435-EC69870F314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A77B9E-83A4-2BC9-C3D0-1E4EB7E3193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83F5E-35A2-1F59-4614-B47220AFA151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58604" y="4537210"/>
            <a:ext cx="7780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</a:pPr>
            <a:r>
              <a:rPr sz="2800" dirty="0">
                <a:solidFill>
                  <a:srgbClr val="001F5F"/>
                </a:solidFill>
                <a:latin typeface="한컴산뜻돋움"/>
                <a:cs typeface="한컴산뜻돋움"/>
              </a:rPr>
              <a:t>&lt;p</a:t>
            </a:r>
            <a:r>
              <a:rPr sz="2800" spc="-8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한컴산뜻돋움"/>
                <a:cs typeface="한컴산뜻돋움"/>
              </a:rPr>
              <a:t>style="font-</a:t>
            </a:r>
            <a:r>
              <a:rPr sz="2800" spc="290" dirty="0">
                <a:solidFill>
                  <a:srgbClr val="00AFEF"/>
                </a:solidFill>
                <a:latin typeface="한컴산뜻돋움"/>
                <a:cs typeface="한컴산뜻돋움"/>
              </a:rPr>
              <a:t>size:</a:t>
            </a:r>
            <a:r>
              <a:rPr sz="2800" spc="290" dirty="0">
                <a:solidFill>
                  <a:srgbClr val="00AFEF"/>
                </a:solidFill>
                <a:latin typeface="휴먼아미체"/>
                <a:cs typeface="휴먼아미체"/>
              </a:rPr>
              <a:t>크기</a:t>
            </a:r>
            <a:r>
              <a:rPr sz="2800" spc="-440" dirty="0">
                <a:solidFill>
                  <a:srgbClr val="00AFEF"/>
                </a:solidFill>
                <a:latin typeface="휴먼아미체"/>
                <a:cs typeface="휴먼아미체"/>
              </a:rPr>
              <a:t> </a:t>
            </a:r>
            <a:r>
              <a:rPr sz="2800" spc="325" dirty="0">
                <a:solidFill>
                  <a:srgbClr val="00AFEF"/>
                </a:solidFill>
                <a:latin typeface="휴먼아미체"/>
                <a:cs typeface="휴먼아미체"/>
              </a:rPr>
              <a:t>단위</a:t>
            </a:r>
            <a:r>
              <a:rPr sz="2800" spc="325" dirty="0">
                <a:solidFill>
                  <a:srgbClr val="00AFEF"/>
                </a:solidFill>
                <a:latin typeface="한컴산뜻돋움"/>
                <a:cs typeface="한컴산뜻돋움"/>
              </a:rPr>
              <a:t>;"</a:t>
            </a:r>
            <a:r>
              <a:rPr sz="2800" spc="325" dirty="0">
                <a:solidFill>
                  <a:srgbClr val="001F5F"/>
                </a:solidFill>
                <a:latin typeface="한컴산뜻돋움"/>
                <a:cs typeface="한컴산뜻돋움"/>
              </a:rPr>
              <a:t>&gt;</a:t>
            </a:r>
            <a:r>
              <a:rPr sz="2800" spc="-6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800" spc="900" dirty="0">
                <a:solidFill>
                  <a:srgbClr val="001F5F"/>
                </a:solidFill>
                <a:latin typeface="휴먼아미체"/>
                <a:cs typeface="휴먼아미체"/>
              </a:rPr>
              <a:t>내용</a:t>
            </a:r>
            <a:r>
              <a:rPr sz="2800" spc="-49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한컴산뜻돋움"/>
                <a:cs typeface="한컴산뜻돋움"/>
              </a:rPr>
              <a:t>&lt;/p&gt;</a:t>
            </a:r>
            <a:endParaRPr sz="2800" dirty="0">
              <a:latin typeface="한컴산뜻돋움"/>
              <a:cs typeface="한컴산뜻돋움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BE3C3-C13F-4CE0-F047-73A9342820E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크기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(font-size)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F944F-24EF-FC49-5A78-66BE7CF5F510}"/>
              </a:ext>
            </a:extLst>
          </p:cNvPr>
          <p:cNvSpPr txBox="1"/>
          <p:nvPr/>
        </p:nvSpPr>
        <p:spPr>
          <a:xfrm>
            <a:off x="359229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텍스트</a:t>
            </a:r>
            <a:r>
              <a:rPr lang="ko-KR" altLang="en-US" sz="2400" b="1" spc="-11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크기</a:t>
            </a:r>
            <a:r>
              <a:rPr lang="ko-KR" altLang="en-US" sz="2400" b="1" spc="-11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5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변경</a:t>
            </a:r>
            <a:r>
              <a:rPr lang="en-US" altLang="ko-KR" sz="2400" b="1" spc="-50" dirty="0">
                <a:solidFill>
                  <a:srgbClr val="00AFEF"/>
                </a:solidFill>
                <a:latin typeface="한컴산뜻돋움"/>
                <a:cs typeface="한컴산뜻돋움"/>
              </a:rPr>
              <a:t>(font-</a:t>
            </a:r>
            <a:r>
              <a:rPr lang="en-US" altLang="ko-KR" sz="2400" b="1" spc="-10" dirty="0">
                <a:solidFill>
                  <a:srgbClr val="00AFEF"/>
                </a:solidFill>
                <a:latin typeface="한컴산뜻돋움"/>
                <a:cs typeface="한컴산뜻돋움"/>
              </a:rPr>
              <a:t>size)</a:t>
            </a:r>
            <a:endParaRPr lang="ko-KR" altLang="en-US" sz="2400" dirty="0">
              <a:latin typeface="한컴산뜻돋움"/>
              <a:cs typeface="한컴산뜻돋움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18C64-F6F8-AE01-79D5-4B11DA490399}"/>
              </a:ext>
            </a:extLst>
          </p:cNvPr>
          <p:cNvSpPr txBox="1"/>
          <p:nvPr/>
        </p:nvSpPr>
        <p:spPr>
          <a:xfrm>
            <a:off x="424543" y="1755735"/>
            <a:ext cx="10428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웹 문서에서 텍스트의 크기를 조절하기 위해서 사용하는 단위는 </a:t>
            </a:r>
            <a:r>
              <a:rPr lang="ko-KR" altLang="en-US" sz="2400" dirty="0">
                <a:solidFill>
                  <a:srgbClr val="C00000"/>
                </a:solidFill>
              </a:rPr>
              <a:t>픽셀(</a:t>
            </a:r>
            <a:r>
              <a:rPr lang="ko-KR" altLang="en-US" sz="2400" dirty="0" err="1">
                <a:solidFill>
                  <a:srgbClr val="C00000"/>
                </a:solidFill>
              </a:rPr>
              <a:t>px</a:t>
            </a:r>
            <a:r>
              <a:rPr lang="ko-KR" altLang="en-US" sz="2400" dirty="0">
                <a:solidFill>
                  <a:srgbClr val="C00000"/>
                </a:solidFill>
              </a:rPr>
              <a:t>), 포인트(</a:t>
            </a:r>
            <a:r>
              <a:rPr lang="ko-KR" altLang="en-US" sz="2400" dirty="0" err="1">
                <a:solidFill>
                  <a:srgbClr val="C00000"/>
                </a:solidFill>
              </a:rPr>
              <a:t>pt</a:t>
            </a:r>
            <a:r>
              <a:rPr lang="ko-KR" altLang="en-US" sz="2400" dirty="0">
                <a:solidFill>
                  <a:srgbClr val="C00000"/>
                </a:solidFill>
              </a:rPr>
              <a:t>), 엠 (</a:t>
            </a:r>
            <a:r>
              <a:rPr lang="ko-KR" altLang="en-US" sz="2400" dirty="0" err="1">
                <a:solidFill>
                  <a:srgbClr val="C00000"/>
                </a:solidFill>
              </a:rPr>
              <a:t>em</a:t>
            </a:r>
            <a:r>
              <a:rPr lang="ko-KR" altLang="en-US" sz="2400" dirty="0">
                <a:solidFill>
                  <a:srgbClr val="C00000"/>
                </a:solidFill>
              </a:rPr>
              <a:t>), </a:t>
            </a:r>
            <a:r>
              <a:rPr lang="en-US" altLang="ko-KR" sz="2400" dirty="0">
                <a:solidFill>
                  <a:srgbClr val="C00000"/>
                </a:solidFill>
              </a:rPr>
              <a:t>rem,</a:t>
            </a:r>
            <a:r>
              <a:rPr lang="ko-KR" altLang="en-US" sz="2400" dirty="0">
                <a:solidFill>
                  <a:srgbClr val="C00000"/>
                </a:solidFill>
              </a:rPr>
              <a:t> 퍼센티지(%)</a:t>
            </a:r>
            <a:r>
              <a:rPr lang="ko-KR" altLang="en-US" sz="2400" dirty="0"/>
              <a:t> 등으로 구분할 수 있다.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3E4C92-5AAB-B607-E76F-C8EB21C937EB}"/>
              </a:ext>
            </a:extLst>
          </p:cNvPr>
          <p:cNvGrpSpPr/>
          <p:nvPr/>
        </p:nvGrpSpPr>
        <p:grpSpPr>
          <a:xfrm>
            <a:off x="2680797" y="3839285"/>
            <a:ext cx="1048511" cy="478535"/>
            <a:chOff x="940744" y="4252942"/>
            <a:chExt cx="1048511" cy="478535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3F81EEFB-7622-6D43-03B7-DE6115BDD5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744" y="4252942"/>
              <a:ext cx="1048511" cy="4785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6E5126-A28F-DCE9-5AC2-C7FF01EECF62}"/>
                </a:ext>
              </a:extLst>
            </p:cNvPr>
            <p:cNvSpPr txBox="1"/>
            <p:nvPr/>
          </p:nvSpPr>
          <p:spPr>
            <a:xfrm>
              <a:off x="1020971" y="4292154"/>
              <a:ext cx="888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형식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24B5800-5399-7C53-E416-D0370BC6C40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154F8B-5E40-09D8-81C0-6744DAD9D2A0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01B30-6D65-5D46-CB04-1365FE11CB52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45895" y="2515577"/>
            <a:ext cx="5803900" cy="3738245"/>
            <a:chOff x="3006851" y="2916935"/>
            <a:chExt cx="5803900" cy="3738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6358127"/>
              <a:ext cx="5573267" cy="2965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899" y="2919984"/>
              <a:ext cx="5799108" cy="34563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08375" y="2918459"/>
              <a:ext cx="5800725" cy="3455035"/>
            </a:xfrm>
            <a:custGeom>
              <a:avLst/>
              <a:gdLst/>
              <a:ahLst/>
              <a:cxnLst/>
              <a:rect l="l" t="t" r="r" b="b"/>
              <a:pathLst>
                <a:path w="5800725" h="3455035">
                  <a:moveTo>
                    <a:pt x="0" y="0"/>
                  </a:moveTo>
                  <a:lnTo>
                    <a:pt x="5800344" y="0"/>
                  </a:lnTo>
                  <a:lnTo>
                    <a:pt x="5800344" y="3454908"/>
                  </a:lnTo>
                  <a:lnTo>
                    <a:pt x="0" y="345490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7AFC6-B1D2-9531-A4E2-6531110A6C0E}"/>
              </a:ext>
            </a:extLst>
          </p:cNvPr>
          <p:cNvSpPr txBox="1"/>
          <p:nvPr/>
        </p:nvSpPr>
        <p:spPr>
          <a:xfrm>
            <a:off x="306647" y="1199069"/>
            <a:ext cx="10900195" cy="86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en-US" altLang="ko-KR" b="1" dirty="0">
                <a:solidFill>
                  <a:srgbClr val="00AFE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b="1" dirty="0">
                <a:solidFill>
                  <a:srgbClr val="00AFE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1" dirty="0" err="1">
                <a:solidFill>
                  <a:srgbClr val="00AFE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텍스트이미지와</a:t>
            </a:r>
            <a:r>
              <a:rPr lang="ko-KR" altLang="en-US" b="1" dirty="0">
                <a:solidFill>
                  <a:srgbClr val="00AFE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텍스트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7305" marR="5080">
              <a:lnSpc>
                <a:spcPct val="98800"/>
              </a:lnSpc>
              <a:spcBef>
                <a:spcPts val="1730"/>
              </a:spcBef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 사이트에서 문서를 살펴보면 텍스트로 구성은 되어 있지만 모두가 동일한 텍스트가 아니다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4BE42-7FAC-0153-BD7E-9C02F18B977B}"/>
              </a:ext>
            </a:extLst>
          </p:cNvPr>
          <p:cNvSpPr txBox="1"/>
          <p:nvPr/>
        </p:nvSpPr>
        <p:spPr>
          <a:xfrm>
            <a:off x="306648" y="319086"/>
            <a:ext cx="7313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이미지와 텍스트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88894-C02D-2ABC-9B08-5AB8DD04883A}"/>
              </a:ext>
            </a:extLst>
          </p:cNvPr>
          <p:cNvSpPr txBox="1"/>
          <p:nvPr/>
        </p:nvSpPr>
        <p:spPr>
          <a:xfrm>
            <a:off x="408214" y="2515577"/>
            <a:ext cx="4033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것은 이미지로 되어 있고 어떤 것은 텍스트로 구성되어 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변동이 없는 것은 대부분 이미지로 처리되어 있지만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가변적인 것들은 텍스트로 구성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되어 있다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9D9393-EA8F-DB62-59EA-001271484D01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41E444-C2DC-699D-076D-0F0E8D74F77B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6BB61-31F4-318D-3719-9BF44DD97B4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C26379A2-349C-787B-3E88-4BDF0BBB297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크기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(font-size)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DCF01-4DF8-5C76-82D6-FDBAF6B97106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ko-KR" altLang="en-US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크기 변경</a:t>
            </a:r>
            <a:r>
              <a:rPr lang="en-US" altLang="ko-KR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(font-size)</a:t>
            </a:r>
            <a:endParaRPr lang="ko-KR" altLang="en-US" sz="2400" dirty="0">
              <a:solidFill>
                <a:srgbClr val="4576B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21093-1C32-134F-F496-7F35EFC762F5}"/>
              </a:ext>
            </a:extLst>
          </p:cNvPr>
          <p:cNvSpPr txBox="1"/>
          <p:nvPr/>
        </p:nvSpPr>
        <p:spPr>
          <a:xfrm>
            <a:off x="2460171" y="2269456"/>
            <a:ext cx="8904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화면 스크린의 화소를 단위로 하는 방식이다. 그런데 이 방식은 각 화면의 해상도, 특히 </a:t>
            </a:r>
            <a:r>
              <a:rPr lang="ko-KR" altLang="en-US" dirty="0" err="1"/>
              <a:t>ppi에</a:t>
            </a:r>
            <a:r>
              <a:rPr lang="ko-KR" altLang="en-US" dirty="0"/>
              <a:t> 따라서 크기가 달라지는 문제가 있기 때문에 문제가 있다. 텍스트의 크기를 지정하지 않는다면 서체의 기본 크기인 16픽셀로 나타나게 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66E53-98EE-9E61-6972-924E0A866FC5}"/>
              </a:ext>
            </a:extLst>
          </p:cNvPr>
          <p:cNvSpPr txBox="1"/>
          <p:nvPr/>
        </p:nvSpPr>
        <p:spPr>
          <a:xfrm>
            <a:off x="2530929" y="3835105"/>
            <a:ext cx="8795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전통적인 서체의 크기 단위이다. 1인치가 72pt이고, 통상의 PC 화면 해상도가 96dpi 이므로 12pt이면 16px에 해당한다. 우리가 가장 많이 사용하는 대부분의 브라우저 (IE, </a:t>
            </a:r>
            <a:r>
              <a:rPr lang="ko-KR" altLang="en-US" dirty="0" err="1"/>
              <a:t>Chrome</a:t>
            </a:r>
            <a:r>
              <a:rPr lang="ko-KR" altLang="en-US" dirty="0"/>
              <a:t>, </a:t>
            </a:r>
            <a:r>
              <a:rPr lang="ko-KR" altLang="en-US" dirty="0" err="1"/>
              <a:t>Firefox</a:t>
            </a:r>
            <a:r>
              <a:rPr lang="ko-KR" altLang="en-US" dirty="0"/>
              <a:t> 등)의 표준 서체 크기가 16px이다. 텍스트의 크기를 지정하지 않는다면 서체의 기본 크기인 12포인트로 나타나게 된다.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5106F-679E-4E57-7EAC-4F121E1FBD7A}"/>
              </a:ext>
            </a:extLst>
          </p:cNvPr>
          <p:cNvSpPr txBox="1"/>
          <p:nvPr/>
        </p:nvSpPr>
        <p:spPr>
          <a:xfrm>
            <a:off x="484415" y="2227709"/>
            <a:ext cx="1845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px</a:t>
            </a:r>
            <a:r>
              <a:rPr lang="ko-KR" altLang="en-US" sz="3200" dirty="0"/>
              <a:t>(</a:t>
            </a:r>
            <a:r>
              <a:rPr lang="ko-KR" altLang="en-US" sz="3200" dirty="0" err="1"/>
              <a:t>pixel</a:t>
            </a:r>
            <a:r>
              <a:rPr lang="ko-KR" altLang="en-US" sz="32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6F094-7A9F-AEFA-D25D-0739ACEF212C}"/>
              </a:ext>
            </a:extLst>
          </p:cNvPr>
          <p:cNvSpPr txBox="1"/>
          <p:nvPr/>
        </p:nvSpPr>
        <p:spPr>
          <a:xfrm>
            <a:off x="484415" y="3753129"/>
            <a:ext cx="2046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pt</a:t>
            </a:r>
            <a:r>
              <a:rPr lang="ko-KR" altLang="en-US" sz="3200" dirty="0"/>
              <a:t>(</a:t>
            </a:r>
            <a:r>
              <a:rPr lang="ko-KR" altLang="en-US" sz="3200" dirty="0" err="1"/>
              <a:t>point</a:t>
            </a:r>
            <a:r>
              <a:rPr lang="ko-KR" altLang="en-US" sz="3200" dirty="0"/>
              <a:t>)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9B06701-F75F-4E66-7A6E-1C759FA2FBF7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7F305D-EB21-191C-9EB8-F410A4EBB3B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ECBAA-C688-4FA8-3591-859C82FBFA92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CB21CF5D-4215-8F6F-B40E-FA45B92FBBA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크기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(font-size)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64F90-D7D4-98D4-7617-DC9297CE2DE1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ko-KR" altLang="en-US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크기 변경</a:t>
            </a:r>
            <a:r>
              <a:rPr lang="en-US" altLang="ko-KR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(font-size)</a:t>
            </a:r>
            <a:endParaRPr lang="ko-KR" altLang="en-US" sz="2400" dirty="0">
              <a:solidFill>
                <a:srgbClr val="4576B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C00CB-4BF5-E289-F68F-DD4F49D88965}"/>
              </a:ext>
            </a:extLst>
          </p:cNvPr>
          <p:cNvSpPr txBox="1"/>
          <p:nvPr/>
        </p:nvSpPr>
        <p:spPr>
          <a:xfrm>
            <a:off x="2182586" y="2321143"/>
            <a:ext cx="9476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브라우저의 </a:t>
            </a:r>
            <a:r>
              <a:rPr lang="ko-KR" altLang="en-US" dirty="0" err="1"/>
              <a:t>기준서체</a:t>
            </a:r>
            <a:r>
              <a:rPr lang="ko-KR" altLang="en-US" dirty="0"/>
              <a:t> 크기를 1em으로 정의하고, 이 크기에 상대적으로 지정하는 방식이 다. 따라서 이용자가 브라우저의 환경설정에서 기준 서체의 크기를 변경하면 서체 크기가 이에 따라서 가변적으로 변경된다. 서체의 기본 크기는 1em으로 나타나게 된다.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1C923-7E6B-E8D4-E41B-AB5D17679019}"/>
              </a:ext>
            </a:extLst>
          </p:cNvPr>
          <p:cNvSpPr txBox="1"/>
          <p:nvPr/>
        </p:nvSpPr>
        <p:spPr>
          <a:xfrm>
            <a:off x="306648" y="2196523"/>
            <a:ext cx="103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em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E667B-B666-11A8-5FB9-13E954F6A561}"/>
              </a:ext>
            </a:extLst>
          </p:cNvPr>
          <p:cNvSpPr txBox="1"/>
          <p:nvPr/>
        </p:nvSpPr>
        <p:spPr>
          <a:xfrm>
            <a:off x="2786742" y="3835039"/>
            <a:ext cx="8500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em과</a:t>
            </a:r>
            <a:r>
              <a:rPr lang="ko-KR" altLang="en-US" dirty="0"/>
              <a:t> 동일하지만, 표준 서체의 크기를 100%로 지정하는 것이 다르다. 텍스트의 크기를 지정하지 않는다면 서체의 기본 크기인 100%로 나타나게 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D0C5-49C2-6BA6-E00D-E37148B4E66F}"/>
              </a:ext>
            </a:extLst>
          </p:cNvPr>
          <p:cNvSpPr txBox="1"/>
          <p:nvPr/>
        </p:nvSpPr>
        <p:spPr>
          <a:xfrm>
            <a:off x="306648" y="3814718"/>
            <a:ext cx="2256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%(</a:t>
            </a:r>
            <a:r>
              <a:rPr lang="ko-KR" altLang="en-US" sz="3200" dirty="0" err="1"/>
              <a:t>percent</a:t>
            </a:r>
            <a:r>
              <a:rPr lang="ko-KR" altLang="en-US" sz="3200" dirty="0"/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922DF6-AFCD-3139-795A-8E16C22B841A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8864BB-2A40-3E56-CBBB-C706E40A0F64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C5ADE-FEFB-CC3D-1297-B0E9A817A0A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48" y="1488637"/>
            <a:ext cx="11341606" cy="60624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3763" y="3323962"/>
            <a:ext cx="8720966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&lt;BODY style=color:#FF0000&gt;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 style="font-size:16px;"&gt;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927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 style="font-size:12pt;"&gt;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927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 style="font-size:1em;"&gt;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927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 style="font-size:100%;"&gt;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4927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&lt;p style="font-size:4.3mm;"&gt; 웹 브라우저 창의 제목입니다 &lt;/p&gt;</a:t>
            </a:r>
            <a:endParaRPr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9CBC3-2F7A-EE34-C7E1-28CEC6EF723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크기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(font-size)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1EAA0-73AD-4CB9-BF36-456F6410A91A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ko-KR" altLang="en-US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크기 변경</a:t>
            </a:r>
            <a:r>
              <a:rPr lang="en-US" altLang="ko-KR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(font-size)</a:t>
            </a:r>
            <a:endParaRPr lang="ko-KR" altLang="en-US" sz="2400" dirty="0">
              <a:solidFill>
                <a:srgbClr val="4576B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107" y="1734858"/>
            <a:ext cx="9807228" cy="4534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68067" y="1811004"/>
            <a:ext cx="2700655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210" dirty="0">
                <a:solidFill>
                  <a:srgbClr val="001F5F"/>
                </a:solidFill>
                <a:latin typeface="한컴산뜻돋움"/>
                <a:cs typeface="한컴산뜻돋움"/>
              </a:rPr>
              <a:t>&lt;13</a:t>
            </a:r>
            <a:r>
              <a:rPr sz="2000" spc="210" dirty="0">
                <a:solidFill>
                  <a:srgbClr val="001F5F"/>
                </a:solidFill>
                <a:latin typeface="휴먼아미체"/>
                <a:cs typeface="휴먼아미체"/>
              </a:rPr>
              <a:t>픽셀</a:t>
            </a:r>
            <a:r>
              <a:rPr sz="2000" spc="-37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000" spc="725" dirty="0">
                <a:solidFill>
                  <a:srgbClr val="001F5F"/>
                </a:solidFill>
                <a:latin typeface="휴먼아미체"/>
                <a:cs typeface="휴먼아미체"/>
              </a:rPr>
              <a:t>크기의</a:t>
            </a:r>
            <a:r>
              <a:rPr sz="2000" spc="-35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000" spc="335" dirty="0">
                <a:solidFill>
                  <a:srgbClr val="001F5F"/>
                </a:solidFill>
                <a:latin typeface="휴먼아미체"/>
                <a:cs typeface="휴먼아미체"/>
              </a:rPr>
              <a:t>서체</a:t>
            </a:r>
            <a:r>
              <a:rPr sz="2000" spc="335" dirty="0">
                <a:solidFill>
                  <a:srgbClr val="001F5F"/>
                </a:solidFill>
                <a:latin typeface="한컴산뜻돋움"/>
                <a:cs typeface="한컴산뜻돋움"/>
              </a:rPr>
              <a:t>&gt;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904" y="1811004"/>
            <a:ext cx="2700655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sz="2000" spc="210" dirty="0">
                <a:solidFill>
                  <a:srgbClr val="001F5F"/>
                </a:solidFill>
                <a:latin typeface="한컴산뜻돋움"/>
                <a:cs typeface="한컴산뜻돋움"/>
              </a:rPr>
              <a:t>&lt;50</a:t>
            </a:r>
            <a:r>
              <a:rPr sz="2000" spc="210" dirty="0">
                <a:solidFill>
                  <a:srgbClr val="001F5F"/>
                </a:solidFill>
                <a:latin typeface="휴먼아미체"/>
                <a:cs typeface="휴먼아미체"/>
              </a:rPr>
              <a:t>픽셀</a:t>
            </a:r>
            <a:r>
              <a:rPr sz="2000" spc="-37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000" spc="725" dirty="0">
                <a:solidFill>
                  <a:srgbClr val="001F5F"/>
                </a:solidFill>
                <a:latin typeface="휴먼아미체"/>
                <a:cs typeface="휴먼아미체"/>
              </a:rPr>
              <a:t>크기의</a:t>
            </a:r>
            <a:r>
              <a:rPr sz="2000" spc="-35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000" spc="335" dirty="0">
                <a:solidFill>
                  <a:srgbClr val="001F5F"/>
                </a:solidFill>
                <a:latin typeface="휴먼아미체"/>
                <a:cs typeface="휴먼아미체"/>
              </a:rPr>
              <a:t>서체</a:t>
            </a:r>
            <a:r>
              <a:rPr sz="2000" spc="335" dirty="0">
                <a:solidFill>
                  <a:srgbClr val="001F5F"/>
                </a:solidFill>
                <a:latin typeface="한컴산뜻돋움"/>
                <a:cs typeface="한컴산뜻돋움"/>
              </a:rPr>
              <a:t>&gt;</a:t>
            </a:r>
            <a:endParaRPr sz="2000">
              <a:latin typeface="한컴산뜻돋움"/>
              <a:cs typeface="한컴산뜻돋움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6FBF3-7124-E8B4-6366-27DD6708221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크기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(font-size)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1A14C-A7C0-D1E0-98C8-B787BE618687}"/>
              </a:ext>
            </a:extLst>
          </p:cNvPr>
          <p:cNvSpPr txBox="1"/>
          <p:nvPr/>
        </p:nvSpPr>
        <p:spPr>
          <a:xfrm>
            <a:off x="306648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ko-KR" altLang="en-US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 크기 변경</a:t>
            </a:r>
            <a:r>
              <a:rPr lang="en-US" altLang="ko-KR" sz="2400" b="1" dirty="0">
                <a:solidFill>
                  <a:srgbClr val="4576B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(font-size)</a:t>
            </a:r>
            <a:endParaRPr lang="ko-KR" altLang="en-US" sz="2400" dirty="0">
              <a:solidFill>
                <a:srgbClr val="4576B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F22C68-4C9B-E22B-8387-32042C4D88FC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549B0D-EE4B-252B-609B-64944EBCC072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4E329-10FE-00E9-AE0E-B0D311704F8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86562" y="3718500"/>
            <a:ext cx="86385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2800" dirty="0">
                <a:solidFill>
                  <a:srgbClr val="001F5F"/>
                </a:solidFill>
                <a:latin typeface="한컴산뜻돋움"/>
                <a:cs typeface="한컴산뜻돋움"/>
              </a:rPr>
              <a:t>&lt;p</a:t>
            </a:r>
            <a:r>
              <a:rPr sz="2800" spc="-70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한컴산뜻돋움"/>
                <a:cs typeface="한컴산뜻돋움"/>
              </a:rPr>
              <a:t>style="font-</a:t>
            </a:r>
            <a:r>
              <a:rPr sz="2800" spc="295" dirty="0">
                <a:solidFill>
                  <a:srgbClr val="00AFEF"/>
                </a:solidFill>
                <a:latin typeface="한컴산뜻돋움"/>
                <a:cs typeface="한컴산뜻돋움"/>
              </a:rPr>
              <a:t>family:</a:t>
            </a:r>
            <a:r>
              <a:rPr sz="2800" spc="295" dirty="0">
                <a:solidFill>
                  <a:srgbClr val="00AFEF"/>
                </a:solidFill>
                <a:latin typeface="휴먼아미체"/>
                <a:cs typeface="휴먼아미체"/>
              </a:rPr>
              <a:t>글꼴</a:t>
            </a:r>
            <a:r>
              <a:rPr lang="en-US" sz="2800" spc="295" dirty="0">
                <a:solidFill>
                  <a:srgbClr val="00AFEF"/>
                </a:solidFill>
                <a:latin typeface="휴먼아미체"/>
                <a:cs typeface="휴먼아미체"/>
              </a:rPr>
              <a:t>1</a:t>
            </a:r>
            <a:r>
              <a:rPr sz="2800" spc="295" dirty="0">
                <a:solidFill>
                  <a:srgbClr val="00AFEF"/>
                </a:solidFill>
                <a:latin typeface="한컴산뜻돋움"/>
                <a:cs typeface="한컴산뜻돋움"/>
              </a:rPr>
              <a:t>,</a:t>
            </a:r>
            <a:r>
              <a:rPr sz="2800" spc="295" dirty="0">
                <a:solidFill>
                  <a:srgbClr val="00AFEF"/>
                </a:solidFill>
                <a:latin typeface="휴먼아미체"/>
                <a:cs typeface="휴먼아미체"/>
              </a:rPr>
              <a:t>글꼴</a:t>
            </a:r>
            <a:r>
              <a:rPr lang="en-US" sz="2800" spc="295" dirty="0">
                <a:solidFill>
                  <a:srgbClr val="00AFEF"/>
                </a:solidFill>
                <a:latin typeface="휴먼아미체"/>
                <a:cs typeface="휴먼아미체"/>
              </a:rPr>
              <a:t>2</a:t>
            </a:r>
            <a:r>
              <a:rPr sz="2800" spc="295" dirty="0">
                <a:solidFill>
                  <a:srgbClr val="00AFEF"/>
                </a:solidFill>
                <a:latin typeface="한컴산뜻돋움"/>
                <a:cs typeface="한컴산뜻돋움"/>
              </a:rPr>
              <a:t>;"</a:t>
            </a:r>
            <a:r>
              <a:rPr sz="2800" spc="295" dirty="0">
                <a:solidFill>
                  <a:srgbClr val="001F5F"/>
                </a:solidFill>
                <a:latin typeface="한컴산뜻돋움"/>
                <a:cs typeface="한컴산뜻돋움"/>
              </a:rPr>
              <a:t>&gt;</a:t>
            </a:r>
            <a:r>
              <a:rPr sz="2800" spc="-15" dirty="0">
                <a:solidFill>
                  <a:srgbClr val="001F5F"/>
                </a:solidFill>
                <a:latin typeface="한컴산뜻돋움"/>
                <a:cs typeface="한컴산뜻돋움"/>
              </a:rPr>
              <a:t> </a:t>
            </a:r>
            <a:r>
              <a:rPr sz="2800" spc="994" dirty="0">
                <a:solidFill>
                  <a:srgbClr val="001F5F"/>
                </a:solidFill>
                <a:latin typeface="휴먼아미체"/>
                <a:cs typeface="휴먼아미체"/>
              </a:rPr>
              <a:t>텍스트</a:t>
            </a:r>
            <a:r>
              <a:rPr sz="2800" spc="-480" dirty="0">
                <a:solidFill>
                  <a:srgbClr val="001F5F"/>
                </a:solidFill>
                <a:latin typeface="휴먼아미체"/>
                <a:cs typeface="휴먼아미체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한컴산뜻돋움"/>
                <a:cs typeface="한컴산뜻돋움"/>
              </a:rPr>
              <a:t>&lt;/p&gt;</a:t>
            </a:r>
            <a:endParaRPr sz="2800" dirty="0">
              <a:latin typeface="한컴산뜻돋움"/>
              <a:cs typeface="한컴산뜻돋움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83B8D-C331-FFD2-0722-D139E1CC6F04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글꼴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(font-family)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3747-F309-5B91-D676-31ACDC5C753D}"/>
              </a:ext>
            </a:extLst>
          </p:cNvPr>
          <p:cNvSpPr txBox="1"/>
          <p:nvPr/>
        </p:nvSpPr>
        <p:spPr>
          <a:xfrm>
            <a:off x="371857" y="1457720"/>
            <a:ext cx="10976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웹문서에서 글꼴은 폰트(</a:t>
            </a:r>
            <a:r>
              <a:rPr lang="ko-KR" altLang="en-US" dirty="0" err="1"/>
              <a:t>font</a:t>
            </a:r>
            <a:r>
              <a:rPr lang="ko-KR" altLang="en-US" dirty="0"/>
              <a:t>)라고도 하는데 바탕체, 굴림체, 궁서체, 돋움체 </a:t>
            </a:r>
            <a:r>
              <a:rPr lang="ko-KR" altLang="en-US" dirty="0" err="1"/>
              <a:t>등윈도우</a:t>
            </a:r>
            <a:r>
              <a:rPr lang="ko-KR" altLang="en-US" dirty="0"/>
              <a:t> 기본 글꼴이 있다.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385B0-A880-AC8E-02DB-433B83ACFF39}"/>
              </a:ext>
            </a:extLst>
          </p:cNvPr>
          <p:cNvGrpSpPr/>
          <p:nvPr/>
        </p:nvGrpSpPr>
        <p:grpSpPr>
          <a:xfrm>
            <a:off x="2060311" y="2950465"/>
            <a:ext cx="1048511" cy="478535"/>
            <a:chOff x="940744" y="4252942"/>
            <a:chExt cx="1048511" cy="478535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6E7DDF4F-54E0-7FFB-01F4-AB0614FBC9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744" y="4252942"/>
              <a:ext cx="1048511" cy="4785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1726A3-0CD6-4C11-EAB7-6EECEE64B8D2}"/>
                </a:ext>
              </a:extLst>
            </p:cNvPr>
            <p:cNvSpPr txBox="1"/>
            <p:nvPr/>
          </p:nvSpPr>
          <p:spPr>
            <a:xfrm>
              <a:off x="1020971" y="4292154"/>
              <a:ext cx="888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형식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7BCBB5C-75ED-DAA8-EEE4-B7163A6713C0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C029D2-065A-ACD3-B8C4-05C8D91DCD4F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355BF-AD1E-533D-827B-42701B8F3290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24569" y="1640177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83411" y="2718990"/>
            <a:ext cx="10515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텍스트의 글꼴을 지정할 때 주의해야 할 점이 있다. 웹 문서는 어떤 컴퓨터에서나 접근해서 볼수 있기 때문에 </a:t>
            </a:r>
            <a:r>
              <a:rPr sz="1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여러분이 지정한 글꼴이 웹 문서 방문자의 컴퓨터에도 설치되어 있어야 제대로 표시</a:t>
            </a:r>
            <a:r>
              <a:rPr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된다. 특히 포토샵 같은 그래픽 프로그램을 사용한다면 다양한 한글 글꼴을 많이 가지고 있을 텐데 웹 페이지를 만들 때 이런 글꼴을 사용해도 대부분 제대로 표시되지 않는다.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82010-D9D2-6147-3CF7-8C9C4D5C3D5B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글꼴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(font-family)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11166-716B-8FB2-DCA1-15BC5486A44B}"/>
              </a:ext>
            </a:extLst>
          </p:cNvPr>
          <p:cNvSpPr txBox="1"/>
          <p:nvPr/>
        </p:nvSpPr>
        <p:spPr>
          <a:xfrm>
            <a:off x="526582" y="4479159"/>
            <a:ext cx="10914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예를 들어, ‘양재 </a:t>
            </a:r>
            <a:r>
              <a:rPr lang="ko-KR" altLang="en-US" dirty="0" err="1"/>
              <a:t>매화체’라는</a:t>
            </a:r>
            <a:r>
              <a:rPr lang="ko-KR" altLang="en-US" dirty="0"/>
              <a:t> 글꼴을 사용해서 텍스트를 표시했을 경우 웹 문서 방문자의 컴퓨터에 ‘양재 </a:t>
            </a:r>
            <a:r>
              <a:rPr lang="ko-KR" altLang="en-US" dirty="0" err="1"/>
              <a:t>매화체’가</a:t>
            </a:r>
            <a:r>
              <a:rPr lang="ko-KR" altLang="en-US" dirty="0"/>
              <a:t> 없다면 여러분이 의도하지 않은 글꼴로 표시된다. 그렇다면 모든 사용자의 컴퓨터에 설치된 한글 글꼴만을 사용해야 하는데 이렇게 사용할 수 있는 글꼴이 바로 윈도우 기본 글꼴인 </a:t>
            </a:r>
            <a:r>
              <a:rPr lang="ko-KR" altLang="en-US" dirty="0">
                <a:solidFill>
                  <a:srgbClr val="C00000"/>
                </a:solidFill>
              </a:rPr>
              <a:t>‘굴림(체), 궁서(체), 돋움(체), 바탕(체)’</a:t>
            </a:r>
            <a:r>
              <a:rPr lang="ko-KR" altLang="en-US" dirty="0"/>
              <a:t>이다. 이네 가지 글꼴은 한글 윈도우를 설치할 때 자동으로 설치되기 때문에 </a:t>
            </a:r>
            <a:r>
              <a:rPr lang="ko-KR" altLang="en-US" dirty="0">
                <a:solidFill>
                  <a:srgbClr val="C00000"/>
                </a:solidFill>
              </a:rPr>
              <a:t>대부분 시스템에 설치되어 있어서 흔히 ‘윈도우 기본 </a:t>
            </a:r>
            <a:r>
              <a:rPr lang="ko-KR" altLang="en-US" dirty="0" err="1">
                <a:solidFill>
                  <a:srgbClr val="C00000"/>
                </a:solidFill>
              </a:rPr>
              <a:t>글꼴’</a:t>
            </a:r>
            <a:r>
              <a:rPr lang="ko-KR" altLang="en-US" dirty="0" err="1"/>
              <a:t>이라고</a:t>
            </a:r>
            <a:r>
              <a:rPr lang="ko-KR" altLang="en-US" dirty="0"/>
              <a:t> 부른다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B64B2-8D96-34C7-C83D-8EC150AD23E2}"/>
              </a:ext>
            </a:extLst>
          </p:cNvPr>
          <p:cNvSpPr txBox="1"/>
          <p:nvPr/>
        </p:nvSpPr>
        <p:spPr>
          <a:xfrm>
            <a:off x="424541" y="19346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한글은 윈도우 기본 글꼴로 사용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7477BE-1D81-8149-CF1A-D406C884E1F0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2EDEDB-7D27-F58F-9256-DE833EB39D3F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F9054-73BC-5F8E-155A-9450A06A0210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18483" y="1852448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4092" y="2578320"/>
            <a:ext cx="1816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2574035"/>
            <a:ext cx="219455" cy="219455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75702" y="2797966"/>
          <a:ext cx="9500870" cy="356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글꼴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1936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표시되는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모습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450" dirty="0">
                          <a:latin typeface="휴먼아미체"/>
                          <a:cs typeface="휴먼아미체"/>
                        </a:rPr>
                        <a:t>굴림</a:t>
                      </a:r>
                      <a:r>
                        <a:rPr sz="1800" spc="450" dirty="0">
                          <a:latin typeface="한컴산뜻돋움"/>
                          <a:cs typeface="한컴산뜻돋움"/>
                        </a:rPr>
                        <a:t>,</a:t>
                      </a:r>
                      <a:r>
                        <a:rPr sz="1800" spc="-75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550" dirty="0">
                          <a:latin typeface="휴먼아미체"/>
                          <a:cs typeface="휴먼아미체"/>
                        </a:rPr>
                        <a:t>굴림체</a:t>
                      </a:r>
                      <a:endParaRPr sz="1800">
                        <a:latin typeface="휴먼아미체"/>
                        <a:cs typeface="휴먼아미체"/>
                      </a:endParaRPr>
                    </a:p>
                  </a:txBody>
                  <a:tcPr marL="0" marR="0" marT="1936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450" dirty="0">
                          <a:latin typeface="휴먼아미체"/>
                          <a:cs typeface="휴먼아미체"/>
                        </a:rPr>
                        <a:t>궁서</a:t>
                      </a:r>
                      <a:r>
                        <a:rPr sz="1800" spc="450" dirty="0">
                          <a:latin typeface="한컴산뜻돋움"/>
                          <a:cs typeface="한컴산뜻돋움"/>
                        </a:rPr>
                        <a:t>,</a:t>
                      </a:r>
                      <a:r>
                        <a:rPr sz="1800" spc="-75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550" dirty="0">
                          <a:latin typeface="휴먼아미체"/>
                          <a:cs typeface="휴먼아미체"/>
                        </a:rPr>
                        <a:t>궁서체</a:t>
                      </a:r>
                      <a:endParaRPr sz="1800">
                        <a:latin typeface="휴먼아미체"/>
                        <a:cs typeface="휴먼아미체"/>
                      </a:endParaRPr>
                    </a:p>
                  </a:txBody>
                  <a:tcPr marL="0" marR="0" marT="1936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515" dirty="0">
                          <a:latin typeface="휴먼아미체"/>
                          <a:cs typeface="휴먼아미체"/>
                        </a:rPr>
                        <a:t>돋움</a:t>
                      </a:r>
                      <a:r>
                        <a:rPr sz="1800" spc="515" dirty="0">
                          <a:latin typeface="한컴산뜻돋움"/>
                          <a:cs typeface="한컴산뜻돋움"/>
                        </a:rPr>
                        <a:t>,</a:t>
                      </a:r>
                      <a:r>
                        <a:rPr sz="1800" spc="-80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620" dirty="0">
                          <a:latin typeface="휴먼아미체"/>
                          <a:cs typeface="휴먼아미체"/>
                        </a:rPr>
                        <a:t>돋움체</a:t>
                      </a:r>
                      <a:endParaRPr sz="1800">
                        <a:latin typeface="휴먼아미체"/>
                        <a:cs typeface="휴먼아미체"/>
                      </a:endParaRPr>
                    </a:p>
                  </a:txBody>
                  <a:tcPr marL="0" marR="0" marT="1936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320" dirty="0">
                          <a:latin typeface="휴먼아미체"/>
                          <a:cs typeface="휴먼아미체"/>
                        </a:rPr>
                        <a:t>바탕</a:t>
                      </a:r>
                      <a:r>
                        <a:rPr sz="1800" spc="320" dirty="0">
                          <a:latin typeface="한컴산뜻돋움"/>
                          <a:cs typeface="한컴산뜻돋움"/>
                        </a:rPr>
                        <a:t>,</a:t>
                      </a:r>
                      <a:r>
                        <a:rPr sz="1800" spc="-75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430" dirty="0">
                          <a:latin typeface="휴먼아미체"/>
                          <a:cs typeface="휴먼아미체"/>
                        </a:rPr>
                        <a:t>바탕체</a:t>
                      </a:r>
                      <a:endParaRPr sz="1800">
                        <a:latin typeface="휴먼아미체"/>
                        <a:cs typeface="휴먼아미체"/>
                      </a:endParaRPr>
                    </a:p>
                  </a:txBody>
                  <a:tcPr marL="0" marR="0" marT="1936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9935" y="3726179"/>
            <a:ext cx="6580987" cy="3310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4467" y="5123688"/>
            <a:ext cx="6410052" cy="3310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467" y="5804915"/>
            <a:ext cx="6410052" cy="3310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88283" y="4503039"/>
            <a:ext cx="6648449" cy="2095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0EE4B5-A8EC-DBA3-CB5B-50583DE8B2C1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글꼴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(font-family)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7704-CD7E-3E0C-789D-DABE831DB139}"/>
              </a:ext>
            </a:extLst>
          </p:cNvPr>
          <p:cNvSpPr txBox="1"/>
          <p:nvPr/>
        </p:nvSpPr>
        <p:spPr>
          <a:xfrm>
            <a:off x="424541" y="19346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한글은 윈도우 기본 글꼴로 사용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DAAFD-8F32-C34D-AC41-89728751D2D1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0BDDD-B531-AE81-42BA-718F3E7A7AE0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C886C-0D0A-FF0E-4E66-0F7FAE7699CD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6466" y="6085332"/>
            <a:ext cx="3963923" cy="2458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18483" y="1852448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20" dirty="0">
                <a:solidFill>
                  <a:srgbClr val="FFFFFF"/>
                </a:solidFill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32314"/>
              </p:ext>
            </p:extLst>
          </p:nvPr>
        </p:nvGraphicFramePr>
        <p:xfrm>
          <a:off x="2995470" y="3503028"/>
          <a:ext cx="43942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글꼴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735">
                        <a:lnSpc>
                          <a:spcPct val="100000"/>
                        </a:lnSpc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표시되는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모습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445" dirty="0">
                          <a:latin typeface="휴먼아미체"/>
                          <a:cs typeface="휴먼아미체"/>
                        </a:rPr>
                        <a:t>굴림</a:t>
                      </a:r>
                      <a:r>
                        <a:rPr sz="1800" spc="445" dirty="0">
                          <a:latin typeface="한컴산뜻돋움"/>
                          <a:cs typeface="한컴산뜻돋움"/>
                        </a:rPr>
                        <a:t>(</a:t>
                      </a:r>
                      <a:r>
                        <a:rPr sz="1800" spc="445" dirty="0">
                          <a:latin typeface="휴먼아미체"/>
                          <a:cs typeface="휴먼아미체"/>
                        </a:rPr>
                        <a:t>가변폭</a:t>
                      </a:r>
                      <a:r>
                        <a:rPr sz="1800" spc="445" dirty="0">
                          <a:latin typeface="한컴산뜻돋움"/>
                          <a:cs typeface="한컴산뜻돋움"/>
                        </a:rPr>
                        <a:t>)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470" dirty="0">
                          <a:latin typeface="휴먼아미체"/>
                          <a:cs typeface="휴먼아미체"/>
                        </a:rPr>
                        <a:t>굴림체</a:t>
                      </a:r>
                      <a:r>
                        <a:rPr sz="1800" spc="470" dirty="0">
                          <a:latin typeface="한컴산뜻돋움"/>
                          <a:cs typeface="한컴산뜻돋움"/>
                        </a:rPr>
                        <a:t>(</a:t>
                      </a:r>
                      <a:r>
                        <a:rPr sz="1800" spc="470" dirty="0">
                          <a:latin typeface="휴먼아미체"/>
                          <a:cs typeface="휴먼아미체"/>
                        </a:rPr>
                        <a:t>고정폭</a:t>
                      </a:r>
                      <a:r>
                        <a:rPr sz="1800" spc="470" dirty="0">
                          <a:latin typeface="한컴산뜻돋움"/>
                          <a:cs typeface="한컴산뜻돋움"/>
                        </a:rPr>
                        <a:t>)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6611" y="4580332"/>
            <a:ext cx="1746169" cy="4385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328" y="5511781"/>
            <a:ext cx="1411704" cy="438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7FBE2D-6501-F0D5-D1DE-625C79C73040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글꼴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(font-family)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27A10-D39F-85AD-6619-435B814CE5EA}"/>
              </a:ext>
            </a:extLst>
          </p:cNvPr>
          <p:cNvSpPr txBox="1"/>
          <p:nvPr/>
        </p:nvSpPr>
        <p:spPr>
          <a:xfrm>
            <a:off x="306647" y="16498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굴림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굴림체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＇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차이점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088A9-78C2-6EB8-27FB-4652D62D150B}"/>
              </a:ext>
            </a:extLst>
          </p:cNvPr>
          <p:cNvSpPr txBox="1"/>
          <p:nvPr/>
        </p:nvSpPr>
        <p:spPr>
          <a:xfrm>
            <a:off x="306647" y="2256611"/>
            <a:ext cx="11269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굴림'은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가변폭</a:t>
            </a:r>
            <a:r>
              <a:rPr lang="ko-KR" altLang="en-US" dirty="0">
                <a:solidFill>
                  <a:srgbClr val="C00000"/>
                </a:solidFill>
              </a:rPr>
              <a:t> 폰트</a:t>
            </a:r>
            <a:r>
              <a:rPr lang="ko-KR" altLang="en-US" dirty="0"/>
              <a:t>이고 '</a:t>
            </a:r>
            <a:r>
              <a:rPr lang="ko-KR" altLang="en-US" dirty="0" err="1"/>
              <a:t>굴림체'는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고정폭</a:t>
            </a:r>
            <a:r>
              <a:rPr lang="ko-KR" altLang="en-US" dirty="0">
                <a:solidFill>
                  <a:srgbClr val="C00000"/>
                </a:solidFill>
              </a:rPr>
              <a:t> 폰트</a:t>
            </a:r>
            <a:r>
              <a:rPr lang="ko-KR" altLang="en-US" dirty="0"/>
              <a:t>라고 부른다.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가변폭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폰트란</a:t>
            </a:r>
            <a:r>
              <a:rPr lang="ko-KR" altLang="en-US" dirty="0">
                <a:solidFill>
                  <a:srgbClr val="C00000"/>
                </a:solidFill>
              </a:rPr>
              <a:t> 글자에 따라 글자폭이 달라지는 것</a:t>
            </a:r>
            <a:r>
              <a:rPr lang="ko-KR" altLang="en-US" dirty="0"/>
              <a:t>으로 </a:t>
            </a:r>
            <a:r>
              <a:rPr lang="ko-KR" altLang="en-US" dirty="0" err="1"/>
              <a:t>I와</a:t>
            </a:r>
            <a:r>
              <a:rPr lang="ko-KR" altLang="en-US" dirty="0"/>
              <a:t> </a:t>
            </a:r>
            <a:r>
              <a:rPr lang="ko-KR" altLang="en-US" dirty="0" err="1"/>
              <a:t>W의</a:t>
            </a:r>
            <a:r>
              <a:rPr lang="ko-KR" altLang="en-US" dirty="0"/>
              <a:t> 글자폭을 다르게 표시한다. 이에 비해 </a:t>
            </a:r>
            <a:r>
              <a:rPr lang="ko-KR" altLang="en-US" dirty="0" err="1"/>
              <a:t>고정폭</a:t>
            </a:r>
            <a:r>
              <a:rPr lang="ko-KR" altLang="en-US" dirty="0"/>
              <a:t> 폰트는 </a:t>
            </a:r>
            <a:r>
              <a:rPr lang="ko-KR" altLang="en-US" dirty="0" err="1"/>
              <a:t>I와</a:t>
            </a:r>
            <a:r>
              <a:rPr lang="ko-KR" altLang="en-US" dirty="0"/>
              <a:t> </a:t>
            </a:r>
            <a:r>
              <a:rPr lang="ko-KR" altLang="en-US" dirty="0" err="1"/>
              <a:t>W의</a:t>
            </a:r>
            <a:r>
              <a:rPr lang="ko-KR" altLang="en-US" dirty="0"/>
              <a:t> 글자폭을 똑같이 표시하게 된다.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AC3019-64AC-D9E9-1410-33938A023644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B6B528-4F36-D5C2-73CD-3373F61C069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0EBAA-835C-DEF8-C85F-89FF5BE9E639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56583" y="1493220"/>
            <a:ext cx="20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40" dirty="0">
                <a:solidFill>
                  <a:srgbClr val="FFFFFF"/>
                </a:solidFill>
                <a:latin typeface="Arial Narrow"/>
                <a:cs typeface="Arial Narrow"/>
              </a:rPr>
              <a:t>3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E37F7-8B3D-217B-6D89-801895C906EF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 글꼴 변경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(font-family)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04584-390A-ACED-52F3-3993D3967A91}"/>
              </a:ext>
            </a:extLst>
          </p:cNvPr>
          <p:cNvSpPr txBox="1"/>
          <p:nvPr/>
        </p:nvSpPr>
        <p:spPr>
          <a:xfrm>
            <a:off x="344747" y="14604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크기와 색상을 한꺼번에 바꾸려면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6C471-9E0F-1E71-B30B-55F6573861DC}"/>
              </a:ext>
            </a:extLst>
          </p:cNvPr>
          <p:cNvSpPr txBox="1"/>
          <p:nvPr/>
        </p:nvSpPr>
        <p:spPr>
          <a:xfrm>
            <a:off x="358316" y="2023296"/>
            <a:ext cx="1111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span</a:t>
            </a:r>
            <a:r>
              <a:rPr lang="ko-KR" altLang="en-US" dirty="0"/>
              <a:t>&gt; 태그에서 텍스트의 색상, 크기, 글꼴 속성을 이용하면 색상과 크기, 글꼴을 다양하게 바꿀 수 있다. 물론 세 가지 속성을 섞어서 사용할 수도 있다.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A7402-B1A5-7FBE-2137-7093FA50C6FA}"/>
              </a:ext>
            </a:extLst>
          </p:cNvPr>
          <p:cNvSpPr txBox="1"/>
          <p:nvPr/>
        </p:nvSpPr>
        <p:spPr>
          <a:xfrm>
            <a:off x="2579820" y="3092501"/>
            <a:ext cx="65859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&lt;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style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color:blue</a:t>
            </a:r>
            <a:r>
              <a:rPr lang="ko-KR" altLang="en-US" sz="1000" dirty="0"/>
              <a:t>"&gt;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&lt; 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style</a:t>
            </a:r>
            <a:r>
              <a:rPr lang="ko-KR" altLang="en-US" sz="1000" dirty="0"/>
              <a:t>="font-size:30px"&gt;</a:t>
            </a:r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&lt; 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style</a:t>
            </a:r>
            <a:r>
              <a:rPr lang="ko-KR" altLang="en-US" sz="1000" dirty="0"/>
              <a:t>="</a:t>
            </a:r>
            <a:r>
              <a:rPr lang="ko-KR" altLang="en-US" sz="1000" dirty="0" err="1"/>
              <a:t>font-family:궁서</a:t>
            </a:r>
            <a:r>
              <a:rPr lang="ko-KR" altLang="en-US" sz="1000" dirty="0"/>
              <a:t>"&gt;내일 일은 내일이 염려할 것이요&lt;/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&gt;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&lt;/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/>
              <a:t>&lt;/ 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4C642-94C2-3B14-B53D-B1B2B790B88C}"/>
              </a:ext>
            </a:extLst>
          </p:cNvPr>
          <p:cNvSpPr txBox="1"/>
          <p:nvPr/>
        </p:nvSpPr>
        <p:spPr>
          <a:xfrm>
            <a:off x="587734" y="4255260"/>
            <a:ext cx="10368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여러 번 &lt;</a:t>
            </a:r>
            <a:r>
              <a:rPr lang="ko-KR" altLang="en-US" dirty="0" err="1"/>
              <a:t>span</a:t>
            </a:r>
            <a:r>
              <a:rPr lang="ko-KR" altLang="en-US" dirty="0"/>
              <a:t>&gt; 태그를 겹쳐서 사용하기 때문에 번거롭다. 이 경우에는 하나의 &lt;</a:t>
            </a:r>
            <a:r>
              <a:rPr lang="ko-KR" altLang="en-US" dirty="0" err="1"/>
              <a:t>span</a:t>
            </a:r>
            <a:r>
              <a:rPr lang="ko-KR" altLang="en-US" dirty="0"/>
              <a:t>&gt; 태그 안에 여러 개의 속성을 함께 사용하면 된다.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1B282-8ACC-38A0-8FD9-E2582C49FE92}"/>
              </a:ext>
            </a:extLst>
          </p:cNvPr>
          <p:cNvSpPr txBox="1"/>
          <p:nvPr/>
        </p:nvSpPr>
        <p:spPr>
          <a:xfrm>
            <a:off x="2705005" y="5202576"/>
            <a:ext cx="602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&lt;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style</a:t>
            </a:r>
            <a:r>
              <a:rPr lang="ko-KR" altLang="en-US" sz="1000" dirty="0"/>
              <a:t>="color:blue;font-size:30px;font-family:궁서"&gt; 내일 일은 내일 이 염려할 것이요 &lt;/</a:t>
            </a:r>
            <a:r>
              <a:rPr lang="ko-KR" altLang="en-US" sz="1000" dirty="0" err="1"/>
              <a:t>span</a:t>
            </a:r>
            <a:r>
              <a:rPr lang="ko-KR" altLang="en-US" sz="1000" dirty="0"/>
              <a:t>&gt;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BD0CA4-114C-4C8F-22C7-3902231D105A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E6325B-99A2-3313-42B6-75443DFC3AB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F44E-4C9A-B0A2-24B6-1A8F9EC591C5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782" y="2794000"/>
            <a:ext cx="2830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0" dirty="0">
                <a:solidFill>
                  <a:srgbClr val="3B4368"/>
                </a:solidFill>
                <a:latin typeface="휴먼아미체"/>
                <a:cs typeface="휴먼아미체"/>
              </a:rPr>
              <a:t>텍스트</a:t>
            </a:r>
            <a:r>
              <a:rPr sz="4000" spc="-1019" dirty="0">
                <a:solidFill>
                  <a:srgbClr val="3B4368"/>
                </a:solidFill>
                <a:latin typeface="휴먼아미체"/>
                <a:cs typeface="휴먼아미체"/>
              </a:rPr>
              <a:t> </a:t>
            </a:r>
            <a:r>
              <a:rPr sz="4000" spc="1260" dirty="0">
                <a:solidFill>
                  <a:srgbClr val="3B4368"/>
                </a:solidFill>
                <a:latin typeface="휴먼아미체"/>
                <a:cs typeface="휴먼아미체"/>
              </a:rPr>
              <a:t>스타일</a:t>
            </a:r>
            <a:endParaRPr sz="4000" dirty="0">
              <a:latin typeface="휴먼아미체"/>
              <a:cs typeface="휴먼아미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8483" y="3051520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782" y="3532560"/>
            <a:ext cx="10995947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spc="695" dirty="0">
                <a:solidFill>
                  <a:srgbClr val="404040"/>
                </a:solidFill>
                <a:latin typeface="휴먼아미체"/>
                <a:cs typeface="휴먼아미체"/>
              </a:rPr>
              <a:t>텍스트에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10" dirty="0">
                <a:solidFill>
                  <a:srgbClr val="404040"/>
                </a:solidFill>
                <a:latin typeface="휴먼아미체"/>
                <a:cs typeface="휴먼아미체"/>
              </a:rPr>
              <a:t>사용할</a:t>
            </a:r>
            <a:r>
              <a:rPr sz="2400" spc="-66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404040"/>
                </a:solidFill>
                <a:latin typeface="휴먼아미체"/>
                <a:cs typeface="휴먼아미체"/>
              </a:rPr>
              <a:t>수</a:t>
            </a:r>
            <a:r>
              <a:rPr sz="2400" spc="-64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850" dirty="0">
                <a:solidFill>
                  <a:srgbClr val="404040"/>
                </a:solidFill>
                <a:latin typeface="휴먼아미체"/>
                <a:cs typeface="휴먼아미체"/>
              </a:rPr>
              <a:t>있는</a:t>
            </a:r>
            <a:r>
              <a:rPr sz="2400" spc="-64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30" dirty="0">
                <a:solidFill>
                  <a:srgbClr val="404040"/>
                </a:solidFill>
                <a:latin typeface="휴먼아미체"/>
                <a:cs typeface="휴먼아미체"/>
              </a:rPr>
              <a:t>여러</a:t>
            </a:r>
            <a:r>
              <a:rPr sz="2400" spc="-64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815" dirty="0">
                <a:solidFill>
                  <a:srgbClr val="404040"/>
                </a:solidFill>
                <a:latin typeface="휴먼아미체"/>
                <a:cs typeface="휴먼아미체"/>
              </a:rPr>
              <a:t>태그들은</a:t>
            </a:r>
            <a:r>
              <a:rPr sz="2400" spc="-66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10" dirty="0">
                <a:solidFill>
                  <a:srgbClr val="404040"/>
                </a:solidFill>
                <a:latin typeface="휴먼아미체"/>
                <a:cs typeface="휴먼아미체"/>
              </a:rPr>
              <a:t>다음과</a:t>
            </a:r>
            <a:r>
              <a:rPr sz="2400" spc="-64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530" dirty="0">
                <a:solidFill>
                  <a:srgbClr val="404040"/>
                </a:solidFill>
                <a:latin typeface="휴먼아미체"/>
                <a:cs typeface="휴먼아미체"/>
              </a:rPr>
              <a:t>같습니다</a:t>
            </a:r>
            <a:r>
              <a:rPr sz="2400" spc="530" dirty="0">
                <a:solidFill>
                  <a:srgbClr val="404040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12700" marR="5080">
              <a:lnSpc>
                <a:spcPts val="3000"/>
              </a:lnSpc>
              <a:spcBef>
                <a:spcPts val="360"/>
              </a:spcBef>
            </a:pPr>
            <a:r>
              <a:rPr sz="2400" spc="270" dirty="0">
                <a:solidFill>
                  <a:srgbClr val="404040"/>
                </a:solidFill>
                <a:latin typeface="휴먼아미체"/>
                <a:cs typeface="휴먼아미체"/>
              </a:rPr>
              <a:t>단</a:t>
            </a:r>
            <a:r>
              <a:rPr sz="2400" spc="270" dirty="0">
                <a:solidFill>
                  <a:srgbClr val="404040"/>
                </a:solidFill>
                <a:latin typeface="한컴산뜻돋움"/>
                <a:cs typeface="한컴산뜻돋움"/>
              </a:rPr>
              <a:t>,</a:t>
            </a:r>
            <a:r>
              <a:rPr sz="2400" spc="-290" dirty="0">
                <a:solidFill>
                  <a:srgbClr val="404040"/>
                </a:solidFill>
                <a:latin typeface="한컴산뜻돋움"/>
                <a:cs typeface="한컴산뜻돋움"/>
              </a:rPr>
              <a:t> </a:t>
            </a:r>
            <a:r>
              <a:rPr sz="2400" spc="780" dirty="0">
                <a:solidFill>
                  <a:srgbClr val="404040"/>
                </a:solidFill>
                <a:latin typeface="휴먼아미체"/>
                <a:cs typeface="휴먼아미체"/>
              </a:rPr>
              <a:t>이</a:t>
            </a:r>
            <a:r>
              <a:rPr sz="2400" spc="-62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815" dirty="0">
                <a:solidFill>
                  <a:srgbClr val="404040"/>
                </a:solidFill>
                <a:latin typeface="휴먼아미체"/>
                <a:cs typeface="휴먼아미체"/>
              </a:rPr>
              <a:t>태그들은</a:t>
            </a:r>
            <a:r>
              <a:rPr sz="2400" spc="-65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800" b="1" spc="-215" dirty="0">
                <a:solidFill>
                  <a:srgbClr val="0D0D0D"/>
                </a:solidFill>
                <a:latin typeface="나눔고딕 ExtraBold"/>
                <a:cs typeface="나눔고딕 ExtraBold"/>
              </a:rPr>
              <a:t>여는</a:t>
            </a:r>
            <a:r>
              <a:rPr sz="2800" b="1" spc="-320" dirty="0">
                <a:solidFill>
                  <a:srgbClr val="0D0D0D"/>
                </a:solidFill>
                <a:latin typeface="나눔고딕 ExtraBold"/>
                <a:cs typeface="나눔고딕 ExtraBold"/>
              </a:rPr>
              <a:t> </a:t>
            </a:r>
            <a:r>
              <a:rPr sz="2800" b="1" spc="-229" dirty="0">
                <a:solidFill>
                  <a:srgbClr val="0D0D0D"/>
                </a:solidFill>
                <a:latin typeface="나눔고딕 ExtraBold"/>
                <a:cs typeface="나눔고딕 ExtraBold"/>
              </a:rPr>
              <a:t>태그와</a:t>
            </a:r>
            <a:r>
              <a:rPr sz="2800" b="1" spc="-325" dirty="0">
                <a:solidFill>
                  <a:srgbClr val="0D0D0D"/>
                </a:solidFill>
                <a:latin typeface="나눔고딕 ExtraBold"/>
                <a:cs typeface="나눔고딕 ExtraBold"/>
              </a:rPr>
              <a:t> </a:t>
            </a:r>
            <a:r>
              <a:rPr sz="2800" b="1" spc="-215" dirty="0">
                <a:solidFill>
                  <a:srgbClr val="0D0D0D"/>
                </a:solidFill>
                <a:latin typeface="나눔고딕 ExtraBold"/>
                <a:cs typeface="나눔고딕 ExtraBold"/>
              </a:rPr>
              <a:t>닫는</a:t>
            </a:r>
            <a:r>
              <a:rPr sz="2800" b="1" spc="-340" dirty="0">
                <a:solidFill>
                  <a:srgbClr val="0D0D0D"/>
                </a:solidFill>
                <a:latin typeface="나눔고딕 ExtraBold"/>
                <a:cs typeface="나눔고딕 ExtraBold"/>
              </a:rPr>
              <a:t> </a:t>
            </a:r>
            <a:r>
              <a:rPr sz="2800" b="1" dirty="0">
                <a:solidFill>
                  <a:srgbClr val="0D0D0D"/>
                </a:solidFill>
                <a:latin typeface="나눔고딕 ExtraBold"/>
                <a:cs typeface="나눔고딕 ExtraBold"/>
              </a:rPr>
              <a:t>태그</a:t>
            </a:r>
            <a:r>
              <a:rPr sz="2400" dirty="0">
                <a:solidFill>
                  <a:srgbClr val="404040"/>
                </a:solidFill>
                <a:latin typeface="휴먼아미체"/>
                <a:cs typeface="휴먼아미체"/>
              </a:rPr>
              <a:t>가</a:t>
            </a:r>
            <a:r>
              <a:rPr sz="2400" spc="-62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535" dirty="0">
                <a:solidFill>
                  <a:srgbClr val="404040"/>
                </a:solidFill>
                <a:latin typeface="휴먼아미체"/>
                <a:cs typeface="휴먼아미체"/>
              </a:rPr>
              <a:t>함께</a:t>
            </a:r>
            <a:r>
              <a:rPr sz="2400" spc="-63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885" dirty="0">
                <a:solidFill>
                  <a:srgbClr val="404040"/>
                </a:solidFill>
                <a:latin typeface="휴먼아미체"/>
                <a:cs typeface="휴먼아미체"/>
              </a:rPr>
              <a:t>쓰이므로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50" dirty="0">
                <a:solidFill>
                  <a:srgbClr val="404040"/>
                </a:solidFill>
                <a:latin typeface="휴먼아미체"/>
                <a:cs typeface="휴먼아미체"/>
              </a:rPr>
              <a:t>적용할</a:t>
            </a:r>
            <a:r>
              <a:rPr sz="2400" spc="-63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95" dirty="0">
                <a:solidFill>
                  <a:srgbClr val="404040"/>
                </a:solidFill>
                <a:latin typeface="휴먼아미체"/>
                <a:cs typeface="휴먼아미체"/>
              </a:rPr>
              <a:t>텍스트</a:t>
            </a:r>
            <a:r>
              <a:rPr sz="2400" spc="-635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520" dirty="0">
                <a:solidFill>
                  <a:srgbClr val="404040"/>
                </a:solidFill>
                <a:latin typeface="휴먼아미체"/>
                <a:cs typeface="휴먼아미체"/>
              </a:rPr>
              <a:t>뒤에 </a:t>
            </a:r>
            <a:r>
              <a:rPr sz="2400" spc="795" dirty="0">
                <a:solidFill>
                  <a:srgbClr val="404040"/>
                </a:solidFill>
                <a:latin typeface="휴먼아미체"/>
                <a:cs typeface="휴먼아미체"/>
              </a:rPr>
              <a:t>닫는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95" dirty="0">
                <a:solidFill>
                  <a:srgbClr val="404040"/>
                </a:solidFill>
                <a:latin typeface="휴먼아미체"/>
                <a:cs typeface="휴먼아미체"/>
              </a:rPr>
              <a:t>태그를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1035" dirty="0">
                <a:solidFill>
                  <a:srgbClr val="404040"/>
                </a:solidFill>
                <a:latin typeface="휴먼아미체"/>
                <a:cs typeface="휴먼아미체"/>
              </a:rPr>
              <a:t>꼭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750" dirty="0">
                <a:solidFill>
                  <a:srgbClr val="404040"/>
                </a:solidFill>
                <a:latin typeface="휴먼아미체"/>
                <a:cs typeface="휴먼아미체"/>
              </a:rPr>
              <a:t>붙여야</a:t>
            </a:r>
            <a:r>
              <a:rPr sz="2400" spc="-650" dirty="0">
                <a:solidFill>
                  <a:srgbClr val="404040"/>
                </a:solidFill>
                <a:latin typeface="휴먼아미체"/>
                <a:cs typeface="휴먼아미체"/>
              </a:rPr>
              <a:t> </a:t>
            </a:r>
            <a:r>
              <a:rPr sz="2400" spc="335" dirty="0">
                <a:solidFill>
                  <a:srgbClr val="404040"/>
                </a:solidFill>
                <a:latin typeface="휴먼아미체"/>
                <a:cs typeface="휴먼아미체"/>
              </a:rPr>
              <a:t>한다</a:t>
            </a:r>
            <a:r>
              <a:rPr sz="2400" spc="335" dirty="0">
                <a:solidFill>
                  <a:srgbClr val="404040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C7B96-8D55-B9EA-846B-B7D3C7C52C1A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텍스트 스타일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943D5-26DE-EFF8-0B1C-9E76E1A59D54}"/>
              </a:ext>
            </a:extLst>
          </p:cNvPr>
          <p:cNvSpPr txBox="1"/>
          <p:nvPr/>
        </p:nvSpPr>
        <p:spPr>
          <a:xfrm>
            <a:off x="424541" y="1459343"/>
            <a:ext cx="1013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font</a:t>
            </a:r>
            <a:r>
              <a:rPr lang="ko-KR" altLang="en-US" dirty="0"/>
              <a:t>&gt;속성 이외에도 몇 가지 태그를 이용해서 간단하게 텍스트 스타일을 수정할 수 있다. 여기에서 소개하는 태그는 텍스트 앞뒤에 태그만 붙여주면 된다.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187B0B-C8EA-9534-C3C0-8F1051D634A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CB179D-5826-DAB6-0FC5-CDE36B18ACFA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BDDDE-6C8B-6FC6-3658-66EFC533FF15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0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1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 </a:t>
            </a:r>
            <a:r>
              <a:rPr lang="en-US" altLang="ko-KR" sz="1400"/>
              <a:t>: 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5" y="1216106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9" y="3124539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8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5" y="1572161"/>
            <a:ext cx="5030556" cy="10202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79" y="4694130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5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4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3" y="4697835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A5EC5-0EF8-0756-A7D7-53442833777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텍스트를 묶어 주는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1B2342C-C842-B789-E963-0F6C84AED6BE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98C28F-C0BF-260C-AAE6-88E157997AFE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D1814-E574-7490-430D-6005803D663B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98129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80075" y="1663459"/>
            <a:ext cx="2830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0" dirty="0">
                <a:solidFill>
                  <a:srgbClr val="3B4368"/>
                </a:solidFill>
                <a:latin typeface="휴먼아미체"/>
                <a:cs typeface="휴먼아미체"/>
              </a:rPr>
              <a:t>텍스트</a:t>
            </a:r>
            <a:r>
              <a:rPr sz="4000" spc="-1019" dirty="0">
                <a:solidFill>
                  <a:srgbClr val="3B4368"/>
                </a:solidFill>
                <a:latin typeface="휴먼아미체"/>
                <a:cs typeface="휴먼아미체"/>
              </a:rPr>
              <a:t> </a:t>
            </a:r>
            <a:r>
              <a:rPr sz="4000" spc="1260" dirty="0">
                <a:solidFill>
                  <a:srgbClr val="3B4368"/>
                </a:solidFill>
                <a:latin typeface="휴먼아미체"/>
                <a:cs typeface="휴먼아미체"/>
              </a:rPr>
              <a:t>스타일</a:t>
            </a:r>
            <a:endParaRPr sz="4000" dirty="0">
              <a:latin typeface="휴먼아미체"/>
              <a:cs typeface="휴먼아미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634" y="175655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10182" y="2553042"/>
          <a:ext cx="7630159" cy="375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글꼴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1054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표시되는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나눔고딕 ExtraBold"/>
                          <a:cs typeface="나눔고딕 ExtraBold"/>
                        </a:rPr>
                        <a:t>모습</a:t>
                      </a:r>
                      <a:endParaRPr sz="1800">
                        <a:latin typeface="나눔고딕 ExtraBold"/>
                        <a:cs typeface="나눔고딕 ExtraBold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한컴산뜻돋움"/>
                          <a:cs typeface="한컴산뜻돋움"/>
                        </a:rPr>
                        <a:t>I</a:t>
                      </a:r>
                      <a:r>
                        <a:rPr sz="1800" spc="-70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775" dirty="0">
                          <a:latin typeface="휴먼아미체"/>
                          <a:cs typeface="휴먼아미체"/>
                        </a:rPr>
                        <a:t>또는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-25" dirty="0">
                          <a:latin typeface="한컴산뜻돋움"/>
                          <a:cs typeface="한컴산뜻돋움"/>
                        </a:rPr>
                        <a:t>EM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670" dirty="0">
                          <a:latin typeface="휴먼아미체"/>
                          <a:cs typeface="휴먼아미체"/>
                        </a:rPr>
                        <a:t>텍스트를</a:t>
                      </a:r>
                      <a:r>
                        <a:rPr sz="1800" spc="-350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545" dirty="0">
                          <a:latin typeface="휴먼아미체"/>
                          <a:cs typeface="휴먼아미체"/>
                        </a:rPr>
                        <a:t>이탤릭체로</a:t>
                      </a:r>
                      <a:r>
                        <a:rPr sz="1800" spc="-360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459" dirty="0">
                          <a:latin typeface="휴먼아미체"/>
                          <a:cs typeface="휴먼아미체"/>
                        </a:rPr>
                        <a:t>표시한다</a:t>
                      </a:r>
                      <a:r>
                        <a:rPr sz="1800" spc="459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한컴산뜻돋움"/>
                          <a:cs typeface="한컴산뜻돋움"/>
                        </a:rPr>
                        <a:t>U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580" dirty="0">
                          <a:latin typeface="휴먼아미체"/>
                          <a:cs typeface="휴먼아미체"/>
                        </a:rPr>
                        <a:t>텍스트에</a:t>
                      </a:r>
                      <a:r>
                        <a:rPr sz="1800" spc="-36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710" dirty="0">
                          <a:latin typeface="휴먼아미체"/>
                          <a:cs typeface="휴먼아미체"/>
                        </a:rPr>
                        <a:t>밑줄을</a:t>
                      </a:r>
                      <a:r>
                        <a:rPr sz="1800" spc="-360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490" dirty="0">
                          <a:latin typeface="휴먼아미체"/>
                          <a:cs typeface="휴먼아미체"/>
                        </a:rPr>
                        <a:t>긋는다</a:t>
                      </a:r>
                      <a:r>
                        <a:rPr sz="1800" spc="490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한컴산뜻돋움"/>
                          <a:cs typeface="한컴산뜻돋움"/>
                        </a:rPr>
                        <a:t>B</a:t>
                      </a:r>
                      <a:r>
                        <a:rPr sz="1800" spc="-80" dirty="0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sz="1800" spc="775" dirty="0">
                          <a:latin typeface="휴먼아미체"/>
                          <a:cs typeface="휴먼아미체"/>
                        </a:rPr>
                        <a:t>또는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-10" dirty="0">
                          <a:latin typeface="한컴산뜻돋움"/>
                          <a:cs typeface="한컴산뜻돋움"/>
                        </a:rPr>
                        <a:t>STRONG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670" dirty="0">
                          <a:latin typeface="휴먼아미체"/>
                          <a:cs typeface="휴먼아미체"/>
                        </a:rPr>
                        <a:t>텍스트를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484" dirty="0">
                          <a:latin typeface="휴먼아미체"/>
                          <a:cs typeface="휴먼아미체"/>
                        </a:rPr>
                        <a:t>진하게</a:t>
                      </a:r>
                      <a:r>
                        <a:rPr sz="1800" spc="-350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459" dirty="0">
                          <a:latin typeface="휴먼아미체"/>
                          <a:cs typeface="휴먼아미체"/>
                        </a:rPr>
                        <a:t>표시한다</a:t>
                      </a:r>
                      <a:r>
                        <a:rPr sz="1800" spc="459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dirty="0">
                          <a:latin typeface="한컴산뜻돋움"/>
                          <a:cs typeface="한컴산뜻돋움"/>
                        </a:rPr>
                        <a:t>S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580" dirty="0">
                          <a:latin typeface="휴먼아미체"/>
                          <a:cs typeface="휴먼아미체"/>
                        </a:rPr>
                        <a:t>텍스트에</a:t>
                      </a:r>
                      <a:r>
                        <a:rPr sz="1800" spc="-36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680" dirty="0">
                          <a:latin typeface="휴먼아미체"/>
                          <a:cs typeface="휴먼아미체"/>
                        </a:rPr>
                        <a:t>위를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680" dirty="0">
                          <a:latin typeface="휴먼아미체"/>
                          <a:cs typeface="휴먼아미체"/>
                        </a:rPr>
                        <a:t>가로지르는</a:t>
                      </a:r>
                      <a:r>
                        <a:rPr sz="1800" spc="-370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680" dirty="0">
                          <a:latin typeface="휴먼아미체"/>
                          <a:cs typeface="휴먼아미체"/>
                        </a:rPr>
                        <a:t>선을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459" dirty="0">
                          <a:latin typeface="휴먼아미체"/>
                          <a:cs typeface="휴먼아미체"/>
                        </a:rPr>
                        <a:t>표시한다</a:t>
                      </a:r>
                      <a:r>
                        <a:rPr sz="1800" spc="459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25" dirty="0">
                          <a:latin typeface="한컴산뜻돋움"/>
                          <a:cs typeface="한컴산뜻돋움"/>
                        </a:rPr>
                        <a:t>SUP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610" dirty="0">
                          <a:latin typeface="휴먼아미체"/>
                          <a:cs typeface="휴먼아미체"/>
                        </a:rPr>
                        <a:t>위첨자로</a:t>
                      </a:r>
                      <a:r>
                        <a:rPr sz="1800" spc="-35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360" dirty="0">
                          <a:latin typeface="휴먼아미체"/>
                          <a:cs typeface="휴먼아미체"/>
                        </a:rPr>
                        <a:t>나타낸다</a:t>
                      </a:r>
                      <a:r>
                        <a:rPr sz="1800" spc="360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25" dirty="0">
                          <a:latin typeface="한컴산뜻돋움"/>
                          <a:cs typeface="한컴산뜻돋움"/>
                        </a:rPr>
                        <a:t>SUB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545" dirty="0">
                          <a:latin typeface="휴먼아미체"/>
                          <a:cs typeface="휴먼아미체"/>
                        </a:rPr>
                        <a:t>아래첨자로</a:t>
                      </a:r>
                      <a:r>
                        <a:rPr sz="1800" spc="-365" dirty="0">
                          <a:latin typeface="휴먼아미체"/>
                          <a:cs typeface="휴먼아미체"/>
                        </a:rPr>
                        <a:t> </a:t>
                      </a:r>
                      <a:r>
                        <a:rPr sz="1800" spc="360" dirty="0">
                          <a:latin typeface="휴먼아미체"/>
                          <a:cs typeface="휴먼아미체"/>
                        </a:rPr>
                        <a:t>나타낸다</a:t>
                      </a:r>
                      <a:r>
                        <a:rPr sz="1800" spc="360" dirty="0">
                          <a:latin typeface="한컴산뜻돋움"/>
                          <a:cs typeface="한컴산뜻돋움"/>
                        </a:rPr>
                        <a:t>.</a:t>
                      </a:r>
                      <a:endParaRPr sz="1800">
                        <a:latin typeface="한컴산뜻돋움"/>
                        <a:cs typeface="한컴산뜻돋움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6307835"/>
            <a:ext cx="7368538" cy="2197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63188" y="6180414"/>
            <a:ext cx="1816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60" dirty="0">
                <a:solidFill>
                  <a:srgbClr val="585858"/>
                </a:solidFill>
                <a:latin typeface="한컴산뜻돋움"/>
                <a:cs typeface="한컴산뜻돋움"/>
              </a:rPr>
              <a:t>[</a:t>
            </a:r>
            <a:r>
              <a:rPr sz="1050" spc="260" dirty="0">
                <a:solidFill>
                  <a:srgbClr val="585858"/>
                </a:solidFill>
                <a:latin typeface="휴먼아미체"/>
                <a:cs typeface="휴먼아미체"/>
              </a:rPr>
              <a:t>이미지</a:t>
            </a:r>
            <a:r>
              <a:rPr sz="1050" spc="-225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dirty="0">
                <a:solidFill>
                  <a:srgbClr val="585858"/>
                </a:solidFill>
                <a:latin typeface="한컴산뜻돋움"/>
                <a:cs typeface="한컴산뜻돋움"/>
              </a:rPr>
              <a:t>&amp;</a:t>
            </a:r>
            <a:r>
              <a:rPr sz="1050" spc="-4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270" dirty="0">
                <a:solidFill>
                  <a:srgbClr val="585858"/>
                </a:solidFill>
                <a:latin typeface="휴먼아미체"/>
                <a:cs typeface="휴먼아미체"/>
              </a:rPr>
              <a:t>어문</a:t>
            </a:r>
            <a:r>
              <a:rPr sz="1050" spc="270" dirty="0">
                <a:solidFill>
                  <a:srgbClr val="585858"/>
                </a:solidFill>
                <a:latin typeface="한컴산뜻돋움"/>
                <a:cs typeface="한컴산뜻돋움"/>
              </a:rPr>
              <a:t>]</a:t>
            </a:r>
            <a:r>
              <a:rPr sz="1050" spc="-7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1050" spc="405" dirty="0">
                <a:solidFill>
                  <a:srgbClr val="585858"/>
                </a:solidFill>
                <a:latin typeface="휴먼아미체"/>
                <a:cs typeface="휴먼아미체"/>
              </a:rPr>
              <a:t>교수자</a:t>
            </a:r>
            <a:r>
              <a:rPr sz="1050" spc="-220" dirty="0">
                <a:solidFill>
                  <a:srgbClr val="585858"/>
                </a:solidFill>
                <a:latin typeface="휴먼아미체"/>
                <a:cs typeface="휴먼아미체"/>
              </a:rPr>
              <a:t> </a:t>
            </a:r>
            <a:r>
              <a:rPr sz="1050" spc="245" dirty="0">
                <a:solidFill>
                  <a:srgbClr val="585858"/>
                </a:solidFill>
                <a:latin typeface="휴먼아미체"/>
                <a:cs typeface="휴먼아미체"/>
              </a:rPr>
              <a:t>자체제작</a:t>
            </a:r>
            <a:endParaRPr sz="1050">
              <a:latin typeface="휴먼아미체"/>
              <a:cs typeface="휴먼아미체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9888" y="6175247"/>
            <a:ext cx="219455" cy="2194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8D731F-2FB0-9E88-E20D-EE15F1BA1CE6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텍스트 스타일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56645B-AAA5-FA30-DDA6-7B352FDC141C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52C611-53F0-2D32-B936-CC93ED26E15D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12E12-AA5E-616E-B7C0-5792945EDD4B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494" y="1859497"/>
            <a:ext cx="6192539" cy="4093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1128" y="1247227"/>
            <a:ext cx="2830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50" dirty="0">
                <a:solidFill>
                  <a:srgbClr val="3B4368"/>
                </a:solidFill>
                <a:latin typeface="휴먼아미체"/>
                <a:cs typeface="휴먼아미체"/>
              </a:rPr>
              <a:t>텍스트</a:t>
            </a:r>
            <a:r>
              <a:rPr sz="4000" spc="-1019" dirty="0">
                <a:solidFill>
                  <a:srgbClr val="3B4368"/>
                </a:solidFill>
                <a:latin typeface="휴먼아미체"/>
                <a:cs typeface="휴먼아미체"/>
              </a:rPr>
              <a:t> </a:t>
            </a:r>
            <a:r>
              <a:rPr sz="4000" spc="1260" dirty="0">
                <a:solidFill>
                  <a:srgbClr val="3B4368"/>
                </a:solidFill>
                <a:latin typeface="휴먼아미체"/>
                <a:cs typeface="휴먼아미체"/>
              </a:rPr>
              <a:t>스타일</a:t>
            </a:r>
            <a:endParaRPr sz="4000" dirty="0">
              <a:latin typeface="휴먼아미체"/>
              <a:cs typeface="휴먼아미체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634" y="175655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AD59D-DFED-817E-E122-912DD3CDA1A0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텍스트 스타일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4410107-2AF3-C534-1391-78DB5981A34D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92B2A3-D5D5-CAC9-3CED-378EAFA534B0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2C140-DEA1-7F5C-726E-17FBDB161089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002848" y="3466491"/>
            <a:ext cx="3938782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ko-KR" altLang="en-US" sz="1400" dirty="0"/>
              <a:t>문자 앞에는 번호가 붙어있는데 마우스로 원하는 문자를 클릭하거나 문자 앞의 번호를 키보드에서 눌러주면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스크롤바를 위 아래로 움직이면 더 많은 특수문자를 </a:t>
            </a:r>
            <a:r>
              <a:rPr lang="ko-KR" altLang="en-US" sz="1400" dirty="0" err="1"/>
              <a:t>볼수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653DA-F5EA-372C-B900-0FBE9FDC56F9}"/>
              </a:ext>
            </a:extLst>
          </p:cNvPr>
          <p:cNvSpPr txBox="1"/>
          <p:nvPr/>
        </p:nvSpPr>
        <p:spPr>
          <a:xfrm>
            <a:off x="306647" y="319086"/>
            <a:ext cx="7601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텍스트 스타일</a:t>
            </a:r>
          </a:p>
        </p:txBody>
      </p:sp>
      <p:grpSp>
        <p:nvGrpSpPr>
          <p:cNvPr id="3" name="object 10">
            <a:extLst>
              <a:ext uri="{FF2B5EF4-FFF2-40B4-BE49-F238E27FC236}">
                <a16:creationId xmlns:a16="http://schemas.microsoft.com/office/drawing/2014/main" id="{FB444527-4F56-15E4-7FCA-FBC9857F3159}"/>
              </a:ext>
            </a:extLst>
          </p:cNvPr>
          <p:cNvGrpSpPr/>
          <p:nvPr/>
        </p:nvGrpSpPr>
        <p:grpSpPr>
          <a:xfrm>
            <a:off x="488949" y="2713254"/>
            <a:ext cx="7180036" cy="3494617"/>
            <a:chOff x="1043940" y="2426207"/>
            <a:chExt cx="8411210" cy="4093845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3613E14-5DA2-A285-DABB-73B01138CD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40" y="2426207"/>
              <a:ext cx="4945379" cy="761999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CB52030D-6F43-A7E5-9AD3-F3DCCD3846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6329172"/>
              <a:ext cx="7680958" cy="190538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0D0AFE89-A058-CB37-74B0-DE5D13482F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8427" y="3313175"/>
              <a:ext cx="8310940" cy="3016707"/>
            </a:xfrm>
            <a:prstGeom prst="rect">
              <a:avLst/>
            </a:prstGeom>
          </p:spPr>
        </p:pic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E7B0523-DE24-E258-ED1E-F220B84EC563}"/>
                </a:ext>
              </a:extLst>
            </p:cNvPr>
            <p:cNvSpPr/>
            <p:nvPr/>
          </p:nvSpPr>
          <p:spPr>
            <a:xfrm>
              <a:off x="1133856" y="3308603"/>
              <a:ext cx="8316595" cy="3022600"/>
            </a:xfrm>
            <a:custGeom>
              <a:avLst/>
              <a:gdLst/>
              <a:ahLst/>
              <a:cxnLst/>
              <a:rect l="l" t="t" r="r" b="b"/>
              <a:pathLst>
                <a:path w="8316595" h="3022600">
                  <a:moveTo>
                    <a:pt x="0" y="0"/>
                  </a:moveTo>
                  <a:lnTo>
                    <a:pt x="8316468" y="0"/>
                  </a:lnTo>
                  <a:lnTo>
                    <a:pt x="8316468" y="3022092"/>
                  </a:lnTo>
                  <a:lnTo>
                    <a:pt x="0" y="3022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767B22-225B-A188-E9EA-6C769CF11873}"/>
              </a:ext>
            </a:extLst>
          </p:cNvPr>
          <p:cNvSpPr txBox="1"/>
          <p:nvPr/>
        </p:nvSpPr>
        <p:spPr>
          <a:xfrm>
            <a:off x="3516084" y="1527008"/>
            <a:ext cx="830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특수문자들은 텍스트의 주목 효과를 더 이끌기 위해서 사용되는데 특수문자를 사용하기 위해서는 우선 키보드에서 </a:t>
            </a:r>
            <a:r>
              <a:rPr lang="ko-KR" altLang="en-US" dirty="0">
                <a:solidFill>
                  <a:srgbClr val="C00000"/>
                </a:solidFill>
              </a:rPr>
              <a:t>한글 자음 </a:t>
            </a:r>
            <a:r>
              <a:rPr lang="ko-KR" altLang="en-US" dirty="0" err="1">
                <a:solidFill>
                  <a:srgbClr val="C00000"/>
                </a:solidFill>
              </a:rPr>
              <a:t>ㅁ키를</a:t>
            </a:r>
            <a:r>
              <a:rPr lang="ko-KR" altLang="en-US" dirty="0">
                <a:solidFill>
                  <a:srgbClr val="C00000"/>
                </a:solidFill>
              </a:rPr>
              <a:t> 누른 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키보드의 한자 키</a:t>
            </a:r>
            <a:r>
              <a:rPr lang="ko-KR" altLang="en-US" dirty="0"/>
              <a:t>를 누르고 화면 오른쪽 아래를 살펴본다</a:t>
            </a:r>
            <a:r>
              <a:rPr lang="en-US" altLang="ko-KR" dirty="0"/>
              <a:t>. </a:t>
            </a:r>
            <a:r>
              <a:rPr lang="ko-KR" altLang="en-US" dirty="0"/>
              <a:t>그러면 특수문자들이 나타날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AAA3D-48D9-FD3B-5807-6339B951A8A8}"/>
              </a:ext>
            </a:extLst>
          </p:cNvPr>
          <p:cNvSpPr txBox="1"/>
          <p:nvPr/>
        </p:nvSpPr>
        <p:spPr>
          <a:xfrm>
            <a:off x="408782" y="152693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문자 표시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7D9344-755D-F040-58DA-AC4BE0C841D2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4702F5-BE27-8A62-460C-8513A0316D03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B5670-5F82-9386-C2E7-645B3CCF5A81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0547D-5020-E06B-2621-162B3AB5D60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참고도서 및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부교제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EB902-FDD6-509A-7D5D-9960CF127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2" y="1392863"/>
            <a:ext cx="2442210" cy="33299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CF3D6-15B2-6CA6-5FCF-62612B5F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5" y="1392863"/>
            <a:ext cx="2460546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두의 HTML5 &amp; CSS3 - 예스24">
            <a:extLst>
              <a:ext uri="{FF2B5EF4-FFF2-40B4-BE49-F238E27FC236}">
                <a16:creationId xmlns:a16="http://schemas.microsoft.com/office/drawing/2014/main" id="{EF50F9B1-A765-A511-4603-E33073EA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72" y="1392863"/>
            <a:ext cx="2575307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8C38D5-53CA-FE7A-251A-C27E9558535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2FBAC-7F23-7D3B-CE15-B5E701BA226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5F284-18C9-838C-6F65-A0632628F07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88039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임피제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신부가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근현대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건축사의 한 페이지를 보여주는 가치를 지닌다고 전문가들은 평가합니다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성이시돌목장은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제주특별자치도 제주시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한림읍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금악리에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있는 목장이다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제주 지역 최초의 전기업목장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한림읍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금악리에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세워 양돈 사업을 실시하였으며 면양을 사육하였던 것으로 알려져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특색있는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건축양식으로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유명하다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7"/>
            <a:ext cx="1257300" cy="183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991BE-DC75-FC0E-37D5-981B44B9FCAA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텍스트를 묶어 주는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5BA51D6-165E-5BDF-A8A1-8A464524A46C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BCC917-677C-35A9-33D7-AF471BCCECD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B1BAB-DD96-F649-1F88-8C655A2DDAB1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23014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59310" y="1571364"/>
            <a:ext cx="11264900" cy="1721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웹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문서에서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제목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495" dirty="0">
                <a:solidFill>
                  <a:srgbClr val="585858"/>
                </a:solidFill>
                <a:latin typeface="휴먼편지체"/>
                <a:cs typeface="휴먼편지체"/>
              </a:rPr>
              <a:t>부분은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대부분</a:t>
            </a:r>
            <a:r>
              <a:rPr sz="2400" spc="-409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다른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05" dirty="0">
                <a:solidFill>
                  <a:srgbClr val="585858"/>
                </a:solidFill>
                <a:latin typeface="휴먼편지체"/>
                <a:cs typeface="휴먼편지체"/>
              </a:rPr>
              <a:t>텍스트보다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크고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진하게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90" dirty="0">
                <a:solidFill>
                  <a:srgbClr val="585858"/>
                </a:solidFill>
                <a:latin typeface="휴먼편지체"/>
                <a:cs typeface="휴먼편지체"/>
              </a:rPr>
              <a:t>표시한다</a:t>
            </a:r>
            <a:r>
              <a:rPr sz="2400" spc="9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85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이렇게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자주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35" dirty="0">
                <a:solidFill>
                  <a:srgbClr val="585858"/>
                </a:solidFill>
                <a:latin typeface="휴먼편지체"/>
                <a:cs typeface="휴먼편지체"/>
              </a:rPr>
              <a:t>사용하는</a:t>
            </a:r>
            <a:endParaRPr sz="2400" dirty="0">
              <a:latin typeface="휴먼편지체"/>
              <a:cs typeface="휴먼편지체"/>
            </a:endParaRPr>
          </a:p>
          <a:p>
            <a:pPr marL="27305">
              <a:lnSpc>
                <a:spcPct val="100000"/>
              </a:lnSpc>
              <a:spcBef>
                <a:spcPts val="280"/>
              </a:spcBef>
            </a:pPr>
            <a:r>
              <a:rPr sz="3200" spc="345" dirty="0">
                <a:solidFill>
                  <a:srgbClr val="0D0D0D"/>
                </a:solidFill>
                <a:latin typeface="휴먼편지체"/>
                <a:cs typeface="휴먼편지체"/>
              </a:rPr>
              <a:t>제목</a:t>
            </a:r>
            <a:r>
              <a:rPr sz="3200" spc="-585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345" dirty="0">
                <a:solidFill>
                  <a:srgbClr val="0D0D0D"/>
                </a:solidFill>
                <a:latin typeface="휴먼편지체"/>
                <a:cs typeface="휴먼편지체"/>
              </a:rPr>
              <a:t>스타일을</a:t>
            </a:r>
            <a:r>
              <a:rPr sz="3200" spc="-580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휴먼편지체"/>
                <a:cs typeface="휴먼편지체"/>
              </a:rPr>
              <a:t>미리</a:t>
            </a:r>
            <a:r>
              <a:rPr sz="3200" spc="-585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345" dirty="0">
                <a:solidFill>
                  <a:srgbClr val="0D0D0D"/>
                </a:solidFill>
                <a:latin typeface="휴먼편지체"/>
                <a:cs typeface="휴먼편지체"/>
              </a:rPr>
              <a:t>태그</a:t>
            </a:r>
            <a:r>
              <a:rPr sz="3200" spc="-570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229" dirty="0">
                <a:solidFill>
                  <a:srgbClr val="0D0D0D"/>
                </a:solidFill>
                <a:latin typeface="휴먼편지체"/>
                <a:cs typeface="휴먼편지체"/>
              </a:rPr>
              <a:t>형태로</a:t>
            </a:r>
            <a:r>
              <a:rPr sz="3200" spc="-595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229" dirty="0">
                <a:solidFill>
                  <a:srgbClr val="0D0D0D"/>
                </a:solidFill>
                <a:latin typeface="휴먼편지체"/>
                <a:cs typeface="휴먼편지체"/>
              </a:rPr>
              <a:t>만들어</a:t>
            </a:r>
            <a:r>
              <a:rPr sz="3200" spc="-580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345" dirty="0">
                <a:solidFill>
                  <a:srgbClr val="0D0D0D"/>
                </a:solidFill>
                <a:latin typeface="휴먼편지체"/>
                <a:cs typeface="휴먼편지체"/>
              </a:rPr>
              <a:t>두었는데</a:t>
            </a:r>
            <a:r>
              <a:rPr sz="3200" spc="-580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690" dirty="0">
                <a:solidFill>
                  <a:srgbClr val="0D0D0D"/>
                </a:solidFill>
                <a:latin typeface="휴먼편지체"/>
                <a:cs typeface="휴먼편지체"/>
              </a:rPr>
              <a:t>그</a:t>
            </a:r>
            <a:r>
              <a:rPr sz="3200" spc="-575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229" dirty="0">
                <a:solidFill>
                  <a:srgbClr val="0D0D0D"/>
                </a:solidFill>
                <a:latin typeface="휴먼편지체"/>
                <a:cs typeface="휴먼편지체"/>
              </a:rPr>
              <a:t>형태는</a:t>
            </a:r>
            <a:r>
              <a:rPr sz="3200" spc="-595" dirty="0">
                <a:solidFill>
                  <a:srgbClr val="0D0D0D"/>
                </a:solidFill>
                <a:latin typeface="휴먼편지체"/>
                <a:cs typeface="휴먼편지체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한컴산뜻돋움"/>
                <a:cs typeface="한컴산뜻돋움"/>
              </a:rPr>
              <a:t>&lt;Hn&gt;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이다</a:t>
            </a:r>
            <a:r>
              <a:rPr sz="2400" spc="-1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27305" marR="337185">
              <a:lnSpc>
                <a:spcPct val="110000"/>
              </a:lnSpc>
              <a:spcBef>
                <a:spcPts val="105"/>
              </a:spcBef>
            </a:pPr>
            <a:r>
              <a:rPr sz="2400" spc="250" dirty="0">
                <a:solidFill>
                  <a:srgbClr val="FF0000"/>
                </a:solidFill>
                <a:latin typeface="한컴산뜻돋움"/>
                <a:cs typeface="한컴산뜻돋움"/>
              </a:rPr>
              <a:t>H</a:t>
            </a:r>
            <a:r>
              <a:rPr sz="2400" spc="250" dirty="0">
                <a:solidFill>
                  <a:srgbClr val="585858"/>
                </a:solidFill>
                <a:latin typeface="휴먼편지체"/>
                <a:cs typeface="휴먼편지체"/>
              </a:rPr>
              <a:t>는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00AFEF"/>
                </a:solidFill>
                <a:latin typeface="한컴산뜻돋움"/>
                <a:cs typeface="한컴산뜻돋움"/>
              </a:rPr>
              <a:t>Heading</a:t>
            </a:r>
            <a:r>
              <a:rPr sz="2400" spc="-95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을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줄인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말이고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FF0000"/>
                </a:solidFill>
                <a:latin typeface="한컴산뜻돋움"/>
                <a:cs typeface="한컴산뜻돋움"/>
              </a:rPr>
              <a:t>n</a:t>
            </a:r>
            <a:r>
              <a:rPr sz="2400" spc="-80" dirty="0">
                <a:solidFill>
                  <a:srgbClr val="FF0000"/>
                </a:solidFill>
                <a:latin typeface="한컴산뜻돋움"/>
                <a:cs typeface="한컴산뜻돋움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휴먼편지체"/>
                <a:cs typeface="휴먼편지체"/>
              </a:rPr>
              <a:t>자리</a:t>
            </a:r>
            <a:r>
              <a:rPr sz="2400" spc="-10" dirty="0">
                <a:solidFill>
                  <a:srgbClr val="585858"/>
                </a:solidFill>
                <a:latin typeface="휴먼편지체"/>
                <a:cs typeface="휴먼편지체"/>
              </a:rPr>
              <a:t>에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90" dirty="0">
                <a:solidFill>
                  <a:srgbClr val="00AFEF"/>
                </a:solidFill>
                <a:latin typeface="한컴산뜻돋움"/>
                <a:cs typeface="한컴산뜻돋움"/>
              </a:rPr>
              <a:t>1</a:t>
            </a:r>
            <a:r>
              <a:rPr sz="2400" spc="90" dirty="0">
                <a:solidFill>
                  <a:srgbClr val="00AFEF"/>
                </a:solidFill>
                <a:latin typeface="휴먼편지체"/>
                <a:cs typeface="휴먼편지체"/>
              </a:rPr>
              <a:t>에서부터</a:t>
            </a:r>
            <a:r>
              <a:rPr sz="2400" spc="-420" dirty="0">
                <a:solidFill>
                  <a:srgbClr val="00AFEF"/>
                </a:solidFill>
                <a:latin typeface="휴먼편지체"/>
                <a:cs typeface="휴먼편지체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한컴산뜻돋움"/>
                <a:cs typeface="한컴산뜻돋움"/>
              </a:rPr>
              <a:t>6</a:t>
            </a:r>
            <a:r>
              <a:rPr sz="2400" spc="-10" dirty="0">
                <a:solidFill>
                  <a:srgbClr val="00AFEF"/>
                </a:solidFill>
                <a:latin typeface="휴먼편지체"/>
                <a:cs typeface="휴먼편지체"/>
              </a:rPr>
              <a:t>까지의</a:t>
            </a:r>
            <a:r>
              <a:rPr sz="2400" spc="-425" dirty="0">
                <a:solidFill>
                  <a:srgbClr val="00AFEF"/>
                </a:solidFill>
                <a:latin typeface="휴먼편지체"/>
                <a:cs typeface="휴먼편지체"/>
              </a:rPr>
              <a:t> </a:t>
            </a:r>
            <a:r>
              <a:rPr sz="2400" spc="335" dirty="0">
                <a:solidFill>
                  <a:srgbClr val="00AFEF"/>
                </a:solidFill>
                <a:latin typeface="휴먼편지체"/>
                <a:cs typeface="휴먼편지체"/>
              </a:rPr>
              <a:t>숫자</a:t>
            </a:r>
            <a:r>
              <a:rPr sz="2400" spc="335" dirty="0">
                <a:solidFill>
                  <a:srgbClr val="585858"/>
                </a:solidFill>
                <a:latin typeface="휴먼편지체"/>
                <a:cs typeface="휴먼편지체"/>
              </a:rPr>
              <a:t>를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14" dirty="0">
                <a:solidFill>
                  <a:srgbClr val="585858"/>
                </a:solidFill>
                <a:latin typeface="휴먼편지체"/>
                <a:cs typeface="휴먼편지체"/>
              </a:rPr>
              <a:t>사용하여</a:t>
            </a:r>
            <a:r>
              <a:rPr sz="2400" spc="-42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제목</a:t>
            </a:r>
            <a:r>
              <a:rPr sz="2400" spc="-42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355" dirty="0">
                <a:solidFill>
                  <a:srgbClr val="585858"/>
                </a:solidFill>
                <a:latin typeface="휴먼편지체"/>
                <a:cs typeface="휴먼편지체"/>
              </a:rPr>
              <a:t>텍스트를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진하게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,</a:t>
            </a:r>
            <a:r>
              <a:rPr sz="2400" spc="-9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크기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별로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표시할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500" dirty="0">
                <a:solidFill>
                  <a:srgbClr val="585858"/>
                </a:solidFill>
                <a:latin typeface="휴먼편지체"/>
                <a:cs typeface="휴먼편지체"/>
              </a:rPr>
              <a:t>수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dirty="0">
                <a:solidFill>
                  <a:srgbClr val="585858"/>
                </a:solidFill>
                <a:latin typeface="휴먼편지체"/>
                <a:cs typeface="휴먼편지체"/>
              </a:rPr>
              <a:t>있다</a:t>
            </a:r>
            <a:r>
              <a:rPr sz="2400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r>
              <a:rPr sz="2400" spc="-100" dirty="0">
                <a:solidFill>
                  <a:srgbClr val="585858"/>
                </a:solidFill>
                <a:latin typeface="한컴산뜻돋움"/>
                <a:cs typeface="한컴산뜻돋움"/>
              </a:rPr>
              <a:t> </a:t>
            </a:r>
            <a:r>
              <a:rPr sz="2400" spc="260" dirty="0">
                <a:solidFill>
                  <a:srgbClr val="585858"/>
                </a:solidFill>
                <a:latin typeface="휴먼편지체"/>
                <a:cs typeface="휴먼편지체"/>
              </a:rPr>
              <a:t>기본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형식은</a:t>
            </a:r>
            <a:r>
              <a:rPr sz="2400" spc="-430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170" dirty="0">
                <a:solidFill>
                  <a:srgbClr val="585858"/>
                </a:solidFill>
                <a:latin typeface="휴먼편지체"/>
                <a:cs typeface="휴먼편지체"/>
              </a:rPr>
              <a:t>다음과</a:t>
            </a:r>
            <a:r>
              <a:rPr sz="2400" spc="-415" dirty="0">
                <a:solidFill>
                  <a:srgbClr val="585858"/>
                </a:solidFill>
                <a:latin typeface="휴먼편지체"/>
                <a:cs typeface="휴먼편지체"/>
              </a:rPr>
              <a:t> </a:t>
            </a:r>
            <a:r>
              <a:rPr sz="2400" spc="-25" dirty="0" err="1">
                <a:solidFill>
                  <a:srgbClr val="585858"/>
                </a:solidFill>
                <a:latin typeface="휴먼편지체"/>
                <a:cs typeface="휴먼편지체"/>
              </a:rPr>
              <a:t>같다</a:t>
            </a:r>
            <a:r>
              <a:rPr sz="2400" spc="-25" dirty="0">
                <a:solidFill>
                  <a:srgbClr val="585858"/>
                </a:solidFill>
                <a:latin typeface="한컴산뜻돋움"/>
                <a:cs typeface="한컴산뜻돋움"/>
              </a:rPr>
              <a:t>.</a:t>
            </a:r>
            <a:endParaRPr sz="2400" dirty="0">
              <a:latin typeface="굴림"/>
              <a:cs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64694-5D51-C36E-C1AC-B209ACE2B338}"/>
              </a:ext>
            </a:extLst>
          </p:cNvPr>
          <p:cNvSpPr txBox="1"/>
          <p:nvPr/>
        </p:nvSpPr>
        <p:spPr>
          <a:xfrm>
            <a:off x="306648" y="9186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제목을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나타내는 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</a:t>
            </a:r>
            <a:r>
              <a:rPr lang="en-US" altLang="ko-KR" sz="2400" b="1" dirty="0" err="1">
                <a:solidFill>
                  <a:srgbClr val="00AFEF"/>
                </a:solidFill>
                <a:latin typeface="한컴산뜻돋움"/>
                <a:cs typeface="한컴산뜻돋움"/>
              </a:rPr>
              <a:t>Hn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&gt;</a:t>
            </a:r>
            <a:r>
              <a:rPr lang="ko-KR" altLang="en-US" sz="2400" b="1" spc="-7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0CB7C-B8C6-A710-2960-EA792E21B82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D2185E6-07F8-FEB6-8BB7-98158EEF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74" y="4608038"/>
            <a:ext cx="52197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28973-66C7-14B3-0FFF-39F91324BBB6}"/>
              </a:ext>
            </a:extLst>
          </p:cNvPr>
          <p:cNvSpPr txBox="1"/>
          <p:nvPr/>
        </p:nvSpPr>
        <p:spPr>
          <a:xfrm>
            <a:off x="3354648" y="4175095"/>
            <a:ext cx="466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요소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시작 태그와 끝 태그를 별도로 입력하는 요소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B21BAE-CE21-E596-14C3-F4AA9409E424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E62DD0-BC6E-67F3-3717-92097970D77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C584-3CE4-1DAC-9575-B4215DCEFFC4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6E283C1-F63C-DFC5-37B2-F1B968CD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91" y="2426042"/>
            <a:ext cx="8601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F9DE1-3349-8DAF-4544-FEB1A62DB1F4}"/>
              </a:ext>
            </a:extLst>
          </p:cNvPr>
          <p:cNvSpPr txBox="1"/>
          <p:nvPr/>
        </p:nvSpPr>
        <p:spPr>
          <a:xfrm>
            <a:off x="3899851" y="3884448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데이터 표현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h1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AAABB-1BFF-ED5B-8694-4FDE3895E5C5}"/>
              </a:ext>
            </a:extLst>
          </p:cNvPr>
          <p:cNvSpPr txBox="1"/>
          <p:nvPr/>
        </p:nvSpPr>
        <p:spPr>
          <a:xfrm>
            <a:off x="306648" y="9186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제목을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나타내는 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</a:t>
            </a:r>
            <a:r>
              <a:rPr lang="en-US" altLang="ko-KR" sz="2400" b="1" dirty="0" err="1">
                <a:solidFill>
                  <a:srgbClr val="00AFEF"/>
                </a:solidFill>
                <a:latin typeface="한컴산뜻돋움"/>
                <a:cs typeface="한컴산뜻돋움"/>
              </a:rPr>
              <a:t>Hn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&gt;</a:t>
            </a:r>
            <a:r>
              <a:rPr lang="ko-KR" altLang="en-US" sz="2400" b="1" spc="-7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8B8E2-8AF4-2B13-64C6-8D3C3608CD57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376C58F-C5F5-16A7-83F2-A0066DA782E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2C4E11-B2C3-141E-0C1A-6C2DBCA159E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85D72-4F95-8B6D-B293-739EDC09947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58820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77CB0-EE9E-558A-C0E8-DB09C2F826CB}"/>
              </a:ext>
            </a:extLst>
          </p:cNvPr>
          <p:cNvSpPr txBox="1"/>
          <p:nvPr/>
        </p:nvSpPr>
        <p:spPr>
          <a:xfrm>
            <a:off x="306648" y="9186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제목을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나타내는 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</a:t>
            </a:r>
            <a:r>
              <a:rPr lang="en-US" altLang="ko-KR" sz="2400" b="1" dirty="0" err="1">
                <a:solidFill>
                  <a:srgbClr val="00AFEF"/>
                </a:solidFill>
                <a:latin typeface="한컴산뜻돋움"/>
                <a:cs typeface="한컴산뜻돋움"/>
              </a:rPr>
              <a:t>Hn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&gt;</a:t>
            </a:r>
            <a:r>
              <a:rPr lang="ko-KR" altLang="en-US" sz="2400" b="1" spc="-7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0E005-743A-55AD-BE17-036E10D76903}"/>
              </a:ext>
            </a:extLst>
          </p:cNvPr>
          <p:cNvSpPr txBox="1"/>
          <p:nvPr/>
        </p:nvSpPr>
        <p:spPr>
          <a:xfrm>
            <a:off x="472462" y="1714620"/>
            <a:ext cx="396891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89013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&lt;h1&gt;~&lt;h6&gt;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사이트의 제목이나 부제목처럼 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중요하다고 생각되는 정보에 사용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-&lt;h1&gt;~&lt;h6&gt;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A23B9D-F698-61C9-B1DF-F3D69278FC0C}"/>
              </a:ext>
            </a:extLst>
          </p:cNvPr>
          <p:cNvSpPr/>
          <p:nvPr/>
        </p:nvSpPr>
        <p:spPr>
          <a:xfrm>
            <a:off x="4752703" y="1882672"/>
            <a:ext cx="3747453" cy="4147354"/>
          </a:xfrm>
          <a:prstGeom prst="roundRect">
            <a:avLst>
              <a:gd name="adj" fmla="val 2961"/>
            </a:avLst>
          </a:prstGeom>
          <a:noFill/>
          <a:ln>
            <a:solidFill>
              <a:srgbClr val="8A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89013"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&lt;!DOCTYPE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&lt;head&gt;……&lt;/head&gt;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&lt;body&gt;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h2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h2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h3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h4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h5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h5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h6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&gt;Hello World&lt;/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h6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defTabSz="179388">
              <a:spcBef>
                <a:spcPts val="600"/>
              </a:spcBef>
              <a:buClr>
                <a:srgbClr val="7C68AD"/>
              </a:buClr>
              <a:tabLst>
                <a:tab pos="179388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</a:p>
          <a:p>
            <a:pPr>
              <a:spcBef>
                <a:spcPts val="600"/>
              </a:spcBef>
              <a:buClr>
                <a:srgbClr val="7C68AD"/>
              </a:buClr>
              <a:tabLst>
                <a:tab pos="358775" algn="l"/>
              </a:tabLst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&lt;/html&gt;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8BA613-36F9-A513-268F-E7F12A3EF0DB}"/>
              </a:ext>
            </a:extLst>
          </p:cNvPr>
          <p:cNvGrpSpPr/>
          <p:nvPr/>
        </p:nvGrpSpPr>
        <p:grpSpPr>
          <a:xfrm>
            <a:off x="9051226" y="1882672"/>
            <a:ext cx="2208180" cy="3243600"/>
            <a:chOff x="1469555" y="3430538"/>
            <a:chExt cx="2208180" cy="3243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52CB57-040C-53B0-EE00-DD3258041B13}"/>
                </a:ext>
              </a:extLst>
            </p:cNvPr>
            <p:cNvSpPr/>
            <p:nvPr/>
          </p:nvSpPr>
          <p:spPr>
            <a:xfrm>
              <a:off x="1470245" y="3430538"/>
              <a:ext cx="2206800" cy="32436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B703DC8-0265-931E-4E51-4EED3968D25D}"/>
                </a:ext>
              </a:extLst>
            </p:cNvPr>
            <p:cNvGrpSpPr/>
            <p:nvPr/>
          </p:nvGrpSpPr>
          <p:grpSpPr>
            <a:xfrm>
              <a:off x="1469555" y="3433579"/>
              <a:ext cx="2208180" cy="3237518"/>
              <a:chOff x="798844" y="3246541"/>
              <a:chExt cx="2838001" cy="4160931"/>
            </a:xfrm>
            <a:noFill/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5CDCD1D-EED5-0365-3B09-B1D52B59B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8844" y="3246541"/>
                <a:ext cx="2838000" cy="1661934"/>
              </a:xfrm>
              <a:prstGeom prst="rect">
                <a:avLst/>
              </a:prstGeom>
              <a:grpFill/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AC8B6EC-4BDC-0AAE-D425-15345E6A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44" y="4914803"/>
                <a:ext cx="2838000" cy="1661934"/>
              </a:xfrm>
              <a:prstGeom prst="rect">
                <a:avLst/>
              </a:prstGeom>
              <a:grpFill/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EC007EC-43EF-D523-D7DE-6F8FF9FC40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9771"/>
              <a:stretch/>
            </p:blipFill>
            <p:spPr>
              <a:xfrm>
                <a:off x="798845" y="6573271"/>
                <a:ext cx="2838000" cy="83420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20A1AF-AD95-06D3-C78C-27B6BA595F9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9A7566-FC33-EA3D-AFE2-FBABE0D1E527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619A66-4F48-6563-8158-405278D35E27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EEDFF-A3EF-16FB-6BFD-0260AB054E63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74210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77CB0-EE9E-558A-C0E8-DB09C2F826CB}"/>
              </a:ext>
            </a:extLst>
          </p:cNvPr>
          <p:cNvSpPr txBox="1"/>
          <p:nvPr/>
        </p:nvSpPr>
        <p:spPr>
          <a:xfrm>
            <a:off x="306648" y="9186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제목을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나타내는 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&lt;</a:t>
            </a:r>
            <a:r>
              <a:rPr lang="en-US" altLang="ko-KR" sz="2400" b="1" dirty="0" err="1">
                <a:solidFill>
                  <a:srgbClr val="00AFEF"/>
                </a:solidFill>
                <a:latin typeface="한컴산뜻돋움"/>
                <a:cs typeface="한컴산뜻돋움"/>
              </a:rPr>
              <a:t>Hn</a:t>
            </a:r>
            <a:r>
              <a:rPr lang="en-US" altLang="ko-KR" sz="2400" b="1" dirty="0">
                <a:solidFill>
                  <a:srgbClr val="00AFEF"/>
                </a:solidFill>
                <a:latin typeface="한컴산뜻돋움"/>
                <a:cs typeface="한컴산뜻돋움"/>
              </a:rPr>
              <a:t>&gt;</a:t>
            </a:r>
            <a:r>
              <a:rPr lang="ko-KR" altLang="en-US" sz="2400" b="1" spc="-70" dirty="0">
                <a:solidFill>
                  <a:srgbClr val="00AFEF"/>
                </a:solidFill>
                <a:latin typeface="한컴산뜻돋움"/>
                <a:cs typeface="한컴산뜻돋움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태그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0A1AF-AD95-06D3-C78C-27B6BA595F9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테그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EFE9E0-2F1D-E202-9BD0-B55B2763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9" y="1689406"/>
            <a:ext cx="3208020" cy="27279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7652FE-4F22-65D5-07FF-4E9E98FE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15" y="1689407"/>
            <a:ext cx="4311580" cy="27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16981-7A78-33A0-1617-E546AF81EA9B}"/>
              </a:ext>
            </a:extLst>
          </p:cNvPr>
          <p:cNvSpPr txBox="1"/>
          <p:nvPr/>
        </p:nvSpPr>
        <p:spPr>
          <a:xfrm>
            <a:off x="1918414" y="4725144"/>
            <a:ext cx="83551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좌측의 코드를 실행하면 우측처럼 출력됨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태그는 큰 제목을 의미하고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h6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태그는 작은 제목을 의미함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일반적으로 웹 페이지를 만들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태그부터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h3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태그까지 사용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우측은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크롬에서 실행한 결과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다른 웹 브라우저에서 실행했다면 결과는 같지만 폰트가 다를 수 있음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따라서 실제 웹 페이지를 제작할 때는 모든 브라우저에서 동일한 화면을 볼 수 있게 폰트를 강제로 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C9168-3FD8-3E16-48C5-80C97D3B3A60}"/>
              </a:ext>
            </a:extLst>
          </p:cNvPr>
          <p:cNvSpPr txBox="1"/>
          <p:nvPr/>
        </p:nvSpPr>
        <p:spPr>
          <a:xfrm>
            <a:off x="5432699" y="4417367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제목 글자 태그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2D5D9C-B9BF-E126-39F6-0BE591D20A5D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CEFCA7-5B4B-5C97-6FA8-A5BD312A01D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86E8E-7F4B-943E-C5B2-4CA7EB1B67EF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26227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3596</Words>
  <Application>Microsoft Office PowerPoint</Application>
  <PresentationFormat>와이드스크린</PresentationFormat>
  <Paragraphs>421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9" baseType="lpstr">
      <vt:lpstr>D2Coding</vt:lpstr>
      <vt:lpstr>KoPubWorld돋움체 Bold</vt:lpstr>
      <vt:lpstr>KoPubWorld돋움체 Medium</vt:lpstr>
      <vt:lpstr>굴림</vt:lpstr>
      <vt:lpstr>나눔고딕</vt:lpstr>
      <vt:lpstr>나눔고딕 ExtraBold</vt:lpstr>
      <vt:lpstr>나눔스퀘어</vt:lpstr>
      <vt:lpstr>나눔스퀘어 Bold</vt:lpstr>
      <vt:lpstr>맑은 고딕</vt:lpstr>
      <vt:lpstr>한컴산뜻돋움</vt:lpstr>
      <vt:lpstr>휴먼아미체</vt:lpstr>
      <vt:lpstr>휴먼편지체</vt:lpstr>
      <vt:lpstr>Arial</vt:lpstr>
      <vt:lpstr>Arial Narrow</vt:lpstr>
      <vt:lpstr>Times New Roman</vt:lpstr>
      <vt:lpstr>Office 테마</vt:lpstr>
      <vt:lpstr>PowerPoint 프레젠테이션</vt:lpstr>
      <vt:lpstr>01[HTML+CSS+ JAVASCRIPT] 기본테그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텍스트속성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35</cp:revision>
  <dcterms:created xsi:type="dcterms:W3CDTF">2023-02-26T07:55:58Z</dcterms:created>
  <dcterms:modified xsi:type="dcterms:W3CDTF">2023-05-15T02:34:24Z</dcterms:modified>
</cp:coreProperties>
</file>