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43" r:id="rId3"/>
    <p:sldId id="273" r:id="rId4"/>
    <p:sldId id="275" r:id="rId5"/>
    <p:sldId id="276" r:id="rId6"/>
    <p:sldId id="2523" r:id="rId7"/>
    <p:sldId id="394" r:id="rId8"/>
    <p:sldId id="395" r:id="rId9"/>
    <p:sldId id="396" r:id="rId10"/>
    <p:sldId id="397" r:id="rId11"/>
    <p:sldId id="252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8AF59-A079-7E8D-67F6-E61D07B00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1C57B4-89D4-016E-A725-DF88294FC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4B5EE-5DC2-7DAC-1CE0-69289021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3FCD-2DC4-41CF-A13D-A28371EEC5D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E25F9-852E-B248-483F-5994C215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6378E5-580E-9B6A-7CE5-52CB967D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A8A0-6D2D-4A93-AC14-E7E6BFE68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4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F1C37-32A1-C0B4-5A60-E48C64C0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BFCDD8-EA01-BD85-B99F-E402D733F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4A427E-F362-1574-C679-26B6DF9E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3FCD-2DC4-41CF-A13D-A28371EEC5D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D2AE9F-0ECC-1DD0-771A-067D8258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460F2-08C5-0330-2F87-5F0316F6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A8A0-6D2D-4A93-AC14-E7E6BFE68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77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A57358-2C33-7D1F-DD7E-CE57C01D2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2D167-92E0-DA8B-999C-B664299F3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0BE03-1BB3-6D52-B989-0116C6B7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3FCD-2DC4-41CF-A13D-A28371EEC5D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CF0364-E7CF-100B-5EB7-1E1AC46B1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360E9-273E-CD25-4ECD-AF1F9E89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A8A0-6D2D-4A93-AC14-E7E6BFE68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68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BAA0D-7B54-8D89-3601-42056F0B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73F95A-E82B-652E-C5D4-87C7EB34A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1A545-CCB4-48E4-2D8A-987EEC56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3FCD-2DC4-41CF-A13D-A28371EEC5D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277D3-7D38-8C8D-EFC0-BD35B1411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9FF21-E1D0-DAC4-5BAC-32E5C4A7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A8A0-6D2D-4A93-AC14-E7E6BFE68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72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5904A-B62C-7D97-9522-049E2A790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D012C5-62AE-B0FB-EC19-E6194547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A42706-15CF-8485-22AA-7C5C5479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3FCD-2DC4-41CF-A13D-A28371EEC5D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63CEED-BD3D-830E-A2FA-B7E44C20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B856F-1C29-1EE8-1A18-35309772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A8A0-6D2D-4A93-AC14-E7E6BFE68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44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7D71B-FB83-9BBD-6C31-ED8C5EC7D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0B399F-C1B5-8FAB-189F-4FC5900B8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CD3D03-48D7-58AF-EA60-78A88C580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F0BF14-764A-5621-CE4A-A6FEF30C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3FCD-2DC4-41CF-A13D-A28371EEC5D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3C90A6-622B-E7F8-DC91-2F7B48D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014B75-775E-4E17-687E-A528DAFA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A8A0-6D2D-4A93-AC14-E7E6BFE68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5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A14F6-FCD6-55AA-3211-C682EA52B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04AA1-3283-BD99-D1A5-E9646F984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A3EDD7-5AEB-5FF0-B669-BD6F2A70A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130F80-4A9E-872A-70FC-89C46B880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6DAF70-3C98-716D-004B-93335908D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2ABCD9-DCA9-53A4-8888-6F4AFB92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3FCD-2DC4-41CF-A13D-A28371EEC5D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173F84-1A7E-D3E3-F8FF-E3A733CE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25B5A0-D442-535C-1309-342FEF55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A8A0-6D2D-4A93-AC14-E7E6BFE68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04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9D243-A488-10BC-9BE9-DA72A890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6F8D01-CC29-181D-70CA-EEAB5CA5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3FCD-2DC4-41CF-A13D-A28371EEC5D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B661D0-CF6B-22AA-FADB-AC5F4A276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87C965-BB42-9E41-F1C1-874A9CBE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A8A0-6D2D-4A93-AC14-E7E6BFE68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82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86E3D2-7E1E-BB83-817F-1E887905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3FCD-2DC4-41CF-A13D-A28371EEC5D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876ECA-7626-3938-8FE7-7293287A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1611FD-BCE2-37BC-D0EE-6ED545F7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A8A0-6D2D-4A93-AC14-E7E6BFE68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19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1392D-5B5B-DA13-CD09-45DA227E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01DCE-20E4-72DE-AB2E-68EA77F10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DE1C4E-EC52-2114-CE10-B861056DD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4AF8F1-D18C-79E5-093C-D483044DC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3FCD-2DC4-41CF-A13D-A28371EEC5D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E96A98-3A7E-8E8A-239E-E261F992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B75BB1-2AFF-CD17-B20F-796DE01B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A8A0-6D2D-4A93-AC14-E7E6BFE68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26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E151F-AFFA-8633-1D07-D667DD229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77CC39-1D3E-EA1D-3C49-A42D132CA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6F9C7C-2560-3F34-F61A-5104EE323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B1025F-2069-4679-F815-38888611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3FCD-2DC4-41CF-A13D-A28371EEC5D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64A535-9C70-610E-130D-5E6788FF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9F17E9-6E44-B5E5-C5B1-69F1C361B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A8A0-6D2D-4A93-AC14-E7E6BFE68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87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287F17-483C-2B8C-920E-75D442B8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F2ABF9-BF74-50FD-38C0-F16D2AC93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848AB-9402-00F4-7C09-B9D23A427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73FCD-2DC4-41CF-A13D-A28371EEC5D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FB3D82-38AF-A9B4-B4F7-079018954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460783-F517-B754-1098-4C417562C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2A8A0-6D2D-4A93-AC14-E7E6BFE68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41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>
                <a:solidFill>
                  <a:schemeClr val="bg1"/>
                </a:solidFill>
              </a:rPr>
              <a:t>CSS3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2054. CSS 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목록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A7AF8A-BC93-4EF6-BE4A-2575E651E16A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표 스타일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C2827A-52CF-AD1F-6CCF-778809561839}"/>
              </a:ext>
            </a:extLst>
          </p:cNvPr>
          <p:cNvCxnSpPr/>
          <p:nvPr/>
        </p:nvCxnSpPr>
        <p:spPr>
          <a:xfrm>
            <a:off x="5939406" y="1015068"/>
            <a:ext cx="0" cy="5410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FB3E37-F569-C79A-A158-98FE6796D36A}"/>
              </a:ext>
            </a:extLst>
          </p:cNvPr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text-align </a:t>
            </a:r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F75B1-24B3-3A8E-81B1-C7BEED1FE2AE}"/>
              </a:ext>
            </a:extLst>
          </p:cNvPr>
          <p:cNvSpPr txBox="1"/>
          <p:nvPr/>
        </p:nvSpPr>
        <p:spPr>
          <a:xfrm>
            <a:off x="620786" y="1647535"/>
            <a:ext cx="536056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셀 안에서의 수평 정렬 방법</a:t>
            </a:r>
            <a:br>
              <a:rPr lang="en-US" altLang="ko-KR" sz="1400"/>
            </a:br>
            <a:endParaRPr lang="en-US" altLang="ko-KR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B238C8-C667-6874-2F96-B4FBF6C5681E}"/>
              </a:ext>
            </a:extLst>
          </p:cNvPr>
          <p:cNvSpPr txBox="1"/>
          <p:nvPr/>
        </p:nvSpPr>
        <p:spPr>
          <a:xfrm>
            <a:off x="6413383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vertical-align</a:t>
            </a:r>
            <a:endParaRPr lang="ko-KR" altLang="en-US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F4EFBB-CB3A-A6F9-9DF6-A59BC3AAE522}"/>
              </a:ext>
            </a:extLst>
          </p:cNvPr>
          <p:cNvSpPr/>
          <p:nvPr/>
        </p:nvSpPr>
        <p:spPr>
          <a:xfrm>
            <a:off x="699738" y="2724929"/>
            <a:ext cx="32181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.table1 td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text-align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center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67183F-AADD-B0AD-BF67-2E0A268F6444}"/>
              </a:ext>
            </a:extLst>
          </p:cNvPr>
          <p:cNvSpPr/>
          <p:nvPr/>
        </p:nvSpPr>
        <p:spPr>
          <a:xfrm>
            <a:off x="6351896" y="4362925"/>
            <a:ext cx="32181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.va1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vertical-align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top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.va2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vertical-align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bottom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.va3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vertical-align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middle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D328B4F-2864-8F92-9327-2984597EC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58" y="2139797"/>
            <a:ext cx="3137656" cy="34243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BD5932D-BC1D-E27E-9FDF-FD448E786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626" y="2762557"/>
            <a:ext cx="2316605" cy="7625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2CCF4B-3D75-6C99-9EBB-422B3A8C9366}"/>
              </a:ext>
            </a:extLst>
          </p:cNvPr>
          <p:cNvSpPr txBox="1"/>
          <p:nvPr/>
        </p:nvSpPr>
        <p:spPr>
          <a:xfrm>
            <a:off x="6424918" y="1647535"/>
            <a:ext cx="5360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셀 안에서의 수직 정렬 방법</a:t>
            </a:r>
            <a:br>
              <a:rPr lang="en-US" altLang="ko-KR" sz="1400"/>
            </a:br>
            <a:endParaRPr lang="en-US" altLang="ko-KR" sz="140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A412803-912E-CDF6-D208-05E950C91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383" y="2092960"/>
            <a:ext cx="3229654" cy="16788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67CD410-0D94-D117-7A41-8794F1F51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7662" y="4217236"/>
            <a:ext cx="2826041" cy="1485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0FB0440-E988-EFAD-161F-3B8A781512B6}"/>
              </a:ext>
            </a:extLst>
          </p:cNvPr>
          <p:cNvSpPr txBox="1"/>
          <p:nvPr/>
        </p:nvSpPr>
        <p:spPr>
          <a:xfrm>
            <a:off x="9439760" y="5756507"/>
            <a:ext cx="25218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(</a:t>
            </a:r>
            <a:r>
              <a:rPr lang="ko-KR" altLang="en-US" sz="800"/>
              <a:t>위 그림의 빗금친 부분은 화면에 보이지 않습니다</a:t>
            </a:r>
            <a:r>
              <a:rPr lang="en-US" altLang="ko-KR" sz="800"/>
              <a:t>)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931260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90547D-5020-E06B-2621-162B3AB5D606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참고도서 및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부교제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7EB902-FDD6-509A-7D5D-9960CF1274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322" y="1392863"/>
            <a:ext cx="2442210" cy="332994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D5CF3D6-15B2-6CA6-5FCF-62612B5F8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65" y="1392863"/>
            <a:ext cx="2460546" cy="33299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모두의 HTML5 &amp; CSS3 - 예스24">
            <a:extLst>
              <a:ext uri="{FF2B5EF4-FFF2-40B4-BE49-F238E27FC236}">
                <a16:creationId xmlns:a16="http://schemas.microsoft.com/office/drawing/2014/main" id="{EF50F9B1-A765-A511-4603-E33073EA0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372" y="1392863"/>
            <a:ext cx="2575307" cy="33299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A8C38D5-53CA-FE7A-251A-C27E9558535F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B2FBAC-7F23-7D3B-CE15-B5E701BA2265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55F284-18C9-838C-6F65-A0632628F077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188039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2" y="2571749"/>
            <a:ext cx="3633470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sz="5000" dirty="0">
                <a:solidFill>
                  <a:schemeClr val="bg1"/>
                </a:solidFill>
              </a:rPr>
              <a:t>CSS</a:t>
            </a:r>
            <a:r>
              <a:rPr lang="ko-KR" altLang="en-US" sz="5000" dirty="0">
                <a:solidFill>
                  <a:schemeClr val="bg1"/>
                </a:solidFill>
              </a:rPr>
              <a:t>목록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5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45952" y="1074651"/>
            <a:ext cx="39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list-style-type </a:t>
            </a:r>
            <a:r>
              <a:rPr lang="ko-KR" altLang="en-US" b="1"/>
              <a:t>속성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59739" y="2797215"/>
            <a:ext cx="490921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b="1">
                <a:solidFill>
                  <a:srgbClr val="211D1E"/>
                </a:solidFill>
                <a:latin typeface="+mn-ea"/>
              </a:rPr>
              <a:t>순서</a:t>
            </a:r>
            <a:r>
              <a:rPr lang="en-US" altLang="ko-KR" sz="1400" b="1">
                <a:solidFill>
                  <a:srgbClr val="211D1E"/>
                </a:solidFill>
                <a:latin typeface="+mn-ea"/>
              </a:rPr>
              <a:t> </a:t>
            </a:r>
            <a:r>
              <a:rPr lang="ko-KR" altLang="en-US" sz="1400" b="1">
                <a:solidFill>
                  <a:srgbClr val="211D1E"/>
                </a:solidFill>
                <a:latin typeface="+mn-ea"/>
              </a:rPr>
              <a:t>없는 목록의 불릿 바꾸기</a:t>
            </a:r>
            <a:endParaRPr lang="ko-KR" altLang="en-US" sz="1400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39" y="2050162"/>
            <a:ext cx="4741436" cy="38849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26182" y="1510235"/>
            <a:ext cx="531188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211D1E"/>
                </a:solidFill>
                <a:latin typeface="+mn-ea"/>
              </a:rPr>
              <a:t>순서 없는 목록의 불릿이나 순서 목록의 숫자를 바꾸는 속성</a:t>
            </a:r>
            <a:endParaRPr lang="ko-KR" altLang="en-US" sz="140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05" y="3294869"/>
            <a:ext cx="1939513" cy="125310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59739" y="4751849"/>
            <a:ext cx="490921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400" b="1">
                <a:solidFill>
                  <a:srgbClr val="211D1E"/>
                </a:solidFill>
                <a:latin typeface="+mn-ea"/>
              </a:rPr>
              <a:t>순서</a:t>
            </a:r>
            <a:r>
              <a:rPr lang="en-US" altLang="ko-KR" sz="1400" b="1">
                <a:solidFill>
                  <a:srgbClr val="211D1E"/>
                </a:solidFill>
                <a:latin typeface="+mn-ea"/>
              </a:rPr>
              <a:t> </a:t>
            </a:r>
            <a:r>
              <a:rPr lang="ko-KR" altLang="en-US" sz="1400" b="1">
                <a:solidFill>
                  <a:srgbClr val="211D1E"/>
                </a:solidFill>
                <a:latin typeface="+mn-ea"/>
              </a:rPr>
              <a:t>없는 목록의 불릿 없애기</a:t>
            </a:r>
            <a:endParaRPr lang="ko-KR" altLang="en-US" sz="1400" b="1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17" y="5254112"/>
            <a:ext cx="1931001" cy="309689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6186881" y="1321023"/>
            <a:ext cx="49092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400" b="1">
                <a:solidFill>
                  <a:srgbClr val="211D1E"/>
                </a:solidFill>
                <a:latin typeface="+mn-ea"/>
              </a:rPr>
              <a:t>순서 목록의 숫자 바꾸기</a:t>
            </a:r>
            <a:endParaRPr lang="ko-KR" altLang="en-US" sz="1400" b="1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881" y="1835413"/>
            <a:ext cx="5079534" cy="22974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5F8B00-3EDA-6D77-2A37-A96360AC1BC9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목록과 링크 스타일</a:t>
            </a:r>
          </a:p>
        </p:txBody>
      </p:sp>
    </p:spTree>
    <p:extLst>
      <p:ext uri="{BB962C8B-B14F-4D97-AF65-F5344CB8AC3E}">
        <p14:creationId xmlns:p14="http://schemas.microsoft.com/office/powerpoint/2010/main" val="415031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45952" y="1074651"/>
            <a:ext cx="39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list-style-type </a:t>
            </a:r>
            <a:r>
              <a:rPr lang="ko-KR" altLang="en-US" b="1"/>
              <a:t>속성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5952" y="1614578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.book1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list-style-type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lower-alpha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소문자 알파벳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.book2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list-style-type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upper-roman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대문자 로마 숫자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="book1"&gt;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Do it!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시리즈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된다 시리즈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DCM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프로 사진가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데이터과학 시리즈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="book2"&gt;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Do it!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시리즈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된다 시리즈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DCM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프로 사진가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데이터과학 시리즈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011" y="3235057"/>
            <a:ext cx="2305050" cy="2705100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6006517" y="989901"/>
            <a:ext cx="0" cy="54947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43413" y="1074651"/>
            <a:ext cx="39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list-style-image </a:t>
            </a:r>
            <a:r>
              <a:rPr lang="ko-KR" altLang="en-US" b="1"/>
              <a:t>속성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323643" y="1510235"/>
            <a:ext cx="531188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211D1E"/>
                </a:solidFill>
                <a:latin typeface="+mn-ea"/>
              </a:rPr>
              <a:t>순서 없는 목록의 불릿을 이미지로 바꾸는 속성</a:t>
            </a:r>
            <a:endParaRPr lang="ko-KR" altLang="en-US" sz="1400">
              <a:latin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643" y="1921187"/>
            <a:ext cx="5588724" cy="1744193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6323643" y="3810186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list-style-image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url('images/dot.png')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불릿으로 사용할 이미지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528" y="4970655"/>
            <a:ext cx="1693343" cy="1495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2D1F20-FCD2-940E-7901-8724BA14EA4D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목록과 링크 스타일</a:t>
            </a:r>
          </a:p>
        </p:txBody>
      </p:sp>
    </p:spTree>
    <p:extLst>
      <p:ext uri="{BB962C8B-B14F-4D97-AF65-F5344CB8AC3E}">
        <p14:creationId xmlns:p14="http://schemas.microsoft.com/office/powerpoint/2010/main" val="277789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45952" y="1074651"/>
            <a:ext cx="39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list-style-position </a:t>
            </a:r>
            <a:r>
              <a:rPr lang="ko-KR" altLang="en-US" b="1"/>
              <a:t>속성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6006517" y="989901"/>
            <a:ext cx="0" cy="54947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43413" y="1074651"/>
            <a:ext cx="39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list-style </a:t>
            </a:r>
            <a:r>
              <a:rPr lang="ko-KR" altLang="en-US" b="1"/>
              <a:t>속성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323642" y="1510235"/>
            <a:ext cx="590584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211D1E"/>
                </a:solidFill>
                <a:latin typeface="+mn-ea"/>
              </a:rPr>
              <a:t>list-style-type, list-style-position, list-style-image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속성을 한꺼번에 표기</a:t>
            </a:r>
            <a:endParaRPr lang="ko-KR" altLang="en-US" sz="140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952" y="1510235"/>
            <a:ext cx="531188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211D1E"/>
                </a:solidFill>
                <a:latin typeface="+mn-ea"/>
              </a:rPr>
              <a:t>불릿이나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번호를 들여쓰거나 내어쓸 수 있음</a:t>
            </a:r>
            <a:endParaRPr lang="ko-KR" altLang="en-US" sz="140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" y="2248899"/>
            <a:ext cx="3514987" cy="143656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45952" y="3737295"/>
            <a:ext cx="30293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.inside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list-style-position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inside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list-style-position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을 지정하지 않음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list-style-position : inside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=inside&gt; ……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267" y="4318017"/>
            <a:ext cx="1980998" cy="19422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642" y="2144754"/>
            <a:ext cx="5623192" cy="23883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A9C580-E760-A592-0BDA-22B189CD1DC1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목록과 링크 스타일</a:t>
            </a:r>
          </a:p>
        </p:txBody>
      </p:sp>
    </p:spTree>
    <p:extLst>
      <p:ext uri="{BB962C8B-B14F-4D97-AF65-F5344CB8AC3E}">
        <p14:creationId xmlns:p14="http://schemas.microsoft.com/office/powerpoint/2010/main" val="1729632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2" y="2571749"/>
            <a:ext cx="3633470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>
                <a:solidFill>
                  <a:schemeClr val="bg1"/>
                </a:solidFill>
              </a:rPr>
              <a:t>테이블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7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31CAD-7A3B-87D4-0AF4-8048BBC75015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표 스타일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80238D-D500-2F5D-DF3F-754915137263}"/>
              </a:ext>
            </a:extLst>
          </p:cNvPr>
          <p:cNvCxnSpPr/>
          <p:nvPr/>
        </p:nvCxnSpPr>
        <p:spPr>
          <a:xfrm>
            <a:off x="5939406" y="1015068"/>
            <a:ext cx="0" cy="5410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3BB21E5-9E99-0C54-7171-89AD00FCED19}"/>
              </a:ext>
            </a:extLst>
          </p:cNvPr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caption-side</a:t>
            </a:r>
            <a:endParaRPr lang="ko-KR" alt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6BE25-DF5F-2169-469E-56526C4EEACA}"/>
              </a:ext>
            </a:extLst>
          </p:cNvPr>
          <p:cNvSpPr txBox="1"/>
          <p:nvPr/>
        </p:nvSpPr>
        <p:spPr>
          <a:xfrm>
            <a:off x="620786" y="1647535"/>
            <a:ext cx="5360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캡션</a:t>
            </a:r>
            <a:r>
              <a:rPr lang="en-US" altLang="ko-KR" sz="1400"/>
              <a:t>(</a:t>
            </a:r>
            <a:r>
              <a:rPr lang="ko-KR" altLang="en-US" sz="1400"/>
              <a:t>설명글</a:t>
            </a:r>
            <a:r>
              <a:rPr lang="en-US" altLang="ko-KR" sz="1400"/>
              <a:t>)</a:t>
            </a:r>
            <a:r>
              <a:rPr lang="ko-KR" altLang="en-US" sz="1400"/>
              <a:t>은 기본으로 표 위쪽에 표시됨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이 속성을 이용해 아래쪽에 표시 가능</a:t>
            </a:r>
            <a:endParaRPr lang="en-US" altLang="ko-KR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5854F-0D90-A55B-33E5-FAD65A8CC21B}"/>
              </a:ext>
            </a:extLst>
          </p:cNvPr>
          <p:cNvSpPr txBox="1"/>
          <p:nvPr/>
        </p:nvSpPr>
        <p:spPr>
          <a:xfrm>
            <a:off x="6413383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border-collapse</a:t>
            </a:r>
            <a:endParaRPr lang="ko-KR" alt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11266-50EE-E381-579B-F2F3B9A879CF}"/>
              </a:ext>
            </a:extLst>
          </p:cNvPr>
          <p:cNvSpPr txBox="1"/>
          <p:nvPr/>
        </p:nvSpPr>
        <p:spPr>
          <a:xfrm>
            <a:off x="6392412" y="1647535"/>
            <a:ext cx="536056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표 테두리와 셀 테두리를 합칠 것인지 설정</a:t>
            </a:r>
            <a:endParaRPr lang="en-US" altLang="ko-KR" sz="14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8F9F56-2EA4-F4A8-8F1C-D028F3CC6C77}"/>
              </a:ext>
            </a:extLst>
          </p:cNvPr>
          <p:cNvSpPr/>
          <p:nvPr/>
        </p:nvSpPr>
        <p:spPr>
          <a:xfrm>
            <a:off x="821948" y="4252255"/>
            <a:ext cx="32181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dotted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BFE6D7-5668-0648-FE58-ED6D3E619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30" y="2444164"/>
            <a:ext cx="2725155" cy="3005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A6064C-A8CD-84FD-A5CD-0493111C4223}"/>
              </a:ext>
            </a:extLst>
          </p:cNvPr>
          <p:cNvSpPr txBox="1"/>
          <p:nvPr/>
        </p:nvSpPr>
        <p:spPr>
          <a:xfrm>
            <a:off x="520117" y="3217660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</a:t>
            </a:r>
            <a:endParaRPr lang="ko-KR" altLang="en-US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71B313-E150-E9EE-D082-7DCE7F18A92B}"/>
              </a:ext>
            </a:extLst>
          </p:cNvPr>
          <p:cNvSpPr txBox="1"/>
          <p:nvPr/>
        </p:nvSpPr>
        <p:spPr>
          <a:xfrm>
            <a:off x="620786" y="3732681"/>
            <a:ext cx="536056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표의</a:t>
            </a:r>
            <a:r>
              <a:rPr lang="en-US" altLang="ko-KR" sz="1400"/>
              <a:t> </a:t>
            </a:r>
            <a:r>
              <a:rPr lang="ko-KR" altLang="en-US" sz="1400"/>
              <a:t>바깥 테두리와 셀 테두리 모두 지정해야 함</a:t>
            </a:r>
            <a:r>
              <a:rPr lang="en-US" altLang="ko-KR" sz="1400"/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D9577B6-F1C0-6459-35AD-A7E64F919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977" y="4359772"/>
            <a:ext cx="1808452" cy="172516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412CFB6-EB79-9048-3C9E-03ECBBA35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383" y="2111182"/>
            <a:ext cx="3153998" cy="26828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83722F2-0058-B08F-23E9-2AA86652B6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383" y="2444164"/>
            <a:ext cx="3927752" cy="100283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A254D9-C977-9DD4-E63D-07BDB39FAE29}"/>
              </a:ext>
            </a:extLst>
          </p:cNvPr>
          <p:cNvSpPr/>
          <p:nvPr/>
        </p:nvSpPr>
        <p:spPr>
          <a:xfrm>
            <a:off x="6539988" y="3692279"/>
            <a:ext cx="32181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border-collapse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dashed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5282293-A167-654D-2D5D-7814377456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8065" y="4419821"/>
            <a:ext cx="1801245" cy="160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0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92DCC4-BC95-D5D6-E08A-19C4AE3CE4B9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표 스타일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9E781C6-CC24-4F72-1826-7F2A0377024C}"/>
              </a:ext>
            </a:extLst>
          </p:cNvPr>
          <p:cNvCxnSpPr/>
          <p:nvPr/>
        </p:nvCxnSpPr>
        <p:spPr>
          <a:xfrm>
            <a:off x="5939406" y="1015068"/>
            <a:ext cx="0" cy="5410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7EA253-4AB0-2F7F-4047-1306D59D6E6D}"/>
              </a:ext>
            </a:extLst>
          </p:cNvPr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border-spacing</a:t>
            </a:r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F56AF-48AA-759B-4DDE-02D8974EF3DF}"/>
              </a:ext>
            </a:extLst>
          </p:cNvPr>
          <p:cNvSpPr txBox="1"/>
          <p:nvPr/>
        </p:nvSpPr>
        <p:spPr>
          <a:xfrm>
            <a:off x="620786" y="1647535"/>
            <a:ext cx="5360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border-collapse:separate</a:t>
            </a:r>
            <a:r>
              <a:rPr lang="ko-KR" altLang="en-US" sz="1400"/>
              <a:t>를 사용해 셀들을 분리했을 경우</a:t>
            </a:r>
            <a:r>
              <a:rPr lang="en-US" altLang="ko-KR" sz="1400"/>
              <a:t>, </a:t>
            </a:r>
            <a:r>
              <a:rPr lang="ko-KR" altLang="en-US" sz="1400"/>
              <a:t>인접한 셀 테두리 사이의 거리를 지정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값이</a:t>
            </a:r>
            <a:r>
              <a:rPr lang="en-US" altLang="ko-KR" sz="1400"/>
              <a:t> 1</a:t>
            </a:r>
            <a:r>
              <a:rPr lang="ko-KR" altLang="en-US" sz="1400"/>
              <a:t>개 </a:t>
            </a:r>
            <a:r>
              <a:rPr lang="en-US" altLang="ko-KR" sz="1400"/>
              <a:t>: </a:t>
            </a:r>
            <a:r>
              <a:rPr lang="ko-KR" altLang="en-US" sz="1400"/>
              <a:t>수평 거리 </a:t>
            </a:r>
            <a:r>
              <a:rPr lang="en-US" altLang="ko-KR" sz="1400"/>
              <a:t>&amp; </a:t>
            </a:r>
            <a:r>
              <a:rPr lang="ko-KR" altLang="en-US" sz="1400"/>
              <a:t>수직 거리를 같게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값이 </a:t>
            </a:r>
            <a:r>
              <a:rPr lang="en-US" altLang="ko-KR" sz="1400"/>
              <a:t>2</a:t>
            </a:r>
            <a:r>
              <a:rPr lang="ko-KR" altLang="en-US" sz="1400"/>
              <a:t>개 </a:t>
            </a:r>
            <a:r>
              <a:rPr lang="en-US" altLang="ko-KR" sz="1400"/>
              <a:t>: </a:t>
            </a:r>
            <a:r>
              <a:rPr lang="ko-KR" altLang="en-US" sz="1400"/>
              <a:t>첫번째 값은 수평 거리</a:t>
            </a:r>
            <a:r>
              <a:rPr lang="en-US" altLang="ko-KR" sz="1400"/>
              <a:t>, </a:t>
            </a:r>
            <a:r>
              <a:rPr lang="ko-KR" altLang="en-US" sz="1400"/>
              <a:t>두번째 값은 수직 거리</a:t>
            </a:r>
            <a:endParaRPr lang="en-US" altLang="ko-KR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9AE29-1988-5416-48B7-9860FBFA3F17}"/>
              </a:ext>
            </a:extLst>
          </p:cNvPr>
          <p:cNvSpPr txBox="1"/>
          <p:nvPr/>
        </p:nvSpPr>
        <p:spPr>
          <a:xfrm>
            <a:off x="6413383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empty-cell</a:t>
            </a:r>
            <a:endParaRPr lang="ko-KR" altLang="en-US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9C40C9-7477-37C0-1D13-16F235AE9B1D}"/>
              </a:ext>
            </a:extLst>
          </p:cNvPr>
          <p:cNvSpPr txBox="1"/>
          <p:nvPr/>
        </p:nvSpPr>
        <p:spPr>
          <a:xfrm>
            <a:off x="6392412" y="1647535"/>
            <a:ext cx="5360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</a:rPr>
              <a:t>border-collapse:separate</a:t>
            </a:r>
            <a:r>
              <a:rPr lang="ko-KR" altLang="en-US" sz="1400">
                <a:latin typeface="+mn-ea"/>
              </a:rPr>
              <a:t>를 사용해 셀들을 분리했을 경우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내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용이 없는 빈 셀들의 표시 여부를 지정</a:t>
            </a:r>
            <a:r>
              <a:rPr lang="en-US" altLang="ko-KR" sz="1400">
                <a:latin typeface="+mn-ea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9EFEC-AE04-418F-7CC0-874E7700D1D6}"/>
              </a:ext>
            </a:extLst>
          </p:cNvPr>
          <p:cNvSpPr/>
          <p:nvPr/>
        </p:nvSpPr>
        <p:spPr>
          <a:xfrm>
            <a:off x="738058" y="3692279"/>
            <a:ext cx="321811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border-collapse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separate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border-spacing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66CD34-7682-4CC1-4480-DC40714F40A5}"/>
              </a:ext>
            </a:extLst>
          </p:cNvPr>
          <p:cNvSpPr/>
          <p:nvPr/>
        </p:nvSpPr>
        <p:spPr>
          <a:xfrm>
            <a:off x="6471583" y="3025264"/>
            <a:ext cx="48955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.schedule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separate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#tb1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empty-cells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show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#tb2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empty-cells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hide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="schedule"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="tb1"&gt; ……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="schedule"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="tb2"&gt; ……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 </a:t>
            </a:r>
            <a:endParaRPr lang="ko-KR" altLang="en-US" sz="1200"/>
          </a:p>
          <a:p>
            <a:endParaRPr lang="ko-KR" altLang="en-US" sz="12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D2F8758-0E08-E83C-96AF-5AB5F3808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6" y="3140502"/>
            <a:ext cx="2332139" cy="2871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CE44CA7-1387-C0BB-1C92-830F37CDA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829" y="4130298"/>
            <a:ext cx="2304747" cy="198527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AF66339-837F-F43E-B5E3-401F84EF9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886" y="2472869"/>
            <a:ext cx="2419700" cy="28547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DD60926-E92D-E0EF-9260-E3AF93FF0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9444" y="4809558"/>
            <a:ext cx="2200813" cy="150262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FA01720-4B77-F466-9BAE-252E6B6E6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1261" y="4809558"/>
            <a:ext cx="2347851" cy="150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56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451815-A9AD-297B-F7A6-1B0B1E7D8DAF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표 스타일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6889987-EDCB-65BD-C046-2CA1E11CEE08}"/>
              </a:ext>
            </a:extLst>
          </p:cNvPr>
          <p:cNvCxnSpPr/>
          <p:nvPr/>
        </p:nvCxnSpPr>
        <p:spPr>
          <a:xfrm>
            <a:off x="5939406" y="1015068"/>
            <a:ext cx="0" cy="5410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ECC76B-0EC2-ABFF-9FE6-C333D2F7D8D8}"/>
              </a:ext>
            </a:extLst>
          </p:cNvPr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width, height</a:t>
            </a:r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670D11-F91E-4C87-91DE-36A1F90BBBCB}"/>
              </a:ext>
            </a:extLst>
          </p:cNvPr>
          <p:cNvSpPr txBox="1"/>
          <p:nvPr/>
        </p:nvSpPr>
        <p:spPr>
          <a:xfrm>
            <a:off x="620786" y="1647535"/>
            <a:ext cx="536056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너비나 높이를 지정하지 않으면 셀 안의 내용이 표시될 만큼만 표시된다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width </a:t>
            </a:r>
            <a:r>
              <a:rPr lang="ko-KR" altLang="en-US" sz="1400"/>
              <a:t>값을 지정할 경우 </a:t>
            </a:r>
            <a:r>
              <a:rPr lang="en-US" altLang="ko-KR" sz="1400"/>
              <a:t>padding </a:t>
            </a:r>
            <a:r>
              <a:rPr lang="ko-KR" altLang="en-US" sz="1400"/>
              <a:t>속성을 이용해 여백을 넣어주면 보기 좋게 꾸밀 수 있다</a:t>
            </a:r>
            <a:r>
              <a:rPr lang="en-US" altLang="ko-KR" sz="1400"/>
              <a:t>.</a:t>
            </a:r>
            <a:br>
              <a:rPr lang="en-US" altLang="ko-KR" sz="1400"/>
            </a:br>
            <a:endParaRPr lang="en-US" altLang="ko-KR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73CAB3-FF35-C65D-8888-D6EDAC2E2001}"/>
              </a:ext>
            </a:extLst>
          </p:cNvPr>
          <p:cNvSpPr txBox="1"/>
          <p:nvPr/>
        </p:nvSpPr>
        <p:spPr>
          <a:xfrm>
            <a:off x="6413383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table-layout</a:t>
            </a:r>
            <a:endParaRPr lang="ko-KR" altLang="en-US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664643-033A-07BD-A3D2-3A3A28E34930}"/>
              </a:ext>
            </a:extLst>
          </p:cNvPr>
          <p:cNvSpPr txBox="1"/>
          <p:nvPr/>
        </p:nvSpPr>
        <p:spPr>
          <a:xfrm>
            <a:off x="6392412" y="1647535"/>
            <a:ext cx="536056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셀 안의 내용 양에 따라 셀 너비를 변하게 할지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고정시킬지 결정</a:t>
            </a:r>
            <a:endParaRPr lang="en-US" altLang="ko-KR" sz="140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B22CAC-6CA8-C202-3446-3E415B6E3539}"/>
              </a:ext>
            </a:extLst>
          </p:cNvPr>
          <p:cNvSpPr/>
          <p:nvPr/>
        </p:nvSpPr>
        <p:spPr>
          <a:xfrm>
            <a:off x="738058" y="3692279"/>
            <a:ext cx="32181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D43E698-E199-0370-F320-3F010EDD3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810" y="3974902"/>
            <a:ext cx="2636508" cy="16693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11A8C88-7182-4644-E2CF-E48E6F93E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918" y="2167109"/>
            <a:ext cx="2316410" cy="28498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0A4A975-BB43-C08F-A87A-6320F4D0C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3" y="2543980"/>
            <a:ext cx="4350454" cy="94836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60C678-FA1B-194D-BCD7-E71A47E536E2}"/>
              </a:ext>
            </a:extLst>
          </p:cNvPr>
          <p:cNvSpPr/>
          <p:nvPr/>
        </p:nvSpPr>
        <p:spPr>
          <a:xfrm>
            <a:off x="6424918" y="3692279"/>
            <a:ext cx="321811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border-collapse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table-layout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fixed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word-break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break-all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78FBDCE-6E7B-1F2E-5259-2F0AE6EA85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9961" y="4283394"/>
            <a:ext cx="27146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5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800</Words>
  <Application>Microsoft Office PowerPoint</Application>
  <PresentationFormat>와이드스크린</PresentationFormat>
  <Paragraphs>160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D2Coding</vt:lpstr>
      <vt:lpstr>KoPubWorld돋움체 Bold</vt:lpstr>
      <vt:lpstr>맑은 고딕</vt:lpstr>
      <vt:lpstr>Arial</vt:lpstr>
      <vt:lpstr>Office 테마</vt:lpstr>
      <vt:lpstr>PowerPoint 프레젠테이션</vt:lpstr>
      <vt:lpstr>01[HTML+CSS+ JAVASCRIPT] CSS목록</vt:lpstr>
      <vt:lpstr>PowerPoint 프레젠테이션</vt:lpstr>
      <vt:lpstr>PowerPoint 프레젠테이션</vt:lpstr>
      <vt:lpstr>PowerPoint 프레젠테이션</vt:lpstr>
      <vt:lpstr>02[HTML+CSS+ JAVASCRIPT] 테이블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5</cp:revision>
  <dcterms:created xsi:type="dcterms:W3CDTF">2023-05-12T09:42:49Z</dcterms:created>
  <dcterms:modified xsi:type="dcterms:W3CDTF">2023-05-13T07:23:23Z</dcterms:modified>
</cp:coreProperties>
</file>