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324" r:id="rId4"/>
    <p:sldId id="325" r:id="rId5"/>
    <p:sldId id="326" r:id="rId6"/>
    <p:sldId id="327" r:id="rId7"/>
    <p:sldId id="328" r:id="rId8"/>
    <p:sldId id="329" r:id="rId9"/>
    <p:sldId id="296" r:id="rId10"/>
    <p:sldId id="301" r:id="rId11"/>
    <p:sldId id="303" r:id="rId12"/>
    <p:sldId id="305" r:id="rId13"/>
    <p:sldId id="306" r:id="rId14"/>
    <p:sldId id="307" r:id="rId15"/>
    <p:sldId id="308" r:id="rId16"/>
    <p:sldId id="310" r:id="rId17"/>
    <p:sldId id="311" r:id="rId18"/>
    <p:sldId id="309" r:id="rId19"/>
    <p:sldId id="323" r:id="rId20"/>
    <p:sldId id="289" r:id="rId21"/>
    <p:sldId id="291" r:id="rId22"/>
    <p:sldId id="292" r:id="rId23"/>
    <p:sldId id="293" r:id="rId24"/>
    <p:sldId id="314" r:id="rId25"/>
    <p:sldId id="316" r:id="rId26"/>
    <p:sldId id="319" r:id="rId27"/>
    <p:sldId id="317" r:id="rId28"/>
    <p:sldId id="320" r:id="rId29"/>
    <p:sldId id="321" r:id="rId30"/>
    <p:sldId id="322" r:id="rId3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77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60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41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2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97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45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13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0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34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4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2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70264"/>
            <a:ext cx="8229600" cy="515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48F8-A4A7-4B44-9A60-3435670B7EEB}" type="datetimeFigureOut">
              <a:rPr kumimoji="1" lang="ja-JP" altLang="en-US" smtClean="0"/>
              <a:t>1/21/13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8438-7137-6141-8BB5-3DCC3F32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6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D-Case </a:t>
            </a:r>
            <a:r>
              <a:rPr lang="en-US" altLang="ja-JP" dirty="0" smtClean="0"/>
              <a:t>Cloud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横浜国立大学</a:t>
            </a:r>
            <a:endParaRPr kumimoji="1" lang="en-US" altLang="ja-JP" dirty="0" smtClean="0"/>
          </a:p>
          <a:p>
            <a:r>
              <a:rPr lang="ja-JP" altLang="en-US" dirty="0" smtClean="0"/>
              <a:t>倉光君郎</a:t>
            </a:r>
            <a:endParaRPr lang="en-US" altLang="ja-JP" dirty="0" smtClean="0"/>
          </a:p>
          <a:p>
            <a:r>
              <a:rPr kumimoji="1" lang="ja-JP" altLang="en-US" dirty="0" smtClean="0"/>
              <a:t>（研究室内転載可）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728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D-Case Argument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74558" y="149573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</a:t>
            </a:r>
          </a:p>
          <a:p>
            <a:pPr algn="ctr"/>
            <a:r>
              <a:rPr lang="en-US" altLang="ja-JP" sz="1400" dirty="0" smtClean="0"/>
              <a:t>Program is Dependable</a:t>
            </a:r>
          </a:p>
        </p:txBody>
      </p:sp>
      <p:cxnSp>
        <p:nvCxnSpPr>
          <p:cNvPr id="5" name="直線矢印コネクタ 4"/>
          <p:cNvCxnSpPr>
            <a:stCxn id="10" idx="1"/>
            <a:endCxn id="4" idx="3"/>
          </p:cNvCxnSpPr>
          <p:nvPr/>
        </p:nvCxnSpPr>
        <p:spPr>
          <a:xfrm flipH="1" flipV="1">
            <a:off x="3330400" y="1870180"/>
            <a:ext cx="2476273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290831" y="2594493"/>
            <a:ext cx="2812043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 Arguing over </a:t>
            </a:r>
          </a:p>
          <a:p>
            <a:pPr algn="ctr"/>
            <a:r>
              <a:rPr lang="en-US" altLang="ja-JP" sz="1400" dirty="0" smtClean="0"/>
              <a:t>dependability property </a:t>
            </a:r>
            <a:endParaRPr lang="en-US" altLang="ja-JP" sz="1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96853" y="2244628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5806673" y="1479713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C1</a:t>
            </a:r>
          </a:p>
          <a:p>
            <a:pPr algn="ctr"/>
            <a:r>
              <a:rPr lang="en-US" altLang="ja-JP" sz="1400" dirty="0" smtClean="0"/>
              <a:t>@Program </a:t>
            </a:r>
            <a:r>
              <a:rPr lang="en-US" altLang="ja-JP" sz="1400" dirty="0" smtClean="0"/>
              <a:t>: Konoha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971122" y="360478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</a:p>
          <a:p>
            <a:pPr algn="ctr"/>
            <a:r>
              <a:rPr lang="en-US" altLang="ja-JP" sz="1400" dirty="0" smtClean="0"/>
              <a:t>Program is reliable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963663" y="360478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  <a:p>
            <a:pPr algn="ctr"/>
            <a:r>
              <a:rPr lang="en-US" altLang="ja-JP" sz="1400" dirty="0" smtClean="0"/>
              <a:t>Program is safe</a:t>
            </a:r>
          </a:p>
        </p:txBody>
      </p:sp>
      <p:cxnSp>
        <p:nvCxnSpPr>
          <p:cNvPr id="22" name="直線矢印コネクタ 21"/>
          <p:cNvCxnSpPr>
            <a:stCxn id="6" idx="4"/>
            <a:endCxn id="20" idx="0"/>
          </p:cNvCxnSpPr>
          <p:nvPr/>
        </p:nvCxnSpPr>
        <p:spPr>
          <a:xfrm flipH="1">
            <a:off x="1599043" y="3232743"/>
            <a:ext cx="1097810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4"/>
            <a:endCxn id="21" idx="0"/>
          </p:cNvCxnSpPr>
          <p:nvPr/>
        </p:nvCxnSpPr>
        <p:spPr>
          <a:xfrm>
            <a:off x="2696853" y="3232743"/>
            <a:ext cx="89473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1"/>
            <a:endCxn id="6" idx="2"/>
          </p:cNvCxnSpPr>
          <p:nvPr/>
        </p:nvCxnSpPr>
        <p:spPr>
          <a:xfrm flipH="1">
            <a:off x="4023093" y="2904134"/>
            <a:ext cx="1795391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818484" y="2502239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kumimoji="1" lang="en-US" altLang="ja-JP" sz="1400" dirty="0" smtClean="0"/>
              <a:t>@Dependable</a:t>
            </a:r>
            <a:r>
              <a:rPr kumimoji="1" lang="en-US" altLang="ja-JP" sz="1400" dirty="0" smtClean="0"/>
              <a:t>: reliable, safe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458538" y="5360165"/>
            <a:ext cx="341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新しい</a:t>
            </a:r>
            <a:r>
              <a:rPr lang="en-US" altLang="ja-JP" b="1" dirty="0" smtClean="0"/>
              <a:t>Context </a:t>
            </a:r>
            <a:r>
              <a:rPr lang="en-US" altLang="en-US" b="1" dirty="0" smtClean="0"/>
              <a:t>が加わると、</a:t>
            </a:r>
          </a:p>
          <a:p>
            <a:r>
              <a:rPr lang="ja-JP" altLang="en-US" dirty="0" smtClean="0"/>
              <a:t>新しい</a:t>
            </a:r>
            <a:r>
              <a:rPr lang="en-US" altLang="ja-JP" dirty="0" smtClean="0"/>
              <a:t> Argument </a:t>
            </a:r>
            <a:r>
              <a:rPr lang="ja-JP" altLang="en-US" dirty="0" smtClean="0"/>
              <a:t>の始まりとする</a:t>
            </a:r>
            <a:endParaRPr lang="en-US" altLang="ja-JP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219506" y="4002465"/>
            <a:ext cx="1587167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5818484" y="3549890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lang="en-US" altLang="ja-JP" sz="1400" dirty="0" smtClean="0"/>
              <a:t>@Safe</a:t>
            </a:r>
            <a:r>
              <a:rPr kumimoji="1" lang="en-US" altLang="ja-JP" sz="1400" dirty="0" smtClean="0"/>
              <a:t>: type safety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696853" y="3425568"/>
            <a:ext cx="4896968" cy="25809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5655" y="6023310"/>
            <a:ext cx="7339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コンテクストが追加されないサブゴールは、前の議論と切れ目がないから、</a:t>
            </a:r>
            <a:endParaRPr kumimoji="1" lang="en-US" altLang="ja-JP" dirty="0" smtClean="0"/>
          </a:p>
          <a:p>
            <a:r>
              <a:rPr lang="ja-JP" altLang="en-US" dirty="0" smtClean="0"/>
              <a:t>枠を区切らなくてもいいのではないか？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2909303" y="4542503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E1 </a:t>
            </a:r>
            <a:r>
              <a:rPr lang="en-US" altLang="ja-JP" sz="1400" dirty="0" smtClean="0"/>
              <a:t>Type checker is Passed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>
            <a:endCxn id="19" idx="0"/>
          </p:cNvCxnSpPr>
          <p:nvPr/>
        </p:nvCxnSpPr>
        <p:spPr>
          <a:xfrm>
            <a:off x="3591584" y="4342155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3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ついでにボタンを付けて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74558" y="149573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</a:t>
            </a:r>
          </a:p>
          <a:p>
            <a:pPr algn="ctr"/>
            <a:r>
              <a:rPr lang="en-US" altLang="ja-JP" sz="1400" dirty="0" smtClean="0"/>
              <a:t>Program is Dependable</a:t>
            </a:r>
          </a:p>
        </p:txBody>
      </p:sp>
      <p:cxnSp>
        <p:nvCxnSpPr>
          <p:cNvPr id="5" name="直線矢印コネクタ 4"/>
          <p:cNvCxnSpPr>
            <a:stCxn id="10" idx="1"/>
            <a:endCxn id="4" idx="3"/>
          </p:cNvCxnSpPr>
          <p:nvPr/>
        </p:nvCxnSpPr>
        <p:spPr>
          <a:xfrm flipH="1" flipV="1">
            <a:off x="3330400" y="1870180"/>
            <a:ext cx="2476273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290831" y="2594493"/>
            <a:ext cx="2812043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 Arguing over </a:t>
            </a:r>
          </a:p>
          <a:p>
            <a:pPr algn="ctr"/>
            <a:r>
              <a:rPr lang="en-US" altLang="ja-JP" sz="1400" dirty="0" smtClean="0"/>
              <a:t>dependability property </a:t>
            </a:r>
            <a:endParaRPr lang="en-US" altLang="ja-JP" sz="1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96853" y="2244628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5806673" y="1479713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C1</a:t>
            </a:r>
          </a:p>
          <a:p>
            <a:pPr algn="ctr"/>
            <a:r>
              <a:rPr lang="en-US" altLang="ja-JP" sz="1400" dirty="0" smtClean="0"/>
              <a:t>@Program </a:t>
            </a:r>
            <a:r>
              <a:rPr lang="en-US" altLang="ja-JP" sz="1400" dirty="0" smtClean="0"/>
              <a:t>: Konoha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971122" y="360478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</a:p>
          <a:p>
            <a:pPr algn="ctr"/>
            <a:r>
              <a:rPr lang="en-US" altLang="ja-JP" sz="1400" dirty="0" smtClean="0"/>
              <a:t>Program is reliable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963663" y="360478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  <a:p>
            <a:pPr algn="ctr"/>
            <a:r>
              <a:rPr lang="en-US" altLang="ja-JP" sz="1400" dirty="0" smtClean="0"/>
              <a:t>Program is safe</a:t>
            </a:r>
          </a:p>
        </p:txBody>
      </p:sp>
      <p:cxnSp>
        <p:nvCxnSpPr>
          <p:cNvPr id="22" name="直線矢印コネクタ 21"/>
          <p:cNvCxnSpPr>
            <a:stCxn id="6" idx="4"/>
            <a:endCxn id="20" idx="0"/>
          </p:cNvCxnSpPr>
          <p:nvPr/>
        </p:nvCxnSpPr>
        <p:spPr>
          <a:xfrm flipH="1">
            <a:off x="1599043" y="3232743"/>
            <a:ext cx="1097810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4"/>
            <a:endCxn id="21" idx="0"/>
          </p:cNvCxnSpPr>
          <p:nvPr/>
        </p:nvCxnSpPr>
        <p:spPr>
          <a:xfrm>
            <a:off x="2696853" y="3232743"/>
            <a:ext cx="89473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1"/>
            <a:endCxn id="6" idx="2"/>
          </p:cNvCxnSpPr>
          <p:nvPr/>
        </p:nvCxnSpPr>
        <p:spPr>
          <a:xfrm flipH="1">
            <a:off x="4023093" y="2904134"/>
            <a:ext cx="1795391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818484" y="2502239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kumimoji="1" lang="en-US" altLang="ja-JP" sz="1400" dirty="0" smtClean="0"/>
              <a:t>Dependable: reliable, safe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458538" y="5360165"/>
            <a:ext cx="341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新しい</a:t>
            </a:r>
            <a:r>
              <a:rPr lang="en-US" altLang="ja-JP" b="1" dirty="0" smtClean="0"/>
              <a:t>Context </a:t>
            </a:r>
            <a:r>
              <a:rPr lang="en-US" altLang="en-US" b="1" dirty="0" smtClean="0"/>
              <a:t>が加わると、</a:t>
            </a:r>
          </a:p>
          <a:p>
            <a:r>
              <a:rPr lang="ja-JP" altLang="en-US" dirty="0" smtClean="0"/>
              <a:t>新しい</a:t>
            </a:r>
            <a:r>
              <a:rPr lang="en-US" altLang="ja-JP" dirty="0" smtClean="0"/>
              <a:t> Argument </a:t>
            </a:r>
            <a:r>
              <a:rPr lang="ja-JP" altLang="en-US" dirty="0" smtClean="0"/>
              <a:t>の始まりとする</a:t>
            </a:r>
            <a:endParaRPr lang="en-US" altLang="ja-JP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219506" y="4002465"/>
            <a:ext cx="1587167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5818484" y="3549890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lang="en-US" altLang="ja-JP" sz="1400" dirty="0" smtClean="0"/>
              <a:t>@Safe</a:t>
            </a:r>
            <a:r>
              <a:rPr kumimoji="1" lang="en-US" altLang="ja-JP" sz="1400" dirty="0" smtClean="0"/>
              <a:t>: type safety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696853" y="3425568"/>
            <a:ext cx="4896968" cy="25809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5655" y="6023310"/>
            <a:ext cx="7339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コンテクストが追加されないサブゴールは、前の議論と切れ目がないから、</a:t>
            </a:r>
            <a:endParaRPr kumimoji="1" lang="en-US" altLang="ja-JP" dirty="0" smtClean="0"/>
          </a:p>
          <a:p>
            <a:r>
              <a:rPr lang="ja-JP" altLang="en-US" dirty="0" smtClean="0"/>
              <a:t>枠を区切らなくてもいいのではないか？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2909303" y="4542503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E1 </a:t>
            </a:r>
            <a:r>
              <a:rPr lang="en-US" altLang="ja-JP" sz="1400" dirty="0" smtClean="0"/>
              <a:t>Type checker is Passed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>
            <a:endCxn id="19" idx="0"/>
          </p:cNvCxnSpPr>
          <p:nvPr/>
        </p:nvCxnSpPr>
        <p:spPr>
          <a:xfrm>
            <a:off x="3591584" y="4342155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二等辺三角形 7"/>
          <p:cNvSpPr/>
          <p:nvPr/>
        </p:nvSpPr>
        <p:spPr>
          <a:xfrm>
            <a:off x="4757780" y="3232743"/>
            <a:ext cx="700758" cy="50977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03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上も折り畳めると新しいかも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963663" y="360478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  <a:p>
            <a:pPr algn="ctr"/>
            <a:r>
              <a:rPr lang="en-US" altLang="ja-JP" sz="1400" dirty="0" smtClean="0"/>
              <a:t>Program is safe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62307" y="6037497"/>
            <a:ext cx="492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このときに、折り畳んだ上の</a:t>
            </a:r>
            <a:r>
              <a:rPr lang="en-US" altLang="ja-JP" dirty="0" smtClean="0"/>
              <a:t>Context </a:t>
            </a:r>
            <a:r>
              <a:rPr lang="ja-JP" altLang="en-US" dirty="0" smtClean="0"/>
              <a:t>は見えた方がいいかも　（継承してるわけですし）</a:t>
            </a:r>
            <a:endParaRPr lang="en-US" altLang="ja-JP" dirty="0" smtClean="0"/>
          </a:p>
        </p:txBody>
      </p:sp>
      <p:cxnSp>
        <p:nvCxnSpPr>
          <p:cNvPr id="16" name="直線矢印コネクタ 15"/>
          <p:cNvCxnSpPr>
            <a:stCxn id="18" idx="1"/>
          </p:cNvCxnSpPr>
          <p:nvPr/>
        </p:nvCxnSpPr>
        <p:spPr>
          <a:xfrm flipH="1" flipV="1">
            <a:off x="4219507" y="4011949"/>
            <a:ext cx="1598977" cy="99893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5818484" y="4608991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lang="en-US" altLang="ja-JP" sz="1400" dirty="0" smtClean="0"/>
              <a:t>@Safe</a:t>
            </a:r>
            <a:r>
              <a:rPr kumimoji="1" lang="en-US" altLang="ja-JP" sz="1400" dirty="0" smtClean="0"/>
              <a:t>: type safety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696853" y="3164456"/>
            <a:ext cx="4896968" cy="284203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2909303" y="4542503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E1 </a:t>
            </a:r>
            <a:r>
              <a:rPr lang="en-US" altLang="ja-JP" sz="1400" dirty="0" smtClean="0"/>
              <a:t>Type checker is Passed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>
            <a:endCxn id="19" idx="0"/>
          </p:cNvCxnSpPr>
          <p:nvPr/>
        </p:nvCxnSpPr>
        <p:spPr>
          <a:xfrm>
            <a:off x="3591584" y="4342155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5818484" y="3604782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C1</a:t>
            </a:r>
          </a:p>
          <a:p>
            <a:pPr algn="ctr"/>
            <a:r>
              <a:rPr lang="en-US" altLang="ja-JP" sz="1400" dirty="0" smtClean="0"/>
              <a:t>Program : Konoha</a:t>
            </a:r>
          </a:p>
          <a:p>
            <a:pPr algn="ctr"/>
            <a:endParaRPr kumimoji="1" lang="en-US" altLang="ja-JP" sz="1400" dirty="0" smtClean="0"/>
          </a:p>
        </p:txBody>
      </p:sp>
      <p:cxnSp>
        <p:nvCxnSpPr>
          <p:cNvPr id="13" name="直線矢印コネクタ 12"/>
          <p:cNvCxnSpPr>
            <a:stCxn id="12" idx="1"/>
            <a:endCxn id="21" idx="3"/>
          </p:cNvCxnSpPr>
          <p:nvPr/>
        </p:nvCxnSpPr>
        <p:spPr>
          <a:xfrm flipH="1" flipV="1">
            <a:off x="4219505" y="3979231"/>
            <a:ext cx="1598979" cy="2744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二等辺三角形 16"/>
          <p:cNvSpPr/>
          <p:nvPr/>
        </p:nvSpPr>
        <p:spPr>
          <a:xfrm>
            <a:off x="4757780" y="2909570"/>
            <a:ext cx="700758" cy="50977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97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バージョン：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同じゴール</a:t>
            </a:r>
            <a:r>
              <a:rPr lang="en-US" altLang="ja-JP" dirty="0"/>
              <a:t>/</a:t>
            </a:r>
            <a:r>
              <a:rPr lang="ja-JP" altLang="en-US" dirty="0" smtClean="0"/>
              <a:t>異なるコンテクスト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74558" y="149573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</a:t>
            </a:r>
          </a:p>
          <a:p>
            <a:pPr algn="ctr"/>
            <a:r>
              <a:rPr lang="en-US" altLang="ja-JP" sz="1400" dirty="0" smtClean="0"/>
              <a:t>Program is Dependable</a:t>
            </a:r>
          </a:p>
        </p:txBody>
      </p:sp>
      <p:cxnSp>
        <p:nvCxnSpPr>
          <p:cNvPr id="5" name="直線矢印コネクタ 4"/>
          <p:cNvCxnSpPr>
            <a:stCxn id="10" idx="1"/>
            <a:endCxn id="4" idx="3"/>
          </p:cNvCxnSpPr>
          <p:nvPr/>
        </p:nvCxnSpPr>
        <p:spPr>
          <a:xfrm flipH="1" flipV="1">
            <a:off x="3330400" y="1870180"/>
            <a:ext cx="2476273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290831" y="2594493"/>
            <a:ext cx="2812043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 Arguing over </a:t>
            </a:r>
          </a:p>
          <a:p>
            <a:pPr algn="ctr"/>
            <a:r>
              <a:rPr lang="en-US" altLang="ja-JP" sz="1400" dirty="0" smtClean="0"/>
              <a:t>dependability property </a:t>
            </a:r>
            <a:endParaRPr lang="en-US" altLang="ja-JP" sz="1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96853" y="2244628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5806673" y="1479713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C1</a:t>
            </a:r>
          </a:p>
          <a:p>
            <a:pPr algn="ctr"/>
            <a:r>
              <a:rPr lang="en-US" altLang="ja-JP" sz="1400" dirty="0" smtClean="0"/>
              <a:t>Program : Konoha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4653338" y="3783996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  <a:p>
            <a:pPr algn="ctr"/>
            <a:r>
              <a:rPr lang="en-US" altLang="ja-JP" sz="1400" dirty="0" smtClean="0"/>
              <a:t>Program is safe</a:t>
            </a:r>
          </a:p>
        </p:txBody>
      </p:sp>
      <p:cxnSp>
        <p:nvCxnSpPr>
          <p:cNvPr id="22" name="直線矢印コネクタ 21"/>
          <p:cNvCxnSpPr>
            <a:stCxn id="6" idx="4"/>
          </p:cNvCxnSpPr>
          <p:nvPr/>
        </p:nvCxnSpPr>
        <p:spPr>
          <a:xfrm flipH="1">
            <a:off x="1599043" y="3232743"/>
            <a:ext cx="1097810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4"/>
            <a:endCxn id="21" idx="0"/>
          </p:cNvCxnSpPr>
          <p:nvPr/>
        </p:nvCxnSpPr>
        <p:spPr>
          <a:xfrm>
            <a:off x="2696853" y="3232743"/>
            <a:ext cx="2584406" cy="55125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1"/>
            <a:endCxn id="6" idx="2"/>
          </p:cNvCxnSpPr>
          <p:nvPr/>
        </p:nvCxnSpPr>
        <p:spPr>
          <a:xfrm flipH="1">
            <a:off x="4023093" y="2904134"/>
            <a:ext cx="1795391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818484" y="2502239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kumimoji="1" lang="en-US" altLang="ja-JP" sz="1400" dirty="0" smtClean="0"/>
              <a:t>Dependable: reliable, safe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5909182" y="4181679"/>
            <a:ext cx="436903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6387679" y="3729104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lang="en-US" altLang="ja-JP" sz="1400" dirty="0" smtClean="0"/>
              <a:t>Safe</a:t>
            </a:r>
            <a:r>
              <a:rPr kumimoji="1" lang="en-US" altLang="ja-JP" sz="1400" dirty="0" smtClean="0"/>
              <a:t>: type safety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386528" y="3604782"/>
            <a:ext cx="3773743" cy="25809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99043" y="6207976"/>
            <a:ext cx="508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全部みせる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最新のものだけ見せる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全部みせない</a:t>
            </a:r>
            <a:r>
              <a:rPr kumimoji="1" lang="en-US" altLang="ja-JP" dirty="0" smtClean="0"/>
              <a:t> =&gt; </a:t>
            </a:r>
            <a:r>
              <a:rPr lang="ja-JP" altLang="en-US" dirty="0" smtClean="0"/>
              <a:t>トグルするように作るんだろうかね。。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4598978" y="4721717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E1 </a:t>
            </a:r>
            <a:r>
              <a:rPr lang="en-US" altLang="ja-JP" sz="1400" dirty="0" smtClean="0"/>
              <a:t>Type checker is Passed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>
            <a:endCxn id="19" idx="0"/>
          </p:cNvCxnSpPr>
          <p:nvPr/>
        </p:nvCxnSpPr>
        <p:spPr>
          <a:xfrm>
            <a:off x="5281259" y="4521369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724010" y="3783996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  <a:p>
            <a:pPr algn="ctr"/>
            <a:r>
              <a:rPr lang="en-US" altLang="ja-JP" sz="1400" dirty="0" smtClean="0"/>
              <a:t>Program is safe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1979854" y="4181679"/>
            <a:ext cx="436903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2458351" y="3729104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lang="en-US" altLang="ja-JP" sz="1400" dirty="0" smtClean="0"/>
              <a:t>Safe</a:t>
            </a:r>
            <a:r>
              <a:rPr kumimoji="1" lang="en-US" altLang="ja-JP" sz="1400" dirty="0" smtClean="0"/>
              <a:t>: type safety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457200" y="3604782"/>
            <a:ext cx="3773743" cy="25809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669650" y="4721717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E1 </a:t>
            </a:r>
            <a:r>
              <a:rPr lang="en-US" altLang="ja-JP" sz="1400" dirty="0" smtClean="0"/>
              <a:t>Type checker is Passed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endCxn id="29" idx="0"/>
          </p:cNvCxnSpPr>
          <p:nvPr/>
        </p:nvCxnSpPr>
        <p:spPr>
          <a:xfrm>
            <a:off x="1351931" y="4521369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5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バージョン：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同じゴール</a:t>
            </a:r>
            <a:r>
              <a:rPr lang="en-US" altLang="ja-JP" dirty="0"/>
              <a:t>/</a:t>
            </a:r>
            <a:r>
              <a:rPr lang="ja-JP" altLang="en-US" dirty="0" smtClean="0"/>
              <a:t>異なるコンテクスト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74558" y="149573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</a:t>
            </a:r>
          </a:p>
          <a:p>
            <a:pPr algn="ctr"/>
            <a:r>
              <a:rPr lang="en-US" altLang="ja-JP" sz="1400" dirty="0" smtClean="0"/>
              <a:t>Program is Dependable</a:t>
            </a:r>
          </a:p>
        </p:txBody>
      </p:sp>
      <p:cxnSp>
        <p:nvCxnSpPr>
          <p:cNvPr id="5" name="直線矢印コネクタ 4"/>
          <p:cNvCxnSpPr>
            <a:stCxn id="10" idx="1"/>
            <a:endCxn id="4" idx="3"/>
          </p:cNvCxnSpPr>
          <p:nvPr/>
        </p:nvCxnSpPr>
        <p:spPr>
          <a:xfrm flipH="1" flipV="1">
            <a:off x="3330400" y="1870180"/>
            <a:ext cx="2476273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290831" y="2594493"/>
            <a:ext cx="2812043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 Arguing over </a:t>
            </a:r>
          </a:p>
          <a:p>
            <a:pPr algn="ctr"/>
            <a:r>
              <a:rPr lang="en-US" altLang="ja-JP" sz="1400" dirty="0" smtClean="0"/>
              <a:t>dependability property </a:t>
            </a:r>
            <a:endParaRPr lang="en-US" altLang="ja-JP" sz="1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96853" y="2244628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5806673" y="1479713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C1</a:t>
            </a:r>
          </a:p>
          <a:p>
            <a:pPr algn="ctr"/>
            <a:r>
              <a:rPr lang="en-US" altLang="ja-JP" sz="1400" dirty="0" smtClean="0"/>
              <a:t>Program : Konoha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2978916" y="3806263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  <a:p>
            <a:pPr algn="ctr"/>
            <a:r>
              <a:rPr lang="en-US" altLang="ja-JP" sz="1400" dirty="0" smtClean="0"/>
              <a:t>Program is safe</a:t>
            </a:r>
          </a:p>
        </p:txBody>
      </p:sp>
      <p:cxnSp>
        <p:nvCxnSpPr>
          <p:cNvPr id="22" name="直線矢印コネクタ 21"/>
          <p:cNvCxnSpPr>
            <a:stCxn id="6" idx="4"/>
          </p:cNvCxnSpPr>
          <p:nvPr/>
        </p:nvCxnSpPr>
        <p:spPr>
          <a:xfrm flipH="1">
            <a:off x="1599043" y="3232743"/>
            <a:ext cx="1097810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4"/>
            <a:endCxn id="21" idx="0"/>
          </p:cNvCxnSpPr>
          <p:nvPr/>
        </p:nvCxnSpPr>
        <p:spPr>
          <a:xfrm>
            <a:off x="2696853" y="3232743"/>
            <a:ext cx="909984" cy="57352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1"/>
            <a:endCxn id="6" idx="2"/>
          </p:cNvCxnSpPr>
          <p:nvPr/>
        </p:nvCxnSpPr>
        <p:spPr>
          <a:xfrm flipH="1">
            <a:off x="4023093" y="2904134"/>
            <a:ext cx="1795391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818484" y="2502239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kumimoji="1" lang="en-US" altLang="ja-JP" sz="1400" dirty="0" smtClean="0"/>
              <a:t>Dependable: reliable, safe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234760" y="4203946"/>
            <a:ext cx="436903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4713257" y="3751371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lang="en-US" altLang="ja-JP" sz="1400" dirty="0" smtClean="0"/>
              <a:t>Safe</a:t>
            </a:r>
            <a:r>
              <a:rPr kumimoji="1" lang="en-US" altLang="ja-JP" sz="1400" dirty="0" smtClean="0"/>
              <a:t>: type safety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12106" y="3627049"/>
            <a:ext cx="3773743" cy="25809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45408" y="6234659"/>
            <a:ext cx="547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ボタンをつけて、バージョンをくりくりと切り替えてみる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2924556" y="4743984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E1 </a:t>
            </a:r>
            <a:r>
              <a:rPr lang="en-US" altLang="ja-JP" sz="1400" dirty="0" smtClean="0"/>
              <a:t>Type checker is Passed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>
            <a:endCxn id="19" idx="0"/>
          </p:cNvCxnSpPr>
          <p:nvPr/>
        </p:nvCxnSpPr>
        <p:spPr>
          <a:xfrm>
            <a:off x="3606837" y="4543636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二等辺三角形 10"/>
          <p:cNvSpPr/>
          <p:nvPr/>
        </p:nvSpPr>
        <p:spPr>
          <a:xfrm rot="16200000">
            <a:off x="2242228" y="4791765"/>
            <a:ext cx="603505" cy="4572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6210550" y="4832220"/>
            <a:ext cx="684128" cy="45691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50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簡単な編集機能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74558" y="149573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</a:t>
            </a:r>
          </a:p>
          <a:p>
            <a:pPr algn="ctr"/>
            <a:r>
              <a:rPr lang="en-US" altLang="ja-JP" sz="1400" dirty="0" smtClean="0"/>
              <a:t>Program is Dependable</a:t>
            </a:r>
          </a:p>
        </p:txBody>
      </p:sp>
      <p:cxnSp>
        <p:nvCxnSpPr>
          <p:cNvPr id="5" name="直線矢印コネクタ 4"/>
          <p:cNvCxnSpPr>
            <a:stCxn id="8" idx="1"/>
            <a:endCxn id="4" idx="3"/>
          </p:cNvCxnSpPr>
          <p:nvPr/>
        </p:nvCxnSpPr>
        <p:spPr>
          <a:xfrm flipH="1" flipV="1">
            <a:off x="3330400" y="1870180"/>
            <a:ext cx="2476273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290831" y="2594493"/>
            <a:ext cx="2812043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 Arguing over </a:t>
            </a:r>
          </a:p>
          <a:p>
            <a:pPr algn="ctr"/>
            <a:r>
              <a:rPr lang="en-US" altLang="ja-JP" sz="1400" dirty="0" smtClean="0"/>
              <a:t>dependability property </a:t>
            </a:r>
            <a:endParaRPr lang="en-US" altLang="ja-JP" sz="1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96853" y="2244628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5806673" y="1479713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C1</a:t>
            </a:r>
          </a:p>
          <a:p>
            <a:pPr algn="ctr"/>
            <a:r>
              <a:rPr lang="en-US" altLang="ja-JP" sz="1400" dirty="0" smtClean="0"/>
              <a:t>Program : Konoha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971122" y="360478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</a:p>
          <a:p>
            <a:pPr algn="ctr"/>
            <a:r>
              <a:rPr lang="en-US" altLang="ja-JP" sz="1400" dirty="0" smtClean="0"/>
              <a:t>Program is reliable</a:t>
            </a:r>
          </a:p>
        </p:txBody>
      </p:sp>
      <p:cxnSp>
        <p:nvCxnSpPr>
          <p:cNvPr id="11" name="直線矢印コネクタ 10"/>
          <p:cNvCxnSpPr>
            <a:stCxn id="6" idx="4"/>
            <a:endCxn id="9" idx="0"/>
          </p:cNvCxnSpPr>
          <p:nvPr/>
        </p:nvCxnSpPr>
        <p:spPr>
          <a:xfrm flipH="1">
            <a:off x="1599043" y="3232743"/>
            <a:ext cx="1097810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4"/>
          </p:cNvCxnSpPr>
          <p:nvPr/>
        </p:nvCxnSpPr>
        <p:spPr>
          <a:xfrm>
            <a:off x="2696853" y="3232743"/>
            <a:ext cx="89473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4" idx="1"/>
            <a:endCxn id="6" idx="2"/>
          </p:cNvCxnSpPr>
          <p:nvPr/>
        </p:nvCxnSpPr>
        <p:spPr>
          <a:xfrm flipH="1">
            <a:off x="4023093" y="2904134"/>
            <a:ext cx="1795391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5818484" y="2502239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kumimoji="1" lang="en-US" altLang="ja-JP" sz="1400" dirty="0" smtClean="0"/>
              <a:t>Dependable: reliable, safe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54046" y="4575359"/>
            <a:ext cx="4332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テキストプロンプトから、コマンドが打てれば十分なので、</a:t>
            </a:r>
            <a:endParaRPr lang="en-US" altLang="ja-JP" dirty="0" smtClean="0"/>
          </a:p>
          <a:p>
            <a:r>
              <a:rPr kumimoji="1" lang="en-US" altLang="ja-JP" dirty="0" smtClean="0"/>
              <a:t>G1.Add </a:t>
            </a:r>
            <a:r>
              <a:rPr kumimoji="1" lang="en-US" altLang="ja-JP" dirty="0" err="1" smtClean="0"/>
              <a:t>Contex</a:t>
            </a:r>
            <a:r>
              <a:rPr kumimoji="1" lang="en-US" altLang="ja-JP" dirty="0" smtClean="0"/>
              <a:t> Program is safe</a:t>
            </a:r>
          </a:p>
          <a:p>
            <a:r>
              <a:rPr lang="en-US" altLang="ja-JP" dirty="0" smtClean="0"/>
              <a:t>S1.Add Goal …</a:t>
            </a:r>
          </a:p>
          <a:p>
            <a:r>
              <a:rPr kumimoji="1" lang="en-US" altLang="ja-JP" dirty="0" smtClean="0"/>
              <a:t>Commit </a:t>
            </a:r>
            <a:r>
              <a:rPr kumimoji="1" lang="ja-JP" altLang="en-US" dirty="0" smtClean="0"/>
              <a:t>　　最後はコミットね。。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37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変更バージョン</a:t>
            </a:r>
            <a:r>
              <a:rPr lang="en-US" altLang="ja-JP" dirty="0" smtClean="0"/>
              <a:t> T1 =&gt; T2</a:t>
            </a:r>
            <a:br>
              <a:rPr lang="en-US" altLang="ja-JP" dirty="0" smtClean="0"/>
            </a:br>
            <a:r>
              <a:rPr lang="en-US" altLang="ja-JP" dirty="0" smtClean="0"/>
              <a:t>Justification </a:t>
            </a:r>
            <a:r>
              <a:rPr lang="ja-JP" altLang="en-US" dirty="0" smtClean="0"/>
              <a:t>にログ</a:t>
            </a:r>
            <a:r>
              <a:rPr lang="en-US" altLang="ja-JP" dirty="0" smtClean="0"/>
              <a:t>(</a:t>
            </a:r>
            <a:r>
              <a:rPr lang="ja-JP" altLang="en-US" dirty="0" smtClean="0"/>
              <a:t>理由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を書こう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790854" y="1403477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</a:t>
            </a:r>
          </a:p>
          <a:p>
            <a:pPr algn="ctr"/>
            <a:r>
              <a:rPr lang="en-US" altLang="ja-JP" sz="1400" dirty="0" smtClean="0"/>
              <a:t>Program is Dependable</a:t>
            </a:r>
          </a:p>
        </p:txBody>
      </p:sp>
      <p:cxnSp>
        <p:nvCxnSpPr>
          <p:cNvPr id="5" name="直線矢印コネクタ 4"/>
          <p:cNvCxnSpPr>
            <a:stCxn id="10" idx="1"/>
            <a:endCxn id="4" idx="3"/>
          </p:cNvCxnSpPr>
          <p:nvPr/>
        </p:nvCxnSpPr>
        <p:spPr>
          <a:xfrm flipH="1" flipV="1">
            <a:off x="5046696" y="1777926"/>
            <a:ext cx="2476273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3007127" y="2502239"/>
            <a:ext cx="2812043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 Arguing over </a:t>
            </a:r>
          </a:p>
          <a:p>
            <a:pPr algn="ctr"/>
            <a:r>
              <a:rPr lang="en-US" altLang="ja-JP" sz="1400" dirty="0" smtClean="0"/>
              <a:t>dependability property </a:t>
            </a:r>
            <a:endParaRPr lang="en-US" altLang="ja-JP" sz="1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4413149" y="2152374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7522969" y="1387459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C1</a:t>
            </a:r>
          </a:p>
          <a:p>
            <a:pPr algn="ctr"/>
            <a:r>
              <a:rPr lang="en-US" altLang="ja-JP" sz="1400" dirty="0" smtClean="0"/>
              <a:t>Program : Konoha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5338697" y="3806263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  <a:p>
            <a:pPr algn="ctr"/>
            <a:r>
              <a:rPr lang="en-US" altLang="ja-JP" sz="1400" dirty="0" smtClean="0"/>
              <a:t>Program is safe</a:t>
            </a:r>
          </a:p>
        </p:txBody>
      </p:sp>
      <p:cxnSp>
        <p:nvCxnSpPr>
          <p:cNvPr id="22" name="直線矢印コネクタ 21"/>
          <p:cNvCxnSpPr>
            <a:stCxn id="6" idx="4"/>
            <a:endCxn id="28" idx="0"/>
          </p:cNvCxnSpPr>
          <p:nvPr/>
        </p:nvCxnSpPr>
        <p:spPr>
          <a:xfrm flipH="1">
            <a:off x="1816664" y="3140489"/>
            <a:ext cx="2596485" cy="4642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4"/>
            <a:endCxn id="7" idx="0"/>
          </p:cNvCxnSpPr>
          <p:nvPr/>
        </p:nvCxnSpPr>
        <p:spPr>
          <a:xfrm>
            <a:off x="4413149" y="3140489"/>
            <a:ext cx="1858654" cy="4653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1"/>
            <a:endCxn id="6" idx="2"/>
          </p:cNvCxnSpPr>
          <p:nvPr/>
        </p:nvCxnSpPr>
        <p:spPr>
          <a:xfrm flipH="1">
            <a:off x="5739389" y="2811880"/>
            <a:ext cx="1795391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7534780" y="2409985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kumimoji="1" lang="en-US" altLang="ja-JP" sz="1400" dirty="0" smtClean="0"/>
              <a:t>Dependable: reliable, safe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6594541" y="4203946"/>
            <a:ext cx="436903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7073038" y="3751371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lang="en-US" altLang="ja-JP" sz="1400" dirty="0" smtClean="0"/>
              <a:t>Safe</a:t>
            </a:r>
            <a:r>
              <a:rPr kumimoji="1" lang="en-US" altLang="ja-JP" sz="1400" dirty="0" smtClean="0"/>
              <a:t>: type safety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676808" y="3605882"/>
            <a:ext cx="5189989" cy="25809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5284337" y="4743984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E1 </a:t>
            </a:r>
            <a:r>
              <a:rPr lang="en-US" altLang="ja-JP" sz="1400" dirty="0" smtClean="0"/>
              <a:t>Type checker is Passed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>
            <a:endCxn id="19" idx="0"/>
          </p:cNvCxnSpPr>
          <p:nvPr/>
        </p:nvCxnSpPr>
        <p:spPr>
          <a:xfrm>
            <a:off x="5966618" y="4543636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44495" y="3783996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  <a:p>
            <a:pPr algn="ctr"/>
            <a:r>
              <a:rPr lang="en-US" altLang="ja-JP" sz="1400" dirty="0" smtClean="0"/>
              <a:t>Program is safe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1500339" y="4181679"/>
            <a:ext cx="436903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1978836" y="3729104"/>
            <a:ext cx="1515016" cy="803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lang="en-US" altLang="ja-JP" sz="1400" dirty="0" smtClean="0"/>
              <a:t>Safe</a:t>
            </a:r>
            <a:r>
              <a:rPr kumimoji="1" lang="en-US" altLang="ja-JP" sz="1400" dirty="0" smtClean="0"/>
              <a:t>: type safety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-22314" y="3604782"/>
            <a:ext cx="3677956" cy="25809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190135" y="4721717"/>
            <a:ext cx="1364561" cy="12569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E1 </a:t>
            </a:r>
            <a:r>
              <a:rPr lang="en-US" altLang="ja-JP" sz="1400" dirty="0" smtClean="0"/>
              <a:t>Type checker is Passed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endCxn id="29" idx="0"/>
          </p:cNvCxnSpPr>
          <p:nvPr/>
        </p:nvCxnSpPr>
        <p:spPr>
          <a:xfrm>
            <a:off x="872416" y="4521369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870115" y="4938164"/>
            <a:ext cx="9546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3655641" y="3961571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Justification</a:t>
            </a:r>
          </a:p>
          <a:p>
            <a:r>
              <a:rPr lang="ja-JP" altLang="en-US" sz="1400" dirty="0" smtClean="0"/>
              <a:t>ここにコミットログを</a:t>
            </a:r>
            <a:endParaRPr kumimoji="1" lang="en-US" altLang="ja-JP" sz="1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4682" y="6392642"/>
            <a:ext cx="35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変更個所に色がつくとうれしいかも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193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あとは反証</a:t>
            </a:r>
            <a:r>
              <a:rPr lang="en-US" altLang="ja-JP" dirty="0" smtClean="0"/>
              <a:t>(Rebuttal)</a:t>
            </a:r>
            <a:r>
              <a:rPr lang="ja-JP" altLang="en-US" dirty="0" smtClean="0"/>
              <a:t> があって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エビデンスにつく、エビデンス？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152312" y="1826855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</a:t>
            </a:r>
          </a:p>
          <a:p>
            <a:pPr algn="ctr"/>
            <a:r>
              <a:rPr lang="en-US" altLang="ja-JP" sz="1400" dirty="0" smtClean="0"/>
              <a:t>Program is dependable</a:t>
            </a:r>
          </a:p>
        </p:txBody>
      </p:sp>
      <p:cxnSp>
        <p:nvCxnSpPr>
          <p:cNvPr id="5" name="直線矢印コネクタ 4"/>
          <p:cNvCxnSpPr>
            <a:stCxn id="10" idx="1"/>
            <a:endCxn id="4" idx="3"/>
          </p:cNvCxnSpPr>
          <p:nvPr/>
        </p:nvCxnSpPr>
        <p:spPr>
          <a:xfrm flipH="1" flipV="1">
            <a:off x="3408154" y="2201304"/>
            <a:ext cx="2476273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368585" y="2925617"/>
            <a:ext cx="2812043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 Arguing over </a:t>
            </a:r>
          </a:p>
          <a:p>
            <a:pPr algn="ctr"/>
            <a:r>
              <a:rPr lang="en-US" altLang="ja-JP" sz="1400" dirty="0" smtClean="0"/>
              <a:t>dependability property </a:t>
            </a:r>
            <a:endParaRPr lang="en-US" altLang="ja-JP" sz="1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774607" y="2575752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5884427" y="1810837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C1</a:t>
            </a:r>
          </a:p>
          <a:p>
            <a:pPr algn="ctr"/>
            <a:r>
              <a:rPr lang="en-US" altLang="ja-JP" sz="1400" dirty="0" smtClean="0"/>
              <a:t>Program : Konoha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048876" y="3922948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</a:p>
          <a:p>
            <a:pPr algn="ctr"/>
            <a:r>
              <a:rPr lang="en-US" altLang="ja-JP" sz="1400" dirty="0" smtClean="0"/>
              <a:t>Program is reliable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041417" y="3935906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  <a:p>
            <a:pPr algn="ctr"/>
            <a:r>
              <a:rPr lang="en-US" altLang="ja-JP" sz="1400" dirty="0" smtClean="0"/>
              <a:t>Program is safe</a:t>
            </a:r>
          </a:p>
        </p:txBody>
      </p:sp>
      <p:cxnSp>
        <p:nvCxnSpPr>
          <p:cNvPr id="22" name="直線矢印コネクタ 21"/>
          <p:cNvCxnSpPr>
            <a:stCxn id="6" idx="4"/>
            <a:endCxn id="20" idx="0"/>
          </p:cNvCxnSpPr>
          <p:nvPr/>
        </p:nvCxnSpPr>
        <p:spPr>
          <a:xfrm flipH="1">
            <a:off x="1676797" y="3563867"/>
            <a:ext cx="1097810" cy="35908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4"/>
            <a:endCxn id="21" idx="0"/>
          </p:cNvCxnSpPr>
          <p:nvPr/>
        </p:nvCxnSpPr>
        <p:spPr>
          <a:xfrm>
            <a:off x="2774607" y="3563867"/>
            <a:ext cx="89473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1"/>
            <a:endCxn id="6" idx="2"/>
          </p:cNvCxnSpPr>
          <p:nvPr/>
        </p:nvCxnSpPr>
        <p:spPr>
          <a:xfrm flipH="1">
            <a:off x="4100847" y="3235258"/>
            <a:ext cx="1795391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896238" y="2833363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lang="en-US" altLang="ja-JP" sz="1400" dirty="0" smtClean="0"/>
              <a:t>“dependable”: reliable, safe</a:t>
            </a:r>
            <a:endParaRPr kumimoji="1" lang="en-US" altLang="ja-JP" sz="1400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297260" y="4333589"/>
            <a:ext cx="1587167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5896238" y="3881014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kumimoji="1" lang="en-US" altLang="ja-JP" sz="1400" dirty="0" smtClean="0"/>
              <a:t>“safe” : type safety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2987057" y="4885151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E1 </a:t>
            </a:r>
            <a:r>
              <a:rPr lang="en-US" altLang="ja-JP" sz="1400" dirty="0" smtClean="0"/>
              <a:t>Type checker is Passed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>
            <a:stCxn id="21" idx="2"/>
            <a:endCxn id="19" idx="0"/>
          </p:cNvCxnSpPr>
          <p:nvPr/>
        </p:nvCxnSpPr>
        <p:spPr>
          <a:xfrm>
            <a:off x="3669338" y="4684803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662630" y="5519152"/>
            <a:ext cx="974427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5817329" y="4885151"/>
            <a:ext cx="1632801" cy="12569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R</a:t>
            </a:r>
            <a:r>
              <a:rPr kumimoji="1" lang="en-US" altLang="ja-JP" sz="1400" dirty="0" smtClean="0"/>
              <a:t>1 </a:t>
            </a:r>
            <a:endParaRPr lang="en-US" altLang="ja-JP" sz="1400" dirty="0"/>
          </a:p>
          <a:p>
            <a:pPr algn="ctr"/>
            <a:r>
              <a:rPr lang="en-US" altLang="ja-JP" sz="1400" dirty="0" smtClean="0"/>
              <a:t>Runtime type </a:t>
            </a:r>
            <a:r>
              <a:rPr lang="en-US" altLang="ja-JP" sz="1400" dirty="0"/>
              <a:t>c</a:t>
            </a:r>
            <a:r>
              <a:rPr lang="en-US" altLang="ja-JP" sz="1400" dirty="0" smtClean="0"/>
              <a:t>hecker is detected</a:t>
            </a:r>
          </a:p>
          <a:p>
            <a:pPr algn="ctr"/>
            <a:r>
              <a:rPr lang="en-US" altLang="ja-JP" sz="1400" dirty="0" smtClean="0"/>
              <a:t>Type error </a:t>
            </a:r>
            <a:endParaRPr kumimoji="1" lang="ja-JP" altLang="en-US" sz="1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2774607" y="3756693"/>
            <a:ext cx="4793298" cy="25149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458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あとは、</a:t>
            </a:r>
            <a:r>
              <a:rPr lang="ja-JP" altLang="en-US" dirty="0" smtClean="0"/>
              <a:t>ウッチーの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検索インターフェース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180167"/>
            <a:ext cx="8229600" cy="3945996"/>
          </a:xfrm>
        </p:spPr>
        <p:txBody>
          <a:bodyPr/>
          <a:lstStyle/>
          <a:p>
            <a:r>
              <a:rPr kumimoji="1" lang="ja-JP" altLang="en-US" dirty="0" smtClean="0"/>
              <a:t>議論を検索する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ゴールを入れると</a:t>
            </a:r>
            <a:r>
              <a:rPr lang="en-US" altLang="ja-JP" dirty="0" smtClean="0"/>
              <a:t>Goal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Context </a:t>
            </a:r>
            <a:r>
              <a:rPr lang="ja-JP" altLang="en-US" dirty="0" smtClean="0"/>
              <a:t>が一覧で表示され、クリックすると、その</a:t>
            </a:r>
            <a:r>
              <a:rPr lang="en-US" altLang="ja-JP" dirty="0" smtClean="0"/>
              <a:t>D-Case </a:t>
            </a:r>
            <a:r>
              <a:rPr lang="ja-JP" altLang="en-US" dirty="0" smtClean="0"/>
              <a:t>が表示されるんだろうねえ。たぶん。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10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D-Script</a:t>
            </a:r>
            <a:r>
              <a:rPr kumimoji="1" lang="ja-JP" altLang="en-US" dirty="0" smtClean="0"/>
              <a:t>のセマンティクス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9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Viewer </a:t>
            </a:r>
            <a:r>
              <a:rPr lang="ja-JP" altLang="en-US" dirty="0" smtClean="0"/>
              <a:t>も</a:t>
            </a:r>
            <a:r>
              <a:rPr lang="en-US" altLang="ja-JP" dirty="0" smtClean="0"/>
              <a:t> DB </a:t>
            </a:r>
            <a:r>
              <a:rPr lang="ja-JP" altLang="en-US" dirty="0" smtClean="0"/>
              <a:t>も一体化させて、</a:t>
            </a:r>
            <a:r>
              <a:rPr kumimoji="1" lang="en-US" altLang="ja-JP" dirty="0" smtClean="0"/>
              <a:t>D-Case Cloud 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呼びましょう</a:t>
            </a:r>
            <a:endParaRPr kumimoji="1" lang="en-US" altLang="ja-JP" dirty="0" smtClean="0"/>
          </a:p>
          <a:p>
            <a:r>
              <a:rPr lang="ja-JP" altLang="en-US" dirty="0" smtClean="0"/>
              <a:t>ようあんくん：ロゴを作ってください。</a:t>
            </a:r>
            <a:endParaRPr kumimoji="1" lang="ja-JP" altLang="en-US" dirty="0"/>
          </a:p>
        </p:txBody>
      </p:sp>
      <p:sp>
        <p:nvSpPr>
          <p:cNvPr id="4" name="雲形吹き出し 3"/>
          <p:cNvSpPr/>
          <p:nvPr/>
        </p:nvSpPr>
        <p:spPr>
          <a:xfrm>
            <a:off x="2709333" y="3736509"/>
            <a:ext cx="914400" cy="61264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形吹き出し 4"/>
          <p:cNvSpPr/>
          <p:nvPr/>
        </p:nvSpPr>
        <p:spPr>
          <a:xfrm>
            <a:off x="3318933" y="4349157"/>
            <a:ext cx="914400" cy="61264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雲形吹き出し 5"/>
          <p:cNvSpPr/>
          <p:nvPr/>
        </p:nvSpPr>
        <p:spPr>
          <a:xfrm>
            <a:off x="2404533" y="4501557"/>
            <a:ext cx="914400" cy="61264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74167" y="4501557"/>
            <a:ext cx="190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雲で作った</a:t>
            </a:r>
            <a:r>
              <a:rPr kumimoji="1" lang="en-US" altLang="ja-JP" dirty="0" smtClean="0"/>
              <a:t>D-Case</a:t>
            </a:r>
          </a:p>
          <a:p>
            <a:r>
              <a:rPr lang="ja-JP" altLang="en-US" dirty="0" smtClean="0"/>
              <a:t>がよいのでは？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32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9349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D-Case Argument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D-Script</a:t>
            </a:r>
            <a:br>
              <a:rPr kumimoji="1" lang="en-US" altLang="ja-JP" dirty="0" smtClean="0"/>
            </a:br>
            <a:r>
              <a:rPr lang="en-US" altLang="en-US" dirty="0" smtClean="0"/>
              <a:t>スクリプトは</a:t>
            </a:r>
            <a:r>
              <a:rPr lang="ja-JP" altLang="en-US" dirty="0" smtClean="0"/>
              <a:t>ゴールを実現する根拠として</a:t>
            </a:r>
            <a:r>
              <a:rPr lang="en-US" altLang="en-US" dirty="0" smtClean="0"/>
              <a:t>書く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152312" y="1826855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</a:t>
            </a:r>
          </a:p>
        </p:txBody>
      </p:sp>
      <p:cxnSp>
        <p:nvCxnSpPr>
          <p:cNvPr id="5" name="直線矢印コネクタ 4"/>
          <p:cNvCxnSpPr>
            <a:stCxn id="10" idx="1"/>
            <a:endCxn id="4" idx="3"/>
          </p:cNvCxnSpPr>
          <p:nvPr/>
        </p:nvCxnSpPr>
        <p:spPr>
          <a:xfrm flipH="1" flipV="1">
            <a:off x="3408154" y="2201304"/>
            <a:ext cx="2476273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368585" y="2925617"/>
            <a:ext cx="2812043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</a:t>
            </a:r>
            <a:endParaRPr lang="en-US" altLang="ja-JP" sz="1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774607" y="2575752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5884427" y="1810837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C1</a:t>
            </a:r>
          </a:p>
          <a:p>
            <a:pPr algn="ctr"/>
            <a:r>
              <a:rPr lang="en-US" altLang="ja-JP" sz="1400" dirty="0" smtClean="0"/>
              <a:t>Program : Konoha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048876" y="3922948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041417" y="3935906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</p:txBody>
      </p:sp>
      <p:cxnSp>
        <p:nvCxnSpPr>
          <p:cNvPr id="22" name="直線矢印コネクタ 21"/>
          <p:cNvCxnSpPr>
            <a:stCxn id="6" idx="4"/>
            <a:endCxn id="20" idx="0"/>
          </p:cNvCxnSpPr>
          <p:nvPr/>
        </p:nvCxnSpPr>
        <p:spPr>
          <a:xfrm flipH="1">
            <a:off x="1676797" y="3563867"/>
            <a:ext cx="1097810" cy="35908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4"/>
            <a:endCxn id="21" idx="0"/>
          </p:cNvCxnSpPr>
          <p:nvPr/>
        </p:nvCxnSpPr>
        <p:spPr>
          <a:xfrm>
            <a:off x="2774607" y="3563867"/>
            <a:ext cx="89473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1"/>
            <a:endCxn id="6" idx="2"/>
          </p:cNvCxnSpPr>
          <p:nvPr/>
        </p:nvCxnSpPr>
        <p:spPr>
          <a:xfrm flipH="1">
            <a:off x="4100847" y="3235258"/>
            <a:ext cx="1795391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896238" y="2833363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lang="en-US" altLang="ja-JP" sz="1400" dirty="0" smtClean="0"/>
              <a:t>“dependable”: reliable, safe</a:t>
            </a:r>
            <a:endParaRPr kumimoji="1" lang="en-US" altLang="ja-JP" sz="1400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297260" y="4333589"/>
            <a:ext cx="1587167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5896238" y="3881014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kumimoji="1" lang="en-US" altLang="ja-JP" sz="1400" dirty="0" smtClean="0"/>
              <a:t>“safe” : type safety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2987057" y="4885151"/>
            <a:ext cx="1364561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D-Script</a:t>
            </a:r>
          </a:p>
        </p:txBody>
      </p:sp>
      <p:cxnSp>
        <p:nvCxnSpPr>
          <p:cNvPr id="23" name="直線矢印コネクタ 22"/>
          <p:cNvCxnSpPr>
            <a:stCxn id="21" idx="2"/>
            <a:endCxn id="19" idx="0"/>
          </p:cNvCxnSpPr>
          <p:nvPr/>
        </p:nvCxnSpPr>
        <p:spPr>
          <a:xfrm>
            <a:off x="3669338" y="4684803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454793" y="1668137"/>
            <a:ext cx="2376874" cy="321701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カギ線コネクタ 6"/>
          <p:cNvCxnSpPr>
            <a:stCxn id="18" idx="2"/>
          </p:cNvCxnSpPr>
          <p:nvPr/>
        </p:nvCxnSpPr>
        <p:spPr>
          <a:xfrm rot="5400000">
            <a:off x="5016447" y="4019974"/>
            <a:ext cx="972470" cy="23021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453019" y="5818906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ここの議論の内容</a:t>
            </a:r>
            <a:r>
              <a:rPr lang="ja-JP" altLang="en-US" dirty="0" smtClean="0"/>
              <a:t>が</a:t>
            </a:r>
            <a:endParaRPr lang="en-US" altLang="ja-JP" dirty="0" smtClean="0"/>
          </a:p>
          <a:p>
            <a:r>
              <a:rPr kumimoji="1" lang="ja-JP" altLang="en-US" dirty="0" smtClean="0"/>
              <a:t>動作に反映される必要がある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7561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D-Script</a:t>
            </a:r>
            <a:r>
              <a:rPr lang="en-US" altLang="ja-JP" dirty="0"/>
              <a:t> </a:t>
            </a:r>
            <a:r>
              <a:rPr lang="ja-JP" altLang="en-US" dirty="0" smtClean="0"/>
              <a:t>の実行結果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152312" y="1826855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</a:t>
            </a:r>
          </a:p>
        </p:txBody>
      </p:sp>
      <p:cxnSp>
        <p:nvCxnSpPr>
          <p:cNvPr id="5" name="直線矢印コネクタ 4"/>
          <p:cNvCxnSpPr>
            <a:stCxn id="10" idx="1"/>
            <a:endCxn id="4" idx="3"/>
          </p:cNvCxnSpPr>
          <p:nvPr/>
        </p:nvCxnSpPr>
        <p:spPr>
          <a:xfrm flipH="1" flipV="1">
            <a:off x="3408154" y="2201304"/>
            <a:ext cx="2476273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368585" y="2925617"/>
            <a:ext cx="2812043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</a:t>
            </a:r>
            <a:endParaRPr lang="en-US" altLang="ja-JP" sz="1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774607" y="2575752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5884427" y="1810837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C1</a:t>
            </a:r>
          </a:p>
          <a:p>
            <a:pPr algn="ctr"/>
            <a:r>
              <a:rPr lang="en-US" altLang="ja-JP" sz="1400" dirty="0" smtClean="0"/>
              <a:t>Program : Konoha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048876" y="3922948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041417" y="3935906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</p:txBody>
      </p:sp>
      <p:cxnSp>
        <p:nvCxnSpPr>
          <p:cNvPr id="22" name="直線矢印コネクタ 21"/>
          <p:cNvCxnSpPr>
            <a:stCxn id="6" idx="4"/>
            <a:endCxn id="20" idx="0"/>
          </p:cNvCxnSpPr>
          <p:nvPr/>
        </p:nvCxnSpPr>
        <p:spPr>
          <a:xfrm flipH="1">
            <a:off x="1676797" y="3563867"/>
            <a:ext cx="1097810" cy="35908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4"/>
            <a:endCxn id="21" idx="0"/>
          </p:cNvCxnSpPr>
          <p:nvPr/>
        </p:nvCxnSpPr>
        <p:spPr>
          <a:xfrm>
            <a:off x="2774607" y="3563867"/>
            <a:ext cx="89473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1"/>
            <a:endCxn id="6" idx="2"/>
          </p:cNvCxnSpPr>
          <p:nvPr/>
        </p:nvCxnSpPr>
        <p:spPr>
          <a:xfrm flipH="1">
            <a:off x="4100847" y="3235258"/>
            <a:ext cx="1795391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896238" y="2833363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lang="en-US" altLang="ja-JP" sz="1400" dirty="0" smtClean="0"/>
              <a:t>“dependable”: reliable, safe</a:t>
            </a:r>
            <a:endParaRPr kumimoji="1" lang="en-US" altLang="ja-JP" sz="1400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297260" y="4333589"/>
            <a:ext cx="1587167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5896238" y="3881014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kumimoji="1" lang="en-US" altLang="ja-JP" sz="1400" dirty="0" smtClean="0"/>
              <a:t>“safe” : type safety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940157" y="4912246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Evidence</a:t>
            </a:r>
          </a:p>
        </p:txBody>
      </p:sp>
      <p:cxnSp>
        <p:nvCxnSpPr>
          <p:cNvPr id="23" name="直線矢印コネクタ 22"/>
          <p:cNvCxnSpPr>
            <a:endCxn id="19" idx="0"/>
          </p:cNvCxnSpPr>
          <p:nvPr/>
        </p:nvCxnSpPr>
        <p:spPr>
          <a:xfrm>
            <a:off x="1622438" y="4711898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/>
          <p:nvPr/>
        </p:nvCxnSpPr>
        <p:spPr>
          <a:xfrm rot="10800000">
            <a:off x="2304721" y="5818907"/>
            <a:ext cx="199253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884427" y="5357241"/>
            <a:ext cx="3079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lang="en-US" altLang="ja-JP" dirty="0" smtClean="0"/>
              <a:t>D-Script </a:t>
            </a:r>
            <a:r>
              <a:rPr lang="ja-JP" altLang="en-US" dirty="0" smtClean="0"/>
              <a:t>の実行結果は、</a:t>
            </a:r>
            <a:endParaRPr lang="en-US" altLang="ja-JP" dirty="0" smtClean="0"/>
          </a:p>
          <a:p>
            <a:r>
              <a:rPr kumimoji="1" lang="en-US" altLang="ja-JP" dirty="0" smtClean="0"/>
              <a:t>Evidence </a:t>
            </a:r>
            <a:r>
              <a:rPr kumimoji="1" lang="ja-JP" altLang="en-US" dirty="0" smtClean="0"/>
              <a:t>として、</a:t>
            </a:r>
            <a:r>
              <a:rPr kumimoji="1" lang="en-US" altLang="ja-JP" dirty="0" smtClean="0"/>
              <a:t>D-Case</a:t>
            </a:r>
          </a:p>
          <a:p>
            <a:r>
              <a:rPr lang="ja-JP" altLang="en-US" dirty="0" smtClean="0"/>
              <a:t>の議論に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フィードバックされる</a:t>
            </a:r>
            <a:endParaRPr kumimoji="1" lang="en-US" altLang="ja-JP" dirty="0" smtClean="0"/>
          </a:p>
        </p:txBody>
      </p:sp>
      <p:sp>
        <p:nvSpPr>
          <p:cNvPr id="24" name="円/楕円 23"/>
          <p:cNvSpPr/>
          <p:nvPr/>
        </p:nvSpPr>
        <p:spPr>
          <a:xfrm>
            <a:off x="4404411" y="4877429"/>
            <a:ext cx="1364561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D-Script</a:t>
            </a:r>
          </a:p>
        </p:txBody>
      </p:sp>
    </p:spTree>
    <p:extLst>
      <p:ext uri="{BB962C8B-B14F-4D97-AF65-F5344CB8AC3E}">
        <p14:creationId xmlns:p14="http://schemas.microsoft.com/office/powerpoint/2010/main" val="371059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D-Script 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議論できる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152311" y="1826855"/>
            <a:ext cx="1948535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  D-Script </a:t>
            </a:r>
            <a:r>
              <a:rPr lang="ja-JP" altLang="en-US" sz="1400" dirty="0" smtClean="0"/>
              <a:t>が安全である</a:t>
            </a:r>
            <a:endParaRPr lang="en-US" altLang="ja-JP" sz="1400" dirty="0" smtClean="0"/>
          </a:p>
        </p:txBody>
      </p:sp>
      <p:cxnSp>
        <p:nvCxnSpPr>
          <p:cNvPr id="5" name="直線矢印コネクタ 4"/>
          <p:cNvCxnSpPr>
            <a:endCxn id="4" idx="3"/>
          </p:cNvCxnSpPr>
          <p:nvPr/>
        </p:nvCxnSpPr>
        <p:spPr>
          <a:xfrm flipH="1" flipV="1">
            <a:off x="4100846" y="2201304"/>
            <a:ext cx="1783582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368585" y="2925617"/>
            <a:ext cx="2812043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</a:t>
            </a:r>
            <a:endParaRPr lang="en-US" altLang="ja-JP" sz="1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774607" y="2575752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1048876" y="3922948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041417" y="3935906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</p:txBody>
      </p:sp>
      <p:cxnSp>
        <p:nvCxnSpPr>
          <p:cNvPr id="22" name="直線矢印コネクタ 21"/>
          <p:cNvCxnSpPr>
            <a:stCxn id="6" idx="4"/>
            <a:endCxn id="20" idx="0"/>
          </p:cNvCxnSpPr>
          <p:nvPr/>
        </p:nvCxnSpPr>
        <p:spPr>
          <a:xfrm flipH="1">
            <a:off x="1676797" y="3563867"/>
            <a:ext cx="1097810" cy="35908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4"/>
            <a:endCxn id="21" idx="0"/>
          </p:cNvCxnSpPr>
          <p:nvPr/>
        </p:nvCxnSpPr>
        <p:spPr>
          <a:xfrm>
            <a:off x="2774607" y="3563867"/>
            <a:ext cx="89473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1"/>
            <a:endCxn id="6" idx="2"/>
          </p:cNvCxnSpPr>
          <p:nvPr/>
        </p:nvCxnSpPr>
        <p:spPr>
          <a:xfrm flipH="1">
            <a:off x="4100847" y="3235258"/>
            <a:ext cx="1795391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896238" y="2833363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lang="en-US" altLang="ja-JP" sz="1400" dirty="0" smtClean="0"/>
              <a:t>“dependable”: reliable, safe</a:t>
            </a:r>
            <a:endParaRPr kumimoji="1" lang="en-US" altLang="ja-JP" sz="1400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297260" y="4333589"/>
            <a:ext cx="1587167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5896238" y="3881014"/>
            <a:ext cx="151501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kumimoji="1" lang="en-US" altLang="ja-JP" sz="1400" dirty="0" smtClean="0"/>
              <a:t>“safe” : type safety</a:t>
            </a:r>
          </a:p>
        </p:txBody>
      </p:sp>
      <p:cxnSp>
        <p:nvCxnSpPr>
          <p:cNvPr id="23" name="直線矢印コネクタ 22"/>
          <p:cNvCxnSpPr>
            <a:stCxn id="21" idx="2"/>
          </p:cNvCxnSpPr>
          <p:nvPr/>
        </p:nvCxnSpPr>
        <p:spPr>
          <a:xfrm>
            <a:off x="3669338" y="4684803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453019" y="5818906"/>
            <a:ext cx="2754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D-Script </a:t>
            </a:r>
            <a:r>
              <a:rPr kumimoji="1" lang="ja-JP" altLang="en-US" dirty="0" smtClean="0"/>
              <a:t>のテスト結果は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自動的にエビデンスになる</a:t>
            </a:r>
            <a:endParaRPr kumimoji="1" lang="en-US" altLang="ja-JP" dirty="0" smtClean="0"/>
          </a:p>
        </p:txBody>
      </p:sp>
      <p:sp>
        <p:nvSpPr>
          <p:cNvPr id="24" name="円/楕円 23"/>
          <p:cNvSpPr/>
          <p:nvPr/>
        </p:nvSpPr>
        <p:spPr>
          <a:xfrm>
            <a:off x="5933085" y="1457388"/>
            <a:ext cx="1364561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D-Script</a:t>
            </a:r>
          </a:p>
        </p:txBody>
      </p:sp>
      <p:sp>
        <p:nvSpPr>
          <p:cNvPr id="26" name="円/楕円 25"/>
          <p:cNvSpPr/>
          <p:nvPr/>
        </p:nvSpPr>
        <p:spPr>
          <a:xfrm>
            <a:off x="2987057" y="4912246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Evidence</a:t>
            </a:r>
          </a:p>
        </p:txBody>
      </p:sp>
      <p:cxnSp>
        <p:nvCxnSpPr>
          <p:cNvPr id="12" name="カギ線コネクタ 11"/>
          <p:cNvCxnSpPr>
            <a:stCxn id="24" idx="6"/>
            <a:endCxn id="26" idx="6"/>
          </p:cNvCxnSpPr>
          <p:nvPr/>
        </p:nvCxnSpPr>
        <p:spPr>
          <a:xfrm flipH="1">
            <a:off x="4351618" y="2085849"/>
            <a:ext cx="2946028" cy="3454858"/>
          </a:xfrm>
          <a:prstGeom prst="bentConnector3">
            <a:avLst>
              <a:gd name="adj1" fmla="val -351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6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673" y="231117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D-Script </a:t>
            </a:r>
            <a:r>
              <a:rPr lang="ja-JP" altLang="en-US" dirty="0" smtClean="0"/>
              <a:t>の実行時に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議論</a:t>
            </a:r>
            <a:r>
              <a:rPr lang="ja-JP" altLang="en-US" dirty="0" smtClean="0"/>
              <a:t>を確認できる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77593" y="1826855"/>
            <a:ext cx="1948535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G1  D-Script </a:t>
            </a:r>
            <a:r>
              <a:rPr lang="ja-JP" altLang="en-US" sz="1400" dirty="0" smtClean="0"/>
              <a:t>が安全である</a:t>
            </a:r>
            <a:endParaRPr lang="en-US" altLang="ja-JP" sz="1400" dirty="0" smtClean="0"/>
          </a:p>
        </p:txBody>
      </p:sp>
      <p:cxnSp>
        <p:nvCxnSpPr>
          <p:cNvPr id="5" name="直線矢印コネクタ 4"/>
          <p:cNvCxnSpPr>
            <a:endCxn id="4" idx="3"/>
          </p:cNvCxnSpPr>
          <p:nvPr/>
        </p:nvCxnSpPr>
        <p:spPr>
          <a:xfrm flipH="1" flipV="1">
            <a:off x="3726128" y="2201304"/>
            <a:ext cx="1783582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302079" y="2925617"/>
            <a:ext cx="2503831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</a:t>
            </a:r>
            <a:endParaRPr lang="en-US" altLang="ja-JP" sz="14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399889" y="2575752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74158" y="3922948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666699" y="3935906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</p:txBody>
      </p:sp>
      <p:cxnSp>
        <p:nvCxnSpPr>
          <p:cNvPr id="22" name="直線矢印コネクタ 21"/>
          <p:cNvCxnSpPr>
            <a:stCxn id="6" idx="4"/>
            <a:endCxn id="20" idx="0"/>
          </p:cNvCxnSpPr>
          <p:nvPr/>
        </p:nvCxnSpPr>
        <p:spPr>
          <a:xfrm flipH="1">
            <a:off x="1302079" y="3563867"/>
            <a:ext cx="1251916" cy="35908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4"/>
            <a:endCxn id="21" idx="0"/>
          </p:cNvCxnSpPr>
          <p:nvPr/>
        </p:nvCxnSpPr>
        <p:spPr>
          <a:xfrm>
            <a:off x="2553995" y="3563867"/>
            <a:ext cx="740625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1"/>
            <a:endCxn id="6" idx="2"/>
          </p:cNvCxnSpPr>
          <p:nvPr/>
        </p:nvCxnSpPr>
        <p:spPr>
          <a:xfrm flipH="1">
            <a:off x="3726129" y="3235258"/>
            <a:ext cx="1025335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4751464" y="2833363"/>
            <a:ext cx="1893454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C2</a:t>
            </a:r>
          </a:p>
          <a:p>
            <a:pPr algn="ctr"/>
            <a:r>
              <a:rPr lang="en-US" altLang="ja-JP" sz="1400" dirty="0" smtClean="0"/>
              <a:t>“dependable”: reliable, safe</a:t>
            </a:r>
            <a:endParaRPr kumimoji="1" lang="en-US" altLang="ja-JP" sz="1400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922542" y="4333589"/>
            <a:ext cx="1587167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4751464" y="3881014"/>
            <a:ext cx="1893454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C3</a:t>
            </a:r>
          </a:p>
          <a:p>
            <a:pPr algn="ctr"/>
            <a:r>
              <a:rPr kumimoji="1" lang="en-US" altLang="ja-JP" sz="1400" dirty="0" smtClean="0"/>
              <a:t>“safe” : type safety</a:t>
            </a:r>
          </a:p>
        </p:txBody>
      </p:sp>
      <p:cxnSp>
        <p:nvCxnSpPr>
          <p:cNvPr id="23" name="直線矢印コネクタ 22"/>
          <p:cNvCxnSpPr>
            <a:stCxn id="21" idx="2"/>
          </p:cNvCxnSpPr>
          <p:nvPr/>
        </p:nvCxnSpPr>
        <p:spPr>
          <a:xfrm>
            <a:off x="3294620" y="4684803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90626" y="6191922"/>
            <a:ext cx="190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実行中の</a:t>
            </a:r>
            <a:r>
              <a:rPr kumimoji="1" lang="en-US" altLang="ja-JP" dirty="0" smtClean="0"/>
              <a:t>D-Script </a:t>
            </a:r>
          </a:p>
        </p:txBody>
      </p:sp>
      <p:sp>
        <p:nvSpPr>
          <p:cNvPr id="24" name="円/楕円 23"/>
          <p:cNvSpPr/>
          <p:nvPr/>
        </p:nvSpPr>
        <p:spPr>
          <a:xfrm>
            <a:off x="4751465" y="1457388"/>
            <a:ext cx="1523999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D-Script</a:t>
            </a:r>
          </a:p>
        </p:txBody>
      </p:sp>
      <p:sp>
        <p:nvSpPr>
          <p:cNvPr id="26" name="円/楕円 25"/>
          <p:cNvSpPr/>
          <p:nvPr/>
        </p:nvSpPr>
        <p:spPr>
          <a:xfrm>
            <a:off x="2612339" y="4912246"/>
            <a:ext cx="1364561" cy="1256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Evidence</a:t>
            </a:r>
          </a:p>
        </p:txBody>
      </p:sp>
      <p:cxnSp>
        <p:nvCxnSpPr>
          <p:cNvPr id="12" name="カギ線コネクタ 11"/>
          <p:cNvCxnSpPr>
            <a:stCxn id="24" idx="6"/>
            <a:endCxn id="26" idx="6"/>
          </p:cNvCxnSpPr>
          <p:nvPr/>
        </p:nvCxnSpPr>
        <p:spPr>
          <a:xfrm flipH="1">
            <a:off x="3976900" y="2085849"/>
            <a:ext cx="2298564" cy="3454858"/>
          </a:xfrm>
          <a:prstGeom prst="bentConnector3">
            <a:avLst>
              <a:gd name="adj1" fmla="val -310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7322390" y="5304333"/>
            <a:ext cx="1523999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D-Script</a:t>
            </a:r>
          </a:p>
        </p:txBody>
      </p:sp>
    </p:spTree>
    <p:extLst>
      <p:ext uri="{BB962C8B-B14F-4D97-AF65-F5344CB8AC3E}">
        <p14:creationId xmlns:p14="http://schemas.microsoft.com/office/powerpoint/2010/main" val="51627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D-Script </a:t>
            </a:r>
            <a:r>
              <a:rPr lang="ja-JP" altLang="en-US" dirty="0" smtClean="0"/>
              <a:t>基本セマンティクス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3584" y="1615282"/>
            <a:ext cx="1572916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Service must run</a:t>
            </a:r>
          </a:p>
        </p:txBody>
      </p:sp>
      <p:cxnSp>
        <p:nvCxnSpPr>
          <p:cNvPr id="5" name="直線矢印コネクタ 4"/>
          <p:cNvCxnSpPr>
            <a:endCxn id="4" idx="3"/>
          </p:cNvCxnSpPr>
          <p:nvPr/>
        </p:nvCxnSpPr>
        <p:spPr>
          <a:xfrm flipH="1" flipV="1">
            <a:off x="2476500" y="1989731"/>
            <a:ext cx="1270095" cy="2323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3758405" y="1560390"/>
            <a:ext cx="2422262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Service: ASPEN cloud</a:t>
            </a:r>
          </a:p>
          <a:p>
            <a:r>
              <a:rPr lang="en-US" altLang="ja-JP" sz="1400" dirty="0" err="1" smtClean="0"/>
              <a:t>ServiceURL</a:t>
            </a:r>
            <a:r>
              <a:rPr lang="en-US" altLang="ja-JP" sz="1400" dirty="0" smtClean="0"/>
              <a:t>: …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37000" y="4671661"/>
            <a:ext cx="2525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 smtClean="0"/>
              <a:t>ssure service must run {</a:t>
            </a:r>
          </a:p>
          <a:p>
            <a:r>
              <a:rPr lang="en-US" altLang="ja-JP" dirty="0" smtClean="0"/>
              <a:t>  kill -9 $?(OLDPID)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start $[</a:t>
            </a:r>
            <a:r>
              <a:rPr lang="en-US" altLang="ja-JP" dirty="0" err="1" smtClean="0"/>
              <a:t>ServiceURL</a:t>
            </a:r>
            <a:r>
              <a:rPr lang="en-US" altLang="ja-JP" dirty="0" smtClean="0"/>
              <a:t>];</a:t>
            </a:r>
            <a:endParaRPr lang="en-US" altLang="ja-JP" dirty="0"/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849224" y="2564527"/>
            <a:ext cx="1364561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D-Script</a:t>
            </a:r>
          </a:p>
        </p:txBody>
      </p:sp>
      <p:cxnSp>
        <p:nvCxnSpPr>
          <p:cNvPr id="10" name="直線矢印コネクタ 9"/>
          <p:cNvCxnSpPr>
            <a:endCxn id="9" idx="0"/>
          </p:cNvCxnSpPr>
          <p:nvPr/>
        </p:nvCxnSpPr>
        <p:spPr>
          <a:xfrm>
            <a:off x="1531505" y="2364179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534833" y="3238500"/>
            <a:ext cx="4571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Assure </a:t>
            </a:r>
            <a:r>
              <a:rPr kumimoji="1" lang="ja-JP" altLang="en-US" dirty="0" smtClean="0"/>
              <a:t>文</a:t>
            </a:r>
            <a:r>
              <a:rPr kumimoji="1" lang="en-US" altLang="ja-JP" dirty="0" smtClean="0"/>
              <a:t>: (</a:t>
            </a:r>
            <a:r>
              <a:rPr kumimoji="1" lang="ja-JP" altLang="en-US" dirty="0" smtClean="0"/>
              <a:t>サブ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ゴールを実現する根拠となる</a:t>
            </a:r>
            <a:endParaRPr kumimoji="1" lang="en-US" altLang="ja-JP" dirty="0" smtClean="0"/>
          </a:p>
          <a:p>
            <a:r>
              <a:rPr lang="ja-JP" altLang="en-US" dirty="0" smtClean="0"/>
              <a:t>スクリプトを書く</a:t>
            </a:r>
            <a:endParaRPr lang="en-US" altLang="ja-JP" dirty="0" smtClean="0"/>
          </a:p>
          <a:p>
            <a:r>
              <a:rPr kumimoji="1" lang="ja-JP" altLang="en-US" dirty="0" smtClean="0"/>
              <a:t>コンテクストからパラメータは取ってくる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58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D-Script </a:t>
            </a:r>
            <a:r>
              <a:rPr lang="ja-JP" altLang="en-US" dirty="0" smtClean="0"/>
              <a:t>実行に失敗する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3584" y="1615282"/>
            <a:ext cx="1572916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Service must run</a:t>
            </a:r>
          </a:p>
        </p:txBody>
      </p:sp>
      <p:cxnSp>
        <p:nvCxnSpPr>
          <p:cNvPr id="5" name="直線矢印コネクタ 4"/>
          <p:cNvCxnSpPr>
            <a:endCxn id="4" idx="3"/>
          </p:cNvCxnSpPr>
          <p:nvPr/>
        </p:nvCxnSpPr>
        <p:spPr>
          <a:xfrm flipH="1" flipV="1">
            <a:off x="2476500" y="1989731"/>
            <a:ext cx="1270095" cy="2323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3758405" y="1560390"/>
            <a:ext cx="2422262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Service: ASPEN cloud</a:t>
            </a:r>
          </a:p>
          <a:p>
            <a:r>
              <a:rPr lang="en-US" altLang="ja-JP" sz="1400" dirty="0" err="1" smtClean="0"/>
              <a:t>ServiceURL</a:t>
            </a:r>
            <a:r>
              <a:rPr lang="en-US" altLang="ja-JP" sz="1400" dirty="0" smtClean="0"/>
              <a:t>: …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48762" y="4939330"/>
            <a:ext cx="2525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 smtClean="0"/>
              <a:t>ssure service must run {</a:t>
            </a:r>
          </a:p>
          <a:p>
            <a:r>
              <a:rPr lang="en-US" altLang="ja-JP" dirty="0" smtClean="0"/>
              <a:t>  kill -9 $?(OLDPID)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start $[</a:t>
            </a:r>
            <a:r>
              <a:rPr lang="en-US" altLang="ja-JP" dirty="0" err="1" smtClean="0"/>
              <a:t>ServiceURL</a:t>
            </a:r>
            <a:r>
              <a:rPr lang="en-US" altLang="ja-JP" dirty="0" smtClean="0"/>
              <a:t>];</a:t>
            </a:r>
            <a:endParaRPr lang="en-US" altLang="ja-JP" dirty="0"/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849224" y="2564527"/>
            <a:ext cx="1364561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D-Script</a:t>
            </a:r>
          </a:p>
        </p:txBody>
      </p:sp>
      <p:cxnSp>
        <p:nvCxnSpPr>
          <p:cNvPr id="10" name="直線矢印コネクタ 9"/>
          <p:cNvCxnSpPr>
            <a:endCxn id="9" idx="0"/>
          </p:cNvCxnSpPr>
          <p:nvPr/>
        </p:nvCxnSpPr>
        <p:spPr>
          <a:xfrm>
            <a:off x="1531505" y="2364179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746595" y="4143000"/>
            <a:ext cx="427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Assure </a:t>
            </a:r>
            <a:r>
              <a:rPr lang="ja-JP" altLang="en-US" dirty="0" smtClean="0"/>
              <a:t>ブロック内で発生した</a:t>
            </a:r>
            <a:r>
              <a:rPr lang="en-US" altLang="ja-JP" dirty="0" smtClean="0"/>
              <a:t>Exception 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r>
              <a:rPr lang="en-US" altLang="ja-JP" dirty="0" smtClean="0"/>
              <a:t>Rebuttal </a:t>
            </a:r>
            <a:r>
              <a:rPr lang="ja-JP" altLang="en-US" dirty="0" smtClean="0"/>
              <a:t>として報告される</a:t>
            </a:r>
            <a:endParaRPr lang="en-US" altLang="ja-JP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334297" y="3198528"/>
            <a:ext cx="974427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3488996" y="2564527"/>
            <a:ext cx="1632801" cy="125692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Rebuttal</a:t>
            </a:r>
          </a:p>
          <a:p>
            <a:pPr algn="ctr"/>
            <a:r>
              <a:rPr lang="ja-JP" altLang="en-US" sz="1400" dirty="0" smtClean="0"/>
              <a:t>エラーの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状況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84477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スクリプトを議論する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3584" y="161528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スクリプトが正しく実行される</a:t>
            </a:r>
            <a:r>
              <a:rPr lang="en-US" altLang="ja-JP" sz="1400" dirty="0" smtClean="0"/>
              <a:t> 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2159427" y="2012965"/>
            <a:ext cx="1587167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</p:cNvCxnSpPr>
          <p:nvPr/>
        </p:nvCxnSpPr>
        <p:spPr>
          <a:xfrm>
            <a:off x="1531505" y="2364179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平行四辺形 13"/>
          <p:cNvSpPr/>
          <p:nvPr/>
        </p:nvSpPr>
        <p:spPr>
          <a:xfrm>
            <a:off x="457200" y="2606492"/>
            <a:ext cx="2503831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</a:t>
            </a:r>
            <a:r>
              <a:rPr lang="ja-JP" altLang="en-US" sz="1400" dirty="0" smtClean="0"/>
              <a:t>　事前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実行中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事後対応を考える</a:t>
            </a:r>
            <a:endParaRPr lang="en-US" altLang="ja-JP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89118" y="3603823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  <a:r>
              <a:rPr lang="ja-JP" altLang="en-US" sz="1400" dirty="0" smtClean="0"/>
              <a:t>　事前にステークホルダに確認する</a:t>
            </a:r>
            <a:endParaRPr lang="en-US" altLang="ja-JP" sz="1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821820" y="361678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 </a:t>
            </a:r>
            <a:r>
              <a:rPr lang="ja-JP" altLang="en-US" sz="1400" dirty="0" smtClean="0"/>
              <a:t>実行中にサービスを監視する</a:t>
            </a:r>
            <a:endParaRPr lang="en-US" altLang="ja-JP" sz="1400" dirty="0" smtClean="0"/>
          </a:p>
        </p:txBody>
      </p:sp>
      <p:cxnSp>
        <p:nvCxnSpPr>
          <p:cNvPr id="17" name="直線矢印コネクタ 16"/>
          <p:cNvCxnSpPr>
            <a:stCxn id="14" idx="4"/>
            <a:endCxn id="15" idx="0"/>
          </p:cNvCxnSpPr>
          <p:nvPr/>
        </p:nvCxnSpPr>
        <p:spPr>
          <a:xfrm flipH="1">
            <a:off x="817039" y="3244742"/>
            <a:ext cx="892077" cy="35908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4"/>
            <a:endCxn id="16" idx="0"/>
          </p:cNvCxnSpPr>
          <p:nvPr/>
        </p:nvCxnSpPr>
        <p:spPr>
          <a:xfrm>
            <a:off x="1709116" y="3244742"/>
            <a:ext cx="740625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2"/>
          </p:cNvCxnSpPr>
          <p:nvPr/>
        </p:nvCxnSpPr>
        <p:spPr>
          <a:xfrm>
            <a:off x="2449741" y="4365678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37000" y="3053344"/>
            <a:ext cx="2525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ssure</a:t>
            </a:r>
            <a:r>
              <a:rPr kumimoji="1" lang="en-US" altLang="ja-JP" dirty="0" smtClean="0"/>
              <a:t> </a:t>
            </a:r>
            <a:r>
              <a:rPr lang="en-US" altLang="ja-JP" dirty="0"/>
              <a:t>s</a:t>
            </a:r>
            <a:r>
              <a:rPr kumimoji="1" lang="en-US" altLang="ja-JP" dirty="0" smtClean="0"/>
              <a:t>ervice must run {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kill -9 $service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start $[</a:t>
            </a:r>
            <a:r>
              <a:rPr lang="en-US" altLang="ja-JP" dirty="0" err="1" smtClean="0"/>
              <a:t>ServiceURL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449741" y="4352720"/>
            <a:ext cx="1" cy="3784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1767460" y="4731213"/>
            <a:ext cx="1364561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D-Script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37000" y="4945975"/>
            <a:ext cx="3837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ssure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実行中にサービスを監視する</a:t>
            </a:r>
            <a:r>
              <a:rPr kumimoji="1" lang="en-US" altLang="ja-JP" dirty="0" smtClean="0"/>
              <a:t> {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while($D-Script) 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sleep($?{</a:t>
            </a:r>
            <a:r>
              <a:rPr lang="ja-JP" altLang="en-US" dirty="0" smtClean="0"/>
              <a:t>監視時間</a:t>
            </a:r>
            <a:r>
              <a:rPr lang="en-US" altLang="ja-JP" dirty="0" smtClean="0"/>
              <a:t>:1000ms});</a:t>
            </a:r>
          </a:p>
          <a:p>
            <a:r>
              <a:rPr lang="en-US" altLang="ja-JP" dirty="0" smtClean="0"/>
              <a:t>  }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3746594" y="1393988"/>
            <a:ext cx="1364561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D-Script</a:t>
            </a:r>
          </a:p>
        </p:txBody>
      </p:sp>
      <p:sp>
        <p:nvSpPr>
          <p:cNvPr id="3" name="ひし形 2"/>
          <p:cNvSpPr/>
          <p:nvPr/>
        </p:nvSpPr>
        <p:spPr>
          <a:xfrm>
            <a:off x="545166" y="4380871"/>
            <a:ext cx="543745" cy="53365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2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議論を追加する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3584" y="161528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間違った操作をしない</a:t>
            </a:r>
            <a:r>
              <a:rPr lang="en-US" altLang="ja-JP" sz="1400" dirty="0" smtClean="0"/>
              <a:t>. 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2159427" y="2012965"/>
            <a:ext cx="1587167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3758405" y="1581557"/>
            <a:ext cx="2422262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/>
              <a:t>議論の対象</a:t>
            </a:r>
            <a:endParaRPr kumimoji="1" lang="en-US" altLang="ja-JP" sz="1400" dirty="0" smtClean="0"/>
          </a:p>
        </p:txBody>
      </p:sp>
      <p:cxnSp>
        <p:nvCxnSpPr>
          <p:cNvPr id="8" name="直線矢印コネクタ 7"/>
          <p:cNvCxnSpPr>
            <a:stCxn id="4" idx="2"/>
          </p:cNvCxnSpPr>
          <p:nvPr/>
        </p:nvCxnSpPr>
        <p:spPr>
          <a:xfrm>
            <a:off x="1531505" y="2364179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平行四辺形 13"/>
          <p:cNvSpPr/>
          <p:nvPr/>
        </p:nvSpPr>
        <p:spPr>
          <a:xfrm>
            <a:off x="457200" y="2606492"/>
            <a:ext cx="2503831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</a:t>
            </a:r>
            <a:r>
              <a:rPr lang="ja-JP" altLang="en-US" sz="1400" dirty="0" smtClean="0"/>
              <a:t>　事前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実行中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事後に確認する</a:t>
            </a:r>
            <a:endParaRPr lang="en-US" altLang="ja-JP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89118" y="3603823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  <a:r>
              <a:rPr lang="ja-JP" altLang="en-US" sz="1400" dirty="0" smtClean="0"/>
              <a:t>　事前にステークホルダに確認する</a:t>
            </a:r>
            <a:endParaRPr lang="en-US" altLang="ja-JP" sz="1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821820" y="361678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</p:txBody>
      </p:sp>
      <p:cxnSp>
        <p:nvCxnSpPr>
          <p:cNvPr id="17" name="直線矢印コネクタ 16"/>
          <p:cNvCxnSpPr>
            <a:stCxn id="14" idx="4"/>
            <a:endCxn id="15" idx="0"/>
          </p:cNvCxnSpPr>
          <p:nvPr/>
        </p:nvCxnSpPr>
        <p:spPr>
          <a:xfrm flipH="1">
            <a:off x="817039" y="3244742"/>
            <a:ext cx="892077" cy="35908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4"/>
            <a:endCxn id="16" idx="0"/>
          </p:cNvCxnSpPr>
          <p:nvPr/>
        </p:nvCxnSpPr>
        <p:spPr>
          <a:xfrm>
            <a:off x="1709116" y="3244742"/>
            <a:ext cx="740625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2"/>
          </p:cNvCxnSpPr>
          <p:nvPr/>
        </p:nvCxnSpPr>
        <p:spPr>
          <a:xfrm>
            <a:off x="2449741" y="4365678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37000" y="3053344"/>
            <a:ext cx="3507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ssure</a:t>
            </a:r>
            <a:r>
              <a:rPr kumimoji="1" lang="en-US" altLang="ja-JP" dirty="0" smtClean="0"/>
              <a:t> </a:t>
            </a:r>
            <a:r>
              <a:rPr lang="en-US" altLang="ja-JP" dirty="0"/>
              <a:t>s</a:t>
            </a:r>
            <a:r>
              <a:rPr kumimoji="1" lang="en-US" altLang="ja-JP" dirty="0" smtClean="0"/>
              <a:t>ervice must run {</a:t>
            </a:r>
          </a:p>
          <a:p>
            <a:r>
              <a:rPr lang="en-US" altLang="ja-JP" dirty="0" smtClean="0"/>
              <a:t>  argument </a:t>
            </a:r>
            <a:r>
              <a:rPr lang="ja-JP" altLang="en-US" dirty="0" smtClean="0"/>
              <a:t>間違った操作をしない</a:t>
            </a:r>
            <a:r>
              <a:rPr lang="en-US" altLang="ja-JP" dirty="0" smtClean="0"/>
              <a:t> {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assure </a:t>
            </a:r>
            <a:r>
              <a:rPr lang="en-US" altLang="en-US" dirty="0" smtClean="0"/>
              <a:t>不要なプロセスを消す {</a:t>
            </a:r>
            <a:endParaRPr kumimoji="1" lang="en-US" altLang="ja-JP" dirty="0" smtClean="0"/>
          </a:p>
          <a:p>
            <a:r>
              <a:rPr lang="en-US" altLang="ja-JP" dirty="0" smtClean="0"/>
              <a:t>       kill -9 $service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}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 start $[</a:t>
            </a:r>
            <a:r>
              <a:rPr lang="en-US" altLang="ja-JP" dirty="0" err="1" smtClean="0"/>
              <a:t>ServiceURL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817039" y="4365678"/>
            <a:ext cx="1" cy="3784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134758" y="4744171"/>
            <a:ext cx="1364561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D-Script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37000" y="4945975"/>
            <a:ext cx="444717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assure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事前にステークホルダーに確認する</a:t>
            </a:r>
            <a:r>
              <a:rPr kumimoji="1" lang="en-US" altLang="ja-JP" dirty="0" smtClean="0"/>
              <a:t> {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if(</a:t>
            </a:r>
            <a:r>
              <a:rPr lang="en-US" altLang="ja-JP" dirty="0" err="1" smtClean="0"/>
              <a:t>AskIf</a:t>
            </a:r>
            <a:r>
              <a:rPr lang="en-US" altLang="ja-JP" dirty="0" smtClean="0"/>
              <a:t>($[</a:t>
            </a:r>
            <a:r>
              <a:rPr lang="ja-JP" altLang="en-US" dirty="0" smtClean="0"/>
              <a:t>ステークホルダ</a:t>
            </a:r>
            <a:r>
              <a:rPr lang="en-US" altLang="ja-JP" dirty="0" smtClean="0"/>
              <a:t>])) 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${</a:t>
            </a:r>
            <a:r>
              <a:rPr lang="ja-JP" altLang="en-US" dirty="0" smtClean="0"/>
              <a:t>議論の対象</a:t>
            </a:r>
            <a:r>
              <a:rPr lang="en-US" altLang="ja-JP" dirty="0" smtClean="0"/>
              <a:t>};</a:t>
            </a:r>
          </a:p>
          <a:p>
            <a:r>
              <a:rPr lang="ja-JP" altLang="ja-JP" dirty="0"/>
              <a:t>　</a:t>
            </a:r>
            <a:r>
              <a:rPr lang="en-US" altLang="ja-JP" dirty="0" smtClean="0"/>
              <a:t>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fail “</a:t>
            </a:r>
            <a:r>
              <a:rPr lang="ja-JP" altLang="en-US" dirty="0" smtClean="0"/>
              <a:t>ステークホルダの承認が得られない</a:t>
            </a:r>
            <a:r>
              <a:rPr lang="en-US" altLang="ja-JP" dirty="0" smtClean="0"/>
              <a:t>”;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33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議論の例</a:t>
            </a:r>
            <a:r>
              <a:rPr lang="en-US" altLang="ja-JP" dirty="0" smtClean="0"/>
              <a:t>2  RAM</a:t>
            </a:r>
            <a:r>
              <a:rPr lang="ja-JP" altLang="en-US" dirty="0" smtClean="0"/>
              <a:t>ディスク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3584" y="161528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停電の対策が必要である</a:t>
            </a:r>
            <a:endParaRPr lang="en-US" altLang="ja-JP" sz="1400" dirty="0" smtClean="0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2159427" y="2012965"/>
            <a:ext cx="1587167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3758405" y="1581557"/>
            <a:ext cx="2422262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/>
              <a:t>議論の対象</a:t>
            </a:r>
            <a:endParaRPr kumimoji="1" lang="en-US" altLang="ja-JP" sz="1400" dirty="0" smtClean="0"/>
          </a:p>
        </p:txBody>
      </p:sp>
      <p:cxnSp>
        <p:nvCxnSpPr>
          <p:cNvPr id="8" name="直線矢印コネクタ 7"/>
          <p:cNvCxnSpPr>
            <a:stCxn id="4" idx="2"/>
          </p:cNvCxnSpPr>
          <p:nvPr/>
        </p:nvCxnSpPr>
        <p:spPr>
          <a:xfrm>
            <a:off x="1531505" y="2364179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平行四辺形 13"/>
          <p:cNvSpPr/>
          <p:nvPr/>
        </p:nvSpPr>
        <p:spPr>
          <a:xfrm>
            <a:off x="457200" y="2606492"/>
            <a:ext cx="2503831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S1</a:t>
            </a:r>
            <a:r>
              <a:rPr lang="ja-JP" altLang="en-US" sz="1400" dirty="0" smtClean="0"/>
              <a:t>　どれか根拠を示す</a:t>
            </a:r>
            <a:endParaRPr lang="en-US" altLang="ja-JP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89118" y="3603823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G2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UPS</a:t>
            </a:r>
            <a:r>
              <a:rPr lang="ja-JP" altLang="en-US" sz="1400" dirty="0" smtClean="0"/>
              <a:t>が設置されている</a:t>
            </a:r>
            <a:endParaRPr lang="en-US" altLang="ja-JP" sz="1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821820" y="361678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G3</a:t>
            </a:r>
          </a:p>
        </p:txBody>
      </p:sp>
      <p:cxnSp>
        <p:nvCxnSpPr>
          <p:cNvPr id="17" name="直線矢印コネクタ 16"/>
          <p:cNvCxnSpPr>
            <a:stCxn id="14" idx="4"/>
            <a:endCxn id="15" idx="0"/>
          </p:cNvCxnSpPr>
          <p:nvPr/>
        </p:nvCxnSpPr>
        <p:spPr>
          <a:xfrm flipH="1">
            <a:off x="817039" y="3244742"/>
            <a:ext cx="892077" cy="35908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4"/>
            <a:endCxn id="16" idx="0"/>
          </p:cNvCxnSpPr>
          <p:nvPr/>
        </p:nvCxnSpPr>
        <p:spPr>
          <a:xfrm>
            <a:off x="1709116" y="3244742"/>
            <a:ext cx="740625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2"/>
          </p:cNvCxnSpPr>
          <p:nvPr/>
        </p:nvCxnSpPr>
        <p:spPr>
          <a:xfrm>
            <a:off x="2449741" y="4365678"/>
            <a:ext cx="0" cy="2003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37000" y="3053344"/>
            <a:ext cx="3657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ssure</a:t>
            </a:r>
            <a:r>
              <a:rPr kumimoji="1" lang="en-US" altLang="ja-JP" dirty="0" smtClean="0"/>
              <a:t> </a:t>
            </a:r>
            <a:r>
              <a:rPr lang="en-US" altLang="ja-JP" dirty="0"/>
              <a:t>s</a:t>
            </a:r>
            <a:r>
              <a:rPr kumimoji="1" lang="en-US" altLang="ja-JP" dirty="0" smtClean="0"/>
              <a:t>ervice must run {</a:t>
            </a:r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under </a:t>
            </a:r>
            <a:r>
              <a:rPr lang="ja-JP" altLang="en-US" dirty="0" smtClean="0"/>
              <a:t>停電</a:t>
            </a:r>
            <a:r>
              <a:rPr lang="ja-JP" altLang="en-US" dirty="0" smtClean="0"/>
              <a:t>時の対策がある</a:t>
            </a:r>
            <a:r>
              <a:rPr lang="en-US" altLang="ja-JP" dirty="0" smtClean="0"/>
              <a:t> {</a:t>
            </a:r>
            <a:endParaRPr kumimoji="1" lang="en-US" altLang="ja-JP" dirty="0" smtClean="0"/>
          </a:p>
          <a:p>
            <a:r>
              <a:rPr kumimoji="1" lang="en-US" altLang="ja-JP" dirty="0" smtClean="0"/>
              <a:t>       assure RAM</a:t>
            </a:r>
            <a:r>
              <a:rPr kumimoji="1" lang="ja-JP" altLang="en-US" dirty="0" smtClean="0"/>
              <a:t>ディスクに移動する</a:t>
            </a:r>
            <a:r>
              <a:rPr lang="en-US" altLang="en-US" dirty="0" smtClean="0"/>
              <a:t> {</a:t>
            </a:r>
            <a:endParaRPr kumimoji="1" lang="en-US" altLang="ja-JP" dirty="0" smtClean="0"/>
          </a:p>
          <a:p>
            <a:r>
              <a:rPr lang="en-US" altLang="ja-JP" dirty="0" smtClean="0"/>
              <a:t>         mv $file /</a:t>
            </a:r>
            <a:r>
              <a:rPr lang="en-US" altLang="ja-JP" dirty="0" err="1" smtClean="0"/>
              <a:t>dev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ramdisk</a:t>
            </a:r>
            <a:r>
              <a:rPr lang="en-US" altLang="ja-JP" dirty="0" smtClean="0"/>
              <a:t>/home</a:t>
            </a:r>
          </a:p>
          <a:p>
            <a:r>
              <a:rPr lang="en-US" altLang="ja-JP" dirty="0" smtClean="0"/>
              <a:t>        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}</a:t>
            </a:r>
          </a:p>
          <a:p>
            <a:r>
              <a:rPr lang="en-US" altLang="ja-JP" dirty="0" smtClean="0"/>
              <a:t>  }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817039" y="4365678"/>
            <a:ext cx="1" cy="3784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134758" y="4744171"/>
            <a:ext cx="1364561" cy="12569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UPS</a:t>
            </a:r>
            <a:r>
              <a:rPr lang="ja-JP" altLang="en-US" sz="1400" dirty="0" smtClean="0"/>
              <a:t>の設置根拠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967977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議論の必要性を喚起する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Risk Vocabulary </a:t>
            </a:r>
            <a:r>
              <a:rPr kumimoji="1" lang="ja-JP" altLang="en-US" dirty="0" smtClean="0"/>
              <a:t>システム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キーワード</a:t>
            </a:r>
            <a:r>
              <a:rPr lang="en-US" altLang="ja-JP" dirty="0" smtClean="0"/>
              <a:t> =&gt; </a:t>
            </a:r>
            <a:r>
              <a:rPr lang="ja-JP" altLang="en-US" dirty="0" smtClean="0"/>
              <a:t>議論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RAM</a:t>
            </a:r>
            <a:r>
              <a:rPr lang="ja-JP" altLang="en-US" dirty="0" smtClean="0"/>
              <a:t>ディスク</a:t>
            </a:r>
            <a:r>
              <a:rPr lang="en-US" altLang="ja-JP" dirty="0" smtClean="0"/>
              <a:t> =&gt; </a:t>
            </a:r>
            <a:r>
              <a:rPr lang="ja-JP" altLang="en-US" dirty="0" smtClean="0"/>
              <a:t>停電時の対策がある</a:t>
            </a:r>
            <a:endParaRPr lang="en-US" altLang="ja-JP" dirty="0" smtClean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854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D-Case Cloud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</a:t>
            </a:r>
            <a:r>
              <a:rPr kumimoji="1" lang="en-US" altLang="ja-JP" dirty="0" smtClean="0"/>
              <a:t>D-Case</a:t>
            </a:r>
            <a:r>
              <a:rPr kumimoji="1" lang="ja-JP" altLang="en-US" dirty="0" smtClean="0"/>
              <a:t>議論の集合</a:t>
            </a:r>
            <a:endParaRPr kumimoji="1" lang="en-US" altLang="ja-JP" dirty="0" smtClean="0"/>
          </a:p>
          <a:p>
            <a:r>
              <a:rPr lang="ja-JP" altLang="en-US" dirty="0" smtClean="0"/>
              <a:t>ナンバリング　</a:t>
            </a:r>
            <a:r>
              <a:rPr lang="en-US" altLang="ja-JP" dirty="0" smtClean="0"/>
              <a:t>Argument </a:t>
            </a:r>
            <a:r>
              <a:rPr lang="ja-JP" altLang="en-US" dirty="0" smtClean="0"/>
              <a:t>番号</a:t>
            </a:r>
            <a:r>
              <a:rPr lang="en-US" altLang="ja-JP" dirty="0" smtClean="0"/>
              <a:t> X (</a:t>
            </a:r>
            <a:r>
              <a:rPr lang="ja-JP" altLang="en-US" dirty="0" smtClean="0"/>
              <a:t>ユニークな連番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22786" y="294627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GX-1</a:t>
            </a:r>
            <a:endParaRPr lang="en-US" altLang="ja-JP" sz="1400" dirty="0" smtClean="0"/>
          </a:p>
        </p:txBody>
      </p:sp>
      <p:cxnSp>
        <p:nvCxnSpPr>
          <p:cNvPr id="5" name="直線矢印コネクタ 4"/>
          <p:cNvCxnSpPr>
            <a:endCxn id="4" idx="3"/>
          </p:cNvCxnSpPr>
          <p:nvPr/>
        </p:nvCxnSpPr>
        <p:spPr>
          <a:xfrm flipH="1" flipV="1">
            <a:off x="2678628" y="3320720"/>
            <a:ext cx="1045374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947271" y="4045033"/>
            <a:ext cx="1992541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SX-1</a:t>
            </a:r>
            <a:endParaRPr lang="en-US" altLang="ja-JP" sz="1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045081" y="3695168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3724002" y="2946271"/>
            <a:ext cx="931333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CX-1</a:t>
            </a:r>
            <a:endParaRPr kumimoji="1" lang="en-US" altLang="ja-JP" sz="14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319350" y="505532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GX-2</a:t>
            </a:r>
            <a:endParaRPr lang="en-US" altLang="ja-JP" sz="14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311891" y="505532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GX-3</a:t>
            </a:r>
            <a:endParaRPr lang="en-US" altLang="ja-JP" sz="1400" dirty="0" smtClean="0"/>
          </a:p>
        </p:txBody>
      </p:sp>
      <p:cxnSp>
        <p:nvCxnSpPr>
          <p:cNvPr id="11" name="直線矢印コネクタ 10"/>
          <p:cNvCxnSpPr>
            <a:stCxn id="6" idx="4"/>
            <a:endCxn id="9" idx="0"/>
          </p:cNvCxnSpPr>
          <p:nvPr/>
        </p:nvCxnSpPr>
        <p:spPr>
          <a:xfrm flipH="1">
            <a:off x="947271" y="4683283"/>
            <a:ext cx="99627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4"/>
            <a:endCxn id="10" idx="0"/>
          </p:cNvCxnSpPr>
          <p:nvPr/>
        </p:nvCxnSpPr>
        <p:spPr>
          <a:xfrm>
            <a:off x="1943542" y="4683283"/>
            <a:ext cx="996270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454251" y="294627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GY-1</a:t>
            </a:r>
            <a:endParaRPr lang="en-US" altLang="ja-JP" sz="1400" dirty="0" smtClean="0"/>
          </a:p>
        </p:txBody>
      </p:sp>
      <p:cxnSp>
        <p:nvCxnSpPr>
          <p:cNvPr id="28" name="直線矢印コネクタ 27"/>
          <p:cNvCxnSpPr>
            <a:endCxn id="27" idx="3"/>
          </p:cNvCxnSpPr>
          <p:nvPr/>
        </p:nvCxnSpPr>
        <p:spPr>
          <a:xfrm flipH="1" flipV="1">
            <a:off x="6710093" y="3320720"/>
            <a:ext cx="1045374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平行四辺形 28"/>
          <p:cNvSpPr/>
          <p:nvPr/>
        </p:nvSpPr>
        <p:spPr>
          <a:xfrm>
            <a:off x="4978736" y="4045033"/>
            <a:ext cx="1992541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SY-1</a:t>
            </a:r>
            <a:endParaRPr lang="en-US" altLang="ja-JP" sz="1400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6076546" y="3695168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7755467" y="2946271"/>
            <a:ext cx="931333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CY-1</a:t>
            </a:r>
            <a:endParaRPr kumimoji="1" lang="en-US" altLang="ja-JP" sz="14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4350815" y="505532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GY-2</a:t>
            </a:r>
            <a:endParaRPr lang="en-US" altLang="ja-JP" sz="1400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6343356" y="505532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GY-3</a:t>
            </a:r>
            <a:endParaRPr lang="en-US" altLang="ja-JP" sz="1400" dirty="0" smtClean="0"/>
          </a:p>
        </p:txBody>
      </p:sp>
      <p:cxnSp>
        <p:nvCxnSpPr>
          <p:cNvPr id="34" name="直線矢印コネクタ 33"/>
          <p:cNvCxnSpPr>
            <a:stCxn id="29" idx="4"/>
            <a:endCxn id="32" idx="0"/>
          </p:cNvCxnSpPr>
          <p:nvPr/>
        </p:nvCxnSpPr>
        <p:spPr>
          <a:xfrm flipH="1">
            <a:off x="4978736" y="4683283"/>
            <a:ext cx="99627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9" idx="4"/>
            <a:endCxn id="33" idx="0"/>
          </p:cNvCxnSpPr>
          <p:nvPr/>
        </p:nvCxnSpPr>
        <p:spPr>
          <a:xfrm>
            <a:off x="5975007" y="4683283"/>
            <a:ext cx="996270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29" idx="2"/>
          </p:cNvCxnSpPr>
          <p:nvPr/>
        </p:nvCxnSpPr>
        <p:spPr>
          <a:xfrm flipH="1">
            <a:off x="6891496" y="4354674"/>
            <a:ext cx="863972" cy="948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7755467" y="3952779"/>
            <a:ext cx="931333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CY-2</a:t>
            </a:r>
            <a:endParaRPr kumimoji="1" lang="en-US" altLang="ja-JP" sz="14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170406" y="6067215"/>
            <a:ext cx="572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トップゴール以外は、今のところ、重要でない</a:t>
            </a:r>
            <a:endParaRPr lang="en-US" altLang="ja-JP" dirty="0" smtClean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Viewer </a:t>
            </a:r>
            <a:r>
              <a:rPr lang="ja-JP" altLang="en-US" dirty="0" smtClean="0"/>
              <a:t>の方で好きな番号を一貫性を保ってふってよい。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9778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5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Away Goal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70264"/>
            <a:ext cx="8229600" cy="1082903"/>
          </a:xfrm>
        </p:spPr>
        <p:txBody>
          <a:bodyPr/>
          <a:lstStyle/>
          <a:p>
            <a:r>
              <a:rPr kumimoji="1" lang="ja-JP" altLang="en-US" dirty="0" smtClean="0"/>
              <a:t>あるゴールは、</a:t>
            </a:r>
            <a:r>
              <a:rPr lang="ja-JP" altLang="en-US" dirty="0" smtClean="0"/>
              <a:t>独立して議論しているよということ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76790" y="215549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GX-1</a:t>
            </a:r>
            <a:endParaRPr lang="en-US" altLang="ja-JP" sz="1400" dirty="0" smtClean="0"/>
          </a:p>
        </p:txBody>
      </p:sp>
      <p:cxnSp>
        <p:nvCxnSpPr>
          <p:cNvPr id="5" name="直線矢印コネクタ 4"/>
          <p:cNvCxnSpPr>
            <a:endCxn id="4" idx="3"/>
          </p:cNvCxnSpPr>
          <p:nvPr/>
        </p:nvCxnSpPr>
        <p:spPr>
          <a:xfrm flipH="1" flipV="1">
            <a:off x="2932632" y="2529940"/>
            <a:ext cx="1045374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201275" y="3254253"/>
            <a:ext cx="1992541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SX-1</a:t>
            </a:r>
            <a:endParaRPr lang="en-US" altLang="ja-JP" sz="1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299085" y="2904388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3978006" y="2155491"/>
            <a:ext cx="931333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CX-1</a:t>
            </a:r>
            <a:endParaRPr kumimoji="1" lang="en-US" altLang="ja-JP" sz="14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573354" y="426454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GX-2</a:t>
            </a:r>
            <a:endParaRPr lang="en-US" altLang="ja-JP" sz="14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565895" y="426454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GX-2</a:t>
            </a:r>
            <a:endParaRPr lang="en-US" altLang="ja-JP" sz="1400" dirty="0" smtClean="0"/>
          </a:p>
        </p:txBody>
      </p:sp>
      <p:cxnSp>
        <p:nvCxnSpPr>
          <p:cNvPr id="11" name="直線矢印コネクタ 10"/>
          <p:cNvCxnSpPr>
            <a:stCxn id="6" idx="4"/>
            <a:endCxn id="9" idx="0"/>
          </p:cNvCxnSpPr>
          <p:nvPr/>
        </p:nvCxnSpPr>
        <p:spPr>
          <a:xfrm flipH="1">
            <a:off x="1201275" y="3892503"/>
            <a:ext cx="99627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4"/>
            <a:endCxn id="10" idx="0"/>
          </p:cNvCxnSpPr>
          <p:nvPr/>
        </p:nvCxnSpPr>
        <p:spPr>
          <a:xfrm>
            <a:off x="2197546" y="3892503"/>
            <a:ext cx="996270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二等辺三角形 12"/>
          <p:cNvSpPr/>
          <p:nvPr/>
        </p:nvSpPr>
        <p:spPr>
          <a:xfrm rot="10800000">
            <a:off x="2750342" y="5119274"/>
            <a:ext cx="953831" cy="3341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587062" y="5546390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GY-1</a:t>
            </a:r>
            <a:endParaRPr lang="en-US" altLang="ja-JP" sz="1400" dirty="0" smtClean="0"/>
          </a:p>
        </p:txBody>
      </p:sp>
      <p:cxnSp>
        <p:nvCxnSpPr>
          <p:cNvPr id="15" name="直線矢印コネクタ 14"/>
          <p:cNvCxnSpPr/>
          <p:nvPr/>
        </p:nvCxnSpPr>
        <p:spPr>
          <a:xfrm flipH="1" flipV="1">
            <a:off x="3808679" y="5920839"/>
            <a:ext cx="1045374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4854053" y="5546390"/>
            <a:ext cx="931333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CY-1</a:t>
            </a:r>
            <a:endParaRPr kumimoji="1" lang="en-US" altLang="ja-JP" sz="14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24053" y="5013439"/>
            <a:ext cx="255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そろそろ、コンテキストの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意味論が必要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752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包含関係</a:t>
            </a:r>
            <a:r>
              <a:rPr lang="ja-JP" altLang="en-US" dirty="0" smtClean="0"/>
              <a:t>と親子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コンテクスト：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C, D…</a:t>
            </a:r>
            <a:r>
              <a:rPr kumimoji="1" lang="ja-JP" altLang="en-US" dirty="0" smtClean="0"/>
              <a:t>　　　　　　</a:t>
            </a:r>
            <a:r>
              <a:rPr lang="en-US" altLang="ja-JP" dirty="0"/>
              <a:t>D</a:t>
            </a:r>
            <a:r>
              <a:rPr kumimoji="1" lang="en-US" altLang="ja-JP" dirty="0" smtClean="0"/>
              <a:t> &lt;: C</a:t>
            </a:r>
            <a:endParaRPr kumimoji="1" lang="en-US" altLang="ja-JP" dirty="0" smtClean="0"/>
          </a:p>
          <a:p>
            <a:r>
              <a:rPr lang="ja-JP" altLang="en-US" dirty="0" smtClean="0"/>
              <a:t>プロパティ：</a:t>
            </a:r>
            <a:r>
              <a:rPr lang="en-US" altLang="ja-JP" dirty="0" smtClean="0"/>
              <a:t> </a:t>
            </a:r>
            <a:r>
              <a:rPr lang="en-US" altLang="ja-JP" dirty="0" smtClean="0"/>
              <a:t>X,Y,Z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359285" y="2896336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G-1</a:t>
            </a:r>
            <a:endParaRPr lang="en-US" altLang="ja-JP" sz="1400" dirty="0" smtClean="0"/>
          </a:p>
        </p:txBody>
      </p:sp>
      <p:cxnSp>
        <p:nvCxnSpPr>
          <p:cNvPr id="5" name="直線矢印コネクタ 4"/>
          <p:cNvCxnSpPr>
            <a:endCxn id="4" idx="3"/>
          </p:cNvCxnSpPr>
          <p:nvPr/>
        </p:nvCxnSpPr>
        <p:spPr>
          <a:xfrm flipH="1" flipV="1">
            <a:off x="2615127" y="3270785"/>
            <a:ext cx="1045374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359285" y="3995098"/>
            <a:ext cx="1192432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S-1</a:t>
            </a:r>
            <a:endParaRPr lang="en-US" altLang="ja-JP" sz="1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981580" y="3645233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3660501" y="2896336"/>
            <a:ext cx="931333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</a:t>
            </a:r>
          </a:p>
          <a:p>
            <a:r>
              <a:rPr kumimoji="1" lang="en-US" altLang="ja-JP" sz="1400" dirty="0" smtClean="0"/>
              <a:t>@X : …</a:t>
            </a:r>
          </a:p>
          <a:p>
            <a:r>
              <a:rPr lang="en-US" altLang="ja-JP" sz="1400" dirty="0" smtClean="0"/>
              <a:t>@Y: …</a:t>
            </a:r>
            <a:endParaRPr kumimoji="1" lang="en-US" altLang="ja-JP" sz="14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1317042" y="5210809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GX-2</a:t>
            </a:r>
            <a:endParaRPr lang="en-US" altLang="ja-JP" sz="1400" dirty="0" smtClean="0"/>
          </a:p>
        </p:txBody>
      </p:sp>
      <p:cxnSp>
        <p:nvCxnSpPr>
          <p:cNvPr id="12" name="直線矢印コネクタ 11"/>
          <p:cNvCxnSpPr>
            <a:stCxn id="6" idx="4"/>
            <a:endCxn id="10" idx="0"/>
          </p:cNvCxnSpPr>
          <p:nvPr/>
        </p:nvCxnSpPr>
        <p:spPr>
          <a:xfrm flipH="1">
            <a:off x="1944963" y="4633348"/>
            <a:ext cx="10538" cy="57746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2551717" y="5573830"/>
            <a:ext cx="1045374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597091" y="5199381"/>
            <a:ext cx="931333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D</a:t>
            </a:r>
          </a:p>
          <a:p>
            <a:r>
              <a:rPr kumimoji="1" lang="en-US" altLang="ja-JP" sz="1400" dirty="0" smtClean="0"/>
              <a:t>@Y: …</a:t>
            </a:r>
          </a:p>
          <a:p>
            <a:r>
              <a:rPr lang="en-US" altLang="ja-JP" sz="1400" dirty="0" smtClean="0"/>
              <a:t>@Z: …</a:t>
            </a:r>
            <a:endParaRPr kumimoji="1" lang="en-US" altLang="ja-JP" sz="14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57333" y="3069167"/>
            <a:ext cx="22987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継承：</a:t>
            </a:r>
            <a:r>
              <a:rPr lang="en-US" altLang="ja-JP" dirty="0" smtClean="0"/>
              <a:t>D.X = C.Y</a:t>
            </a:r>
          </a:p>
          <a:p>
            <a:r>
              <a:rPr lang="ja-JP" altLang="en-US" dirty="0" smtClean="0"/>
              <a:t>特化：</a:t>
            </a:r>
            <a:r>
              <a:rPr lang="en-US" altLang="ja-JP" dirty="0" smtClean="0"/>
              <a:t>D.Y &lt;: D.Y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(</a:t>
            </a:r>
            <a:r>
              <a:rPr kumimoji="1" lang="ja-JP" altLang="en-US" dirty="0" smtClean="0"/>
              <a:t>意味が限定される）</a:t>
            </a:r>
            <a:endParaRPr kumimoji="1" lang="en-US" altLang="ja-JP" dirty="0" smtClean="0"/>
          </a:p>
          <a:p>
            <a:r>
              <a:rPr lang="ja-JP" altLang="en-US" dirty="0" smtClean="0"/>
              <a:t>追加</a:t>
            </a:r>
            <a:r>
              <a:rPr lang="en-US" altLang="ja-JP" dirty="0" smtClean="0"/>
              <a:t>: D.Z 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が成り立つとき、</a:t>
            </a:r>
            <a:endParaRPr kumimoji="1" lang="en-US" altLang="ja-JP" dirty="0" smtClean="0"/>
          </a:p>
          <a:p>
            <a:r>
              <a:rPr lang="en-US" altLang="ja-JP" dirty="0" smtClean="0"/>
              <a:t>D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C </a:t>
            </a:r>
            <a:r>
              <a:rPr lang="ja-JP" altLang="en-US" dirty="0" smtClean="0"/>
              <a:t>を包含している</a:t>
            </a:r>
            <a:endParaRPr lang="en-US" altLang="ja-JP" dirty="0" smtClean="0"/>
          </a:p>
          <a:p>
            <a:r>
              <a:rPr kumimoji="1" lang="ja-JP" altLang="en-US" dirty="0" smtClean="0"/>
              <a:t>とする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親子関係は包含で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なければならない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77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包含関係</a:t>
            </a:r>
            <a:r>
              <a:rPr lang="ja-JP" altLang="en-US" dirty="0" smtClean="0"/>
              <a:t>と</a:t>
            </a:r>
            <a:r>
              <a:rPr lang="en-US" altLang="ja-JP" dirty="0" smtClean="0"/>
              <a:t>Away Goal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コンテクスト：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C, D…</a:t>
            </a:r>
            <a:r>
              <a:rPr kumimoji="1" lang="ja-JP" altLang="en-US" dirty="0" smtClean="0"/>
              <a:t>　　　　　　</a:t>
            </a:r>
            <a:r>
              <a:rPr lang="en-US" altLang="ja-JP" dirty="0"/>
              <a:t>D</a:t>
            </a:r>
            <a:r>
              <a:rPr kumimoji="1" lang="en-US" altLang="ja-JP" dirty="0" smtClean="0"/>
              <a:t> &lt;: C</a:t>
            </a:r>
            <a:endParaRPr kumimoji="1" lang="en-US" altLang="ja-JP" dirty="0" smtClean="0"/>
          </a:p>
          <a:p>
            <a:r>
              <a:rPr lang="ja-JP" altLang="en-US" dirty="0" smtClean="0"/>
              <a:t>プロパティ：</a:t>
            </a:r>
            <a:r>
              <a:rPr lang="en-US" altLang="ja-JP" dirty="0" smtClean="0"/>
              <a:t> </a:t>
            </a:r>
            <a:r>
              <a:rPr lang="en-US" altLang="ja-JP" dirty="0" smtClean="0"/>
              <a:t>X,Y,Z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359285" y="2896336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G-1</a:t>
            </a:r>
            <a:endParaRPr lang="en-US" altLang="ja-JP" sz="1400" dirty="0" smtClean="0"/>
          </a:p>
        </p:txBody>
      </p:sp>
      <p:cxnSp>
        <p:nvCxnSpPr>
          <p:cNvPr id="5" name="直線矢印コネクタ 4"/>
          <p:cNvCxnSpPr>
            <a:endCxn id="4" idx="3"/>
          </p:cNvCxnSpPr>
          <p:nvPr/>
        </p:nvCxnSpPr>
        <p:spPr>
          <a:xfrm flipH="1" flipV="1">
            <a:off x="2615127" y="3270785"/>
            <a:ext cx="1045374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3660501" y="2896336"/>
            <a:ext cx="931333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</a:t>
            </a:r>
          </a:p>
          <a:p>
            <a:r>
              <a:rPr kumimoji="1" lang="en-US" altLang="ja-JP" sz="1400" dirty="0" smtClean="0"/>
              <a:t>@X : …</a:t>
            </a:r>
          </a:p>
          <a:p>
            <a:r>
              <a:rPr lang="en-US" altLang="ja-JP" sz="1400" dirty="0" smtClean="0"/>
              <a:t>@Y: …</a:t>
            </a:r>
            <a:endParaRPr kumimoji="1" lang="en-US" altLang="ja-JP" sz="14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1380452" y="4785278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GX-2</a:t>
            </a:r>
            <a:endParaRPr lang="en-US" altLang="ja-JP" sz="1400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2615127" y="5148299"/>
            <a:ext cx="1045374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660501" y="4773850"/>
            <a:ext cx="931333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D</a:t>
            </a:r>
          </a:p>
          <a:p>
            <a:r>
              <a:rPr kumimoji="1" lang="en-US" altLang="ja-JP" sz="1400" dirty="0" smtClean="0"/>
              <a:t>@Y: …</a:t>
            </a:r>
          </a:p>
          <a:p>
            <a:r>
              <a:rPr lang="en-US" altLang="ja-JP" sz="1400" dirty="0" smtClean="0"/>
              <a:t>@Z: …</a:t>
            </a:r>
            <a:endParaRPr kumimoji="1" lang="en-US" altLang="ja-JP" sz="14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97500" y="3069167"/>
            <a:ext cx="2927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逆に</a:t>
            </a:r>
            <a:r>
              <a:rPr lang="en-US" altLang="ja-JP" dirty="0" smtClean="0"/>
              <a:t>Away Goal 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r>
              <a:rPr lang="ja-JP" altLang="en-US" dirty="0" smtClean="0"/>
              <a:t>より一般の議論であるため、</a:t>
            </a:r>
            <a:endParaRPr lang="en-US" altLang="ja-JP" dirty="0" smtClean="0"/>
          </a:p>
          <a:p>
            <a:r>
              <a:rPr kumimoji="1" lang="en-US" altLang="ja-JP" dirty="0" smtClean="0"/>
              <a:t>C &lt;: D </a:t>
            </a:r>
            <a:r>
              <a:rPr kumimoji="1" lang="ja-JP" altLang="en-US" dirty="0" smtClean="0"/>
              <a:t>でなければならない。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二等辺三角形 14"/>
          <p:cNvSpPr/>
          <p:nvPr/>
        </p:nvSpPr>
        <p:spPr>
          <a:xfrm rot="10800000">
            <a:off x="1528621" y="4018607"/>
            <a:ext cx="953831" cy="3341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7500" y="5105851"/>
            <a:ext cx="3214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包含関係のチェックは、</a:t>
            </a:r>
            <a:endParaRPr kumimoji="1" lang="en-US" altLang="ja-JP" dirty="0" smtClean="0"/>
          </a:p>
          <a:p>
            <a:r>
              <a:rPr lang="en-US" altLang="ja-JP" dirty="0" smtClean="0"/>
              <a:t>DB </a:t>
            </a:r>
            <a:r>
              <a:rPr lang="ja-JP" altLang="en-US" dirty="0" smtClean="0"/>
              <a:t>登録時に行う。</a:t>
            </a:r>
            <a:endParaRPr lang="en-US" altLang="ja-JP" dirty="0" smtClean="0"/>
          </a:p>
          <a:p>
            <a:r>
              <a:rPr kumimoji="1" lang="en-US" altLang="ja-JP" dirty="0" smtClean="0"/>
              <a:t>Viewer </a:t>
            </a:r>
            <a:r>
              <a:rPr kumimoji="1" lang="ja-JP" altLang="en-US" dirty="0" smtClean="0"/>
              <a:t>は一貫性あるものとして</a:t>
            </a:r>
            <a:endParaRPr kumimoji="1" lang="en-US" altLang="ja-JP" dirty="0" smtClean="0"/>
          </a:p>
          <a:p>
            <a:r>
              <a:rPr lang="ja-JP" altLang="en-US" dirty="0" smtClean="0"/>
              <a:t>扱ってよい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86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D-Script </a:t>
            </a:r>
            <a:r>
              <a:rPr kumimoji="1" lang="ja-JP" altLang="en-US" dirty="0" smtClean="0"/>
              <a:t>からの検索機能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D-Case Cloud </a:t>
            </a:r>
            <a:r>
              <a:rPr kumimoji="1" lang="ja-JP" altLang="en-US" dirty="0" smtClean="0"/>
              <a:t>ゴールとコンテクストの集合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&lt;G, C&gt;, &lt;G, D&gt;, &lt;G, E&gt;</a:t>
            </a:r>
            <a:endParaRPr lang="en-US" altLang="ja-JP" dirty="0"/>
          </a:p>
          <a:p>
            <a:r>
              <a:rPr kumimoji="1" lang="en-US" altLang="ja-JP" dirty="0" smtClean="0"/>
              <a:t>G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D-Script 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コンテクスト</a:t>
            </a:r>
            <a:r>
              <a:rPr lang="en-US" altLang="ja-JP" dirty="0" smtClean="0"/>
              <a:t> X</a:t>
            </a:r>
            <a:r>
              <a:rPr lang="ja-JP" altLang="en-US" dirty="0" smtClean="0"/>
              <a:t>に対し、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? &lt;G, X&gt; </a:t>
            </a:r>
            <a:r>
              <a:rPr kumimoji="1" lang="ja-JP" altLang="en-US" dirty="0" smtClean="0"/>
              <a:t>にマッチする議論　</a:t>
            </a:r>
            <a:r>
              <a:rPr kumimoji="1" lang="en-US" altLang="ja-JP" dirty="0" smtClean="0"/>
              <a:t>&lt;G, Y&gt;</a:t>
            </a:r>
            <a:r>
              <a:rPr kumimoji="1" lang="ja-JP" altLang="en-US" dirty="0" smtClean="0"/>
              <a:t>　とは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Y</a:t>
            </a:r>
            <a:r>
              <a:rPr lang="en-US" altLang="ja-JP" dirty="0" smtClean="0"/>
              <a:t> &lt;: X</a:t>
            </a:r>
            <a:r>
              <a:rPr lang="ja-JP" altLang="en-US" dirty="0" smtClean="0"/>
              <a:t>を満たすすべての</a:t>
            </a:r>
            <a:r>
              <a:rPr lang="en-US" altLang="ja-JP" dirty="0" smtClean="0"/>
              <a:t> &lt;G, Y&gt;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というのが最低限必要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2374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あとは、</a:t>
            </a:r>
            <a:r>
              <a:rPr kumimoji="1" lang="en-US" altLang="ja-JP" dirty="0" smtClean="0"/>
              <a:t>D-Script </a:t>
            </a:r>
            <a:r>
              <a:rPr kumimoji="1" lang="ja-JP" altLang="en-US" dirty="0" smtClean="0"/>
              <a:t>専用表記お願い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76790" y="2155491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GX-1</a:t>
            </a:r>
            <a:endParaRPr lang="en-US" altLang="ja-JP" sz="1400" dirty="0" smtClean="0"/>
          </a:p>
        </p:txBody>
      </p:sp>
      <p:cxnSp>
        <p:nvCxnSpPr>
          <p:cNvPr id="5" name="直線矢印コネクタ 4"/>
          <p:cNvCxnSpPr>
            <a:endCxn id="4" idx="3"/>
          </p:cNvCxnSpPr>
          <p:nvPr/>
        </p:nvCxnSpPr>
        <p:spPr>
          <a:xfrm flipH="1" flipV="1">
            <a:off x="2932632" y="2529940"/>
            <a:ext cx="1045374" cy="114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平行四辺形 5"/>
          <p:cNvSpPr/>
          <p:nvPr/>
        </p:nvSpPr>
        <p:spPr>
          <a:xfrm>
            <a:off x="1201275" y="3254253"/>
            <a:ext cx="1992541" cy="6382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SX-1</a:t>
            </a:r>
            <a:endParaRPr lang="en-US" altLang="ja-JP" sz="1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299085" y="2904388"/>
            <a:ext cx="0" cy="3498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3978006" y="2155491"/>
            <a:ext cx="931333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D-Script</a:t>
            </a:r>
            <a:endParaRPr kumimoji="1" lang="en-US" altLang="ja-JP" sz="14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573354" y="426454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GX-2</a:t>
            </a:r>
            <a:endParaRPr lang="en-US" altLang="ja-JP" sz="14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565895" y="4264542"/>
            <a:ext cx="1255842" cy="74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GX-2</a:t>
            </a:r>
            <a:endParaRPr lang="en-US" altLang="ja-JP" sz="1400" dirty="0" smtClean="0"/>
          </a:p>
        </p:txBody>
      </p:sp>
      <p:cxnSp>
        <p:nvCxnSpPr>
          <p:cNvPr id="11" name="直線矢印コネクタ 10"/>
          <p:cNvCxnSpPr>
            <a:stCxn id="6" idx="4"/>
            <a:endCxn id="9" idx="0"/>
          </p:cNvCxnSpPr>
          <p:nvPr/>
        </p:nvCxnSpPr>
        <p:spPr>
          <a:xfrm flipH="1">
            <a:off x="1201275" y="3892503"/>
            <a:ext cx="996271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4"/>
            <a:endCxn id="10" idx="0"/>
          </p:cNvCxnSpPr>
          <p:nvPr/>
        </p:nvCxnSpPr>
        <p:spPr>
          <a:xfrm>
            <a:off x="2197546" y="3892503"/>
            <a:ext cx="996270" cy="3720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572781" y="5257875"/>
            <a:ext cx="1248956" cy="803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D-Script</a:t>
            </a:r>
            <a:endParaRPr kumimoji="1" lang="en-US" altLang="ja-JP" sz="14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09339" y="5073878"/>
            <a:ext cx="2600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丸四角でいい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バランスよく再生ボタンを</a:t>
            </a:r>
            <a:endParaRPr kumimoji="1" lang="en-US" altLang="ja-JP" dirty="0" smtClean="0"/>
          </a:p>
          <a:p>
            <a:r>
              <a:rPr lang="ja-JP" altLang="en-US" dirty="0" smtClean="0"/>
              <a:t>ソースコードは、表示可</a:t>
            </a:r>
            <a:endParaRPr kumimoji="1" lang="en-US" altLang="ja-JP" dirty="0" smtClean="0"/>
          </a:p>
        </p:txBody>
      </p:sp>
      <p:sp>
        <p:nvSpPr>
          <p:cNvPr id="18" name="二等辺三角形 17"/>
          <p:cNvSpPr/>
          <p:nvPr/>
        </p:nvSpPr>
        <p:spPr>
          <a:xfrm rot="5400000">
            <a:off x="2260311" y="5126591"/>
            <a:ext cx="624940" cy="5195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/>
          <p:cNvSpPr/>
          <p:nvPr/>
        </p:nvSpPr>
        <p:spPr>
          <a:xfrm rot="5400000">
            <a:off x="3769024" y="1957713"/>
            <a:ext cx="624940" cy="5195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54405" y="2792588"/>
            <a:ext cx="239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D-Script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Context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r>
              <a:rPr lang="en-US" altLang="ja-JP" dirty="0" smtClean="0"/>
              <a:t>Evidence </a:t>
            </a:r>
            <a:r>
              <a:rPr lang="ja-JP" altLang="en-US" dirty="0" smtClean="0"/>
              <a:t>の一種になる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7563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D-Case Argument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5946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D-Case </a:t>
            </a:r>
            <a:r>
              <a:rPr kumimoji="1" lang="ja-JP" altLang="en-US" dirty="0" smtClean="0"/>
              <a:t>のモジュールの単位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最小構成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Goal (</a:t>
            </a:r>
            <a:r>
              <a:rPr kumimoji="1" lang="ja-JP" altLang="en-US" dirty="0" smtClean="0"/>
              <a:t>必須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Context (</a:t>
            </a:r>
            <a:r>
              <a:rPr kumimoji="1" lang="ja-JP" altLang="en-US" dirty="0" smtClean="0"/>
              <a:t>任意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n-US" altLang="ja-JP" dirty="0" smtClean="0"/>
              <a:t>Context 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key value </a:t>
            </a:r>
            <a:r>
              <a:rPr lang="ja-JP" altLang="en-US" dirty="0" smtClean="0"/>
              <a:t>は＠マークをつけよう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 </a:t>
            </a:r>
            <a:r>
              <a:rPr lang="ja-JP" altLang="en-US" dirty="0" smtClean="0"/>
              <a:t>それ以外は自然言語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67792" y="3670093"/>
            <a:ext cx="1736470" cy="1023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G1</a:t>
            </a:r>
          </a:p>
          <a:p>
            <a:pPr algn="ctr"/>
            <a:r>
              <a:rPr lang="en-US" altLang="ja-JP" dirty="0" smtClean="0"/>
              <a:t>Program is Dependable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5896235" y="3615201"/>
            <a:ext cx="2379932" cy="1133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C1</a:t>
            </a:r>
          </a:p>
          <a:p>
            <a:r>
              <a:rPr lang="en-US" altLang="ja-JP" dirty="0" smtClean="0"/>
              <a:t>@Program </a:t>
            </a:r>
            <a:r>
              <a:rPr lang="en-US" altLang="ja-JP" dirty="0" smtClean="0"/>
              <a:t>: Konoha</a:t>
            </a:r>
          </a:p>
          <a:p>
            <a:pPr algn="ctr"/>
            <a:endParaRPr kumimoji="1" lang="en-US" altLang="ja-JP" dirty="0" smtClean="0"/>
          </a:p>
        </p:txBody>
      </p:sp>
      <p:cxnSp>
        <p:nvCxnSpPr>
          <p:cNvPr id="7" name="直線矢印コネクタ 6"/>
          <p:cNvCxnSpPr>
            <a:stCxn id="5" idx="1"/>
            <a:endCxn id="4" idx="3"/>
          </p:cNvCxnSpPr>
          <p:nvPr/>
        </p:nvCxnSpPr>
        <p:spPr>
          <a:xfrm flipH="1">
            <a:off x="4004262" y="4181933"/>
            <a:ext cx="189197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3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59821</TotalTime>
  <Words>1470</Words>
  <Application>Microsoft Macintosh PowerPoint</Application>
  <PresentationFormat>画面に合わせる (4:3)</PresentationFormat>
  <Paragraphs>388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ホワイト</vt:lpstr>
      <vt:lpstr>D-Case Cloud </vt:lpstr>
      <vt:lpstr>名称</vt:lpstr>
      <vt:lpstr>D-Case Cloud</vt:lpstr>
      <vt:lpstr>Away Goal</vt:lpstr>
      <vt:lpstr>包含関係と親子</vt:lpstr>
      <vt:lpstr>包含関係とAway Goal</vt:lpstr>
      <vt:lpstr>D-Script からの検索機能</vt:lpstr>
      <vt:lpstr>あとは、D-Script 専用表記お願い</vt:lpstr>
      <vt:lpstr>D-Case Argument</vt:lpstr>
      <vt:lpstr>D-Case Argument</vt:lpstr>
      <vt:lpstr>ついでにボタンを付けて</vt:lpstr>
      <vt:lpstr>上も折り畳めると新しいかも</vt:lpstr>
      <vt:lpstr>バージョン： 同じゴール/異なるコンテクスト</vt:lpstr>
      <vt:lpstr>バージョン： 同じゴール/異なるコンテクスト</vt:lpstr>
      <vt:lpstr>簡単な編集機能</vt:lpstr>
      <vt:lpstr>変更バージョン T1 =&gt; T2 Justification にログ(理由)を書こう</vt:lpstr>
      <vt:lpstr>あとは反証(Rebuttal) があって エビデンスにつく、エビデンス？</vt:lpstr>
      <vt:lpstr>あとは、ウッチーの 検索インターフェース</vt:lpstr>
      <vt:lpstr>D-Scriptのセマンティクス</vt:lpstr>
      <vt:lpstr>D-Case Argument と D-Script スクリプトはゴールを実現する根拠として書く</vt:lpstr>
      <vt:lpstr>D-Script の実行結果</vt:lpstr>
      <vt:lpstr>D-Script を議論できる</vt:lpstr>
      <vt:lpstr>D-Script の実行時に 議論を確認できる</vt:lpstr>
      <vt:lpstr>D-Script 基本セマンティクス</vt:lpstr>
      <vt:lpstr>D-Script 実行に失敗する</vt:lpstr>
      <vt:lpstr>スクリプトを議論する</vt:lpstr>
      <vt:lpstr>議論を追加する</vt:lpstr>
      <vt:lpstr>議論の例2  RAMディスク</vt:lpstr>
      <vt:lpstr>議論の必要性を喚起する</vt:lpstr>
      <vt:lpstr>PowerPoint プレゼンテーション</vt:lpstr>
    </vt:vector>
  </TitlesOfParts>
  <Company>Konoha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DEOS</dc:title>
  <dc:creator>倉光 君郎</dc:creator>
  <cp:lastModifiedBy>倉光 君郎</cp:lastModifiedBy>
  <cp:revision>83</cp:revision>
  <dcterms:created xsi:type="dcterms:W3CDTF">2012-12-02T07:01:33Z</dcterms:created>
  <dcterms:modified xsi:type="dcterms:W3CDTF">2013-01-21T00:28:15Z</dcterms:modified>
</cp:coreProperties>
</file>